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2"/>
  </p:notesMasterIdLst>
  <p:sldIdLst>
    <p:sldId id="256" r:id="rId2"/>
    <p:sldId id="1392" r:id="rId3"/>
    <p:sldId id="1393" r:id="rId4"/>
    <p:sldId id="1394" r:id="rId5"/>
    <p:sldId id="1395" r:id="rId6"/>
    <p:sldId id="1406" r:id="rId7"/>
    <p:sldId id="1396" r:id="rId8"/>
    <p:sldId id="1397" r:id="rId9"/>
    <p:sldId id="1398" r:id="rId10"/>
    <p:sldId id="1399" r:id="rId11"/>
    <p:sldId id="1400" r:id="rId12"/>
    <p:sldId id="1401" r:id="rId13"/>
    <p:sldId id="1402" r:id="rId14"/>
    <p:sldId id="1403" r:id="rId15"/>
    <p:sldId id="1404" r:id="rId16"/>
    <p:sldId id="1405" r:id="rId17"/>
    <p:sldId id="1315" r:id="rId18"/>
    <p:sldId id="1330" r:id="rId19"/>
    <p:sldId id="1319" r:id="rId20"/>
    <p:sldId id="1320" r:id="rId21"/>
    <p:sldId id="1352" r:id="rId22"/>
    <p:sldId id="1353" r:id="rId23"/>
    <p:sldId id="1354" r:id="rId24"/>
    <p:sldId id="1355" r:id="rId25"/>
    <p:sldId id="1356" r:id="rId26"/>
    <p:sldId id="1357" r:id="rId27"/>
    <p:sldId id="1358" r:id="rId28"/>
    <p:sldId id="1359" r:id="rId29"/>
    <p:sldId id="1360" r:id="rId30"/>
    <p:sldId id="1361" r:id="rId31"/>
    <p:sldId id="1362" r:id="rId32"/>
    <p:sldId id="1363" r:id="rId33"/>
    <p:sldId id="1364" r:id="rId34"/>
    <p:sldId id="1365" r:id="rId35"/>
    <p:sldId id="1366" r:id="rId36"/>
    <p:sldId id="1332" r:id="rId37"/>
    <p:sldId id="1333" r:id="rId38"/>
    <p:sldId id="1334" r:id="rId39"/>
    <p:sldId id="1335" r:id="rId40"/>
    <p:sldId id="1336" r:id="rId41"/>
    <p:sldId id="1338" r:id="rId42"/>
    <p:sldId id="1339" r:id="rId43"/>
    <p:sldId id="1340" r:id="rId44"/>
    <p:sldId id="1341" r:id="rId45"/>
    <p:sldId id="1351" r:id="rId46"/>
    <p:sldId id="1367" r:id="rId47"/>
    <p:sldId id="1368" r:id="rId48"/>
    <p:sldId id="1369" r:id="rId49"/>
    <p:sldId id="1370" r:id="rId50"/>
    <p:sldId id="1371" r:id="rId51"/>
    <p:sldId id="1372" r:id="rId52"/>
    <p:sldId id="1373" r:id="rId53"/>
    <p:sldId id="1374" r:id="rId54"/>
    <p:sldId id="1375" r:id="rId55"/>
    <p:sldId id="1376" r:id="rId56"/>
    <p:sldId id="1377" r:id="rId57"/>
    <p:sldId id="1342" r:id="rId58"/>
    <p:sldId id="1343" r:id="rId59"/>
    <p:sldId id="1344" r:id="rId60"/>
    <p:sldId id="1345" r:id="rId61"/>
    <p:sldId id="1346" r:id="rId62"/>
    <p:sldId id="1347" r:id="rId63"/>
    <p:sldId id="1349" r:id="rId64"/>
    <p:sldId id="1350" r:id="rId65"/>
    <p:sldId id="1379" r:id="rId66"/>
    <p:sldId id="1378" r:id="rId67"/>
    <p:sldId id="1380" r:id="rId68"/>
    <p:sldId id="1381" r:id="rId69"/>
    <p:sldId id="1382" r:id="rId70"/>
    <p:sldId id="1383" r:id="rId71"/>
    <p:sldId id="1384" r:id="rId72"/>
    <p:sldId id="1385" r:id="rId73"/>
    <p:sldId id="1386" r:id="rId74"/>
    <p:sldId id="1387" r:id="rId75"/>
    <p:sldId id="1388" r:id="rId76"/>
    <p:sldId id="1296" r:id="rId77"/>
    <p:sldId id="1389" r:id="rId78"/>
    <p:sldId id="1390" r:id="rId79"/>
    <p:sldId id="1314" r:id="rId80"/>
    <p:sldId id="1391" r:id="rId8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23" autoAdjust="0"/>
    <p:restoredTop sz="99488" autoAdjust="0"/>
  </p:normalViewPr>
  <p:slideViewPr>
    <p:cSldViewPr snapToGrid="0" snapToObjects="1">
      <p:cViewPr varScale="1">
        <p:scale>
          <a:sx n="72" d="100"/>
          <a:sy n="72" d="100"/>
        </p:scale>
        <p:origin x="-11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notesMaster" Target="notesMasters/notesMaster1.xml"/><Relationship Id="rId83" Type="http://schemas.openxmlformats.org/officeDocument/2006/relationships/printerSettings" Target="printerSettings/printerSettings1.bin"/><Relationship Id="rId84" Type="http://schemas.openxmlformats.org/officeDocument/2006/relationships/presProps" Target="presProps.xml"/><Relationship Id="rId85" Type="http://schemas.openxmlformats.org/officeDocument/2006/relationships/viewProps" Target="viewProps.xml"/><Relationship Id="rId86" Type="http://schemas.openxmlformats.org/officeDocument/2006/relationships/theme" Target="theme/theme1.xml"/><Relationship Id="rId8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11/6/17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saw on the midterm exam that there</a:t>
            </a:r>
            <a:r>
              <a:rPr lang="en-US" baseline="0" dirty="0" smtClean="0"/>
              <a:t> were certain situations in which we wanted to use a sorted array. Well the array doesn’t always start off sorted…what if we had an unsorted array and wanted to sort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Sort a bunch of first/last names</a:t>
            </a:r>
          </a:p>
          <a:p>
            <a:endParaRPr lang="en-US" dirty="0" smtClean="0"/>
          </a:p>
          <a:p>
            <a:r>
              <a:rPr lang="en-US" dirty="0" smtClean="0"/>
              <a:t>First: sort by first</a:t>
            </a:r>
            <a:r>
              <a:rPr lang="en-US" baseline="0" dirty="0" smtClean="0"/>
              <a:t> names</a:t>
            </a:r>
          </a:p>
          <a:p>
            <a:r>
              <a:rPr lang="en-US" baseline="0" dirty="0" smtClean="0"/>
              <a:t>Then: sort by last names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End up with last, first sorted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Sort a bunch of first/last names</a:t>
            </a:r>
          </a:p>
          <a:p>
            <a:endParaRPr lang="en-US" dirty="0" smtClean="0"/>
          </a:p>
          <a:p>
            <a:r>
              <a:rPr lang="en-US" dirty="0" smtClean="0"/>
              <a:t>First: sort by first</a:t>
            </a:r>
            <a:r>
              <a:rPr lang="en-US" baseline="0" dirty="0" smtClean="0"/>
              <a:t> names</a:t>
            </a:r>
          </a:p>
          <a:p>
            <a:r>
              <a:rPr lang="en-US" baseline="0" dirty="0" smtClean="0"/>
              <a:t>Then: sort by last names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End up with last, first sorted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11/6/17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11/6/17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9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5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0" Type="http://schemas.openxmlformats.org/officeDocument/2006/relationships/tags" Target="../tags/tag33.xml"/><Relationship Id="rId21" Type="http://schemas.openxmlformats.org/officeDocument/2006/relationships/tags" Target="../tags/tag34.xml"/><Relationship Id="rId22" Type="http://schemas.openxmlformats.org/officeDocument/2006/relationships/tags" Target="../tags/tag35.xml"/><Relationship Id="rId23" Type="http://schemas.openxmlformats.org/officeDocument/2006/relationships/tags" Target="../tags/tag36.xml"/><Relationship Id="rId24" Type="http://schemas.openxmlformats.org/officeDocument/2006/relationships/tags" Target="../tags/tag37.xml"/><Relationship Id="rId25" Type="http://schemas.openxmlformats.org/officeDocument/2006/relationships/tags" Target="../tags/tag38.xml"/><Relationship Id="rId26" Type="http://schemas.openxmlformats.org/officeDocument/2006/relationships/tags" Target="../tags/tag39.xml"/><Relationship Id="rId27" Type="http://schemas.openxmlformats.org/officeDocument/2006/relationships/tags" Target="../tags/tag40.xml"/><Relationship Id="rId28" Type="http://schemas.openxmlformats.org/officeDocument/2006/relationships/tags" Target="../tags/tag41.xml"/><Relationship Id="rId29" Type="http://schemas.openxmlformats.org/officeDocument/2006/relationships/tags" Target="../tags/tag42.xml"/><Relationship Id="rId1" Type="http://schemas.openxmlformats.org/officeDocument/2006/relationships/tags" Target="../tags/tag14.xml"/><Relationship Id="rId2" Type="http://schemas.openxmlformats.org/officeDocument/2006/relationships/tags" Target="../tags/tag15.xml"/><Relationship Id="rId3" Type="http://schemas.openxmlformats.org/officeDocument/2006/relationships/tags" Target="../tags/tag16.xml"/><Relationship Id="rId4" Type="http://schemas.openxmlformats.org/officeDocument/2006/relationships/tags" Target="../tags/tag17.xml"/><Relationship Id="rId5" Type="http://schemas.openxmlformats.org/officeDocument/2006/relationships/tags" Target="../tags/tag18.xml"/><Relationship Id="rId30" Type="http://schemas.openxmlformats.org/officeDocument/2006/relationships/tags" Target="../tags/tag43.xml"/><Relationship Id="rId31" Type="http://schemas.openxmlformats.org/officeDocument/2006/relationships/tags" Target="../tags/tag44.xml"/><Relationship Id="rId32" Type="http://schemas.openxmlformats.org/officeDocument/2006/relationships/tags" Target="../tags/tag45.xml"/><Relationship Id="rId9" Type="http://schemas.openxmlformats.org/officeDocument/2006/relationships/tags" Target="../tags/tag22.xml"/><Relationship Id="rId6" Type="http://schemas.openxmlformats.org/officeDocument/2006/relationships/tags" Target="../tags/tag19.xml"/><Relationship Id="rId7" Type="http://schemas.openxmlformats.org/officeDocument/2006/relationships/tags" Target="../tags/tag20.xml"/><Relationship Id="rId8" Type="http://schemas.openxmlformats.org/officeDocument/2006/relationships/tags" Target="../tags/tag21.xml"/><Relationship Id="rId33" Type="http://schemas.openxmlformats.org/officeDocument/2006/relationships/slideLayout" Target="../slideLayouts/slideLayout2.xml"/><Relationship Id="rId34" Type="http://schemas.openxmlformats.org/officeDocument/2006/relationships/notesSlide" Target="../notesSlides/notesSlide6.xml"/><Relationship Id="rId10" Type="http://schemas.openxmlformats.org/officeDocument/2006/relationships/tags" Target="../tags/tag23.xml"/><Relationship Id="rId11" Type="http://schemas.openxmlformats.org/officeDocument/2006/relationships/tags" Target="../tags/tag24.xml"/><Relationship Id="rId12" Type="http://schemas.openxmlformats.org/officeDocument/2006/relationships/tags" Target="../tags/tag25.xml"/><Relationship Id="rId13" Type="http://schemas.openxmlformats.org/officeDocument/2006/relationships/tags" Target="../tags/tag26.xml"/><Relationship Id="rId14" Type="http://schemas.openxmlformats.org/officeDocument/2006/relationships/tags" Target="../tags/tag27.xml"/><Relationship Id="rId15" Type="http://schemas.openxmlformats.org/officeDocument/2006/relationships/tags" Target="../tags/tag28.xml"/><Relationship Id="rId16" Type="http://schemas.openxmlformats.org/officeDocument/2006/relationships/tags" Target="../tags/tag29.xml"/><Relationship Id="rId17" Type="http://schemas.openxmlformats.org/officeDocument/2006/relationships/tags" Target="../tags/tag30.xml"/><Relationship Id="rId18" Type="http://schemas.openxmlformats.org/officeDocument/2006/relationships/tags" Target="../tags/tag31.xml"/><Relationship Id="rId19" Type="http://schemas.openxmlformats.org/officeDocument/2006/relationships/tags" Target="../tags/tag3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75.xml.rels><?xml version="1.0" encoding="UTF-8" standalone="yes"?>
<Relationships xmlns="http://schemas.openxmlformats.org/package/2006/relationships"><Relationship Id="rId20" Type="http://schemas.openxmlformats.org/officeDocument/2006/relationships/tags" Target="../tags/tag65.xml"/><Relationship Id="rId21" Type="http://schemas.openxmlformats.org/officeDocument/2006/relationships/tags" Target="../tags/tag66.xml"/><Relationship Id="rId22" Type="http://schemas.openxmlformats.org/officeDocument/2006/relationships/tags" Target="../tags/tag67.xml"/><Relationship Id="rId23" Type="http://schemas.openxmlformats.org/officeDocument/2006/relationships/tags" Target="../tags/tag68.xml"/><Relationship Id="rId24" Type="http://schemas.openxmlformats.org/officeDocument/2006/relationships/tags" Target="../tags/tag69.xml"/><Relationship Id="rId25" Type="http://schemas.openxmlformats.org/officeDocument/2006/relationships/tags" Target="../tags/tag70.xml"/><Relationship Id="rId26" Type="http://schemas.openxmlformats.org/officeDocument/2006/relationships/tags" Target="../tags/tag71.xml"/><Relationship Id="rId27" Type="http://schemas.openxmlformats.org/officeDocument/2006/relationships/tags" Target="../tags/tag72.xml"/><Relationship Id="rId28" Type="http://schemas.openxmlformats.org/officeDocument/2006/relationships/tags" Target="../tags/tag73.xml"/><Relationship Id="rId29" Type="http://schemas.openxmlformats.org/officeDocument/2006/relationships/tags" Target="../tags/tag74.xml"/><Relationship Id="rId1" Type="http://schemas.openxmlformats.org/officeDocument/2006/relationships/tags" Target="../tags/tag46.xml"/><Relationship Id="rId2" Type="http://schemas.openxmlformats.org/officeDocument/2006/relationships/tags" Target="../tags/tag47.xml"/><Relationship Id="rId3" Type="http://schemas.openxmlformats.org/officeDocument/2006/relationships/tags" Target="../tags/tag48.xml"/><Relationship Id="rId4" Type="http://schemas.openxmlformats.org/officeDocument/2006/relationships/tags" Target="../tags/tag49.xml"/><Relationship Id="rId5" Type="http://schemas.openxmlformats.org/officeDocument/2006/relationships/tags" Target="../tags/tag50.xml"/><Relationship Id="rId30" Type="http://schemas.openxmlformats.org/officeDocument/2006/relationships/tags" Target="../tags/tag75.xml"/><Relationship Id="rId31" Type="http://schemas.openxmlformats.org/officeDocument/2006/relationships/tags" Target="../tags/tag76.xml"/><Relationship Id="rId32" Type="http://schemas.openxmlformats.org/officeDocument/2006/relationships/tags" Target="../tags/tag77.xml"/><Relationship Id="rId9" Type="http://schemas.openxmlformats.org/officeDocument/2006/relationships/tags" Target="../tags/tag54.xml"/><Relationship Id="rId6" Type="http://schemas.openxmlformats.org/officeDocument/2006/relationships/tags" Target="../tags/tag51.xml"/><Relationship Id="rId7" Type="http://schemas.openxmlformats.org/officeDocument/2006/relationships/tags" Target="../tags/tag52.xml"/><Relationship Id="rId8" Type="http://schemas.openxmlformats.org/officeDocument/2006/relationships/tags" Target="../tags/tag53.xml"/><Relationship Id="rId33" Type="http://schemas.openxmlformats.org/officeDocument/2006/relationships/slideLayout" Target="../slideLayouts/slideLayout2.xml"/><Relationship Id="rId34" Type="http://schemas.openxmlformats.org/officeDocument/2006/relationships/notesSlide" Target="../notesSlides/notesSlide11.xml"/><Relationship Id="rId10" Type="http://schemas.openxmlformats.org/officeDocument/2006/relationships/tags" Target="../tags/tag55.xml"/><Relationship Id="rId11" Type="http://schemas.openxmlformats.org/officeDocument/2006/relationships/tags" Target="../tags/tag56.xml"/><Relationship Id="rId12" Type="http://schemas.openxmlformats.org/officeDocument/2006/relationships/tags" Target="../tags/tag57.xml"/><Relationship Id="rId13" Type="http://schemas.openxmlformats.org/officeDocument/2006/relationships/tags" Target="../tags/tag58.xml"/><Relationship Id="rId14" Type="http://schemas.openxmlformats.org/officeDocument/2006/relationships/tags" Target="../tags/tag59.xml"/><Relationship Id="rId15" Type="http://schemas.openxmlformats.org/officeDocument/2006/relationships/tags" Target="../tags/tag60.xml"/><Relationship Id="rId16" Type="http://schemas.openxmlformats.org/officeDocument/2006/relationships/tags" Target="../tags/tag61.xml"/><Relationship Id="rId17" Type="http://schemas.openxmlformats.org/officeDocument/2006/relationships/tags" Target="../tags/tag62.xml"/><Relationship Id="rId18" Type="http://schemas.openxmlformats.org/officeDocument/2006/relationships/tags" Target="../tags/tag63.xml"/><Relationship Id="rId19" Type="http://schemas.openxmlformats.org/officeDocument/2006/relationships/tags" Target="../tags/tag6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78.xml.rels><?xml version="1.0" encoding="UTF-8" standalone="yes"?>
<Relationships xmlns="http://schemas.openxmlformats.org/package/2006/relationships"><Relationship Id="rId11" Type="http://schemas.openxmlformats.org/officeDocument/2006/relationships/tags" Target="../tags/tag88.xml"/><Relationship Id="rId12" Type="http://schemas.openxmlformats.org/officeDocument/2006/relationships/tags" Target="../tags/tag89.xml"/><Relationship Id="rId13" Type="http://schemas.openxmlformats.org/officeDocument/2006/relationships/tags" Target="../tags/tag90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13.xml"/><Relationship Id="rId1" Type="http://schemas.openxmlformats.org/officeDocument/2006/relationships/tags" Target="../tags/tag78.xml"/><Relationship Id="rId2" Type="http://schemas.openxmlformats.org/officeDocument/2006/relationships/tags" Target="../tags/tag79.xml"/><Relationship Id="rId3" Type="http://schemas.openxmlformats.org/officeDocument/2006/relationships/tags" Target="../tags/tag80.xml"/><Relationship Id="rId4" Type="http://schemas.openxmlformats.org/officeDocument/2006/relationships/tags" Target="../tags/tag81.xml"/><Relationship Id="rId5" Type="http://schemas.openxmlformats.org/officeDocument/2006/relationships/tags" Target="../tags/tag82.xml"/><Relationship Id="rId6" Type="http://schemas.openxmlformats.org/officeDocument/2006/relationships/tags" Target="../tags/tag83.xml"/><Relationship Id="rId7" Type="http://schemas.openxmlformats.org/officeDocument/2006/relationships/tags" Target="../tags/tag84.xml"/><Relationship Id="rId8" Type="http://schemas.openxmlformats.org/officeDocument/2006/relationships/tags" Target="../tags/tag85.xml"/><Relationship Id="rId9" Type="http://schemas.openxmlformats.org/officeDocument/2006/relationships/tags" Target="../tags/tag86.xml"/><Relationship Id="rId10" Type="http://schemas.openxmlformats.org/officeDocument/2006/relationships/tags" Target="../tags/tag8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373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November 6</a:t>
            </a:r>
            <a:r>
              <a:rPr lang="en-US" baseline="30000" dirty="0" smtClean="0"/>
              <a:t>th</a:t>
            </a:r>
            <a:r>
              <a:rPr lang="en-US" dirty="0" smtClean="0"/>
              <a:t> – </a:t>
            </a:r>
            <a:r>
              <a:rPr lang="en-US" dirty="0" smtClean="0"/>
              <a:t>Comparison Sorts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Exam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Final Exam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Cumulative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Less time pressure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More critical thought (but there will still be a few procedural questions)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298797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Exam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Final Exam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Cumulative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Less time pressure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More critical thought (but there will still be a few procedural questions)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Algorithm analysis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268606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P2 grades to those who submitted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Grades by Wednesday for partners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Email me if you’re missing your feedback file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284920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P2 grades to those who submitted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Grades by Wednesday for partners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Email me if you’re missing your feedback file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P3 out tonight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339182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P2 grades to those who submitted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Grades by Wednesday for partners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Email me if you’re missing your feedback file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P3 out tonight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Part 1 due next Wednesday</a:t>
            </a:r>
            <a:endParaRPr lang="en-US" sz="2600" dirty="0"/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Try to get ahead on the assignment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35940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P2 grades to those who submitted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Grades by Wednesday for partners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Email me if you’re missing your feedback file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P3 out tonight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Part 1 due next Wednesday</a:t>
            </a:r>
            <a:endParaRPr lang="en-US" sz="2600" dirty="0"/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Try to get ahead on the assignment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3 parts – only one written assignment left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220228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Written assignments make up 10% of total grade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Coding assignments make up 30% of total grade (weighted per part)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Exam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Higher exam grade worth 35%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Lower exam grade worth 25%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634375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406" y="1639483"/>
            <a:ext cx="5097579" cy="4768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989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Problem statement:</a:t>
            </a:r>
          </a:p>
        </p:txBody>
      </p:sp>
    </p:spTree>
    <p:extLst>
      <p:ext uri="{BB962C8B-B14F-4D97-AF65-F5344CB8AC3E}">
        <p14:creationId xmlns:p14="http://schemas.microsoft.com/office/powerpoint/2010/main" val="184938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Problem statement: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Given some collection of </a:t>
            </a:r>
            <a:r>
              <a:rPr lang="en-US" sz="2600" b="1" dirty="0" smtClean="0"/>
              <a:t>comparable </a:t>
            </a:r>
            <a:r>
              <a:rPr lang="en-US" sz="2600" dirty="0" smtClean="0"/>
              <a:t>data, arrange them into an organized order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342367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Exam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Overall, you did well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Average in the low 70s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592887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Problem statement: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Given some collection of </a:t>
            </a:r>
            <a:r>
              <a:rPr lang="en-US" sz="2600" b="1" dirty="0" smtClean="0"/>
              <a:t>comparable </a:t>
            </a:r>
            <a:r>
              <a:rPr lang="en-US" sz="2600" dirty="0" smtClean="0"/>
              <a:t>data, arrange them into an organized order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Important to note that you may be able to “organize” the same data different ways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593387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Why sort at all?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252277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Why sort at all?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Data pre-processing</a:t>
            </a:r>
          </a:p>
        </p:txBody>
      </p:sp>
    </p:spTree>
    <p:extLst>
      <p:ext uri="{BB962C8B-B14F-4D97-AF65-F5344CB8AC3E}">
        <p14:creationId xmlns:p14="http://schemas.microsoft.com/office/powerpoint/2010/main" val="2199287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Why sort at all?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Data pre-processing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we do the work now, future operations may be faster</a:t>
            </a:r>
          </a:p>
        </p:txBody>
      </p:sp>
    </p:spTree>
    <p:extLst>
      <p:ext uri="{BB962C8B-B14F-4D97-AF65-F5344CB8AC3E}">
        <p14:creationId xmlns:p14="http://schemas.microsoft.com/office/powerpoint/2010/main" val="1500700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Why sort at all?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Data pre-processing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we do the work now, future operations may be faster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Unsorted v. Sorted Array, e.g.</a:t>
            </a:r>
          </a:p>
        </p:txBody>
      </p:sp>
    </p:spTree>
    <p:extLst>
      <p:ext uri="{BB962C8B-B14F-4D97-AF65-F5344CB8AC3E}">
        <p14:creationId xmlns:p14="http://schemas.microsoft.com/office/powerpoint/2010/main" val="2166756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Why sort at all?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Data pre-processing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we do the work now, future operations may be faster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Unsorted v. Sorted Array, e.g.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Why not just maintain </a:t>
            </a:r>
            <a:r>
              <a:rPr lang="en-US" sz="2600" dirty="0" err="1" smtClean="0"/>
              <a:t>sortedness</a:t>
            </a:r>
            <a:r>
              <a:rPr lang="en-US" sz="2600" dirty="0" smtClean="0"/>
              <a:t> as we add?</a:t>
            </a:r>
          </a:p>
        </p:txBody>
      </p:sp>
    </p:spTree>
    <p:extLst>
      <p:ext uri="{BB962C8B-B14F-4D97-AF65-F5344CB8AC3E}">
        <p14:creationId xmlns:p14="http://schemas.microsoft.com/office/powerpoint/2010/main" val="4051137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Why sort at all?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Data pre-processing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we do the work now, future operations may be faster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Unsorted v. Sorted Array, e.g.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Why not just maintain </a:t>
            </a:r>
            <a:r>
              <a:rPr lang="en-US" sz="2600" dirty="0" err="1" smtClean="0"/>
              <a:t>sortedness</a:t>
            </a:r>
            <a:r>
              <a:rPr lang="en-US" sz="2600" dirty="0" smtClean="0"/>
              <a:t> as we add?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Most times, if we can, we should</a:t>
            </a:r>
          </a:p>
        </p:txBody>
      </p:sp>
    </p:spTree>
    <p:extLst>
      <p:ext uri="{BB962C8B-B14F-4D97-AF65-F5344CB8AC3E}">
        <p14:creationId xmlns:p14="http://schemas.microsoft.com/office/powerpoint/2010/main" val="4085370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Why sort at all?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Data pre-processing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If we do the work now, future operations may be faster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Unsorted v. Sorted Array, e.g.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Why not just maintain </a:t>
            </a:r>
            <a:r>
              <a:rPr lang="en-US" sz="2600" dirty="0" err="1" smtClean="0"/>
              <a:t>sortedness</a:t>
            </a:r>
            <a:r>
              <a:rPr lang="en-US" sz="2600" dirty="0" smtClean="0"/>
              <a:t> as we add?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Most times, if we can, we should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Why would we not be able to?</a:t>
            </a:r>
          </a:p>
        </p:txBody>
      </p:sp>
    </p:spTree>
    <p:extLst>
      <p:ext uri="{BB962C8B-B14F-4D97-AF65-F5344CB8AC3E}">
        <p14:creationId xmlns:p14="http://schemas.microsoft.com/office/powerpoint/2010/main" val="323237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Maintaining </a:t>
            </a:r>
            <a:r>
              <a:rPr lang="en-US" sz="2600" dirty="0" err="1" smtClean="0"/>
              <a:t>Sortedness</a:t>
            </a:r>
            <a:r>
              <a:rPr lang="en-US" sz="2600" dirty="0"/>
              <a:t> </a:t>
            </a:r>
            <a:r>
              <a:rPr lang="en-US" sz="2600" dirty="0" smtClean="0"/>
              <a:t>v. Sorting</a:t>
            </a:r>
          </a:p>
        </p:txBody>
      </p:sp>
    </p:spTree>
    <p:extLst>
      <p:ext uri="{BB962C8B-B14F-4D97-AF65-F5344CB8AC3E}">
        <p14:creationId xmlns:p14="http://schemas.microsoft.com/office/powerpoint/2010/main" val="1871215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Maintaining </a:t>
            </a:r>
            <a:r>
              <a:rPr lang="en-US" sz="2600" dirty="0" err="1" smtClean="0"/>
              <a:t>Sortedness</a:t>
            </a:r>
            <a:r>
              <a:rPr lang="en-US" sz="2600" dirty="0"/>
              <a:t> </a:t>
            </a:r>
            <a:r>
              <a:rPr lang="en-US" sz="2600" dirty="0" smtClean="0"/>
              <a:t>v. Sorting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Why </a:t>
            </a:r>
            <a:r>
              <a:rPr lang="en-US" sz="2600" b="1" dirty="0" smtClean="0"/>
              <a:t>don’t </a:t>
            </a:r>
            <a:r>
              <a:rPr lang="en-US" sz="2600" dirty="0" smtClean="0"/>
              <a:t>we maintain </a:t>
            </a:r>
            <a:r>
              <a:rPr lang="en-US" sz="2600" dirty="0" err="1" smtClean="0"/>
              <a:t>sortedness</a:t>
            </a:r>
            <a:r>
              <a:rPr lang="en-US" sz="26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88299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Exam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Overall, you did well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Average in the low 70s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Q3 was the tricky one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007300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Maintaining </a:t>
            </a:r>
            <a:r>
              <a:rPr lang="en-US" sz="2600" dirty="0" err="1" smtClean="0"/>
              <a:t>Sortedness</a:t>
            </a:r>
            <a:r>
              <a:rPr lang="en-US" sz="2600" dirty="0"/>
              <a:t> </a:t>
            </a:r>
            <a:r>
              <a:rPr lang="en-US" sz="2600" dirty="0" smtClean="0"/>
              <a:t>v. Sorting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Why </a:t>
            </a:r>
            <a:r>
              <a:rPr lang="en-US" sz="2600" b="1" dirty="0" smtClean="0"/>
              <a:t>don’t </a:t>
            </a:r>
            <a:r>
              <a:rPr lang="en-US" sz="2600" dirty="0" smtClean="0"/>
              <a:t>we maintain </a:t>
            </a:r>
            <a:r>
              <a:rPr lang="en-US" sz="2600" dirty="0" err="1" smtClean="0"/>
              <a:t>sortedness</a:t>
            </a:r>
            <a:r>
              <a:rPr lang="en-US" sz="2600" dirty="0" smtClean="0"/>
              <a:t>?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Data comes in batches</a:t>
            </a:r>
          </a:p>
        </p:txBody>
      </p:sp>
    </p:spTree>
    <p:extLst>
      <p:ext uri="{BB962C8B-B14F-4D97-AF65-F5344CB8AC3E}">
        <p14:creationId xmlns:p14="http://schemas.microsoft.com/office/powerpoint/2010/main" val="3303708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Maintaining </a:t>
            </a:r>
            <a:r>
              <a:rPr lang="en-US" sz="2600" dirty="0" err="1" smtClean="0"/>
              <a:t>Sortedness</a:t>
            </a:r>
            <a:r>
              <a:rPr lang="en-US" sz="2600" dirty="0"/>
              <a:t> </a:t>
            </a:r>
            <a:r>
              <a:rPr lang="en-US" sz="2600" dirty="0" smtClean="0"/>
              <a:t>v. Sorting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Why </a:t>
            </a:r>
            <a:r>
              <a:rPr lang="en-US" sz="2600" b="1" dirty="0" smtClean="0"/>
              <a:t>don’t </a:t>
            </a:r>
            <a:r>
              <a:rPr lang="en-US" sz="2600" dirty="0" smtClean="0"/>
              <a:t>we maintain </a:t>
            </a:r>
            <a:r>
              <a:rPr lang="en-US" sz="2600" dirty="0" err="1" smtClean="0"/>
              <a:t>sortedness</a:t>
            </a:r>
            <a:r>
              <a:rPr lang="en-US" sz="2600" dirty="0" smtClean="0"/>
              <a:t>?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Data comes in batches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Multiple “sorted” orders</a:t>
            </a:r>
          </a:p>
        </p:txBody>
      </p:sp>
    </p:spTree>
    <p:extLst>
      <p:ext uri="{BB962C8B-B14F-4D97-AF65-F5344CB8AC3E}">
        <p14:creationId xmlns:p14="http://schemas.microsoft.com/office/powerpoint/2010/main" val="733112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Maintaining </a:t>
            </a:r>
            <a:r>
              <a:rPr lang="en-US" sz="2600" dirty="0" err="1" smtClean="0"/>
              <a:t>Sortedness</a:t>
            </a:r>
            <a:r>
              <a:rPr lang="en-US" sz="2600" dirty="0"/>
              <a:t> </a:t>
            </a:r>
            <a:r>
              <a:rPr lang="en-US" sz="2600" dirty="0" smtClean="0"/>
              <a:t>v. Sorting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Why </a:t>
            </a:r>
            <a:r>
              <a:rPr lang="en-US" sz="2600" b="1" dirty="0" smtClean="0"/>
              <a:t>don’t </a:t>
            </a:r>
            <a:r>
              <a:rPr lang="en-US" sz="2600" dirty="0" smtClean="0"/>
              <a:t>we maintain </a:t>
            </a:r>
            <a:r>
              <a:rPr lang="en-US" sz="2600" dirty="0" err="1" smtClean="0"/>
              <a:t>sortedness</a:t>
            </a:r>
            <a:r>
              <a:rPr lang="en-US" sz="2600" dirty="0" smtClean="0"/>
              <a:t>?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Data comes in batches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Multiple “sorted” orders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Costly to maintain! </a:t>
            </a:r>
          </a:p>
        </p:txBody>
      </p:sp>
    </p:spTree>
    <p:extLst>
      <p:ext uri="{BB962C8B-B14F-4D97-AF65-F5344CB8AC3E}">
        <p14:creationId xmlns:p14="http://schemas.microsoft.com/office/powerpoint/2010/main" val="4176111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Maintaining </a:t>
            </a:r>
            <a:r>
              <a:rPr lang="en-US" sz="2600" dirty="0" err="1" smtClean="0"/>
              <a:t>Sortedness</a:t>
            </a:r>
            <a:r>
              <a:rPr lang="en-US" sz="2600" dirty="0"/>
              <a:t> </a:t>
            </a:r>
            <a:r>
              <a:rPr lang="en-US" sz="2600" dirty="0" smtClean="0"/>
              <a:t>v. Sorting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Why </a:t>
            </a:r>
            <a:r>
              <a:rPr lang="en-US" sz="2600" b="1" dirty="0" smtClean="0"/>
              <a:t>don’t </a:t>
            </a:r>
            <a:r>
              <a:rPr lang="en-US" sz="2600" dirty="0" smtClean="0"/>
              <a:t>we maintain </a:t>
            </a:r>
            <a:r>
              <a:rPr lang="en-US" sz="2600" dirty="0" err="1" smtClean="0"/>
              <a:t>sortedness</a:t>
            </a:r>
            <a:r>
              <a:rPr lang="en-US" sz="2600" dirty="0" smtClean="0"/>
              <a:t>?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Data comes in batches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Multiple “sorted” orders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Costly to maintain! 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We need to be sure that the effort is worth the work</a:t>
            </a:r>
          </a:p>
        </p:txBody>
      </p:sp>
    </p:spTree>
    <p:extLst>
      <p:ext uri="{BB962C8B-B14F-4D97-AF65-F5344CB8AC3E}">
        <p14:creationId xmlns:p14="http://schemas.microsoft.com/office/powerpoint/2010/main" val="937745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Maintaining </a:t>
            </a:r>
            <a:r>
              <a:rPr lang="en-US" sz="2600" dirty="0" err="1" smtClean="0"/>
              <a:t>Sortedness</a:t>
            </a:r>
            <a:r>
              <a:rPr lang="en-US" sz="2600" dirty="0"/>
              <a:t> </a:t>
            </a:r>
            <a:r>
              <a:rPr lang="en-US" sz="2600" dirty="0" smtClean="0"/>
              <a:t>v. Sorting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Why </a:t>
            </a:r>
            <a:r>
              <a:rPr lang="en-US" sz="2600" b="1" dirty="0" smtClean="0"/>
              <a:t>don’t </a:t>
            </a:r>
            <a:r>
              <a:rPr lang="en-US" sz="2600" dirty="0" smtClean="0"/>
              <a:t>we maintain </a:t>
            </a:r>
            <a:r>
              <a:rPr lang="en-US" sz="2600" dirty="0" err="1" smtClean="0"/>
              <a:t>sortedness</a:t>
            </a:r>
            <a:r>
              <a:rPr lang="en-US" sz="2600" dirty="0" smtClean="0"/>
              <a:t>?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Data comes in batches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Multiple “sorted” orders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Costly to maintain! 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We need to be sure that the effort is worth the work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No free lunch!</a:t>
            </a:r>
          </a:p>
        </p:txBody>
      </p:sp>
    </p:spTree>
    <p:extLst>
      <p:ext uri="{BB962C8B-B14F-4D97-AF65-F5344CB8AC3E}">
        <p14:creationId xmlns:p14="http://schemas.microsoft.com/office/powerpoint/2010/main" val="3241826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Maintaining </a:t>
            </a:r>
            <a:r>
              <a:rPr lang="en-US" sz="2600" dirty="0" err="1" smtClean="0"/>
              <a:t>Sortedness</a:t>
            </a:r>
            <a:r>
              <a:rPr lang="en-US" sz="2600" dirty="0"/>
              <a:t> </a:t>
            </a:r>
            <a:r>
              <a:rPr lang="en-US" sz="2600" dirty="0" smtClean="0"/>
              <a:t>v. Sorting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Why </a:t>
            </a:r>
            <a:r>
              <a:rPr lang="en-US" sz="2600" b="1" dirty="0" smtClean="0"/>
              <a:t>don’t </a:t>
            </a:r>
            <a:r>
              <a:rPr lang="en-US" sz="2600" dirty="0" smtClean="0"/>
              <a:t>we maintain </a:t>
            </a:r>
            <a:r>
              <a:rPr lang="en-US" sz="2600" dirty="0" err="1" smtClean="0"/>
              <a:t>sortedness</a:t>
            </a:r>
            <a:r>
              <a:rPr lang="en-US" sz="2600" dirty="0" smtClean="0"/>
              <a:t>?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Data comes in batches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Multiple “sorted” orders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Costly to maintain! 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We need to be sure that the effort is worth the work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No free lunch!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What does that even mean?</a:t>
            </a:r>
          </a:p>
        </p:txBody>
      </p:sp>
    </p:spTree>
    <p:extLst>
      <p:ext uri="{BB962C8B-B14F-4D97-AF65-F5344CB8AC3E}">
        <p14:creationId xmlns:p14="http://schemas.microsoft.com/office/powerpoint/2010/main" val="71576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Bogo</a:t>
            </a:r>
            <a:r>
              <a:rPr lang="en-US" dirty="0" smtClean="0"/>
              <a:t>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Consider the following sorting algorithm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24895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Bogo</a:t>
            </a:r>
            <a:r>
              <a:rPr lang="en-US" dirty="0" smtClean="0"/>
              <a:t>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Consider the following sorting algorithm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Shuffle the list into a random order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831266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Bogo</a:t>
            </a:r>
            <a:r>
              <a:rPr lang="en-US" dirty="0" smtClean="0"/>
              <a:t>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Consider the following sorting algorithm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Shuffle the list into a random order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Check if the list is sorted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359060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Bogo</a:t>
            </a:r>
            <a:r>
              <a:rPr lang="en-US" dirty="0" smtClean="0"/>
              <a:t>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Consider the following sorting algorithm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Shuffle the list into a random order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Check if the list is sorted,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if so return the list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060146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Exam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Overall, you did well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Average in the low 70s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Q3 was the tricky one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AVL, </a:t>
            </a:r>
            <a:r>
              <a:rPr lang="en-US" sz="2600" dirty="0" err="1" smtClean="0"/>
              <a:t>Hashtables</a:t>
            </a:r>
            <a:r>
              <a:rPr lang="en-US" sz="2600" dirty="0" smtClean="0"/>
              <a:t>, Heaps, B-Trees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711656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Bogo</a:t>
            </a:r>
            <a:r>
              <a:rPr lang="en-US" dirty="0" smtClean="0"/>
              <a:t>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Consider the following sorting algorithm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Shuffle the list into a random order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Check if the list is sorted,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if so return the list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if not, try again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312069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Bogo</a:t>
            </a:r>
            <a:r>
              <a:rPr lang="en-US" dirty="0" smtClean="0"/>
              <a:t>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Consider the following sorting algorithm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Shuffle the list into a random order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Check if the list is sorted,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if so return the list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if not, try again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What is the problem here?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093331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Bogo</a:t>
            </a:r>
            <a:r>
              <a:rPr lang="en-US" dirty="0" smtClean="0"/>
              <a:t>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Consider the following sorting algorithm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Shuffle the list into a random order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Check if the list is sorted,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if so return the list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if not, try again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What is the problem here?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Runtime! 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074211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Bogo</a:t>
            </a:r>
            <a:r>
              <a:rPr lang="en-US" dirty="0" smtClean="0"/>
              <a:t>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Consider the following sorting algorithm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Shuffle the list into a random order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Check if the list is sorted,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if so return the list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if not, try again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What is the problem here?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Runtime! Average </a:t>
            </a:r>
            <a:r>
              <a:rPr lang="en-US" sz="2400" b="1" dirty="0" smtClean="0"/>
              <a:t>O(n!)!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296146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Bogo</a:t>
            </a:r>
            <a:r>
              <a:rPr lang="en-US" dirty="0" smtClean="0"/>
              <a:t>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Consider the following sorting algorithm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Shuffle the list into a random order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Check if the list is sorted,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if so return the list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if not, try again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What is the problem here?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Runtime! Average </a:t>
            </a:r>
            <a:r>
              <a:rPr lang="en-US" sz="2400" b="1" dirty="0" smtClean="0"/>
              <a:t>O(n!)!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Why is this so bad?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484245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err="1" smtClean="0"/>
              <a:t>Bogo</a:t>
            </a:r>
            <a:r>
              <a:rPr lang="en-US" dirty="0" smtClean="0"/>
              <a:t>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Consider the following sorting algorithm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Shuffle the list into a random order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Check if the list is sorted,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if so return the list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if not, try again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What is the problem here?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Runtime! Average </a:t>
            </a:r>
            <a:r>
              <a:rPr lang="en-US" sz="2400" b="1" dirty="0" smtClean="0"/>
              <a:t>O(n!)!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Why is this so bad?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The computer isn’t thinking, it’s just guess-and-checking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605471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Guess-and-check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170687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Guess-and-check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Not a bad strategy when nothing else is obvious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380317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Guess-and-check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Not a bad strategy when nothing else is obvious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Breaking RSA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045641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Guess-and-check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Not a bad strategy when nothing else is obvious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Breaking RSA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Greedy-first algorithms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356707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Exam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Overall, you did well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Average in the low 70s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Q3 was the tricky one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AVL, </a:t>
            </a:r>
            <a:r>
              <a:rPr lang="en-US" sz="2600" dirty="0" err="1" smtClean="0"/>
              <a:t>Hashtables</a:t>
            </a:r>
            <a:r>
              <a:rPr lang="en-US" sz="2600" dirty="0" smtClean="0"/>
              <a:t>, Heaps, B-Trees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Analysis/short answer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339386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Guess-and-check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Not a bad strategy when nothing else is obvious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Breaking RSA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Greedy-first algorithms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Midterms</a:t>
            </a:r>
            <a:endParaRPr lang="en-US" sz="22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005951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Guess-and-check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Not a bad strategy when nothing else is obvious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Breaking RSA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Greedy-first algorithms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Midterms</a:t>
            </a:r>
            <a:endParaRPr lang="en-US" sz="2200" dirty="0" smtClean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If you don’t have a lot of time, or if the payoff is big, or if the chance of success is high, then it might be a good strategy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100637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Guess-and-check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Not a bad strategy when nothing else is obvious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Breaking RSA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Greedy-first algorithms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Midterms</a:t>
            </a:r>
            <a:endParaRPr lang="en-US" sz="2200" dirty="0" smtClean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If you don’t have a lot of time, or if the payoff is big, or if the chance of success is high, then it might be a good strategy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Random/</a:t>
            </a:r>
            <a:r>
              <a:rPr lang="en-US" sz="2400" dirty="0" err="1" smtClean="0"/>
              <a:t>Approximized</a:t>
            </a:r>
            <a:r>
              <a:rPr lang="en-US" sz="2400" dirty="0" smtClean="0"/>
              <a:t> </a:t>
            </a:r>
            <a:r>
              <a:rPr lang="en-US" sz="2400" dirty="0" err="1" smtClean="0"/>
              <a:t>algs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571175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Why not guess-and-check for sorting?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672266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Why not guess-and-check for sorting?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Not taking advantage of the biggest constraint of the problem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226285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Why not guess-and-check for sorting?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Not taking advantage of the biggest constraint of the problem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Items must be comparable!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035414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Why not guess-and-check for sorting?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Not taking advantage of the biggest constraint of the problem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Items must be comparable!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You should be comparing things!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Looking at two items next to each other tells a lot about where they belong in the list, there’s no reason not to use this information.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188461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Types of sorts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800104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Types of sorts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Comparison sorts 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2301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Types of sorts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Comparison sorts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Bubble sort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412758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Exam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If you did poorly,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Email me about a meeting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Quarter isn’t over yet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Don’t wait until finals week</a:t>
            </a:r>
          </a:p>
        </p:txBody>
      </p:sp>
    </p:spTree>
    <p:extLst>
      <p:ext uri="{BB962C8B-B14F-4D97-AF65-F5344CB8AC3E}">
        <p14:creationId xmlns:p14="http://schemas.microsoft.com/office/powerpoint/2010/main" val="38904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Types of sorts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Comparison sorts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Bubble sort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Insertion sort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798609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Types of sorts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Comparison sorts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Bubble sort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Insertion sort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Selection sort 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848975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Types of sorts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Comparison sorts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Bubble sort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Insertion sort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Selection sort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Heap sort 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185936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Types of sorts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Comparison sorts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Bubble sort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Insertion sort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Selection sort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Heap sort 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“Other” sorts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Bucket sort – will talk about later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868057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Types of sorts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Comparison sorts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Bubble sort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Insertion sort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Selection sort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Heap sort 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“Other” sorts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Bucket sort – will talk about later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err="1" smtClean="0"/>
              <a:t>Bogo</a:t>
            </a:r>
            <a:r>
              <a:rPr lang="en-US" sz="2400" dirty="0" smtClean="0"/>
              <a:t> sort 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044876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Definition: Comparison Sort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30360"/>
            <a:ext cx="7772400" cy="46482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A computational problem with the following input and output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b="1" dirty="0" smtClean="0"/>
              <a:t>Input: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 An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of length </a:t>
            </a:r>
            <a:r>
              <a:rPr lang="en-US" i="1" dirty="0" smtClean="0"/>
              <a:t>n</a:t>
            </a:r>
            <a:r>
              <a:rPr lang="en-US" dirty="0" smtClean="0"/>
              <a:t> comparable elements</a:t>
            </a:r>
          </a:p>
          <a:p>
            <a:pPr marL="171450" indent="-171450">
              <a:buFont typeface="Arial"/>
              <a:buChar char="•"/>
            </a:pPr>
            <a:endParaRPr lang="en-US" sz="1000" dirty="0" smtClean="0"/>
          </a:p>
          <a:p>
            <a:pPr marL="342900" indent="-342900">
              <a:buFont typeface="Arial"/>
              <a:buChar char="•"/>
            </a:pPr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pPr marL="400050" indent="-342900">
              <a:buFont typeface="Arial"/>
              <a:buChar char="•"/>
            </a:pPr>
            <a:r>
              <a:rPr lang="en-US" dirty="0" smtClean="0"/>
              <a:t>The same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A,</a:t>
            </a:r>
            <a:r>
              <a:rPr lang="en-US" dirty="0" smtClean="0"/>
              <a:t> containing the same elements where:</a:t>
            </a:r>
          </a:p>
          <a:p>
            <a:pPr marL="800100" lvl="1" indent="-342900"/>
            <a:r>
              <a:rPr lang="en-US" dirty="0" smtClean="0"/>
              <a:t>	for any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 where 0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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&lt; j &lt;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  <a:sym typeface="Symbol"/>
              </a:rPr>
              <a:t>n</a:t>
            </a:r>
            <a:r>
              <a:rPr lang="en-US" dirty="0" smtClean="0"/>
              <a:t>     </a:t>
            </a:r>
          </a:p>
          <a:p>
            <a:pPr marL="800100" lvl="1" indent="-342900"/>
            <a:r>
              <a:rPr lang="en-US" dirty="0" smtClean="0"/>
              <a:t>		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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A[j]</a:t>
            </a:r>
          </a:p>
          <a:p>
            <a:pPr lvl="1"/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148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More Reasons to Sort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General technique in computing: 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b="1" i="1" dirty="0" smtClean="0"/>
              <a:t>Preprocess data to make subsequent operations faster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Example: Sort the data so that you can</a:t>
            </a:r>
          </a:p>
          <a:p>
            <a:pPr lvl="1"/>
            <a:r>
              <a:rPr lang="en-US" dirty="0" smtClean="0"/>
              <a:t>Find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largest in constant time for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</a:p>
          <a:p>
            <a:pPr lvl="1"/>
            <a:r>
              <a:rPr lang="en-US" dirty="0" smtClean="0"/>
              <a:t>Perform binary search to find elements in logarithmic time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Whether the performance of the preprocessing matters depends on</a:t>
            </a:r>
          </a:p>
          <a:p>
            <a:pPr lvl="1"/>
            <a:r>
              <a:rPr lang="en-US" dirty="0" smtClean="0"/>
              <a:t>How often the data will change (and how much it will change)</a:t>
            </a:r>
          </a:p>
          <a:p>
            <a:pPr lvl="1"/>
            <a:r>
              <a:rPr lang="en-US" dirty="0" smtClean="0"/>
              <a:t>How much data there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5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More Definitions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smtClean="0"/>
              <a:t>In-Place Sort:</a:t>
            </a:r>
          </a:p>
          <a:p>
            <a:pPr marL="400050" lvl="1" indent="0">
              <a:buNone/>
            </a:pPr>
            <a:r>
              <a:rPr lang="en-US" sz="2100" dirty="0" smtClean="0"/>
              <a:t>A </a:t>
            </a:r>
            <a:r>
              <a:rPr lang="en-US" sz="2100" dirty="0"/>
              <a:t>sorting algorithm is in-place if it requires only O(1) extra</a:t>
            </a:r>
          </a:p>
          <a:p>
            <a:pPr marL="400050" lvl="1" indent="0">
              <a:buNone/>
            </a:pPr>
            <a:r>
              <a:rPr lang="en-US" sz="2100" dirty="0"/>
              <a:t>space to sort the array.</a:t>
            </a:r>
          </a:p>
          <a:p>
            <a:pPr lvl="1"/>
            <a:r>
              <a:rPr lang="en-US" sz="2100" dirty="0" smtClean="0"/>
              <a:t>Usually </a:t>
            </a:r>
            <a:r>
              <a:rPr lang="en-US" sz="2100" dirty="0"/>
              <a:t>modifies input </a:t>
            </a:r>
            <a:r>
              <a:rPr lang="en-US" sz="2100" dirty="0" smtClean="0"/>
              <a:t>array</a:t>
            </a:r>
          </a:p>
          <a:p>
            <a:pPr lvl="1"/>
            <a:r>
              <a:rPr lang="en-US" sz="2100" dirty="0" smtClean="0"/>
              <a:t>Can </a:t>
            </a:r>
            <a:r>
              <a:rPr lang="en-US" sz="2100" dirty="0"/>
              <a:t>be useful: lets us minimize </a:t>
            </a:r>
            <a:r>
              <a:rPr lang="en-US" sz="2100" dirty="0" smtClean="0"/>
              <a:t>memory</a:t>
            </a:r>
          </a:p>
          <a:p>
            <a:pPr marL="0" indent="0">
              <a:buNone/>
            </a:pPr>
            <a:r>
              <a:rPr lang="en-US" sz="2500" b="1" dirty="0" smtClean="0"/>
              <a:t>Stable Sort</a:t>
            </a:r>
            <a:r>
              <a:rPr lang="en-US" sz="2500" b="1" dirty="0"/>
              <a:t>:</a:t>
            </a:r>
          </a:p>
          <a:p>
            <a:pPr marL="457200" lvl="1" indent="0">
              <a:buNone/>
            </a:pPr>
            <a:r>
              <a:rPr lang="en-US" sz="2100" dirty="0"/>
              <a:t>A sorting algorithm is stable if any equal items remain in </a:t>
            </a:r>
            <a:r>
              <a:rPr lang="en-US" sz="2100" dirty="0" smtClean="0"/>
              <a:t>the same </a:t>
            </a:r>
            <a:r>
              <a:rPr lang="en-US" sz="2100" dirty="0"/>
              <a:t>relative order before and after the sort.</a:t>
            </a:r>
          </a:p>
          <a:p>
            <a:pPr lvl="1"/>
            <a:r>
              <a:rPr lang="en-US" sz="2100" dirty="0" smtClean="0"/>
              <a:t>Items </a:t>
            </a:r>
            <a:r>
              <a:rPr lang="en-US" sz="2100" dirty="0"/>
              <a:t>that ’compare’ the same might not be </a:t>
            </a:r>
            <a:r>
              <a:rPr lang="en-US" sz="2100" dirty="0" smtClean="0"/>
              <a:t>exact duplicates</a:t>
            </a:r>
          </a:p>
          <a:p>
            <a:pPr lvl="1"/>
            <a:r>
              <a:rPr lang="en-US" sz="2100" dirty="0" smtClean="0"/>
              <a:t>Might want </a:t>
            </a:r>
            <a:r>
              <a:rPr lang="en-US" sz="2100" dirty="0"/>
              <a:t>to sort on some, but not all attributes of an </a:t>
            </a:r>
            <a:r>
              <a:rPr lang="en-US" sz="2100" dirty="0" smtClean="0"/>
              <a:t>item</a:t>
            </a:r>
            <a:endParaRPr lang="en-US" sz="2100" dirty="0"/>
          </a:p>
          <a:p>
            <a:pPr lvl="1"/>
            <a:r>
              <a:rPr lang="en-US" sz="2100" dirty="0" smtClean="0"/>
              <a:t>Can be useful to </a:t>
            </a:r>
            <a:r>
              <a:rPr lang="en-US" sz="2100" dirty="0"/>
              <a:t>sort on one attribute first, </a:t>
            </a:r>
            <a:r>
              <a:rPr lang="en-US" sz="2100" dirty="0" smtClean="0"/>
              <a:t>then another </a:t>
            </a:r>
            <a:r>
              <a:rPr lang="en-US" sz="2100" dirty="0"/>
              <a:t>one</a:t>
            </a:r>
            <a:endParaRPr lang="en-US" sz="2100" dirty="0" smtClean="0"/>
          </a:p>
        </p:txBody>
      </p:sp>
    </p:spTree>
    <p:extLst>
      <p:ext uri="{BB962C8B-B14F-4D97-AF65-F5344CB8AC3E}">
        <p14:creationId xmlns:p14="http://schemas.microsoft.com/office/powerpoint/2010/main" val="111799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Stable Sort 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/>
              <a:t>Input</a:t>
            </a:r>
            <a:r>
              <a:rPr lang="en-US" sz="2500" dirty="0"/>
              <a:t>:</a:t>
            </a:r>
          </a:p>
          <a:p>
            <a:pPr marL="400050" lvl="1" indent="0">
              <a:buNone/>
            </a:pPr>
            <a:r>
              <a:rPr lang="en-US" sz="1900" dirty="0" smtClean="0">
                <a:latin typeface="Courier"/>
                <a:cs typeface="Courier"/>
              </a:rPr>
              <a:t>[</a:t>
            </a:r>
            <a:r>
              <a:rPr lang="en-US" sz="1900" dirty="0">
                <a:latin typeface="Courier"/>
                <a:cs typeface="Courier"/>
              </a:rPr>
              <a:t>(8, "fox"), (9, "dog"), (4, "wolf"), (8, "cow")]</a:t>
            </a:r>
          </a:p>
          <a:p>
            <a:pPr marL="400050" lvl="1" indent="0">
              <a:buNone/>
            </a:pPr>
            <a:r>
              <a:rPr lang="en-US" sz="2500" dirty="0" smtClean="0"/>
              <a:t>Compare </a:t>
            </a:r>
            <a:r>
              <a:rPr lang="en-US" sz="2500" dirty="0"/>
              <a:t>function: compare pairs by number </a:t>
            </a:r>
            <a:r>
              <a:rPr lang="en-US" sz="2500" dirty="0" smtClean="0"/>
              <a:t>only</a:t>
            </a:r>
          </a:p>
          <a:p>
            <a:pPr marL="400050" lvl="1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en-US" sz="2500" b="1" dirty="0" smtClean="0"/>
              <a:t>Output</a:t>
            </a:r>
            <a:r>
              <a:rPr lang="en-US" sz="2500" dirty="0"/>
              <a:t> </a:t>
            </a:r>
            <a:r>
              <a:rPr lang="en-US" sz="2500" dirty="0" smtClean="0"/>
              <a:t>(</a:t>
            </a:r>
            <a:r>
              <a:rPr lang="en-US" sz="2500" dirty="0" smtClean="0">
                <a:solidFill>
                  <a:srgbClr val="008000"/>
                </a:solidFill>
              </a:rPr>
              <a:t>stable </a:t>
            </a:r>
            <a:r>
              <a:rPr lang="en-US" sz="2500" dirty="0" smtClean="0"/>
              <a:t>sort):</a:t>
            </a:r>
            <a:endParaRPr lang="en-US" sz="2500" dirty="0"/>
          </a:p>
          <a:p>
            <a:pPr marL="400050" lvl="1" indent="0">
              <a:buNone/>
            </a:pPr>
            <a:r>
              <a:rPr lang="en-US" sz="1900" dirty="0">
                <a:latin typeface="Courier"/>
                <a:cs typeface="Courier"/>
              </a:rPr>
              <a:t>[(4, "wolf"), </a:t>
            </a:r>
            <a:r>
              <a:rPr lang="en-US" sz="1900" dirty="0">
                <a:solidFill>
                  <a:srgbClr val="008000"/>
                </a:solidFill>
                <a:latin typeface="Courier"/>
                <a:cs typeface="Courier"/>
              </a:rPr>
              <a:t>(8, "fox")</a:t>
            </a:r>
            <a:r>
              <a:rPr lang="en-US" sz="1900" dirty="0">
                <a:latin typeface="Courier"/>
                <a:cs typeface="Courier"/>
              </a:rPr>
              <a:t>, </a:t>
            </a:r>
            <a:r>
              <a:rPr lang="en-US" sz="1900" dirty="0">
                <a:solidFill>
                  <a:srgbClr val="008000"/>
                </a:solidFill>
                <a:latin typeface="Courier"/>
                <a:cs typeface="Courier"/>
              </a:rPr>
              <a:t>(8, "cow")</a:t>
            </a:r>
            <a:r>
              <a:rPr lang="en-US" sz="1900" dirty="0">
                <a:latin typeface="Courier"/>
                <a:cs typeface="Courier"/>
              </a:rPr>
              <a:t>, (9, "dog")</a:t>
            </a:r>
            <a:r>
              <a:rPr lang="en-US" sz="1900" dirty="0" smtClean="0">
                <a:latin typeface="Courier"/>
                <a:cs typeface="Courier"/>
              </a:rPr>
              <a:t>]</a:t>
            </a:r>
          </a:p>
          <a:p>
            <a:pPr marL="400050" lvl="1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en-US" sz="2500" b="1" dirty="0" smtClean="0"/>
              <a:t>Output</a:t>
            </a:r>
            <a:r>
              <a:rPr lang="en-US" sz="2500" dirty="0" smtClean="0"/>
              <a:t> (</a:t>
            </a:r>
            <a:r>
              <a:rPr lang="en-US" sz="2500" dirty="0" smtClean="0">
                <a:solidFill>
                  <a:schemeClr val="accent2"/>
                </a:solidFill>
              </a:rPr>
              <a:t>unstable</a:t>
            </a:r>
            <a:r>
              <a:rPr lang="en-US" sz="2500" dirty="0" smtClean="0"/>
              <a:t> sort):</a:t>
            </a:r>
            <a:endParaRPr lang="en-US" sz="2500" dirty="0"/>
          </a:p>
          <a:p>
            <a:pPr marL="400050" lvl="1" indent="0">
              <a:buNone/>
            </a:pPr>
            <a:r>
              <a:rPr lang="en-US" sz="1900" dirty="0">
                <a:latin typeface="Courier"/>
                <a:cs typeface="Courier"/>
              </a:rPr>
              <a:t>[(4, "wolf")</a:t>
            </a:r>
            <a:r>
              <a:rPr lang="en-US" sz="1900" dirty="0">
                <a:solidFill>
                  <a:schemeClr val="accent2"/>
                </a:solidFill>
                <a:latin typeface="Courier"/>
                <a:cs typeface="Courier"/>
              </a:rPr>
              <a:t>, (8, "cow")</a:t>
            </a:r>
            <a:r>
              <a:rPr lang="en-US" sz="1900" dirty="0">
                <a:latin typeface="Courier"/>
                <a:cs typeface="Courier"/>
              </a:rPr>
              <a:t>, </a:t>
            </a:r>
            <a:r>
              <a:rPr lang="en-US" sz="1900" dirty="0">
                <a:solidFill>
                  <a:srgbClr val="C0504D"/>
                </a:solidFill>
                <a:latin typeface="Courier"/>
                <a:cs typeface="Courier"/>
              </a:rPr>
              <a:t>(8, "fox")</a:t>
            </a:r>
            <a:r>
              <a:rPr lang="en-US" sz="1900" dirty="0">
                <a:latin typeface="Courier"/>
                <a:cs typeface="Courier"/>
              </a:rPr>
              <a:t>, (9, "dog")]</a:t>
            </a:r>
            <a:endParaRPr lang="en-US" sz="190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09271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Sorting: The Big Picture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0365" y="2286000"/>
            <a:ext cx="1365127" cy="1015663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O(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baseline="30000" dirty="0">
                <a:latin typeface="Calibri"/>
                <a:cs typeface="Calibri"/>
                <a:sym typeface="Symbol" pitchFamily="18" charset="2"/>
              </a:rPr>
              <a:t>2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50427" y="2286000"/>
            <a:ext cx="1365127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Fancier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O(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 log 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 smtClean="0">
                <a:latin typeface="Calibri"/>
                <a:cs typeface="Calibri"/>
              </a:rPr>
              <a:t>Comparison</a:t>
            </a:r>
            <a:endParaRPr lang="en-US" sz="2000" dirty="0">
              <a:latin typeface="Calibri"/>
              <a:cs typeface="Calibri"/>
            </a:endParaRPr>
          </a:p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lower bound:</a:t>
            </a:r>
            <a:endParaRPr lang="en-US" sz="2000" dirty="0">
              <a:latin typeface="Calibri"/>
              <a:cs typeface="Calibri"/>
              <a:sym typeface="Symbol" pitchFamily="18" charset="2"/>
            </a:endParaRP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(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 log 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28678" y="2286000"/>
            <a:ext cx="1365127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Specialized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algorithms:</a:t>
            </a:r>
            <a:endParaRPr lang="en-US" sz="2000" dirty="0">
              <a:latin typeface="Calibri"/>
              <a:cs typeface="Calibri"/>
              <a:sym typeface="Symbol" pitchFamily="18" charset="2"/>
            </a:endParaRP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O(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Calibri"/>
                <a:cs typeface="Calibri"/>
              </a:rPr>
              <a:t>Insertion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Calibri"/>
                <a:cs typeface="Calibri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Calibri"/>
                <a:cs typeface="Calibri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8177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Calibri"/>
                <a:cs typeface="Calibri"/>
              </a:rPr>
              <a:t>Heap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Merge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Quick </a:t>
            </a:r>
            <a:r>
              <a:rPr lang="en-US" sz="2000" dirty="0" smtClean="0">
                <a:latin typeface="Calibri"/>
                <a:cs typeface="Calibri"/>
              </a:rPr>
              <a:t>sort (</a:t>
            </a:r>
            <a:r>
              <a:rPr lang="en-US" sz="2000" dirty="0" err="1" smtClean="0">
                <a:latin typeface="Calibri"/>
                <a:cs typeface="Calibri"/>
              </a:rPr>
              <a:t>avg</a:t>
            </a:r>
            <a:r>
              <a:rPr lang="en-US" sz="2000" dirty="0" smtClean="0">
                <a:latin typeface="Calibri"/>
                <a:cs typeface="Calibri"/>
              </a:rPr>
              <a:t>)</a:t>
            </a:r>
            <a:endParaRPr lang="en-US" sz="2000" dirty="0">
              <a:latin typeface="Calibri"/>
              <a:cs typeface="Calibri"/>
            </a:endParaRP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3663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Calibri"/>
                <a:cs typeface="Calibri"/>
              </a:rPr>
              <a:t>Bucket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0403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accent4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External</a:t>
            </a:r>
          </a:p>
          <a:p>
            <a:pPr eaLnBrk="1" hangingPunct="1"/>
            <a:r>
              <a:rPr lang="en-US" sz="2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sorting</a:t>
            </a:r>
            <a:endParaRPr lang="en-US" sz="2000" dirty="0">
              <a:solidFill>
                <a:schemeClr val="accent4">
                  <a:lumMod val="50000"/>
                  <a:lumOff val="50000"/>
                </a:schemeClr>
              </a:solidFill>
              <a:latin typeface="Calibri"/>
              <a:cs typeface="Calibri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>
            <a:off x="1062929" y="3301663"/>
            <a:ext cx="996" cy="571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flipH="1">
            <a:off x="6553764" y="3301663"/>
            <a:ext cx="57478" cy="571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flipH="1">
            <a:off x="7462762" y="1306286"/>
            <a:ext cx="12095" cy="4705884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56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Exam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err="1" smtClean="0"/>
              <a:t>Regrades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No office hours today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 will be in my office before class Wednesday and Friday from 12:00-2:00 to handle </a:t>
            </a:r>
            <a:r>
              <a:rPr lang="en-US" sz="2600" dirty="0" err="1" smtClean="0"/>
              <a:t>regrades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Come prepared with the exam and why you think the grade is incorrect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TAs can help you with solutions or problems, but I will make all grade changes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439646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04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Insertion Sort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7848" y="2433462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01248" y="2433462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34648" y="2433462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68048" y="2433462"/>
            <a:ext cx="533400" cy="533400"/>
          </a:xfrm>
          <a:prstGeom prst="rect">
            <a:avLst/>
          </a:prstGeom>
          <a:solidFill>
            <a:srgbClr val="FFD02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01448" y="2433462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34848" y="2433462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68248" y="2433462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001648" y="2433462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2663" y="334770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already sorted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82348" y="3347708"/>
            <a:ext cx="1112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unsorted</a:t>
            </a:r>
          </a:p>
        </p:txBody>
      </p:sp>
      <p:sp>
        <p:nvSpPr>
          <p:cNvPr id="17" name="Left Brace 16"/>
          <p:cNvSpPr/>
          <p:nvPr/>
        </p:nvSpPr>
        <p:spPr>
          <a:xfrm rot="16200000">
            <a:off x="929816" y="2434240"/>
            <a:ext cx="269100" cy="147544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/>
        </p:nvSpPr>
        <p:spPr>
          <a:xfrm rot="16200000">
            <a:off x="3383620" y="2187987"/>
            <a:ext cx="269100" cy="203375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e 18"/>
          <p:cNvSpPr/>
          <p:nvPr/>
        </p:nvSpPr>
        <p:spPr>
          <a:xfrm rot="16200000" flipH="1">
            <a:off x="2036591" y="2092128"/>
            <a:ext cx="242888" cy="32220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450839" y="1770287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item</a:t>
            </a:r>
          </a:p>
        </p:txBody>
      </p:sp>
      <p:sp>
        <p:nvSpPr>
          <p:cNvPr id="2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817265" y="2433462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2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50665" y="2433462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84065" y="2433462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4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17465" y="2433462"/>
            <a:ext cx="533400" cy="533400"/>
          </a:xfrm>
          <a:prstGeom prst="rect">
            <a:avLst/>
          </a:prstGeom>
          <a:solidFill>
            <a:srgbClr val="FFD02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5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950865" y="2433462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6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484265" y="2433462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7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017665" y="2433462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8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551065" y="2433462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17265" y="3327657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already sorted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484265" y="3339415"/>
            <a:ext cx="1112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unsorted</a:t>
            </a:r>
          </a:p>
        </p:txBody>
      </p:sp>
      <p:sp>
        <p:nvSpPr>
          <p:cNvPr id="31" name="Left Brace 30"/>
          <p:cNvSpPr/>
          <p:nvPr/>
        </p:nvSpPr>
        <p:spPr>
          <a:xfrm rot="16200000">
            <a:off x="5479233" y="2434240"/>
            <a:ext cx="269100" cy="147544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Brace 31"/>
          <p:cNvSpPr/>
          <p:nvPr/>
        </p:nvSpPr>
        <p:spPr>
          <a:xfrm rot="16200000">
            <a:off x="7933037" y="2196280"/>
            <a:ext cx="269100" cy="203375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44300" y="4857837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5" name="Rectangle 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77700" y="4857837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36" name="Rectangle 7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311100" y="4857837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37" name="Rectangle 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844500" y="4857837"/>
            <a:ext cx="533400" cy="5334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8" name="Rectangle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377900" y="4857837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9" name="Rectangle 10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911300" y="4857837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40" name="Rectangle 1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444700" y="4857837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1" name="Rectangle 12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978100" y="4857837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34580" y="575203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already sorted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911300" y="5763790"/>
            <a:ext cx="1112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unsorted</a:t>
            </a:r>
          </a:p>
        </p:txBody>
      </p:sp>
      <p:sp>
        <p:nvSpPr>
          <p:cNvPr id="44" name="Left Brace 43"/>
          <p:cNvSpPr/>
          <p:nvPr/>
        </p:nvSpPr>
        <p:spPr>
          <a:xfrm rot="16200000">
            <a:off x="1222401" y="4575386"/>
            <a:ext cx="236196" cy="207480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Left Brace 44"/>
          <p:cNvSpPr/>
          <p:nvPr/>
        </p:nvSpPr>
        <p:spPr>
          <a:xfrm rot="16200000">
            <a:off x="3360072" y="4612362"/>
            <a:ext cx="269100" cy="203375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5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817265" y="4812025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8" name="Rectangle 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350665" y="4812025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9" name="Rectangle 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884065" y="4812025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50" name="Rectangle 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417465" y="4812025"/>
            <a:ext cx="533400" cy="5334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51" name="Rectangle 9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950865" y="4812025"/>
            <a:ext cx="533400" cy="533400"/>
          </a:xfrm>
          <a:prstGeom prst="rect">
            <a:avLst/>
          </a:prstGeom>
          <a:solidFill>
            <a:srgbClr val="FFD02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52" name="Rectangle 10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484265" y="4812025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53" name="Rectangle 1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017665" y="4812025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4" name="Rectangle 12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8551065" y="4812025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817265" y="570622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already sorted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484265" y="5717978"/>
            <a:ext cx="1112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unsorted</a:t>
            </a:r>
          </a:p>
        </p:txBody>
      </p:sp>
      <p:sp>
        <p:nvSpPr>
          <p:cNvPr id="57" name="Left Brace 56"/>
          <p:cNvSpPr/>
          <p:nvPr/>
        </p:nvSpPr>
        <p:spPr>
          <a:xfrm rot="16200000">
            <a:off x="5818272" y="4552480"/>
            <a:ext cx="190384" cy="207480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Left Brace 57"/>
          <p:cNvSpPr/>
          <p:nvPr/>
        </p:nvSpPr>
        <p:spPr>
          <a:xfrm rot="16200000">
            <a:off x="8217681" y="4851195"/>
            <a:ext cx="269101" cy="146446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Left Brace 58"/>
          <p:cNvSpPr/>
          <p:nvPr/>
        </p:nvSpPr>
        <p:spPr>
          <a:xfrm rot="16200000" flipH="1">
            <a:off x="7090366" y="4412590"/>
            <a:ext cx="242888" cy="32220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U-Turn Arrow 63"/>
          <p:cNvSpPr/>
          <p:nvPr/>
        </p:nvSpPr>
        <p:spPr>
          <a:xfrm flipH="1">
            <a:off x="5350665" y="1975902"/>
            <a:ext cx="1362192" cy="369332"/>
          </a:xfrm>
          <a:prstGeom prst="utur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507333" y="1159644"/>
            <a:ext cx="2741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where it belongs in sorted section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97238" y="4098361"/>
            <a:ext cx="3832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shift other elements over and already sorted section is now larger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429560" y="4102739"/>
            <a:ext cx="2387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current item</a:t>
            </a:r>
          </a:p>
        </p:txBody>
      </p:sp>
      <p:cxnSp>
        <p:nvCxnSpPr>
          <p:cNvPr id="69" name="Straight Connector 68"/>
          <p:cNvCxnSpPr/>
          <p:nvPr/>
        </p:nvCxnSpPr>
        <p:spPr>
          <a:xfrm flipH="1">
            <a:off x="4680857" y="1427238"/>
            <a:ext cx="12095" cy="4705884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02663" y="3894667"/>
            <a:ext cx="8796194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207905" y="1463525"/>
            <a:ext cx="35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707338" y="1371928"/>
            <a:ext cx="35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256286" y="3918073"/>
            <a:ext cx="35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671047" y="3957126"/>
            <a:ext cx="35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4002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82764" y="2140855"/>
            <a:ext cx="5373506" cy="19282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452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Insertion Sort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8077200" cy="479696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Idea: At step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, put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 smtClean="0"/>
              <a:t>th</a:t>
            </a:r>
            <a:r>
              <a:rPr lang="en-US" baseline="30000" dirty="0" smtClean="0"/>
              <a:t> </a:t>
            </a:r>
            <a:r>
              <a:rPr lang="en-US" dirty="0" smtClean="0"/>
              <a:t>element in the correct position among the first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elements</a:t>
            </a:r>
          </a:p>
          <a:p>
            <a:pPr marL="0" indent="0">
              <a:buNone/>
            </a:pPr>
            <a:endParaRPr lang="en-US" sz="2100" dirty="0" smtClean="0">
              <a:latin typeface="Courier"/>
              <a:cs typeface="Courier"/>
            </a:endParaRPr>
          </a:p>
          <a:p>
            <a:pPr marL="1771650" lvl="4" indent="0">
              <a:buNone/>
            </a:pPr>
            <a:r>
              <a:rPr lang="en-US" sz="2100" dirty="0">
                <a:latin typeface="Courier"/>
                <a:cs typeface="Courier"/>
              </a:rPr>
              <a:t>for (</a:t>
            </a:r>
            <a:r>
              <a:rPr lang="en-US" sz="2100" dirty="0" err="1">
                <a:latin typeface="Courier"/>
                <a:cs typeface="Courier"/>
              </a:rPr>
              <a:t>int</a:t>
            </a:r>
            <a:r>
              <a:rPr lang="en-US" sz="2100" dirty="0">
                <a:latin typeface="Courier"/>
                <a:cs typeface="Courier"/>
              </a:rPr>
              <a:t> </a:t>
            </a:r>
            <a:r>
              <a:rPr lang="en-US" sz="2100" dirty="0" err="1">
                <a:latin typeface="Courier"/>
                <a:cs typeface="Courier"/>
              </a:rPr>
              <a:t>i</a:t>
            </a:r>
            <a:r>
              <a:rPr lang="en-US" sz="2100" dirty="0">
                <a:latin typeface="Courier"/>
                <a:cs typeface="Courier"/>
              </a:rPr>
              <a:t> = 0; </a:t>
            </a:r>
            <a:r>
              <a:rPr lang="en-US" sz="2100" dirty="0" err="1">
                <a:latin typeface="Courier"/>
                <a:cs typeface="Courier"/>
              </a:rPr>
              <a:t>i</a:t>
            </a:r>
            <a:r>
              <a:rPr lang="en-US" sz="2100" dirty="0">
                <a:latin typeface="Courier"/>
                <a:cs typeface="Courier"/>
              </a:rPr>
              <a:t> &lt; n; </a:t>
            </a:r>
            <a:r>
              <a:rPr lang="en-US" sz="2100" dirty="0" err="1">
                <a:latin typeface="Courier"/>
                <a:cs typeface="Courier"/>
              </a:rPr>
              <a:t>i</a:t>
            </a:r>
            <a:r>
              <a:rPr lang="en-US" sz="2100" dirty="0">
                <a:latin typeface="Courier"/>
                <a:cs typeface="Courier"/>
              </a:rPr>
              <a:t>++) {</a:t>
            </a:r>
          </a:p>
          <a:p>
            <a:pPr marL="1771650" lvl="4" indent="0">
              <a:buNone/>
            </a:pPr>
            <a:r>
              <a:rPr lang="en-US" sz="2100" dirty="0" smtClean="0">
                <a:solidFill>
                  <a:srgbClr val="F79646"/>
                </a:solidFill>
                <a:latin typeface="Courier"/>
                <a:cs typeface="Courier"/>
              </a:rPr>
              <a:t>		/</a:t>
            </a:r>
            <a:r>
              <a:rPr lang="en-US" sz="2100" dirty="0">
                <a:solidFill>
                  <a:srgbClr val="F79646"/>
                </a:solidFill>
                <a:latin typeface="Courier"/>
                <a:cs typeface="Courier"/>
              </a:rPr>
              <a:t>/ Find index to insert into</a:t>
            </a:r>
          </a:p>
          <a:p>
            <a:pPr marL="1771650" lvl="4" indent="0">
              <a:buNone/>
            </a:pPr>
            <a:r>
              <a:rPr lang="en-US" sz="2100" dirty="0" smtClean="0">
                <a:latin typeface="Courier"/>
                <a:cs typeface="Courier"/>
              </a:rPr>
              <a:t>		</a:t>
            </a:r>
            <a:r>
              <a:rPr lang="en-US" sz="2100" dirty="0" err="1" smtClean="0">
                <a:latin typeface="Courier"/>
                <a:cs typeface="Courier"/>
              </a:rPr>
              <a:t>int</a:t>
            </a:r>
            <a:r>
              <a:rPr lang="en-US" sz="2100" dirty="0" smtClean="0">
                <a:latin typeface="Courier"/>
                <a:cs typeface="Courier"/>
              </a:rPr>
              <a:t> </a:t>
            </a:r>
            <a:r>
              <a:rPr lang="en-US" sz="2100" dirty="0" err="1">
                <a:latin typeface="Courier"/>
                <a:cs typeface="Courier"/>
              </a:rPr>
              <a:t>newIndex</a:t>
            </a:r>
            <a:r>
              <a:rPr lang="en-US" sz="2100" dirty="0">
                <a:latin typeface="Courier"/>
                <a:cs typeface="Courier"/>
              </a:rPr>
              <a:t> = </a:t>
            </a:r>
            <a:r>
              <a:rPr lang="en-US" sz="2100" dirty="0" err="1">
                <a:latin typeface="Courier"/>
                <a:cs typeface="Courier"/>
              </a:rPr>
              <a:t>findPlace</a:t>
            </a:r>
            <a:r>
              <a:rPr lang="en-US" sz="2100" dirty="0">
                <a:latin typeface="Courier"/>
                <a:cs typeface="Courier"/>
              </a:rPr>
              <a:t>(</a:t>
            </a:r>
            <a:r>
              <a:rPr lang="en-US" sz="2100" dirty="0" err="1">
                <a:latin typeface="Courier"/>
                <a:cs typeface="Courier"/>
              </a:rPr>
              <a:t>i</a:t>
            </a:r>
            <a:r>
              <a:rPr lang="en-US" sz="2100" dirty="0">
                <a:latin typeface="Courier"/>
                <a:cs typeface="Courier"/>
              </a:rPr>
              <a:t>);</a:t>
            </a:r>
          </a:p>
          <a:p>
            <a:pPr marL="1771650" lvl="4" indent="0">
              <a:buNone/>
            </a:pPr>
            <a:r>
              <a:rPr lang="en-US" sz="2100" dirty="0" smtClean="0">
                <a:solidFill>
                  <a:schemeClr val="accent6"/>
                </a:solidFill>
                <a:latin typeface="Courier"/>
                <a:cs typeface="Courier"/>
              </a:rPr>
              <a:t>		/</a:t>
            </a:r>
            <a:r>
              <a:rPr lang="en-US" sz="2100" dirty="0">
                <a:solidFill>
                  <a:schemeClr val="accent6"/>
                </a:solidFill>
                <a:latin typeface="Courier"/>
                <a:cs typeface="Courier"/>
              </a:rPr>
              <a:t>/ Insert and shift nodes over</a:t>
            </a:r>
          </a:p>
          <a:p>
            <a:pPr marL="1771650" lvl="4" indent="0">
              <a:buNone/>
            </a:pPr>
            <a:r>
              <a:rPr lang="en-US" sz="2100" dirty="0" smtClean="0">
                <a:latin typeface="Courier"/>
                <a:cs typeface="Courier"/>
              </a:rPr>
              <a:t>		shift</a:t>
            </a:r>
            <a:r>
              <a:rPr lang="en-US" sz="2100" dirty="0">
                <a:latin typeface="Courier"/>
                <a:cs typeface="Courier"/>
              </a:rPr>
              <a:t>(</a:t>
            </a:r>
            <a:r>
              <a:rPr lang="en-US" sz="2100" dirty="0" err="1">
                <a:latin typeface="Courier"/>
                <a:cs typeface="Courier"/>
              </a:rPr>
              <a:t>newIndex</a:t>
            </a:r>
            <a:r>
              <a:rPr lang="en-US" sz="2100" dirty="0">
                <a:latin typeface="Courier"/>
                <a:cs typeface="Courier"/>
              </a:rPr>
              <a:t>, </a:t>
            </a:r>
            <a:r>
              <a:rPr lang="en-US" sz="2100" dirty="0" err="1">
                <a:latin typeface="Courier"/>
                <a:cs typeface="Courier"/>
              </a:rPr>
              <a:t>i</a:t>
            </a:r>
            <a:r>
              <a:rPr lang="en-US" sz="2100" dirty="0">
                <a:latin typeface="Courier"/>
                <a:cs typeface="Courier"/>
              </a:rPr>
              <a:t>);</a:t>
            </a:r>
          </a:p>
          <a:p>
            <a:pPr marL="1771650" lvl="4" indent="0">
              <a:buNone/>
            </a:pPr>
            <a:r>
              <a:rPr lang="en-US" sz="2100" dirty="0">
                <a:latin typeface="Courier"/>
                <a:cs typeface="Courier"/>
              </a:rPr>
              <a:t>}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b="1" dirty="0" smtClean="0"/>
              <a:t>What can we say about the list at loop </a:t>
            </a:r>
            <a:r>
              <a:rPr lang="en-US" b="1" dirty="0" err="1" smtClean="0"/>
              <a:t>i</a:t>
            </a:r>
            <a:r>
              <a:rPr lang="en-US" dirty="0"/>
              <a:t>?</a:t>
            </a:r>
            <a:r>
              <a:rPr lang="en-US" dirty="0" smtClean="0"/>
              <a:t>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</a:t>
            </a:r>
            <a:r>
              <a:rPr lang="en-US" dirty="0" smtClean="0"/>
              <a:t>sorted</a:t>
            </a:r>
          </a:p>
          <a:p>
            <a:r>
              <a:rPr lang="en-US" dirty="0" smtClean="0"/>
              <a:t> (not necessarily lowest in the list)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Runtime?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7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82764" y="2140855"/>
            <a:ext cx="5373506" cy="19282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452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Insertion Sort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8077200" cy="479696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Idea: At step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, put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 smtClean="0"/>
              <a:t>th</a:t>
            </a:r>
            <a:r>
              <a:rPr lang="en-US" baseline="30000" dirty="0" smtClean="0"/>
              <a:t> </a:t>
            </a:r>
            <a:r>
              <a:rPr lang="en-US" dirty="0" smtClean="0"/>
              <a:t>element in the correct position among the first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elements</a:t>
            </a:r>
          </a:p>
          <a:p>
            <a:pPr marL="0" indent="0">
              <a:buNone/>
            </a:pPr>
            <a:endParaRPr lang="en-US" sz="2100" dirty="0" smtClean="0">
              <a:latin typeface="Courier"/>
              <a:cs typeface="Courier"/>
            </a:endParaRPr>
          </a:p>
          <a:p>
            <a:pPr marL="1771650" lvl="4" indent="0">
              <a:buNone/>
            </a:pPr>
            <a:r>
              <a:rPr lang="en-US" sz="2100" dirty="0">
                <a:latin typeface="Courier"/>
                <a:cs typeface="Courier"/>
              </a:rPr>
              <a:t>for (</a:t>
            </a:r>
            <a:r>
              <a:rPr lang="en-US" sz="2100" dirty="0" err="1">
                <a:latin typeface="Courier"/>
                <a:cs typeface="Courier"/>
              </a:rPr>
              <a:t>int</a:t>
            </a:r>
            <a:r>
              <a:rPr lang="en-US" sz="2100" dirty="0">
                <a:latin typeface="Courier"/>
                <a:cs typeface="Courier"/>
              </a:rPr>
              <a:t> </a:t>
            </a:r>
            <a:r>
              <a:rPr lang="en-US" sz="2100" dirty="0" err="1">
                <a:latin typeface="Courier"/>
                <a:cs typeface="Courier"/>
              </a:rPr>
              <a:t>i</a:t>
            </a:r>
            <a:r>
              <a:rPr lang="en-US" sz="2100" dirty="0">
                <a:latin typeface="Courier"/>
                <a:cs typeface="Courier"/>
              </a:rPr>
              <a:t> = 0; </a:t>
            </a:r>
            <a:r>
              <a:rPr lang="en-US" sz="2100" dirty="0" err="1">
                <a:latin typeface="Courier"/>
                <a:cs typeface="Courier"/>
              </a:rPr>
              <a:t>i</a:t>
            </a:r>
            <a:r>
              <a:rPr lang="en-US" sz="2100" dirty="0">
                <a:latin typeface="Courier"/>
                <a:cs typeface="Courier"/>
              </a:rPr>
              <a:t> &lt; n; </a:t>
            </a:r>
            <a:r>
              <a:rPr lang="en-US" sz="2100" dirty="0" err="1">
                <a:latin typeface="Courier"/>
                <a:cs typeface="Courier"/>
              </a:rPr>
              <a:t>i</a:t>
            </a:r>
            <a:r>
              <a:rPr lang="en-US" sz="2100" dirty="0">
                <a:latin typeface="Courier"/>
                <a:cs typeface="Courier"/>
              </a:rPr>
              <a:t>++) {</a:t>
            </a:r>
          </a:p>
          <a:p>
            <a:pPr marL="1771650" lvl="4" indent="0">
              <a:buNone/>
            </a:pPr>
            <a:r>
              <a:rPr lang="en-US" sz="2100" dirty="0" smtClean="0">
                <a:solidFill>
                  <a:srgbClr val="F79646"/>
                </a:solidFill>
                <a:latin typeface="Courier"/>
                <a:cs typeface="Courier"/>
              </a:rPr>
              <a:t>		/</a:t>
            </a:r>
            <a:r>
              <a:rPr lang="en-US" sz="2100" dirty="0">
                <a:solidFill>
                  <a:srgbClr val="F79646"/>
                </a:solidFill>
                <a:latin typeface="Courier"/>
                <a:cs typeface="Courier"/>
              </a:rPr>
              <a:t>/ Find index to insert into</a:t>
            </a:r>
          </a:p>
          <a:p>
            <a:pPr marL="1771650" lvl="4" indent="0">
              <a:buNone/>
            </a:pPr>
            <a:r>
              <a:rPr lang="en-US" sz="2100" dirty="0" smtClean="0">
                <a:latin typeface="Courier"/>
                <a:cs typeface="Courier"/>
              </a:rPr>
              <a:t>		</a:t>
            </a:r>
            <a:r>
              <a:rPr lang="en-US" sz="2100" dirty="0" err="1" smtClean="0">
                <a:latin typeface="Courier"/>
                <a:cs typeface="Courier"/>
              </a:rPr>
              <a:t>int</a:t>
            </a:r>
            <a:r>
              <a:rPr lang="en-US" sz="2100" dirty="0" smtClean="0">
                <a:latin typeface="Courier"/>
                <a:cs typeface="Courier"/>
              </a:rPr>
              <a:t> </a:t>
            </a:r>
            <a:r>
              <a:rPr lang="en-US" sz="2100" dirty="0" err="1">
                <a:latin typeface="Courier"/>
                <a:cs typeface="Courier"/>
              </a:rPr>
              <a:t>newIndex</a:t>
            </a:r>
            <a:r>
              <a:rPr lang="en-US" sz="2100" dirty="0">
                <a:latin typeface="Courier"/>
                <a:cs typeface="Courier"/>
              </a:rPr>
              <a:t> = </a:t>
            </a:r>
            <a:r>
              <a:rPr lang="en-US" sz="2100" dirty="0" err="1">
                <a:latin typeface="Courier"/>
                <a:cs typeface="Courier"/>
              </a:rPr>
              <a:t>findPlace</a:t>
            </a:r>
            <a:r>
              <a:rPr lang="en-US" sz="2100" dirty="0">
                <a:latin typeface="Courier"/>
                <a:cs typeface="Courier"/>
              </a:rPr>
              <a:t>(</a:t>
            </a:r>
            <a:r>
              <a:rPr lang="en-US" sz="2100" dirty="0" err="1">
                <a:latin typeface="Courier"/>
                <a:cs typeface="Courier"/>
              </a:rPr>
              <a:t>i</a:t>
            </a:r>
            <a:r>
              <a:rPr lang="en-US" sz="2100" dirty="0">
                <a:latin typeface="Courier"/>
                <a:cs typeface="Courier"/>
              </a:rPr>
              <a:t>);</a:t>
            </a:r>
          </a:p>
          <a:p>
            <a:pPr marL="1771650" lvl="4" indent="0">
              <a:buNone/>
            </a:pPr>
            <a:r>
              <a:rPr lang="en-US" sz="2100" dirty="0" smtClean="0">
                <a:solidFill>
                  <a:schemeClr val="accent6"/>
                </a:solidFill>
                <a:latin typeface="Courier"/>
                <a:cs typeface="Courier"/>
              </a:rPr>
              <a:t>		/</a:t>
            </a:r>
            <a:r>
              <a:rPr lang="en-US" sz="2100" dirty="0">
                <a:solidFill>
                  <a:schemeClr val="accent6"/>
                </a:solidFill>
                <a:latin typeface="Courier"/>
                <a:cs typeface="Courier"/>
              </a:rPr>
              <a:t>/ Insert and shift nodes over</a:t>
            </a:r>
          </a:p>
          <a:p>
            <a:pPr marL="1771650" lvl="4" indent="0">
              <a:buNone/>
            </a:pPr>
            <a:r>
              <a:rPr lang="en-US" sz="2100" dirty="0" smtClean="0">
                <a:latin typeface="Courier"/>
                <a:cs typeface="Courier"/>
              </a:rPr>
              <a:t>		shift</a:t>
            </a:r>
            <a:r>
              <a:rPr lang="en-US" sz="2100" dirty="0">
                <a:latin typeface="Courier"/>
                <a:cs typeface="Courier"/>
              </a:rPr>
              <a:t>(</a:t>
            </a:r>
            <a:r>
              <a:rPr lang="en-US" sz="2100" dirty="0" err="1">
                <a:latin typeface="Courier"/>
                <a:cs typeface="Courier"/>
              </a:rPr>
              <a:t>newIndex</a:t>
            </a:r>
            <a:r>
              <a:rPr lang="en-US" sz="2100" dirty="0">
                <a:latin typeface="Courier"/>
                <a:cs typeface="Courier"/>
              </a:rPr>
              <a:t>, </a:t>
            </a:r>
            <a:r>
              <a:rPr lang="en-US" sz="2100" dirty="0" err="1">
                <a:latin typeface="Courier"/>
                <a:cs typeface="Courier"/>
              </a:rPr>
              <a:t>i</a:t>
            </a:r>
            <a:r>
              <a:rPr lang="en-US" sz="2100" dirty="0">
                <a:latin typeface="Courier"/>
                <a:cs typeface="Courier"/>
              </a:rPr>
              <a:t>);</a:t>
            </a:r>
          </a:p>
          <a:p>
            <a:pPr marL="1771650" lvl="4" indent="0">
              <a:buNone/>
            </a:pPr>
            <a:r>
              <a:rPr lang="en-US" sz="2100" dirty="0">
                <a:latin typeface="Courier"/>
                <a:cs typeface="Courier"/>
              </a:rPr>
              <a:t>}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b="1" dirty="0" smtClean="0"/>
              <a:t>What can we say about the list at loop </a:t>
            </a:r>
            <a:r>
              <a:rPr lang="en-US" b="1" dirty="0" err="1" smtClean="0"/>
              <a:t>i</a:t>
            </a:r>
            <a:r>
              <a:rPr lang="en-US" dirty="0"/>
              <a:t>?</a:t>
            </a:r>
            <a:r>
              <a:rPr lang="en-US" dirty="0" smtClean="0"/>
              <a:t>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</a:t>
            </a:r>
            <a:r>
              <a:rPr lang="en-US" dirty="0" smtClean="0"/>
              <a:t>sorted</a:t>
            </a:r>
          </a:p>
          <a:p>
            <a:r>
              <a:rPr lang="en-US" dirty="0" smtClean="0"/>
              <a:t> (not necessarily lowest in the list)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Runtime? </a:t>
            </a:r>
            <a:r>
              <a:rPr lang="en-US" b="0" dirty="0" smtClean="0"/>
              <a:t>Best case: O(n), Worst case: O(n</a:t>
            </a:r>
            <a:r>
              <a:rPr lang="en-US" b="0" baseline="30000" dirty="0" smtClean="0"/>
              <a:t>2</a:t>
            </a:r>
            <a:r>
              <a:rPr lang="en-US" b="0" dirty="0" smtClean="0"/>
              <a:t>) Why?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3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82764" y="2140855"/>
            <a:ext cx="5373506" cy="19282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452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Insertion Sort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8077200" cy="512127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Idea: At step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, put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 smtClean="0"/>
              <a:t>th</a:t>
            </a:r>
            <a:r>
              <a:rPr lang="en-US" baseline="30000" dirty="0" smtClean="0"/>
              <a:t> </a:t>
            </a:r>
            <a:r>
              <a:rPr lang="en-US" dirty="0" smtClean="0"/>
              <a:t>element in the correct position among the first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elements</a:t>
            </a:r>
          </a:p>
          <a:p>
            <a:pPr marL="0" indent="0">
              <a:buNone/>
            </a:pPr>
            <a:endParaRPr lang="en-US" sz="2100" dirty="0" smtClean="0">
              <a:latin typeface="Courier"/>
              <a:cs typeface="Courier"/>
            </a:endParaRPr>
          </a:p>
          <a:p>
            <a:pPr marL="1771650" lvl="4" indent="0">
              <a:buNone/>
            </a:pPr>
            <a:r>
              <a:rPr lang="en-US" sz="2100" dirty="0">
                <a:latin typeface="Courier"/>
                <a:cs typeface="Courier"/>
              </a:rPr>
              <a:t>for (</a:t>
            </a:r>
            <a:r>
              <a:rPr lang="en-US" sz="2100" dirty="0" err="1">
                <a:latin typeface="Courier"/>
                <a:cs typeface="Courier"/>
              </a:rPr>
              <a:t>int</a:t>
            </a:r>
            <a:r>
              <a:rPr lang="en-US" sz="2100" dirty="0">
                <a:latin typeface="Courier"/>
                <a:cs typeface="Courier"/>
              </a:rPr>
              <a:t> </a:t>
            </a:r>
            <a:r>
              <a:rPr lang="en-US" sz="2100" dirty="0" err="1">
                <a:latin typeface="Courier"/>
                <a:cs typeface="Courier"/>
              </a:rPr>
              <a:t>i</a:t>
            </a:r>
            <a:r>
              <a:rPr lang="en-US" sz="2100" dirty="0">
                <a:latin typeface="Courier"/>
                <a:cs typeface="Courier"/>
              </a:rPr>
              <a:t> = 0; </a:t>
            </a:r>
            <a:r>
              <a:rPr lang="en-US" sz="2100" dirty="0" err="1">
                <a:latin typeface="Courier"/>
                <a:cs typeface="Courier"/>
              </a:rPr>
              <a:t>i</a:t>
            </a:r>
            <a:r>
              <a:rPr lang="en-US" sz="2100" dirty="0">
                <a:latin typeface="Courier"/>
                <a:cs typeface="Courier"/>
              </a:rPr>
              <a:t> &lt; n; </a:t>
            </a:r>
            <a:r>
              <a:rPr lang="en-US" sz="2100" dirty="0" err="1">
                <a:latin typeface="Courier"/>
                <a:cs typeface="Courier"/>
              </a:rPr>
              <a:t>i</a:t>
            </a:r>
            <a:r>
              <a:rPr lang="en-US" sz="2100" dirty="0">
                <a:latin typeface="Courier"/>
                <a:cs typeface="Courier"/>
              </a:rPr>
              <a:t>++) {</a:t>
            </a:r>
          </a:p>
          <a:p>
            <a:pPr marL="1771650" lvl="4" indent="0">
              <a:buNone/>
            </a:pPr>
            <a:r>
              <a:rPr lang="en-US" sz="2100" dirty="0" smtClean="0">
                <a:solidFill>
                  <a:srgbClr val="F79646"/>
                </a:solidFill>
                <a:latin typeface="Courier"/>
                <a:cs typeface="Courier"/>
              </a:rPr>
              <a:t>		/</a:t>
            </a:r>
            <a:r>
              <a:rPr lang="en-US" sz="2100" dirty="0">
                <a:solidFill>
                  <a:srgbClr val="F79646"/>
                </a:solidFill>
                <a:latin typeface="Courier"/>
                <a:cs typeface="Courier"/>
              </a:rPr>
              <a:t>/ Find index to insert into</a:t>
            </a:r>
          </a:p>
          <a:p>
            <a:pPr marL="1771650" lvl="4" indent="0">
              <a:buNone/>
            </a:pPr>
            <a:r>
              <a:rPr lang="en-US" sz="2100" dirty="0" smtClean="0">
                <a:latin typeface="Courier"/>
                <a:cs typeface="Courier"/>
              </a:rPr>
              <a:t>		</a:t>
            </a:r>
            <a:r>
              <a:rPr lang="en-US" sz="2100" dirty="0" err="1" smtClean="0">
                <a:latin typeface="Courier"/>
                <a:cs typeface="Courier"/>
              </a:rPr>
              <a:t>int</a:t>
            </a:r>
            <a:r>
              <a:rPr lang="en-US" sz="2100" dirty="0" smtClean="0">
                <a:latin typeface="Courier"/>
                <a:cs typeface="Courier"/>
              </a:rPr>
              <a:t> </a:t>
            </a:r>
            <a:r>
              <a:rPr lang="en-US" sz="2100" dirty="0" err="1">
                <a:latin typeface="Courier"/>
                <a:cs typeface="Courier"/>
              </a:rPr>
              <a:t>newIndex</a:t>
            </a:r>
            <a:r>
              <a:rPr lang="en-US" sz="2100" dirty="0">
                <a:latin typeface="Courier"/>
                <a:cs typeface="Courier"/>
              </a:rPr>
              <a:t> = </a:t>
            </a:r>
            <a:r>
              <a:rPr lang="en-US" sz="2100" dirty="0" err="1">
                <a:latin typeface="Courier"/>
                <a:cs typeface="Courier"/>
              </a:rPr>
              <a:t>findPlace</a:t>
            </a:r>
            <a:r>
              <a:rPr lang="en-US" sz="2100" dirty="0">
                <a:latin typeface="Courier"/>
                <a:cs typeface="Courier"/>
              </a:rPr>
              <a:t>(</a:t>
            </a:r>
            <a:r>
              <a:rPr lang="en-US" sz="2100" dirty="0" err="1">
                <a:latin typeface="Courier"/>
                <a:cs typeface="Courier"/>
              </a:rPr>
              <a:t>i</a:t>
            </a:r>
            <a:r>
              <a:rPr lang="en-US" sz="2100" dirty="0">
                <a:latin typeface="Courier"/>
                <a:cs typeface="Courier"/>
              </a:rPr>
              <a:t>);</a:t>
            </a:r>
          </a:p>
          <a:p>
            <a:pPr marL="1771650" lvl="4" indent="0">
              <a:buNone/>
            </a:pPr>
            <a:r>
              <a:rPr lang="en-US" sz="2100" dirty="0" smtClean="0">
                <a:solidFill>
                  <a:schemeClr val="accent6"/>
                </a:solidFill>
                <a:latin typeface="Courier"/>
                <a:cs typeface="Courier"/>
              </a:rPr>
              <a:t>		/</a:t>
            </a:r>
            <a:r>
              <a:rPr lang="en-US" sz="2100" dirty="0">
                <a:solidFill>
                  <a:schemeClr val="accent6"/>
                </a:solidFill>
                <a:latin typeface="Courier"/>
                <a:cs typeface="Courier"/>
              </a:rPr>
              <a:t>/ Insert and shift nodes over</a:t>
            </a:r>
          </a:p>
          <a:p>
            <a:pPr marL="1771650" lvl="4" indent="0">
              <a:buNone/>
            </a:pPr>
            <a:r>
              <a:rPr lang="en-US" sz="2100" dirty="0" smtClean="0">
                <a:latin typeface="Courier"/>
                <a:cs typeface="Courier"/>
              </a:rPr>
              <a:t>		shift</a:t>
            </a:r>
            <a:r>
              <a:rPr lang="en-US" sz="2100" dirty="0">
                <a:latin typeface="Courier"/>
                <a:cs typeface="Courier"/>
              </a:rPr>
              <a:t>(</a:t>
            </a:r>
            <a:r>
              <a:rPr lang="en-US" sz="2100" dirty="0" err="1">
                <a:latin typeface="Courier"/>
                <a:cs typeface="Courier"/>
              </a:rPr>
              <a:t>newIndex</a:t>
            </a:r>
            <a:r>
              <a:rPr lang="en-US" sz="2100" dirty="0">
                <a:latin typeface="Courier"/>
                <a:cs typeface="Courier"/>
              </a:rPr>
              <a:t>, </a:t>
            </a:r>
            <a:r>
              <a:rPr lang="en-US" sz="2100" dirty="0" err="1">
                <a:latin typeface="Courier"/>
                <a:cs typeface="Courier"/>
              </a:rPr>
              <a:t>i</a:t>
            </a:r>
            <a:r>
              <a:rPr lang="en-US" sz="2100" dirty="0">
                <a:latin typeface="Courier"/>
                <a:cs typeface="Courier"/>
              </a:rPr>
              <a:t>);</a:t>
            </a:r>
          </a:p>
          <a:p>
            <a:pPr marL="1771650" lvl="4" indent="0">
              <a:buNone/>
            </a:pPr>
            <a:r>
              <a:rPr lang="en-US" sz="2100" dirty="0">
                <a:latin typeface="Courier"/>
                <a:cs typeface="Courier"/>
              </a:rPr>
              <a:t>}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b="1" dirty="0" smtClean="0"/>
              <a:t>What can we say about the list at loop </a:t>
            </a:r>
            <a:r>
              <a:rPr lang="en-US" b="1" dirty="0" err="1" smtClean="0"/>
              <a:t>i</a:t>
            </a:r>
            <a:r>
              <a:rPr lang="en-US" dirty="0"/>
              <a:t>?</a:t>
            </a:r>
            <a:r>
              <a:rPr lang="en-US" dirty="0" smtClean="0"/>
              <a:t>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</a:t>
            </a:r>
            <a:r>
              <a:rPr lang="en-US" dirty="0" smtClean="0"/>
              <a:t>sorted</a:t>
            </a:r>
          </a:p>
          <a:p>
            <a:r>
              <a:rPr lang="en-US" dirty="0" smtClean="0"/>
              <a:t> (not necessarily lowest in the list)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Runtime? </a:t>
            </a:r>
            <a:r>
              <a:rPr lang="en-US" b="0" dirty="0" smtClean="0"/>
              <a:t>Best case: O(n), Worst case: O(n</a:t>
            </a:r>
            <a:r>
              <a:rPr lang="en-US" b="0" baseline="30000" dirty="0" smtClean="0"/>
              <a:t>2</a:t>
            </a:r>
            <a:r>
              <a:rPr lang="en-US" b="0" dirty="0" smtClean="0"/>
              <a:t>) Why?</a:t>
            </a:r>
          </a:p>
          <a:p>
            <a:r>
              <a:rPr lang="en-US" dirty="0" smtClean="0"/>
              <a:t>Stable? 			In-place?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88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82764" y="2140855"/>
            <a:ext cx="5373506" cy="19282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452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Insertion Sort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8077200" cy="512127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Idea: At step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, put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 smtClean="0"/>
              <a:t>th</a:t>
            </a:r>
            <a:r>
              <a:rPr lang="en-US" baseline="30000" dirty="0" smtClean="0"/>
              <a:t> </a:t>
            </a:r>
            <a:r>
              <a:rPr lang="en-US" dirty="0" smtClean="0"/>
              <a:t>element in the correct position among the first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elements</a:t>
            </a:r>
          </a:p>
          <a:p>
            <a:pPr marL="0" indent="0">
              <a:buNone/>
            </a:pPr>
            <a:endParaRPr lang="en-US" sz="2100" dirty="0" smtClean="0">
              <a:latin typeface="Courier"/>
              <a:cs typeface="Courier"/>
            </a:endParaRPr>
          </a:p>
          <a:p>
            <a:pPr marL="1771650" lvl="4" indent="0">
              <a:buNone/>
            </a:pPr>
            <a:r>
              <a:rPr lang="en-US" sz="2100" dirty="0">
                <a:latin typeface="Courier"/>
                <a:cs typeface="Courier"/>
              </a:rPr>
              <a:t>for (</a:t>
            </a:r>
            <a:r>
              <a:rPr lang="en-US" sz="2100" dirty="0" err="1">
                <a:latin typeface="Courier"/>
                <a:cs typeface="Courier"/>
              </a:rPr>
              <a:t>int</a:t>
            </a:r>
            <a:r>
              <a:rPr lang="en-US" sz="2100" dirty="0">
                <a:latin typeface="Courier"/>
                <a:cs typeface="Courier"/>
              </a:rPr>
              <a:t> </a:t>
            </a:r>
            <a:r>
              <a:rPr lang="en-US" sz="2100" dirty="0" err="1">
                <a:latin typeface="Courier"/>
                <a:cs typeface="Courier"/>
              </a:rPr>
              <a:t>i</a:t>
            </a:r>
            <a:r>
              <a:rPr lang="en-US" sz="2100" dirty="0">
                <a:latin typeface="Courier"/>
                <a:cs typeface="Courier"/>
              </a:rPr>
              <a:t> = 0; </a:t>
            </a:r>
            <a:r>
              <a:rPr lang="en-US" sz="2100" dirty="0" err="1">
                <a:latin typeface="Courier"/>
                <a:cs typeface="Courier"/>
              </a:rPr>
              <a:t>i</a:t>
            </a:r>
            <a:r>
              <a:rPr lang="en-US" sz="2100" dirty="0">
                <a:latin typeface="Courier"/>
                <a:cs typeface="Courier"/>
              </a:rPr>
              <a:t> &lt; n; </a:t>
            </a:r>
            <a:r>
              <a:rPr lang="en-US" sz="2100" dirty="0" err="1">
                <a:latin typeface="Courier"/>
                <a:cs typeface="Courier"/>
              </a:rPr>
              <a:t>i</a:t>
            </a:r>
            <a:r>
              <a:rPr lang="en-US" sz="2100" dirty="0">
                <a:latin typeface="Courier"/>
                <a:cs typeface="Courier"/>
              </a:rPr>
              <a:t>++) {</a:t>
            </a:r>
          </a:p>
          <a:p>
            <a:pPr marL="1771650" lvl="4" indent="0">
              <a:buNone/>
            </a:pPr>
            <a:r>
              <a:rPr lang="en-US" sz="2100" dirty="0" smtClean="0">
                <a:solidFill>
                  <a:srgbClr val="F79646"/>
                </a:solidFill>
                <a:latin typeface="Courier"/>
                <a:cs typeface="Courier"/>
              </a:rPr>
              <a:t>		/</a:t>
            </a:r>
            <a:r>
              <a:rPr lang="en-US" sz="2100" dirty="0">
                <a:solidFill>
                  <a:srgbClr val="F79646"/>
                </a:solidFill>
                <a:latin typeface="Courier"/>
                <a:cs typeface="Courier"/>
              </a:rPr>
              <a:t>/ Find index to insert into</a:t>
            </a:r>
          </a:p>
          <a:p>
            <a:pPr marL="1771650" lvl="4" indent="0">
              <a:buNone/>
            </a:pPr>
            <a:r>
              <a:rPr lang="en-US" sz="2100" dirty="0" smtClean="0">
                <a:latin typeface="Courier"/>
                <a:cs typeface="Courier"/>
              </a:rPr>
              <a:t>		</a:t>
            </a:r>
            <a:r>
              <a:rPr lang="en-US" sz="2100" dirty="0" err="1" smtClean="0">
                <a:latin typeface="Courier"/>
                <a:cs typeface="Courier"/>
              </a:rPr>
              <a:t>int</a:t>
            </a:r>
            <a:r>
              <a:rPr lang="en-US" sz="2100" dirty="0" smtClean="0">
                <a:latin typeface="Courier"/>
                <a:cs typeface="Courier"/>
              </a:rPr>
              <a:t> </a:t>
            </a:r>
            <a:r>
              <a:rPr lang="en-US" sz="2100" dirty="0" err="1">
                <a:latin typeface="Courier"/>
                <a:cs typeface="Courier"/>
              </a:rPr>
              <a:t>newIndex</a:t>
            </a:r>
            <a:r>
              <a:rPr lang="en-US" sz="2100" dirty="0">
                <a:latin typeface="Courier"/>
                <a:cs typeface="Courier"/>
              </a:rPr>
              <a:t> = </a:t>
            </a:r>
            <a:r>
              <a:rPr lang="en-US" sz="2100" dirty="0" err="1">
                <a:latin typeface="Courier"/>
                <a:cs typeface="Courier"/>
              </a:rPr>
              <a:t>findPlace</a:t>
            </a:r>
            <a:r>
              <a:rPr lang="en-US" sz="2100" dirty="0">
                <a:latin typeface="Courier"/>
                <a:cs typeface="Courier"/>
              </a:rPr>
              <a:t>(</a:t>
            </a:r>
            <a:r>
              <a:rPr lang="en-US" sz="2100" dirty="0" err="1">
                <a:latin typeface="Courier"/>
                <a:cs typeface="Courier"/>
              </a:rPr>
              <a:t>i</a:t>
            </a:r>
            <a:r>
              <a:rPr lang="en-US" sz="2100" dirty="0">
                <a:latin typeface="Courier"/>
                <a:cs typeface="Courier"/>
              </a:rPr>
              <a:t>);</a:t>
            </a:r>
          </a:p>
          <a:p>
            <a:pPr marL="1771650" lvl="4" indent="0">
              <a:buNone/>
            </a:pPr>
            <a:r>
              <a:rPr lang="en-US" sz="2100" dirty="0" smtClean="0">
                <a:solidFill>
                  <a:schemeClr val="accent6"/>
                </a:solidFill>
                <a:latin typeface="Courier"/>
                <a:cs typeface="Courier"/>
              </a:rPr>
              <a:t>		/</a:t>
            </a:r>
            <a:r>
              <a:rPr lang="en-US" sz="2100" dirty="0">
                <a:solidFill>
                  <a:schemeClr val="accent6"/>
                </a:solidFill>
                <a:latin typeface="Courier"/>
                <a:cs typeface="Courier"/>
              </a:rPr>
              <a:t>/ Insert and shift nodes over</a:t>
            </a:r>
          </a:p>
          <a:p>
            <a:pPr marL="1771650" lvl="4" indent="0">
              <a:buNone/>
            </a:pPr>
            <a:r>
              <a:rPr lang="en-US" sz="2100" dirty="0" smtClean="0">
                <a:latin typeface="Courier"/>
                <a:cs typeface="Courier"/>
              </a:rPr>
              <a:t>		shift</a:t>
            </a:r>
            <a:r>
              <a:rPr lang="en-US" sz="2100" dirty="0">
                <a:latin typeface="Courier"/>
                <a:cs typeface="Courier"/>
              </a:rPr>
              <a:t>(</a:t>
            </a:r>
            <a:r>
              <a:rPr lang="en-US" sz="2100" dirty="0" err="1">
                <a:latin typeface="Courier"/>
                <a:cs typeface="Courier"/>
              </a:rPr>
              <a:t>newIndex</a:t>
            </a:r>
            <a:r>
              <a:rPr lang="en-US" sz="2100" dirty="0">
                <a:latin typeface="Courier"/>
                <a:cs typeface="Courier"/>
              </a:rPr>
              <a:t>, </a:t>
            </a:r>
            <a:r>
              <a:rPr lang="en-US" sz="2100" dirty="0" err="1">
                <a:latin typeface="Courier"/>
                <a:cs typeface="Courier"/>
              </a:rPr>
              <a:t>i</a:t>
            </a:r>
            <a:r>
              <a:rPr lang="en-US" sz="2100" dirty="0">
                <a:latin typeface="Courier"/>
                <a:cs typeface="Courier"/>
              </a:rPr>
              <a:t>);</a:t>
            </a:r>
          </a:p>
          <a:p>
            <a:pPr marL="1771650" lvl="4" indent="0">
              <a:buNone/>
            </a:pPr>
            <a:r>
              <a:rPr lang="en-US" sz="2100" dirty="0">
                <a:latin typeface="Courier"/>
                <a:cs typeface="Courier"/>
              </a:rPr>
              <a:t>}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b="1" dirty="0" smtClean="0"/>
              <a:t>What can we say about the list at loop </a:t>
            </a:r>
            <a:r>
              <a:rPr lang="en-US" b="1" dirty="0" err="1" smtClean="0"/>
              <a:t>i</a:t>
            </a:r>
            <a:r>
              <a:rPr lang="en-US" dirty="0"/>
              <a:t>?</a:t>
            </a:r>
            <a:r>
              <a:rPr lang="en-US" dirty="0" smtClean="0"/>
              <a:t>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</a:t>
            </a:r>
            <a:r>
              <a:rPr lang="en-US" dirty="0" smtClean="0"/>
              <a:t>sorted</a:t>
            </a:r>
          </a:p>
          <a:p>
            <a:r>
              <a:rPr lang="en-US" dirty="0" smtClean="0"/>
              <a:t> (not necessarily lowest in the list)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Runtime? </a:t>
            </a:r>
            <a:r>
              <a:rPr lang="en-US" b="0" dirty="0" smtClean="0"/>
              <a:t>Best case: O(n), Worst case: O(n</a:t>
            </a:r>
            <a:r>
              <a:rPr lang="en-US" b="0" baseline="30000" dirty="0" smtClean="0"/>
              <a:t>2</a:t>
            </a:r>
            <a:r>
              <a:rPr lang="en-US" b="0" dirty="0" smtClean="0"/>
              <a:t>) Why?</a:t>
            </a:r>
          </a:p>
          <a:p>
            <a:r>
              <a:rPr lang="en-US" dirty="0" smtClean="0"/>
              <a:t>Stable? 	</a:t>
            </a:r>
            <a:r>
              <a:rPr lang="en-US" b="0" dirty="0" smtClean="0"/>
              <a:t>Usually</a:t>
            </a:r>
            <a:r>
              <a:rPr lang="en-US" dirty="0" smtClean="0"/>
              <a:t>		In-place? </a:t>
            </a:r>
            <a:r>
              <a:rPr lang="en-US" b="0" dirty="0" smtClean="0"/>
              <a:t>Yes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93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04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Selection Sort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7848" y="2433462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01248" y="2433462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34648" y="2433462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68048" y="2433462"/>
            <a:ext cx="533400" cy="533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01448" y="2433462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34848" y="2433462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68248" y="2433462"/>
            <a:ext cx="533400" cy="533400"/>
          </a:xfrm>
          <a:prstGeom prst="rect">
            <a:avLst/>
          </a:prstGeom>
          <a:solidFill>
            <a:srgbClr val="FFD02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001648" y="2433462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2663" y="334770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already sorted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82348" y="3347708"/>
            <a:ext cx="1112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unsorted</a:t>
            </a:r>
          </a:p>
        </p:txBody>
      </p:sp>
      <p:sp>
        <p:nvSpPr>
          <p:cNvPr id="17" name="Left Brace 16"/>
          <p:cNvSpPr/>
          <p:nvPr/>
        </p:nvSpPr>
        <p:spPr>
          <a:xfrm rot="16200000">
            <a:off x="929816" y="2434240"/>
            <a:ext cx="269100" cy="147544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/>
        </p:nvSpPr>
        <p:spPr>
          <a:xfrm rot="16200000">
            <a:off x="3135587" y="1939954"/>
            <a:ext cx="260808" cy="253811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e 18"/>
          <p:cNvSpPr/>
          <p:nvPr/>
        </p:nvSpPr>
        <p:spPr>
          <a:xfrm rot="16200000" flipH="1">
            <a:off x="2036591" y="2092128"/>
            <a:ext cx="242888" cy="32220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450839" y="1770287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index</a:t>
            </a:r>
          </a:p>
        </p:txBody>
      </p:sp>
      <p:sp>
        <p:nvSpPr>
          <p:cNvPr id="34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44300" y="4857837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5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77700" y="4857837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6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311100" y="4857837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37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844500" y="4857837"/>
            <a:ext cx="533400" cy="533400"/>
          </a:xfrm>
          <a:prstGeom prst="rect">
            <a:avLst/>
          </a:prstGeom>
          <a:solidFill>
            <a:srgbClr val="FFD02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38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377900" y="4857837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9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911300" y="4857837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40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444700" y="4857837"/>
            <a:ext cx="533400" cy="533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41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978100" y="4857837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34580" y="575203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already sorted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911300" y="5763790"/>
            <a:ext cx="1112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unsorted</a:t>
            </a:r>
          </a:p>
        </p:txBody>
      </p:sp>
      <p:sp>
        <p:nvSpPr>
          <p:cNvPr id="44" name="Left Brace 43"/>
          <p:cNvSpPr/>
          <p:nvPr/>
        </p:nvSpPr>
        <p:spPr>
          <a:xfrm rot="16200000">
            <a:off x="1222401" y="4575386"/>
            <a:ext cx="236196" cy="207480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Left Brace 44"/>
          <p:cNvSpPr/>
          <p:nvPr/>
        </p:nvSpPr>
        <p:spPr>
          <a:xfrm rot="16200000">
            <a:off x="3360072" y="4612362"/>
            <a:ext cx="269100" cy="203375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817265" y="4812025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8" name="Rectangle 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350665" y="4812025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9" name="Rectangle 7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884065" y="4812025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50" name="Rectangle 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17465" y="4812025"/>
            <a:ext cx="533400" cy="5334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51" name="Rectangle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950865" y="4812025"/>
            <a:ext cx="533400" cy="533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52" name="Rectangle 10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484265" y="4812025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53" name="Rectangle 1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8017665" y="4812025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54" name="Rectangle 12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8551065" y="4812025"/>
            <a:ext cx="533400" cy="533400"/>
          </a:xfrm>
          <a:prstGeom prst="rect">
            <a:avLst/>
          </a:prstGeom>
          <a:solidFill>
            <a:srgbClr val="FFD02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817265" y="570622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already sorted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484265" y="5717978"/>
            <a:ext cx="1112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unsorted</a:t>
            </a:r>
          </a:p>
        </p:txBody>
      </p:sp>
      <p:sp>
        <p:nvSpPr>
          <p:cNvPr id="57" name="Left Brace 56"/>
          <p:cNvSpPr/>
          <p:nvPr/>
        </p:nvSpPr>
        <p:spPr>
          <a:xfrm rot="16200000">
            <a:off x="5818272" y="4552480"/>
            <a:ext cx="190384" cy="207480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Left Brace 57"/>
          <p:cNvSpPr/>
          <p:nvPr/>
        </p:nvSpPr>
        <p:spPr>
          <a:xfrm rot="16200000">
            <a:off x="7933036" y="4566549"/>
            <a:ext cx="269102" cy="203375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Left Brace 58"/>
          <p:cNvSpPr/>
          <p:nvPr/>
        </p:nvSpPr>
        <p:spPr>
          <a:xfrm rot="16200000" flipH="1">
            <a:off x="7090366" y="4460970"/>
            <a:ext cx="242888" cy="32220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303098" y="4328166"/>
            <a:ext cx="4208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‘already sorted’ section is one larger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393274" y="4139024"/>
            <a:ext cx="1198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 index</a:t>
            </a:r>
          </a:p>
        </p:txBody>
      </p:sp>
      <p:cxnSp>
        <p:nvCxnSpPr>
          <p:cNvPr id="69" name="Straight Connector 68"/>
          <p:cNvCxnSpPr/>
          <p:nvPr/>
        </p:nvCxnSpPr>
        <p:spPr>
          <a:xfrm flipH="1">
            <a:off x="4680857" y="1427238"/>
            <a:ext cx="12095" cy="4705884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02663" y="4017562"/>
            <a:ext cx="8796194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207905" y="1463525"/>
            <a:ext cx="35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707338" y="1371928"/>
            <a:ext cx="35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256286" y="3918073"/>
            <a:ext cx="35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671047" y="3957126"/>
            <a:ext cx="35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68" name="Left Brace 67"/>
          <p:cNvSpPr/>
          <p:nvPr/>
        </p:nvSpPr>
        <p:spPr>
          <a:xfrm rot="16200000" flipH="1">
            <a:off x="3645270" y="2147312"/>
            <a:ext cx="242888" cy="32220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3059518" y="1825471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 smallest</a:t>
            </a:r>
          </a:p>
        </p:txBody>
      </p:sp>
      <p:sp>
        <p:nvSpPr>
          <p:cNvPr id="76" name="Rectangle 5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828642" y="2401916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7" name="Rectangle 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362042" y="2401916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78" name="Rectangle 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895442" y="2401916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79" name="Rectangle 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428842" y="2401916"/>
            <a:ext cx="533400" cy="533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80" name="Rectangle 9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962242" y="2401916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81" name="Rectangle 10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495642" y="2401916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82" name="Rectangle 1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029042" y="2401916"/>
            <a:ext cx="533400" cy="533400"/>
          </a:xfrm>
          <a:prstGeom prst="rect">
            <a:avLst/>
          </a:prstGeom>
          <a:solidFill>
            <a:srgbClr val="FFD02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763457" y="331616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already sorted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543142" y="3316162"/>
            <a:ext cx="1112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unsorted</a:t>
            </a:r>
          </a:p>
        </p:txBody>
      </p:sp>
      <p:sp>
        <p:nvSpPr>
          <p:cNvPr id="85" name="Left Brace 84"/>
          <p:cNvSpPr/>
          <p:nvPr/>
        </p:nvSpPr>
        <p:spPr>
          <a:xfrm rot="16200000">
            <a:off x="5490610" y="2402694"/>
            <a:ext cx="269100" cy="147544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Left Brace 85"/>
          <p:cNvSpPr/>
          <p:nvPr/>
        </p:nvSpPr>
        <p:spPr>
          <a:xfrm rot="16200000">
            <a:off x="7696381" y="1908408"/>
            <a:ext cx="260808" cy="253811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12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8563160" y="2405667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92" name="Left Brace 91"/>
          <p:cNvSpPr/>
          <p:nvPr/>
        </p:nvSpPr>
        <p:spPr>
          <a:xfrm rot="16200000" flipH="1">
            <a:off x="6605551" y="2048583"/>
            <a:ext cx="242888" cy="32220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6019799" y="172674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index</a:t>
            </a:r>
          </a:p>
        </p:txBody>
      </p:sp>
      <p:sp>
        <p:nvSpPr>
          <p:cNvPr id="94" name="Left Brace 93"/>
          <p:cNvSpPr/>
          <p:nvPr/>
        </p:nvSpPr>
        <p:spPr>
          <a:xfrm rot="16200000" flipH="1">
            <a:off x="8214230" y="2103767"/>
            <a:ext cx="242888" cy="32220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7628478" y="1781926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 smallest</a:t>
            </a:r>
          </a:p>
        </p:txBody>
      </p:sp>
      <p:cxnSp>
        <p:nvCxnSpPr>
          <p:cNvPr id="7" name="Curved Connector 6"/>
          <p:cNvCxnSpPr>
            <a:stCxn id="93" idx="0"/>
            <a:endCxn id="95" idx="0"/>
          </p:cNvCxnSpPr>
          <p:nvPr/>
        </p:nvCxnSpPr>
        <p:spPr>
          <a:xfrm rot="16200000" flipH="1">
            <a:off x="7596646" y="949995"/>
            <a:ext cx="55184" cy="1608679"/>
          </a:xfrm>
          <a:prstGeom prst="curvedConnector3">
            <a:avLst>
              <a:gd name="adj1" fmla="val -852619"/>
            </a:avLst>
          </a:prstGeom>
          <a:ln w="38100" cmpd="sng">
            <a:headEnd type="triangle" w="lg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7399272" y="777872"/>
            <a:ext cx="775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swap</a:t>
            </a:r>
          </a:p>
        </p:txBody>
      </p:sp>
      <p:sp>
        <p:nvSpPr>
          <p:cNvPr id="97" name="Left Brace 96"/>
          <p:cNvSpPr/>
          <p:nvPr/>
        </p:nvSpPr>
        <p:spPr>
          <a:xfrm rot="16200000" flipH="1">
            <a:off x="8658395" y="4545165"/>
            <a:ext cx="242888" cy="32220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7809903" y="4211124"/>
            <a:ext cx="156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 smallest</a:t>
            </a:r>
          </a:p>
        </p:txBody>
      </p:sp>
    </p:spTree>
    <p:extLst>
      <p:ext uri="{BB962C8B-B14F-4D97-AF65-F5344CB8AC3E}">
        <p14:creationId xmlns:p14="http://schemas.microsoft.com/office/powerpoint/2010/main" val="299687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Can be interrupted (don’t need to sort the whole array to get the first element)</a:t>
            </a: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Doesn’t need to mutate the original array (if the array has some </a:t>
            </a:r>
            <a:r>
              <a:rPr lang="en-US" sz="2400" b="1" dirty="0" smtClean="0"/>
              <a:t>other </a:t>
            </a:r>
            <a:r>
              <a:rPr lang="en-US" sz="2400" dirty="0" smtClean="0"/>
              <a:t>sorted order)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Stable sort</a:t>
            </a:r>
            <a:endParaRPr lang="en-US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2136614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Insertion Sort vs. Selection Sort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the same worst-case and average-case asymptotic complexity</a:t>
            </a:r>
          </a:p>
          <a:p>
            <a:pPr lvl="1"/>
            <a:r>
              <a:rPr lang="en-US" dirty="0" smtClean="0"/>
              <a:t>Insertion-sort has better best-case complexity; preferable when input is “mostly sorted”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Useful for small arrays or for mostly sorted input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43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Sorting: The Big Picture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0365" y="2286000"/>
            <a:ext cx="1365127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O(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baseline="30000" dirty="0">
                <a:latin typeface="Calibri"/>
                <a:cs typeface="Calibri"/>
                <a:sym typeface="Symbol" pitchFamily="18" charset="2"/>
              </a:rPr>
              <a:t>2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50427" y="2286000"/>
            <a:ext cx="1365127" cy="1015663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Fancier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O(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 log 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 smtClean="0">
                <a:latin typeface="Calibri"/>
                <a:cs typeface="Calibri"/>
              </a:rPr>
              <a:t>Comparison</a:t>
            </a:r>
            <a:endParaRPr lang="en-US" sz="2000" dirty="0">
              <a:latin typeface="Calibri"/>
              <a:cs typeface="Calibri"/>
            </a:endParaRPr>
          </a:p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lower bound:</a:t>
            </a:r>
            <a:endParaRPr lang="en-US" sz="2000" dirty="0">
              <a:latin typeface="Calibri"/>
              <a:cs typeface="Calibri"/>
              <a:sym typeface="Symbol" pitchFamily="18" charset="2"/>
            </a:endParaRP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(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 log 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28678" y="2286000"/>
            <a:ext cx="1365127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Specialized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algorithms:</a:t>
            </a:r>
            <a:endParaRPr lang="en-US" sz="2000" dirty="0">
              <a:latin typeface="Calibri"/>
              <a:cs typeface="Calibri"/>
              <a:sym typeface="Symbol" pitchFamily="18" charset="2"/>
            </a:endParaRP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O(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Calibri"/>
                <a:cs typeface="Calibri"/>
              </a:rPr>
              <a:t>Insertion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Calibri"/>
                <a:cs typeface="Calibri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Calibri"/>
                <a:cs typeface="Calibri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8177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Calibri"/>
                <a:cs typeface="Calibri"/>
              </a:rPr>
              <a:t>Heap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Merge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Quick </a:t>
            </a:r>
            <a:r>
              <a:rPr lang="en-US" sz="2000" dirty="0" smtClean="0">
                <a:latin typeface="Calibri"/>
                <a:cs typeface="Calibri"/>
              </a:rPr>
              <a:t>sort (</a:t>
            </a:r>
            <a:r>
              <a:rPr lang="en-US" sz="2000" dirty="0" err="1" smtClean="0">
                <a:latin typeface="Calibri"/>
                <a:cs typeface="Calibri"/>
              </a:rPr>
              <a:t>avg</a:t>
            </a:r>
            <a:r>
              <a:rPr lang="en-US" sz="2000" dirty="0" smtClean="0">
                <a:latin typeface="Calibri"/>
                <a:cs typeface="Calibri"/>
              </a:rPr>
              <a:t>)</a:t>
            </a:r>
            <a:endParaRPr lang="en-US" sz="2000" dirty="0">
              <a:latin typeface="Calibri"/>
              <a:cs typeface="Calibri"/>
            </a:endParaRP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3663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Calibri"/>
                <a:cs typeface="Calibri"/>
              </a:rPr>
              <a:t>Bucket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0403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accent4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External</a:t>
            </a:r>
          </a:p>
          <a:p>
            <a:pPr eaLnBrk="1" hangingPunct="1"/>
            <a:r>
              <a:rPr lang="en-US" sz="2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sorting</a:t>
            </a:r>
            <a:endParaRPr lang="en-US" sz="2000" dirty="0">
              <a:solidFill>
                <a:schemeClr val="accent4">
                  <a:lumMod val="50000"/>
                  <a:lumOff val="50000"/>
                </a:schemeClr>
              </a:solidFill>
              <a:latin typeface="Calibri"/>
              <a:cs typeface="Calibri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>
            <a:off x="1062929" y="3301663"/>
            <a:ext cx="996" cy="571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flipH="1">
            <a:off x="6553764" y="3301663"/>
            <a:ext cx="57478" cy="571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flipH="1">
            <a:off x="7462762" y="1306286"/>
            <a:ext cx="12095" cy="4705884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25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sym typeface="Wingdings"/>
              </a:rPr>
              <a:t>Fancier sorts!</a:t>
            </a:r>
          </a:p>
          <a:p>
            <a:pPr marL="914400" lvl="1" indent="-457200">
              <a:buFont typeface="Arial"/>
              <a:buChar char="•"/>
            </a:pPr>
            <a:endParaRPr lang="en-US" sz="2800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endParaRPr lang="en-US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12015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Exam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Final Exam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Cumulative</a:t>
            </a:r>
          </a:p>
        </p:txBody>
      </p:sp>
    </p:spTree>
    <p:extLst>
      <p:ext uri="{BB962C8B-B14F-4D97-AF65-F5344CB8AC3E}">
        <p14:creationId xmlns:p14="http://schemas.microsoft.com/office/powerpoint/2010/main" val="1338838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sym typeface="Wingdings"/>
              </a:rPr>
              <a:t>Fancier sorts!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ym typeface="Wingdings"/>
              </a:rPr>
              <a:t>How fancy can we get?</a:t>
            </a:r>
          </a:p>
          <a:p>
            <a:pPr marL="914400" lvl="1" indent="-457200">
              <a:buFont typeface="Arial"/>
              <a:buChar char="•"/>
            </a:pPr>
            <a:endParaRPr lang="en-US" sz="2800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endParaRPr lang="en-US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72523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Exam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Final Exam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Cumulative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Less time pressure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17271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50547</TotalTime>
  <Words>2536</Words>
  <Application>Microsoft Macintosh PowerPoint</Application>
  <PresentationFormat>On-screen Show (4:3)</PresentationFormat>
  <Paragraphs>641</Paragraphs>
  <Slides>80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1" baseType="lpstr">
      <vt:lpstr>Essential</vt:lpstr>
      <vt:lpstr>Cse 373</vt:lpstr>
      <vt:lpstr>Exam recap</vt:lpstr>
      <vt:lpstr>Exam recap</vt:lpstr>
      <vt:lpstr>Exam recap</vt:lpstr>
      <vt:lpstr>Exam recap</vt:lpstr>
      <vt:lpstr>Exam recap</vt:lpstr>
      <vt:lpstr>Exam recap</vt:lpstr>
      <vt:lpstr>Exam recap</vt:lpstr>
      <vt:lpstr>Exam recap</vt:lpstr>
      <vt:lpstr>Exam recap</vt:lpstr>
      <vt:lpstr>Exam recap</vt:lpstr>
      <vt:lpstr>Assorted minutiae</vt:lpstr>
      <vt:lpstr>Assorted minutiae</vt:lpstr>
      <vt:lpstr>Assorted minutiae</vt:lpstr>
      <vt:lpstr>Assorted minutiae</vt:lpstr>
      <vt:lpstr>Assorted minutiae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Bogo Sort</vt:lpstr>
      <vt:lpstr>Bogo Sort</vt:lpstr>
      <vt:lpstr>Bogo Sort</vt:lpstr>
      <vt:lpstr>Bogo Sort</vt:lpstr>
      <vt:lpstr>Bogo Sort</vt:lpstr>
      <vt:lpstr>Bogo Sort</vt:lpstr>
      <vt:lpstr>Bogo Sort</vt:lpstr>
      <vt:lpstr>Bogo Sort</vt:lpstr>
      <vt:lpstr>Bogo Sort</vt:lpstr>
      <vt:lpstr>Bogo Sort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Sorting</vt:lpstr>
      <vt:lpstr>Definition: Comparison Sort</vt:lpstr>
      <vt:lpstr>More Reasons to Sort</vt:lpstr>
      <vt:lpstr>More Definitions</vt:lpstr>
      <vt:lpstr>Stable Sort Example</vt:lpstr>
      <vt:lpstr>Sorting: The Big Picture</vt:lpstr>
      <vt:lpstr>Insertion Sort</vt:lpstr>
      <vt:lpstr>Insertion Sort</vt:lpstr>
      <vt:lpstr>Insertion Sort</vt:lpstr>
      <vt:lpstr>Insertion Sort</vt:lpstr>
      <vt:lpstr>Insertion Sort</vt:lpstr>
      <vt:lpstr>Selection Sort</vt:lpstr>
      <vt:lpstr>Selection sort</vt:lpstr>
      <vt:lpstr>Insertion Sort vs. Selection Sort</vt:lpstr>
      <vt:lpstr>Sorting: The Big Picture</vt:lpstr>
      <vt:lpstr>Next class</vt:lpstr>
      <vt:lpstr>Next class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McCarty</cp:lastModifiedBy>
  <cp:revision>196</cp:revision>
  <dcterms:created xsi:type="dcterms:W3CDTF">2017-03-27T18:12:41Z</dcterms:created>
  <dcterms:modified xsi:type="dcterms:W3CDTF">2017-11-06T22:24:28Z</dcterms:modified>
</cp:coreProperties>
</file>