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sldIdLst>
    <p:sldId id="256" r:id="rId2"/>
    <p:sldId id="927" r:id="rId3"/>
    <p:sldId id="774" r:id="rId4"/>
    <p:sldId id="778" r:id="rId5"/>
    <p:sldId id="782" r:id="rId6"/>
    <p:sldId id="784" r:id="rId7"/>
    <p:sldId id="788" r:id="rId8"/>
    <p:sldId id="792" r:id="rId9"/>
    <p:sldId id="795" r:id="rId10"/>
    <p:sldId id="797" r:id="rId11"/>
    <p:sldId id="801" r:id="rId12"/>
    <p:sldId id="803" r:id="rId13"/>
    <p:sldId id="819" r:id="rId14"/>
    <p:sldId id="821" r:id="rId15"/>
    <p:sldId id="824" r:id="rId16"/>
    <p:sldId id="828" r:id="rId17"/>
    <p:sldId id="831" r:id="rId18"/>
    <p:sldId id="914" r:id="rId19"/>
    <p:sldId id="915" r:id="rId20"/>
    <p:sldId id="920" r:id="rId21"/>
    <p:sldId id="833" r:id="rId22"/>
    <p:sldId id="839" r:id="rId23"/>
    <p:sldId id="843" r:id="rId24"/>
    <p:sldId id="846" r:id="rId25"/>
    <p:sldId id="850" r:id="rId26"/>
    <p:sldId id="853" r:id="rId27"/>
    <p:sldId id="856" r:id="rId28"/>
    <p:sldId id="859" r:id="rId29"/>
    <p:sldId id="864" r:id="rId30"/>
    <p:sldId id="872" r:id="rId31"/>
    <p:sldId id="877" r:id="rId32"/>
    <p:sldId id="884" r:id="rId33"/>
    <p:sldId id="916" r:id="rId34"/>
    <p:sldId id="917" r:id="rId35"/>
    <p:sldId id="918" r:id="rId36"/>
    <p:sldId id="919" r:id="rId37"/>
    <p:sldId id="921" r:id="rId38"/>
    <p:sldId id="922" r:id="rId39"/>
    <p:sldId id="923" r:id="rId40"/>
    <p:sldId id="904" r:id="rId41"/>
    <p:sldId id="907" r:id="rId42"/>
    <p:sldId id="910" r:id="rId43"/>
    <p:sldId id="912" r:id="rId44"/>
    <p:sldId id="913" r:id="rId45"/>
    <p:sldId id="924" r:id="rId46"/>
    <p:sldId id="926" r:id="rId47"/>
    <p:sldId id="925" r:id="rId48"/>
    <p:sldId id="900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927"/>
            <p14:sldId id="774"/>
            <p14:sldId id="778"/>
            <p14:sldId id="782"/>
            <p14:sldId id="784"/>
            <p14:sldId id="788"/>
            <p14:sldId id="792"/>
            <p14:sldId id="795"/>
            <p14:sldId id="797"/>
            <p14:sldId id="801"/>
            <p14:sldId id="803"/>
            <p14:sldId id="819"/>
            <p14:sldId id="821"/>
            <p14:sldId id="824"/>
            <p14:sldId id="828"/>
            <p14:sldId id="831"/>
            <p14:sldId id="914"/>
            <p14:sldId id="915"/>
            <p14:sldId id="920"/>
            <p14:sldId id="833"/>
            <p14:sldId id="839"/>
            <p14:sldId id="843"/>
            <p14:sldId id="846"/>
            <p14:sldId id="850"/>
            <p14:sldId id="853"/>
            <p14:sldId id="856"/>
            <p14:sldId id="859"/>
            <p14:sldId id="864"/>
            <p14:sldId id="872"/>
            <p14:sldId id="877"/>
            <p14:sldId id="884"/>
            <p14:sldId id="916"/>
            <p14:sldId id="917"/>
            <p14:sldId id="918"/>
            <p14:sldId id="919"/>
            <p14:sldId id="921"/>
            <p14:sldId id="922"/>
            <p14:sldId id="923"/>
            <p14:sldId id="904"/>
            <p14:sldId id="907"/>
            <p14:sldId id="910"/>
            <p14:sldId id="912"/>
            <p14:sldId id="913"/>
            <p14:sldId id="924"/>
            <p14:sldId id="926"/>
            <p14:sldId id="925"/>
            <p14:sldId id="9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1</a:t>
            </a:r>
            <a:r>
              <a:rPr lang="en-US" baseline="30000" dirty="0" smtClean="0"/>
              <a:t>st</a:t>
            </a:r>
            <a:r>
              <a:rPr lang="en-US" dirty="0" smtClean="0"/>
              <a:t> – 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 choices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Arrays and Linked Lists</a:t>
            </a:r>
          </a:p>
        </p:txBody>
      </p:sp>
    </p:spTree>
    <p:extLst>
      <p:ext uri="{BB962C8B-B14F-4D97-AF65-F5344CB8AC3E}">
        <p14:creationId xmlns:p14="http://schemas.microsoft.com/office/powerpoint/2010/main" val="16784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 choices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Arrays and Linked Lists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Considerations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Memory usage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Ease of 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Resizing time</a:t>
            </a:r>
          </a:p>
        </p:txBody>
      </p:sp>
    </p:spTree>
    <p:extLst>
      <p:ext uri="{BB962C8B-B14F-4D97-AF65-F5344CB8AC3E}">
        <p14:creationId xmlns:p14="http://schemas.microsoft.com/office/powerpoint/2010/main" val="246492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 choices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Arrays and Linked Lists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Considerations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Memory usage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Ease of 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Resizing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Runtimes: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O(1) for all functions</a:t>
            </a:r>
          </a:p>
        </p:txBody>
      </p:sp>
    </p:spTree>
    <p:extLst>
      <p:ext uri="{BB962C8B-B14F-4D97-AF65-F5344CB8AC3E}">
        <p14:creationId xmlns:p14="http://schemas.microsoft.com/office/powerpoint/2010/main" val="397192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Counting the number of 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Comparisons, mathematical operations, assignments </a:t>
            </a:r>
          </a:p>
        </p:txBody>
      </p:sp>
    </p:spTree>
    <p:extLst>
      <p:ext uri="{BB962C8B-B14F-4D97-AF65-F5344CB8AC3E}">
        <p14:creationId xmlns:p14="http://schemas.microsoft.com/office/powerpoint/2010/main" val="108875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Counting the number of 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Comparisons, mathematical operations, assignments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For loops and while statements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Count the number of times relevant code is executed</a:t>
            </a:r>
          </a:p>
        </p:txBody>
      </p:sp>
    </p:spTree>
    <p:extLst>
      <p:ext uri="{BB962C8B-B14F-4D97-AF65-F5344CB8AC3E}">
        <p14:creationId xmlns:p14="http://schemas.microsoft.com/office/powerpoint/2010/main" val="185764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Counting the number of 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Comparisons, mathematical operations, assignments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For loops and while statements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Count the number of times relevant code is executed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Important summations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Sum of all numbers from 1 to 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Sum of the powers of two</a:t>
            </a:r>
          </a:p>
        </p:txBody>
      </p:sp>
    </p:spTree>
    <p:extLst>
      <p:ext uri="{BB962C8B-B14F-4D97-AF65-F5344CB8AC3E}">
        <p14:creationId xmlns:p14="http://schemas.microsoft.com/office/powerpoint/2010/main" val="168102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Asymptotic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Best-case, worst-case, average-case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Usually we discuss worst-case complexity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If we increase the input size, how does the computation time change</a:t>
            </a:r>
          </a:p>
        </p:txBody>
      </p:sp>
    </p:spTree>
    <p:extLst>
      <p:ext uri="{BB962C8B-B14F-4D97-AF65-F5344CB8AC3E}">
        <p14:creationId xmlns:p14="http://schemas.microsoft.com/office/powerpoint/2010/main" val="11850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Asymptotic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Best-case, worst-case, average-case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Usually we discuss worst-case complexity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If we increase the input size, how does the computation time change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/>
              <a:t>BigO</a:t>
            </a:r>
            <a:r>
              <a:rPr lang="en-US" sz="2200" dirty="0" smtClean="0"/>
              <a:t> notation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Upper bound for a given function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f(n) = O(g(n) if there exists a c and 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for which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f(n) </a:t>
            </a:r>
            <a:r>
              <a:rPr lang="en-US" u="sng" dirty="0" smtClean="0"/>
              <a:t>&lt;</a:t>
            </a:r>
            <a:r>
              <a:rPr lang="en-US" dirty="0" smtClean="0"/>
              <a:t> c*g(n) for all n </a:t>
            </a:r>
            <a:r>
              <a:rPr lang="en-US" u="sng" dirty="0" smtClean="0"/>
              <a:t>&gt; 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endParaRPr lang="en-US" sz="2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97044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Recurrences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Analysis of recursive functions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Break the function into recursive and non-recursive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Produce the recurrence relation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Roll out the recurrence or produce the recurrence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Find the closed form of the recurrence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Upper bound this recurrence with a </a:t>
            </a:r>
            <a:r>
              <a:rPr lang="en-US" sz="2200" dirty="0" err="1" smtClean="0"/>
              <a:t>bigO</a:t>
            </a:r>
            <a:r>
              <a:rPr lang="en-US" sz="2200" dirty="0" smtClean="0"/>
              <a:t> bound.</a:t>
            </a:r>
          </a:p>
          <a:p>
            <a:pPr marL="800100" lvl="1" indent="-342900">
              <a:buFont typeface="Arial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7212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Amortized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Used when an expensive operation occurs with predictable frequency (e.g. resizing an array)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Describe the state of the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Indicate the number of 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Determine how many are the costly operation and how many are the cheap 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# of costly * costly runtime + # cheap * cheap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Divide by the number of operations</a:t>
            </a:r>
          </a:p>
          <a:p>
            <a:pPr marL="800100" lvl="1" indent="-342900">
              <a:buFont typeface="Arial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74724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6-8 questions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Q1 is short answer, but will have many parts. It may be best to save this for last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Q2 is 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AVL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Hash tables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Priority Queues/Heaps</a:t>
            </a:r>
          </a:p>
          <a:p>
            <a:pPr marL="800100" lvl="1" indent="-342900">
              <a:buFont typeface="Arial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225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Memory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Calculating how much memory an algorithm needs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This is in addition to the data itself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Think about any secondary data structures you might use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Also, remember that recursive functions consume memory on the call stack</a:t>
            </a:r>
          </a:p>
          <a:p>
            <a:pPr marL="800100" lvl="1" indent="-342900">
              <a:buFont typeface="Arial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1724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Basic ideas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If we increase the size of the input by one, how does our total computation change?</a:t>
            </a:r>
          </a:p>
        </p:txBody>
      </p:sp>
    </p:spTree>
    <p:extLst>
      <p:ext uri="{BB962C8B-B14F-4D97-AF65-F5344CB8AC3E}">
        <p14:creationId xmlns:p14="http://schemas.microsoft.com/office/powerpoint/2010/main" val="324992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Basic ideas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O(1): Input size has no effect on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O(log n): doubling the input increases the runtime by some constant amount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O(n): linear time, each additional input increases execution time by a constant amount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): doubling the input increases the runtime by a factor of 4.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O(2</a:t>
            </a:r>
            <a:r>
              <a:rPr lang="en-US" sz="2200" baseline="30000" dirty="0" smtClean="0"/>
              <a:t>n</a:t>
            </a:r>
            <a:r>
              <a:rPr lang="en-US" sz="2200" dirty="0" smtClean="0"/>
              <a:t>): exponential, increasing the input by one </a:t>
            </a:r>
            <a:r>
              <a:rPr lang="en-US" sz="2200" dirty="0" err="1" smtClean="0"/>
              <a:t>doublies</a:t>
            </a:r>
            <a:r>
              <a:rPr lang="en-US" sz="2200" dirty="0" smtClean="0"/>
              <a:t> the runtime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48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ADT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Supports the following functions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Insert(key k, value v)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find(key k)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delete(key k)</a:t>
            </a:r>
          </a:p>
        </p:txBody>
      </p:sp>
    </p:spTree>
    <p:extLst>
      <p:ext uri="{BB962C8B-B14F-4D97-AF65-F5344CB8AC3E}">
        <p14:creationId xmlns:p14="http://schemas.microsoft.com/office/powerpoint/2010/main" val="257607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ADT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Supports the following functions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Insert(key k, value v)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find(key k)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delete(key k)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Data is stored in key, value pairs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 this course, duplicate keys are not allowed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Most data structures can implement a dictionary</a:t>
            </a:r>
          </a:p>
        </p:txBody>
      </p:sp>
    </p:spTree>
    <p:extLst>
      <p:ext uri="{BB962C8B-B14F-4D97-AF65-F5344CB8AC3E}">
        <p14:creationId xmlns:p14="http://schemas.microsoft.com/office/powerpoint/2010/main" val="279681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Binary trees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Nodes with two children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Maintains search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values in the left </a:t>
            </a:r>
            <a:r>
              <a:rPr lang="en-US" dirty="0" err="1" smtClean="0"/>
              <a:t>subtree</a:t>
            </a:r>
            <a:r>
              <a:rPr lang="en-US" dirty="0" smtClean="0"/>
              <a:t> must be less than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values in the right </a:t>
            </a:r>
            <a:r>
              <a:rPr lang="en-US" dirty="0" err="1" smtClean="0"/>
              <a:t>subtree</a:t>
            </a:r>
            <a:r>
              <a:rPr lang="en-US" dirty="0" smtClean="0"/>
              <a:t> must be greater than the parent</a:t>
            </a:r>
          </a:p>
        </p:txBody>
      </p:sp>
    </p:spTree>
    <p:extLst>
      <p:ext uri="{BB962C8B-B14F-4D97-AF65-F5344CB8AC3E}">
        <p14:creationId xmlns:p14="http://schemas.microsoft.com/office/powerpoint/2010/main" val="15612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Binary trees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Nodes with two children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Maintains search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values in the left </a:t>
            </a:r>
            <a:r>
              <a:rPr lang="en-US" dirty="0" err="1" smtClean="0"/>
              <a:t>subtree</a:t>
            </a:r>
            <a:r>
              <a:rPr lang="en-US" dirty="0" smtClean="0"/>
              <a:t> must be less than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values in the right </a:t>
            </a:r>
            <a:r>
              <a:rPr lang="en-US" dirty="0" err="1" smtClean="0"/>
              <a:t>subtree</a:t>
            </a:r>
            <a:r>
              <a:rPr lang="en-US" dirty="0" smtClean="0"/>
              <a:t> must be greater than the parent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With each increase in height, the number of nodes in a tree roughly doubles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perfect tree has </a:t>
            </a:r>
            <a:r>
              <a:rPr lang="en-US" dirty="0" smtClean="0"/>
              <a:t>2</a:t>
            </a:r>
            <a:r>
              <a:rPr lang="en-US" baseline="30000" dirty="0" smtClean="0"/>
              <a:t>h+1</a:t>
            </a:r>
            <a:r>
              <a:rPr lang="en-US" dirty="0" smtClean="0"/>
              <a:t>-</a:t>
            </a:r>
            <a:r>
              <a:rPr lang="en-US" dirty="0" smtClean="0"/>
              <a:t>1 nodes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Roughly half of a binary search tree are </a:t>
            </a:r>
            <a:r>
              <a:rPr lang="en-US" dirty="0" smtClean="0"/>
              <a:t>leaves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532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Two main traversal families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Depth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Breadth First Search</a:t>
            </a:r>
          </a:p>
        </p:txBody>
      </p:sp>
    </p:spTree>
    <p:extLst>
      <p:ext uri="{BB962C8B-B14F-4D97-AF65-F5344CB8AC3E}">
        <p14:creationId xmlns:p14="http://schemas.microsoft.com/office/powerpoint/2010/main" val="114985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Two main traversal families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Depth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Breadth First Search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DFS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implemented recursively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Whether the parent is processed before, after or in the middle of its children determines if the traversal is pre-order, post-order or in-order respectively</a:t>
            </a:r>
          </a:p>
        </p:txBody>
      </p:sp>
    </p:spTree>
    <p:extLst>
      <p:ext uri="{BB962C8B-B14F-4D97-AF65-F5344CB8AC3E}">
        <p14:creationId xmlns:p14="http://schemas.microsoft.com/office/powerpoint/2010/main" val="375600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Two main traversal families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Depth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Breadth First Search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DFS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implemented recursively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Whether the parent is processed before, after or in the middle of its children determines if the traversal is pre-order, post-order or in-order respectively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BFS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Put the root into a queue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Dequeue</a:t>
            </a:r>
            <a:r>
              <a:rPr lang="en-US" dirty="0" smtClean="0"/>
              <a:t> a node, process it and </a:t>
            </a:r>
            <a:r>
              <a:rPr lang="en-US" dirty="0" err="1" smtClean="0"/>
              <a:t>enqueue</a:t>
            </a:r>
            <a:r>
              <a:rPr lang="en-US" dirty="0" smtClean="0"/>
              <a:t> its children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Top to bottom left to right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Queue is largest at the widest part of the tree</a:t>
            </a:r>
          </a:p>
        </p:txBody>
      </p:sp>
    </p:spTree>
    <p:extLst>
      <p:ext uri="{BB962C8B-B14F-4D97-AF65-F5344CB8AC3E}">
        <p14:creationId xmlns:p14="http://schemas.microsoft.com/office/powerpoint/2010/main" val="274090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305480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Topics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Stacks and Queues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Dictionaries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2680" y="1752600"/>
            <a:ext cx="4305480" cy="5357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Tables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Memory Hierarchy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B+-trees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Priority Queues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Heaps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253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Specific type of binary search tree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Still must implement binary search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Nodes in AVL trees have two extra fields, height and balance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Balance = | height(left) – height(right) |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Balance for each node must be less than or equal to 1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Trees with this condition still have O(log n) height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 covering delete in this course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Find: O(log n): Insert O(log 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96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AVL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AVL Rotations occur when an insertion makes a node out 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Relative to the node that is unbalanced, there are four rotations depending on which grandchild received the new node.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Left-left and right right rotations involve the child of the affected node being rotated up into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Left-right and right-left rotations involve the grandchild being rotated up into position. The grandparent and parent become the two children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It is important that these rotations preserve BST property</a:t>
            </a:r>
          </a:p>
        </p:txBody>
      </p:sp>
    </p:spTree>
    <p:extLst>
      <p:ext uri="{BB962C8B-B14F-4D97-AF65-F5344CB8AC3E}">
        <p14:creationId xmlns:p14="http://schemas.microsoft.com/office/powerpoint/2010/main" val="224841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 large data set M with a smaller set that should be saved, D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A hash function maps M onto 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It should run in O(1)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It should distribute into all of the available spots evenly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/>
              <a:t>Hashtables</a:t>
            </a:r>
            <a:r>
              <a:rPr lang="en-US" sz="2200" dirty="0" smtClean="0"/>
              <a:t> provide O(1) runtime IF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Collisions are not a problem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Decrease the chance of collisions by increasing the amount of memory (</a:t>
            </a:r>
            <a:r>
              <a:rPr lang="en-US" sz="2200" b="1" dirty="0" smtClean="0"/>
              <a:t>load factor</a:t>
            </a:r>
            <a:r>
              <a:rPr lang="en-US" sz="2200" dirty="0" smtClean="0"/>
              <a:t>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Resizing is costly</a:t>
            </a:r>
          </a:p>
        </p:txBody>
      </p:sp>
    </p:spTree>
    <p:extLst>
      <p:ext uri="{BB962C8B-B14F-4D97-AF65-F5344CB8AC3E}">
        <p14:creationId xmlns:p14="http://schemas.microsoft.com/office/powerpoint/2010/main" val="252194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Guaranteed to find a spot if it is available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If the array is too full, its operations reach O(n) time. </a:t>
            </a:r>
            <a:r>
              <a:rPr lang="en-US" sz="2400" b="1" dirty="0" smtClean="0"/>
              <a:t>Primary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84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Can fail to insert if the table is over half full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2641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two keys collide in the hash table, then a secondary hash indicates the probing size</a:t>
            </a:r>
            <a:endParaRPr lang="en-US" sz="2000" dirty="0"/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Need to be careful, possible for infinite loops with a very empty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the secondary hash value and the table size are </a:t>
            </a:r>
            <a:r>
              <a:rPr lang="en-US" sz="2000" dirty="0" err="1" smtClean="0"/>
              <a:t>coprime</a:t>
            </a:r>
            <a:r>
              <a:rPr lang="en-US" sz="2000" dirty="0" smtClean="0"/>
              <a:t> (they share no factors), then secondary hashing will succeed if there is an open space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table size is prime, only need to check if hash is a multiple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549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Rather than probing for an open position, we could just save multiple objects in the same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Some data structure is necessary here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Commonly: a linked list, AVL tree or secondary hash table.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Resizing isn’t </a:t>
            </a:r>
            <a:r>
              <a:rPr lang="en-US" sz="2400" b="1" dirty="0" smtClean="0"/>
              <a:t>necessary</a:t>
            </a:r>
            <a:r>
              <a:rPr lang="en-US" sz="2400" dirty="0" smtClean="0"/>
              <a:t>, but if you don’t, you will get O(n) runtime.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645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 is not uniformly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OS manages access to computer resources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Some memory is on disk and some is in cache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Dictated by two types of behavior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Spatial locality – Items near each other are moved together (memory pages)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Temporal locality – memory used recently will be used again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926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reduce disk accesses we introduce the B-tree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Two types of nodes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Signposts: Have M pointers and M-1 keys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Leaves: Have L &lt;K,V&gt; Pairs and a pointer to the next leaf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Signposts must have at least M/2 pointers and leaves must have at least L/2 data points, unless it is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Keys in signposts are the smallest item in the next pointer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3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Find the leaf that should hold the inserted element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the new </a:t>
            </a:r>
            <a:r>
              <a:rPr lang="en-US" dirty="0" err="1" smtClean="0"/>
              <a:t>k,v</a:t>
            </a:r>
            <a:r>
              <a:rPr lang="en-US" dirty="0" smtClean="0"/>
              <a:t> pair in sorted order in the leaf node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it overflows (i.e. the leaf is full when inserted)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Split the leaf into two nodes and add the new leaf to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 signpost overflows, split the signpost into two signposts and try to add the new signpost to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Split back up to the root and create a new root if necessary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0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terms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Abstract Data Type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Example: Dictionary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Supports functions: insert, find, delete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Has expected behavior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6556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ADT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Supports: insert(), </a:t>
            </a:r>
            <a:r>
              <a:rPr lang="en-US" sz="2400" dirty="0" err="1" smtClean="0"/>
              <a:t>findMin</a:t>
            </a:r>
            <a:r>
              <a:rPr lang="en-US" sz="2400" dirty="0" smtClean="0"/>
              <a:t>(), </a:t>
            </a:r>
            <a:r>
              <a:rPr lang="en-US" sz="2400" dirty="0" err="1" smtClean="0"/>
              <a:t>deleteMin</a:t>
            </a:r>
            <a:r>
              <a:rPr lang="en-US" sz="2400" dirty="0" smtClean="0"/>
              <a:t>(), </a:t>
            </a:r>
            <a:r>
              <a:rPr lang="en-US" sz="2400" dirty="0" err="1" smtClean="0"/>
              <a:t>changePriority</a:t>
            </a:r>
            <a:r>
              <a:rPr lang="en-US" sz="24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Data is stored in priority, value pairs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 this class, we use the min-heap, where a lower value means it should </a:t>
            </a:r>
            <a:r>
              <a:rPr lang="en-US" sz="2400" dirty="0" err="1" smtClean="0"/>
              <a:t>dequeue</a:t>
            </a:r>
            <a:r>
              <a:rPr lang="en-US" sz="2400" dirty="0" smtClean="0"/>
              <a:t> first</a:t>
            </a:r>
          </a:p>
        </p:txBody>
      </p:sp>
    </p:spTree>
    <p:extLst>
      <p:ext uri="{BB962C8B-B14F-4D97-AF65-F5344CB8AC3E}">
        <p14:creationId xmlns:p14="http://schemas.microsoft.com/office/powerpoint/2010/main" val="425144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Heap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Complete binary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Heap property</a:t>
            </a:r>
          </a:p>
        </p:txBody>
      </p:sp>
    </p:spTree>
    <p:extLst>
      <p:ext uri="{BB962C8B-B14F-4D97-AF65-F5344CB8AC3E}">
        <p14:creationId xmlns:p14="http://schemas.microsoft.com/office/powerpoint/2010/main" val="224316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Heap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Complete binary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Heap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Find parents/children arithmetically</a:t>
            </a:r>
          </a:p>
        </p:txBody>
      </p:sp>
    </p:spTree>
    <p:extLst>
      <p:ext uri="{BB962C8B-B14F-4D97-AF65-F5344CB8AC3E}">
        <p14:creationId xmlns:p14="http://schemas.microsoft.com/office/powerpoint/2010/main" val="213034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Heap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Complete binary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Heap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Find parents/children arithmetically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Insert: O(log n), </a:t>
            </a:r>
            <a:r>
              <a:rPr lang="en-US" sz="2200" dirty="0" err="1" smtClean="0"/>
              <a:t>findMin</a:t>
            </a:r>
            <a:r>
              <a:rPr lang="en-US" sz="2200" dirty="0" smtClean="0"/>
              <a:t>: O(1), </a:t>
            </a:r>
            <a:r>
              <a:rPr lang="en-US" sz="2200" dirty="0" err="1" smtClean="0"/>
              <a:t>deleteMin</a:t>
            </a:r>
            <a:r>
              <a:rPr lang="en-US" sz="2200" dirty="0" smtClean="0"/>
              <a:t> 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ChangePriority</a:t>
            </a:r>
            <a:r>
              <a:rPr lang="en-US" sz="2200" dirty="0" smtClean="0"/>
              <a:t>: O(log n)</a:t>
            </a:r>
          </a:p>
        </p:txBody>
      </p:sp>
    </p:spTree>
    <p:extLst>
      <p:ext uri="{BB962C8B-B14F-4D97-AF65-F5344CB8AC3E}">
        <p14:creationId xmlns:p14="http://schemas.microsoft.com/office/powerpoint/2010/main" val="289111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Heap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Complete binary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Heap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Find parents/children arithmetically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Insert: O(log n), </a:t>
            </a:r>
            <a:r>
              <a:rPr lang="en-US" sz="2200" dirty="0" err="1" smtClean="0"/>
              <a:t>findMin</a:t>
            </a:r>
            <a:r>
              <a:rPr lang="en-US" sz="2200" dirty="0" smtClean="0"/>
              <a:t>: O(1), </a:t>
            </a:r>
            <a:r>
              <a:rPr lang="en-US" sz="2200" dirty="0" err="1" smtClean="0"/>
              <a:t>deleteMin</a:t>
            </a:r>
            <a:r>
              <a:rPr lang="en-US" sz="2200" dirty="0" smtClean="0"/>
              <a:t> 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ChangePriority</a:t>
            </a:r>
            <a:r>
              <a:rPr lang="en-US" sz="2200" dirty="0" smtClean="0"/>
              <a:t>: 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buildHeap</a:t>
            </a:r>
            <a:r>
              <a:rPr lang="en-US" sz="2200" dirty="0" smtClean="0"/>
              <a:t>, O(n)</a:t>
            </a:r>
          </a:p>
        </p:txBody>
      </p:sp>
    </p:spTree>
    <p:extLst>
      <p:ext uri="{BB962C8B-B14F-4D97-AF65-F5344CB8AC3E}">
        <p14:creationId xmlns:p14="http://schemas.microsoft.com/office/powerpoint/2010/main" val="54476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Percolate up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After you’ve inserted an element in the next location in order to preserve completeness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Compare the current element against its parent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Swap if the child is less than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Repeat until the child is greater than the parent or the new element is swapped up to the root</a:t>
            </a:r>
          </a:p>
        </p:txBody>
      </p:sp>
    </p:spTree>
    <p:extLst>
      <p:ext uri="{BB962C8B-B14F-4D97-AF65-F5344CB8AC3E}">
        <p14:creationId xmlns:p14="http://schemas.microsoft.com/office/powerpoint/2010/main" val="376327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Percolate down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After deleting an element, move the last element (from completeness) up to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Compare the current node against both of its children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Swap the node with the smaller child provided the child is still smaller than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Continue until the node is smaller than both children, or it is a leaf.</a:t>
            </a:r>
          </a:p>
        </p:txBody>
      </p:sp>
    </p:spTree>
    <p:extLst>
      <p:ext uri="{BB962C8B-B14F-4D97-AF65-F5344CB8AC3E}">
        <p14:creationId xmlns:p14="http://schemas.microsoft.com/office/powerpoint/2010/main" val="409939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Floyd’s method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For each element in the array from size/2 to the first element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Percolate that element down as much as necessary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Because most elements are near the bottom, they do not need to percolate down very far, this results in O(n) overall runtime</a:t>
            </a:r>
          </a:p>
        </p:txBody>
      </p:sp>
    </p:spTree>
    <p:extLst>
      <p:ext uri="{BB962C8B-B14F-4D97-AF65-F5344CB8AC3E}">
        <p14:creationId xmlns:p14="http://schemas.microsoft.com/office/powerpoint/2010/main" val="303387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64112" cy="1371600"/>
          </a:xfrm>
        </p:spPr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 Exam solution tomorrow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Review in section tomorrow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Email/Piazza any questions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office hours Friday or next Monday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Grades back in class on Monday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5779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terms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Abstract Data Type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Example: Dictionary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Supports functions: insert, find, delete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Has expected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Language independent structure which implements an ADT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Example: AVL tree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Can be analyzed asymptotically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6914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terms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Low-level design decisions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Language specific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8784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terms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Low-level design decisions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Language specific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ADT supports </a:t>
            </a:r>
            <a:r>
              <a:rPr lang="en-US" sz="2600" dirty="0" err="1" smtClean="0"/>
              <a:t>enqueue</a:t>
            </a:r>
            <a:r>
              <a:rPr lang="en-US" sz="2600" dirty="0" smtClean="0"/>
              <a:t>, </a:t>
            </a:r>
            <a:r>
              <a:rPr lang="en-US" sz="2600" dirty="0" err="1" smtClean="0"/>
              <a:t>dequeue</a:t>
            </a:r>
            <a:r>
              <a:rPr lang="en-US" sz="2600" dirty="0" smtClean="0"/>
              <a:t> and front.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Arrays and Linked Lists are examples of the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Implementation: front and back pointers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8092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Our first two ADTs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Stack: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Supports: push(), pop(), top()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LIFO order</a:t>
            </a:r>
          </a:p>
        </p:txBody>
      </p:sp>
    </p:spTree>
    <p:extLst>
      <p:ext uri="{BB962C8B-B14F-4D97-AF65-F5344CB8AC3E}">
        <p14:creationId xmlns:p14="http://schemas.microsoft.com/office/powerpoint/2010/main" val="397626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Our first two ADTs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Stack: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Supports: push(), pop(), top()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LIFO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Queue: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Supports: </a:t>
            </a:r>
            <a:r>
              <a:rPr lang="en-US" sz="2600" dirty="0" err="1" smtClean="0"/>
              <a:t>enqueue</a:t>
            </a:r>
            <a:r>
              <a:rPr lang="en-US" sz="2600" dirty="0" smtClean="0"/>
              <a:t>(), </a:t>
            </a:r>
            <a:r>
              <a:rPr lang="en-US" sz="2600" dirty="0" err="1" smtClean="0"/>
              <a:t>dequeue</a:t>
            </a:r>
            <a:r>
              <a:rPr lang="en-US" sz="2600" dirty="0" smtClean="0"/>
              <a:t>(), front()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FIFO order</a:t>
            </a:r>
          </a:p>
        </p:txBody>
      </p:sp>
    </p:spTree>
    <p:extLst>
      <p:ext uri="{BB962C8B-B14F-4D97-AF65-F5344CB8AC3E}">
        <p14:creationId xmlns:p14="http://schemas.microsoft.com/office/powerpoint/2010/main" val="299605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28432</TotalTime>
  <Words>2113</Words>
  <Application>Microsoft Macintosh PowerPoint</Application>
  <PresentationFormat>On-screen Show (4:3)</PresentationFormat>
  <Paragraphs>338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Essential</vt:lpstr>
      <vt:lpstr>Cse 373</vt:lpstr>
      <vt:lpstr>Exam Friday</vt:lpstr>
      <vt:lpstr>Exam Friday</vt:lpstr>
      <vt:lpstr>Definitions</vt:lpstr>
      <vt:lpstr>Definitions</vt:lpstr>
      <vt:lpstr>Definitions</vt:lpstr>
      <vt:lpstr>Definitions</vt:lpstr>
      <vt:lpstr>Stacks and QUeues</vt:lpstr>
      <vt:lpstr>Stacks and QUeues</vt:lpstr>
      <vt:lpstr>Stacks and QUeues</vt:lpstr>
      <vt:lpstr>Stacks and QUeues</vt:lpstr>
      <vt:lpstr>Stacks and QUeues</vt:lpstr>
      <vt:lpstr>Runtime analysis</vt:lpstr>
      <vt:lpstr>Runtime analysis</vt:lpstr>
      <vt:lpstr>Runtime analysis</vt:lpstr>
      <vt:lpstr>Runtime analysis</vt:lpstr>
      <vt:lpstr>Runtime analysis</vt:lpstr>
      <vt:lpstr>Runtime analysis</vt:lpstr>
      <vt:lpstr>Runtime analysis</vt:lpstr>
      <vt:lpstr>Runtime analysis</vt:lpstr>
      <vt:lpstr>Runtime analysis</vt:lpstr>
      <vt:lpstr>Runtime analysis</vt:lpstr>
      <vt:lpstr>Dictionaries</vt:lpstr>
      <vt:lpstr>Dictionaries</vt:lpstr>
      <vt:lpstr>Binary Search Trees</vt:lpstr>
      <vt:lpstr>Binary Search Trees</vt:lpstr>
      <vt:lpstr>Traversals</vt:lpstr>
      <vt:lpstr>Traversals</vt:lpstr>
      <vt:lpstr>Traversals</vt:lpstr>
      <vt:lpstr>AVL Trees</vt:lpstr>
      <vt:lpstr>AVL Rotations</vt:lpstr>
      <vt:lpstr>Hash Tables</vt:lpstr>
      <vt:lpstr>Collisions</vt:lpstr>
      <vt:lpstr>Collisions</vt:lpstr>
      <vt:lpstr>Collisions</vt:lpstr>
      <vt:lpstr>Collisions</vt:lpstr>
      <vt:lpstr>memory hierarchy</vt:lpstr>
      <vt:lpstr>B-Trees</vt:lpstr>
      <vt:lpstr>B-Trees</vt:lpstr>
      <vt:lpstr>Heaps</vt:lpstr>
      <vt:lpstr>Heaps</vt:lpstr>
      <vt:lpstr>Heaps</vt:lpstr>
      <vt:lpstr>Heaps</vt:lpstr>
      <vt:lpstr>Heaps</vt:lpstr>
      <vt:lpstr>Heaps</vt:lpstr>
      <vt:lpstr>Heaps</vt:lpstr>
      <vt:lpstr>Heaps</vt:lpstr>
      <vt:lpstr>Good luck!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137</cp:revision>
  <dcterms:created xsi:type="dcterms:W3CDTF">2017-03-27T18:12:41Z</dcterms:created>
  <dcterms:modified xsi:type="dcterms:W3CDTF">2017-11-01T22:41:57Z</dcterms:modified>
</cp:coreProperties>
</file>