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9"/>
  </p:notesMasterIdLst>
  <p:sldIdLst>
    <p:sldId id="256" r:id="rId2"/>
    <p:sldId id="298" r:id="rId3"/>
    <p:sldId id="438" r:id="rId4"/>
    <p:sldId id="437" r:id="rId5"/>
    <p:sldId id="354" r:id="rId6"/>
    <p:sldId id="304" r:id="rId7"/>
    <p:sldId id="305" r:id="rId8"/>
    <p:sldId id="321" r:id="rId9"/>
    <p:sldId id="326" r:id="rId10"/>
    <p:sldId id="329" r:id="rId11"/>
    <p:sldId id="332" r:id="rId12"/>
    <p:sldId id="333" r:id="rId13"/>
    <p:sldId id="334" r:id="rId14"/>
    <p:sldId id="435" r:id="rId15"/>
    <p:sldId id="344" r:id="rId16"/>
    <p:sldId id="436" r:id="rId17"/>
    <p:sldId id="345" r:id="rId18"/>
    <p:sldId id="376" r:id="rId19"/>
    <p:sldId id="377" r:id="rId20"/>
    <p:sldId id="380" r:id="rId21"/>
    <p:sldId id="350" r:id="rId22"/>
    <p:sldId id="356" r:id="rId23"/>
    <p:sldId id="357" r:id="rId24"/>
    <p:sldId id="358" r:id="rId25"/>
    <p:sldId id="359" r:id="rId26"/>
    <p:sldId id="362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400" r:id="rId46"/>
    <p:sldId id="401" r:id="rId47"/>
    <p:sldId id="404" r:id="rId48"/>
    <p:sldId id="405" r:id="rId49"/>
    <p:sldId id="406" r:id="rId50"/>
    <p:sldId id="407" r:id="rId51"/>
    <p:sldId id="408" r:id="rId52"/>
    <p:sldId id="409" r:id="rId53"/>
    <p:sldId id="410" r:id="rId54"/>
    <p:sldId id="411" r:id="rId55"/>
    <p:sldId id="412" r:id="rId56"/>
    <p:sldId id="413" r:id="rId57"/>
    <p:sldId id="414" r:id="rId58"/>
    <p:sldId id="415" r:id="rId59"/>
    <p:sldId id="416" r:id="rId60"/>
    <p:sldId id="417" r:id="rId61"/>
    <p:sldId id="418" r:id="rId62"/>
    <p:sldId id="419" r:id="rId63"/>
    <p:sldId id="420" r:id="rId64"/>
    <p:sldId id="421" r:id="rId65"/>
    <p:sldId id="422" r:id="rId66"/>
    <p:sldId id="423" r:id="rId67"/>
    <p:sldId id="434" r:id="rId68"/>
    <p:sldId id="424" r:id="rId69"/>
    <p:sldId id="425" r:id="rId70"/>
    <p:sldId id="426" r:id="rId71"/>
    <p:sldId id="427" r:id="rId72"/>
    <p:sldId id="428" r:id="rId73"/>
    <p:sldId id="429" r:id="rId74"/>
    <p:sldId id="430" r:id="rId75"/>
    <p:sldId id="431" r:id="rId76"/>
    <p:sldId id="432" r:id="rId77"/>
    <p:sldId id="433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D52B5-E722-A848-BF0B-867AAC52035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924B0-B0C1-F240-9E7A-09C60BCB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5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30</a:t>
            </a:r>
            <a:r>
              <a:rPr lang="en-US" baseline="30000" dirty="0" smtClean="0"/>
              <a:t>th</a:t>
            </a:r>
            <a:r>
              <a:rPr lang="en-US" dirty="0" smtClean="0"/>
              <a:t>  – Priority </a:t>
            </a:r>
            <a:r>
              <a:rPr lang="en-US" dirty="0" err="1" smtClean="0"/>
              <a:t>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Binary tree may be useful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 property doesn’t help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Always deleting min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Put min on top!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3092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  <a:br>
              <a:rPr lang="en-US" sz="2800" dirty="0" smtClean="0"/>
            </a:br>
            <a:r>
              <a:rPr lang="en-US" sz="2800" dirty="0" smtClean="0"/>
              <a:t>	parent should be less than children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4058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  <a:br>
              <a:rPr lang="en-US" sz="2800" dirty="0" smtClean="0"/>
            </a:br>
            <a:r>
              <a:rPr lang="en-US" sz="2800" dirty="0" smtClean="0"/>
              <a:t>	parent should be less than children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 and delete are different than BST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6967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Heap-order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Still a binary tree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Instead of search (left &lt; parent),</a:t>
            </a:r>
            <a:br>
              <a:rPr lang="en-US" sz="2800" dirty="0" smtClean="0"/>
            </a:br>
            <a:r>
              <a:rPr lang="en-US" sz="2800" dirty="0" smtClean="0"/>
              <a:t>	parent should be less than children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 and delete are different than BST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1195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Priority Queue is the ADT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Heap is the Data Structure</a:t>
            </a: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069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93393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Filling left to right and top to bottom is another property - completeness</a:t>
            </a:r>
            <a:endParaRPr 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945" y="1620604"/>
            <a:ext cx="5232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2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069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Heap property (parents &lt; children)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Complete tree property (left to right, bottom to top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381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Heap property (parents &lt; children)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Complete tree property (left to right, bottom to top)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does this help?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Array implementation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74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2498" y="5016879"/>
            <a:ext cx="7912813" cy="1448206"/>
            <a:chOff x="342499" y="5016879"/>
            <a:chExt cx="5180288" cy="948098"/>
          </a:xfrm>
        </p:grpSpPr>
        <p:sp>
          <p:nvSpPr>
            <p:cNvPr id="4" name="Rectangle 3"/>
            <p:cNvSpPr/>
            <p:nvPr/>
          </p:nvSpPr>
          <p:spPr>
            <a:xfrm>
              <a:off x="342499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69994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39255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81021" y="5023228"/>
              <a:ext cx="1041766" cy="941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Curved Connector 12"/>
            <p:cNvCxnSpPr>
              <a:stCxn id="4" idx="0"/>
            </p:cNvCxnSpPr>
            <p:nvPr/>
          </p:nvCxnSpPr>
          <p:spPr>
            <a:xfrm rot="16200000" flipH="1">
              <a:off x="1342813" y="4543796"/>
              <a:ext cx="1" cy="958864"/>
            </a:xfrm>
            <a:prstGeom prst="curvedConnector4">
              <a:avLst>
                <a:gd name="adj1" fmla="val -22860000000"/>
                <a:gd name="adj2" fmla="val 8436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4" idx="0"/>
              <a:endCxn id="6" idx="0"/>
            </p:cNvCxnSpPr>
            <p:nvPr/>
          </p:nvCxnSpPr>
          <p:spPr>
            <a:xfrm rot="5400000" flipH="1" flipV="1">
              <a:off x="1898012" y="3988598"/>
              <a:ext cx="12700" cy="2069261"/>
            </a:xfrm>
            <a:prstGeom prst="curvedConnector3">
              <a:avLst>
                <a:gd name="adj1" fmla="val 516990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5400000" flipH="1" flipV="1">
              <a:off x="2850527" y="4001298"/>
              <a:ext cx="12700" cy="2069261"/>
            </a:xfrm>
            <a:prstGeom prst="curvedConnector3">
              <a:avLst>
                <a:gd name="adj1" fmla="val 516990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5" idx="0"/>
              <a:endCxn id="8" idx="0"/>
            </p:cNvCxnSpPr>
            <p:nvPr/>
          </p:nvCxnSpPr>
          <p:spPr>
            <a:xfrm rot="5400000" flipH="1" flipV="1">
              <a:off x="3446390" y="3467715"/>
              <a:ext cx="12700" cy="3111027"/>
            </a:xfrm>
            <a:prstGeom prst="curvedConnector3">
              <a:avLst>
                <a:gd name="adj1" fmla="val 853980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Insert into array from left to right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For any parent at index </a:t>
            </a:r>
            <a:r>
              <a:rPr lang="en-US" sz="2800" dirty="0" err="1" smtClean="0"/>
              <a:t>i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	children at 2*i+1 and 2*i+2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4832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 exam out by tomorrow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P1 EC graded by tonight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P2 graded on Wednesday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HW </a:t>
            </a:r>
            <a:r>
              <a:rPr lang="en-US" sz="2800" dirty="0" err="1" smtClean="0"/>
              <a:t>regrades</a:t>
            </a:r>
            <a:r>
              <a:rPr lang="en-US" sz="2800" dirty="0" smtClean="0"/>
              <a:t>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Please fill out the form if you have </a:t>
            </a:r>
            <a:r>
              <a:rPr lang="en-US" sz="2800" dirty="0" err="1" smtClean="0"/>
              <a:t>regrade</a:t>
            </a:r>
            <a:r>
              <a:rPr lang="en-US" sz="2800" dirty="0" smtClean="0"/>
              <a:t> questions.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574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property</a:t>
            </a:r>
            <a:endParaRPr lang="en-US" sz="2600" dirty="0" smtClean="0"/>
          </a:p>
        </p:txBody>
      </p:sp>
      <p:sp>
        <p:nvSpPr>
          <p:cNvPr id="5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134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226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00288" y="38131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038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62288" y="33305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1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383088" y="2644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16288" y="2908301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816476" y="2908301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6137276" y="3594101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554288" y="3594101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495676" y="3594101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7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3670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17" name="AutoShape 18"/>
          <p:cNvCxnSpPr>
            <a:cxnSpLocks noChangeShapeType="1"/>
            <a:stCxn id="6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36210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9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782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19" name="AutoShape 20"/>
          <p:cNvCxnSpPr>
            <a:cxnSpLocks noChangeShapeType="1"/>
            <a:stCxn id="6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41560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21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9446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21" name="AutoShape 22"/>
          <p:cNvCxnSpPr>
            <a:cxnSpLocks noChangeShapeType="1"/>
            <a:stCxn id="7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2198688" y="4076701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3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6558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23" name="AutoShape 24"/>
          <p:cNvCxnSpPr>
            <a:cxnSpLocks noChangeShapeType="1"/>
            <a:stCxn id="7" idx="5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2733676" y="4076701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195888" y="378777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25" name="AutoShape 26"/>
          <p:cNvCxnSpPr>
            <a:cxnSpLocks noChangeShapeType="1"/>
            <a:stCxn id="8" idx="3"/>
            <a:endCxn id="24" idx="0"/>
          </p:cNvCxnSpPr>
          <p:nvPr>
            <p:custDataLst>
              <p:tags r:id="rId21"/>
            </p:custDataLst>
          </p:nvPr>
        </p:nvCxnSpPr>
        <p:spPr bwMode="auto">
          <a:xfrm flipH="1">
            <a:off x="5449888" y="3594101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2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16488" y="4302126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27" name="AutoShape 28"/>
          <p:cNvCxnSpPr>
            <a:cxnSpLocks noChangeShapeType="1"/>
            <a:stCxn id="24" idx="3"/>
            <a:endCxn id="26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085163" y="4117005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4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08688" y="361632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9" name="Group 194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1741488" y="2530476"/>
            <a:ext cx="3956050" cy="1909763"/>
            <a:chOff x="320" y="1188"/>
            <a:chExt cx="2492" cy="1203"/>
          </a:xfrm>
        </p:grpSpPr>
        <p:sp>
          <p:nvSpPr>
            <p:cNvPr id="30" name="Text Box 3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3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5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1" name="Group 193"/>
          <p:cNvGraphicFramePr>
            <a:graphicFrameLocks noGrp="1"/>
          </p:cNvGraphicFramePr>
          <p:nvPr>
            <p:custDataLst>
              <p:tags r:id="rId26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65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to maintain heap property then?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Parent must be higher priority than children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Two functions – percolate up and percolate down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9625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Heap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Percolate up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a new item is inserted</a:t>
            </a:r>
            <a:r>
              <a:rPr lang="en-US" sz="2600" dirty="0" smtClean="0"/>
              <a:t>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Place the item at the next position to preserve completeness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Swap the item up the tree until it is larger than its parent</a:t>
            </a:r>
          </a:p>
        </p:txBody>
      </p:sp>
    </p:spTree>
    <p:extLst>
      <p:ext uri="{BB962C8B-B14F-4D97-AF65-F5344CB8AC3E}">
        <p14:creationId xmlns:p14="http://schemas.microsoft.com/office/powerpoint/2010/main" val="273962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Heap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Percolate down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an item is deleted</a:t>
            </a:r>
            <a:r>
              <a:rPr lang="en-US" sz="2600" dirty="0" smtClean="0"/>
              <a:t>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Remove the root of the tree (to be returned)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Move the last object in the tree to the root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Swap the moved piece down while it is larger than it’s smallest child</a:t>
            </a:r>
            <a:endParaRPr lang="en-US" sz="2400" dirty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Only swap with the smallest child</a:t>
            </a:r>
          </a:p>
        </p:txBody>
      </p:sp>
    </p:spTree>
    <p:extLst>
      <p:ext uri="{BB962C8B-B14F-4D97-AF65-F5344CB8AC3E}">
        <p14:creationId xmlns:p14="http://schemas.microsoft.com/office/powerpoint/2010/main" val="178946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Because heaps are complete, they can be represented as arrays without any gaps in them.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Naïve implementation: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Left child: 2*i+1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Right child: 2*</a:t>
            </a:r>
            <a:r>
              <a:rPr lang="en-US" sz="2600" dirty="0" err="1" smtClean="0"/>
              <a:t>i</a:t>
            </a:r>
            <a:r>
              <a:rPr lang="en-US" sz="2600" dirty="0" smtClean="0"/>
              <a:t> + 2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Parent: (i-1)/2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0871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Alternate (common) implementation: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Put the root of the array at index 1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Leave index 0 blank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Calculating children/parent becomes: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Left child: 2*</a:t>
            </a:r>
            <a:r>
              <a:rPr lang="en-US" sz="2600" dirty="0" err="1" smtClean="0"/>
              <a:t>i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Right child: 2*</a:t>
            </a:r>
            <a:r>
              <a:rPr lang="en-US" sz="2600" dirty="0" err="1" smtClean="0"/>
              <a:t>i</a:t>
            </a:r>
            <a:r>
              <a:rPr lang="en-US" sz="2600" dirty="0" smtClean="0"/>
              <a:t> + 1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Parent: </a:t>
            </a:r>
            <a:r>
              <a:rPr lang="en-US" sz="2600" dirty="0" err="1" smtClean="0"/>
              <a:t>i</a:t>
            </a:r>
            <a:r>
              <a:rPr lang="en-US" sz="2600" dirty="0" smtClean="0"/>
              <a:t>/2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4809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Why do an array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Memory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Fast accesses to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Forces log n depth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- Needs to resize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- Can waste space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Almost always </a:t>
            </a:r>
            <a:r>
              <a:rPr lang="en-US" sz="2800" dirty="0" smtClean="0"/>
              <a:t>done through an array</a:t>
            </a:r>
          </a:p>
        </p:txBody>
      </p:sp>
    </p:spTree>
    <p:extLst>
      <p:ext uri="{BB962C8B-B14F-4D97-AF65-F5344CB8AC3E}">
        <p14:creationId xmlns:p14="http://schemas.microsoft.com/office/powerpoint/2010/main" val="213903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Let’s find an interesting algorithm to analyze 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4811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Let’s find an interesting algorithm to analyze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Given an array of length n, how do we make that array into a heap?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00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Let’s find an interesting algorithm to analyze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Given an array of length n, how do we make that array into a heap?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Make a new heap and add each element of the array into the heap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088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Friday, November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 2:30-3:20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note sheets or calculators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 review in class on Wednesday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Covers everything through the end of today’s lecture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9325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Let’s find an interesting algorithm to analyze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Given an array of length n, how do we make that array into a heap?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Make a new heap and add each element of the array into the heap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How long to finish?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582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</p:txBody>
      </p:sp>
    </p:spTree>
    <p:extLst>
      <p:ext uri="{BB962C8B-B14F-4D97-AF65-F5344CB8AC3E}">
        <p14:creationId xmlns:p14="http://schemas.microsoft.com/office/powerpoint/2010/main" val="410693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4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 </a:t>
            </a:r>
            <a:r>
              <a:rPr lang="en-US" sz="2800" b="1" dirty="0" smtClean="0">
                <a:cs typeface="Courier"/>
              </a:rPr>
              <a:t>O(1)</a:t>
            </a:r>
            <a:r>
              <a:rPr lang="en-US" sz="2800" dirty="0" smtClean="0">
                <a:cs typeface="Courier"/>
              </a:rPr>
              <a:t>!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7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 </a:t>
            </a:r>
            <a:r>
              <a:rPr lang="en-US" sz="2800" b="1" dirty="0" smtClean="0">
                <a:cs typeface="Courier"/>
              </a:rPr>
              <a:t>O(1)</a:t>
            </a:r>
            <a:r>
              <a:rPr lang="en-US" sz="2800" dirty="0" smtClean="0">
                <a:cs typeface="Courier"/>
              </a:rPr>
              <a:t>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Consider a simpler example, </a:t>
            </a:r>
            <a:r>
              <a:rPr lang="en-US" sz="2800" dirty="0">
                <a:cs typeface="Courier"/>
              </a:rPr>
              <a:t>creating a sorted linked list.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Adding at the end of a linked list with k items takes O(k) operations.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2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 </a:t>
            </a:r>
            <a:r>
              <a:rPr lang="en-US" sz="2800" b="1" dirty="0" smtClean="0">
                <a:cs typeface="Courier"/>
              </a:rPr>
              <a:t>O(1)</a:t>
            </a:r>
            <a:r>
              <a:rPr lang="en-US" sz="2800" dirty="0" smtClean="0">
                <a:cs typeface="Courier"/>
              </a:rPr>
              <a:t>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Consider a simpler example, creating a sorted linked list.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Adding at the end of a linked list with k items takes O(k) operations.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5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 </a:t>
            </a:r>
            <a:r>
              <a:rPr lang="en-US" sz="2800" b="1" dirty="0" smtClean="0">
                <a:cs typeface="Courier"/>
              </a:rPr>
              <a:t>O(1)</a:t>
            </a:r>
            <a:r>
              <a:rPr lang="en-US" sz="2800" dirty="0" smtClean="0">
                <a:cs typeface="Courier"/>
              </a:rPr>
              <a:t>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Consider a simpler example, creating a sorted linked list.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Adding at the end of a linked list with k items takes O(k) operations.</a:t>
            </a:r>
          </a:p>
          <a:p>
            <a:pPr lvl="1" indent="0">
              <a:buNone/>
            </a:pPr>
            <a:r>
              <a:rPr lang="en-US" sz="2800" dirty="0" smtClean="0">
                <a:cs typeface="Courier"/>
              </a:rPr>
              <a:t>1+2+3+4+5…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8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 </a:t>
            </a:r>
            <a:r>
              <a:rPr lang="en-US" sz="2800" b="1" dirty="0" smtClean="0">
                <a:cs typeface="Courier"/>
              </a:rPr>
              <a:t>O(1)</a:t>
            </a:r>
            <a:r>
              <a:rPr lang="en-US" sz="2800" dirty="0" smtClean="0">
                <a:cs typeface="Courier"/>
              </a:rPr>
              <a:t>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Consider a simpler example, creating a sorted linked list.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Adding at the end of a linked list with k items takes O(k) operations.</a:t>
            </a:r>
          </a:p>
          <a:p>
            <a:r>
              <a:rPr lang="en-US" sz="2800" b="0" dirty="0" smtClean="0">
                <a:cs typeface="Courier"/>
              </a:rPr>
              <a:t>1+2+3+4+5…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7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it really O(n log n)?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Early insertions are into empty trees </a:t>
            </a:r>
            <a:r>
              <a:rPr lang="en-US" sz="2800" b="1" dirty="0" smtClean="0">
                <a:cs typeface="Courier"/>
              </a:rPr>
              <a:t>O(1)</a:t>
            </a:r>
            <a:r>
              <a:rPr lang="en-US" sz="2800" dirty="0" smtClean="0">
                <a:cs typeface="Courier"/>
              </a:rPr>
              <a:t>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Consider a simpler example, creating a sorted linked list.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Adding at the end of a linked list with k items takes O(k) operations.</a:t>
            </a:r>
          </a:p>
          <a:p>
            <a:r>
              <a:rPr lang="en-US" sz="2800" b="0" dirty="0" smtClean="0">
                <a:cs typeface="Courier"/>
              </a:rPr>
              <a:t>1+2+3+4+5…</a:t>
            </a:r>
          </a:p>
          <a:p>
            <a:r>
              <a:rPr lang="en-US" sz="2800" dirty="0" smtClean="0">
                <a:cs typeface="Courier"/>
              </a:rPr>
              <a:t>What is this summation?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8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pic>
        <p:nvPicPr>
          <p:cNvPr id="8" name="Picture 7" descr="Screen Shot 2017-04-07 at 1.3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36" y="1884765"/>
            <a:ext cx="3782877" cy="141552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6772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ADT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Objects in the priority queue have: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Priority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Conditions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Lower priority items should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first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Should be able to change priority of an item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FIFO for equal priority?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7169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pic>
        <p:nvPicPr>
          <p:cNvPr id="8" name="Picture 7" descr="Screen Shot 2017-04-07 at 1.3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36" y="1884765"/>
            <a:ext cx="3782877" cy="141552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50855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pic>
        <p:nvPicPr>
          <p:cNvPr id="8" name="Picture 7" descr="Screen Shot 2017-04-07 at 1.3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36" y="1884765"/>
            <a:ext cx="3782877" cy="141552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does this mean?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Summing k from 1 to n is still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3779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pic>
        <p:nvPicPr>
          <p:cNvPr id="8" name="Picture 7" descr="Screen Shot 2017-04-07 at 1.3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36" y="1884765"/>
            <a:ext cx="3782877" cy="141552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620000" cy="4373563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does this mean?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Summing k from 1 to n is still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Similarly, summing </a:t>
            </a:r>
            <a:r>
              <a:rPr lang="en-US" sz="2800" dirty="0" smtClean="0">
                <a:latin typeface="Courier"/>
                <a:cs typeface="Courier"/>
              </a:rPr>
              <a:t>log(k) </a:t>
            </a:r>
            <a:r>
              <a:rPr lang="en-US" sz="2800" dirty="0" smtClean="0">
                <a:cs typeface="Courier"/>
              </a:rPr>
              <a:t>from 1 to n is </a:t>
            </a:r>
            <a:r>
              <a:rPr lang="en-US" sz="2800" dirty="0" smtClean="0">
                <a:latin typeface="Courier"/>
                <a:cs typeface="Courier"/>
              </a:rPr>
              <a:t>O(n log n)  </a:t>
            </a:r>
          </a:p>
        </p:txBody>
      </p:sp>
    </p:spTree>
    <p:extLst>
      <p:ext uri="{BB962C8B-B14F-4D97-AF65-F5344CB8AC3E}">
        <p14:creationId xmlns:p14="http://schemas.microsoft.com/office/powerpoint/2010/main" val="346443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Must add n items</a:t>
            </a:r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026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Must add n items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Each add takes how long?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1189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Must add n items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Each add takes how long? </a:t>
            </a:r>
            <a:r>
              <a:rPr lang="en-US" sz="2800" dirty="0" smtClean="0">
                <a:latin typeface="Courier"/>
                <a:cs typeface="Courier"/>
              </a:rPr>
              <a:t>log(n)</a:t>
            </a:r>
            <a:endParaRPr lang="en-US" sz="2800" dirty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8337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Must add n items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Each add takes how long? </a:t>
            </a:r>
            <a:r>
              <a:rPr lang="en-US" sz="2800" dirty="0" smtClean="0">
                <a:latin typeface="Courier"/>
                <a:cs typeface="Courier"/>
              </a:rPr>
              <a:t>log(n)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Whole operation is </a:t>
            </a:r>
            <a:r>
              <a:rPr lang="en-US" sz="2800" dirty="0" smtClean="0">
                <a:latin typeface="Courier"/>
                <a:cs typeface="Courier"/>
              </a:rPr>
              <a:t>O</a:t>
            </a:r>
            <a:r>
              <a:rPr lang="en-US" sz="2800" dirty="0" smtClean="0">
                <a:latin typeface="Courier"/>
                <a:cs typeface="Courier"/>
              </a:rPr>
              <a:t>(n log</a:t>
            </a:r>
            <a:r>
              <a:rPr lang="en-US" sz="2800" dirty="0" smtClean="0">
                <a:latin typeface="Courier"/>
                <a:cs typeface="Courier"/>
              </a:rPr>
              <a:t>(n))</a:t>
            </a:r>
            <a:endParaRPr lang="en-US" sz="2800" dirty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0227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Must add n items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Each add takes how long? </a:t>
            </a:r>
            <a:r>
              <a:rPr lang="en-US" sz="2800" dirty="0" smtClean="0">
                <a:latin typeface="Courier"/>
                <a:cs typeface="Courier"/>
              </a:rPr>
              <a:t>log(n)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Whole operation is </a:t>
            </a:r>
            <a:r>
              <a:rPr lang="en-US" sz="2800" dirty="0" smtClean="0">
                <a:latin typeface="Courier"/>
                <a:cs typeface="Courier"/>
              </a:rPr>
              <a:t>O</a:t>
            </a:r>
            <a:r>
              <a:rPr lang="en-US" sz="2800" dirty="0" smtClean="0">
                <a:latin typeface="Courier"/>
                <a:cs typeface="Courier"/>
              </a:rPr>
              <a:t>(n log</a:t>
            </a:r>
            <a:r>
              <a:rPr lang="en-US" sz="2800" dirty="0" smtClean="0">
                <a:latin typeface="Courier"/>
                <a:cs typeface="Courier"/>
              </a:rPr>
              <a:t>(n))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Can we do better?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>
                <a:cs typeface="Courier"/>
              </a:rPr>
              <a:t>What is better? O(n)</a:t>
            </a:r>
            <a:endParaRPr lang="en-US" sz="26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993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Facts of binary trees</a:t>
            </a:r>
            <a:endParaRPr lang="en-US" sz="24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5598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Facts of binary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Increasing the height by one doubles the number of possible nodes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851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 key, </a:t>
            </a:r>
            <a:r>
              <a:rPr lang="en-US" sz="2800" dirty="0" err="1" smtClean="0"/>
              <a:t>int</a:t>
            </a:r>
            <a:r>
              <a:rPr lang="en-US" sz="2800" dirty="0" smtClean="0"/>
              <a:t> priority)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Insert the key into the PQ with given priority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findMin</a:t>
            </a:r>
            <a:r>
              <a:rPr lang="en-US" sz="28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Return the key that currently has lowest priority in the PQ (min-heap)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deleteMin</a:t>
            </a:r>
            <a:r>
              <a:rPr lang="en-US" sz="28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Return and remove the key with lowest priority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changePriority</a:t>
            </a:r>
            <a:r>
              <a:rPr lang="en-US" sz="2800" dirty="0" smtClean="0"/>
              <a:t>(K key,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newPri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Assign a new priority to the object key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28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Facts of binary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Increasing the height by one doubles the number of possible nodes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Therefore, a complete binary tree has half of its nodes in the leaves</a:t>
            </a:r>
            <a:endParaRPr lang="en-US" sz="22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6531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Facts of binary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Increasing the height by one doubles the number of possible nodes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Therefore, a complete binary tree has half of its nodes in the leaves</a:t>
            </a:r>
            <a:endParaRPr lang="en-US" sz="24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A new piece of data is much more likely to have to percolate down to the bottom than be the smallest item in the heap</a:t>
            </a:r>
            <a:endParaRPr lang="en-US" sz="22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9263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Buildheap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So a naïve </a:t>
            </a:r>
            <a:r>
              <a:rPr lang="en-US" sz="2800" dirty="0" err="1" smtClean="0">
                <a:latin typeface="Arial"/>
                <a:cs typeface="Arial"/>
              </a:rPr>
              <a:t>buildheap</a:t>
            </a:r>
            <a:r>
              <a:rPr lang="en-US" sz="2800" dirty="0" smtClean="0">
                <a:latin typeface="Arial"/>
                <a:cs typeface="Arial"/>
              </a:rPr>
              <a:t> takes O(n log n)</a:t>
            </a:r>
          </a:p>
        </p:txBody>
      </p:sp>
    </p:spTree>
    <p:extLst>
      <p:ext uri="{BB962C8B-B14F-4D97-AF65-F5344CB8AC3E}">
        <p14:creationId xmlns:p14="http://schemas.microsoft.com/office/powerpoint/2010/main" val="121452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Buildheap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So a naïve </a:t>
            </a:r>
            <a:r>
              <a:rPr lang="en-US" sz="2800" dirty="0" err="1" smtClean="0">
                <a:latin typeface="Arial"/>
                <a:cs typeface="Arial"/>
              </a:rPr>
              <a:t>buildheap</a:t>
            </a:r>
            <a:r>
              <a:rPr lang="en-US" sz="2800" dirty="0" smtClean="0">
                <a:latin typeface="Arial"/>
                <a:cs typeface="Arial"/>
              </a:rPr>
              <a:t> takes O(n log n)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Why implement at all?</a:t>
            </a:r>
          </a:p>
        </p:txBody>
      </p:sp>
    </p:spTree>
    <p:extLst>
      <p:ext uri="{BB962C8B-B14F-4D97-AF65-F5344CB8AC3E}">
        <p14:creationId xmlns:p14="http://schemas.microsoft.com/office/powerpoint/2010/main" val="38070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Buildheap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So a naïve </a:t>
            </a:r>
            <a:r>
              <a:rPr lang="en-US" sz="2800" dirty="0" err="1" smtClean="0">
                <a:latin typeface="Arial"/>
                <a:cs typeface="Arial"/>
              </a:rPr>
              <a:t>buildheap</a:t>
            </a:r>
            <a:r>
              <a:rPr lang="en-US" sz="2800" dirty="0" smtClean="0">
                <a:latin typeface="Arial"/>
                <a:cs typeface="Arial"/>
              </a:rPr>
              <a:t> takes O(n log n)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Why implement at all?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If we can get it </a:t>
            </a:r>
            <a:r>
              <a:rPr lang="en-US" sz="2800" dirty="0" smtClean="0">
                <a:latin typeface="Courier"/>
                <a:cs typeface="Courier"/>
              </a:rPr>
              <a:t>O(n)</a:t>
            </a:r>
            <a:r>
              <a:rPr lang="en-US" sz="2800" dirty="0" smtClean="0">
                <a:latin typeface="Arial"/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1492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Traverse the tree from bottom to top</a:t>
            </a:r>
            <a:endParaRPr lang="en-US" sz="2800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Reverse order in the array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82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Traverse the tree from bottom to top</a:t>
            </a:r>
            <a:endParaRPr lang="en-US" sz="2800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Reverse order in the array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Start with the last node that has children.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How to find?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400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Traverse the tree from bottom to top</a:t>
            </a:r>
            <a:endParaRPr lang="en-US" sz="2800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Reverse order in the array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Start with the last node that has children.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How to find? </a:t>
            </a:r>
            <a:r>
              <a:rPr lang="en-US" sz="2800" dirty="0" smtClean="0">
                <a:latin typeface="Courier"/>
                <a:cs typeface="Courier"/>
              </a:rPr>
              <a:t>Size / 2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408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Traverse the tree from bottom to top</a:t>
            </a:r>
            <a:endParaRPr lang="en-US" sz="2800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Reverse order in the array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Start with the last node that has children.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How to find? </a:t>
            </a:r>
            <a:r>
              <a:rPr lang="en-US" sz="2800" dirty="0" smtClean="0">
                <a:latin typeface="Courier"/>
                <a:cs typeface="Courier"/>
              </a:rPr>
              <a:t>Size / 2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Percolate down each node as necessary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32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Traverse the tree from bottom to top</a:t>
            </a:r>
            <a:endParaRPr lang="en-US" sz="2800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Reverse order in the array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Start with the last node that has children.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How to find? </a:t>
            </a:r>
            <a:r>
              <a:rPr lang="en-US" sz="2800" dirty="0" smtClean="0">
                <a:latin typeface="Courier"/>
                <a:cs typeface="Courier"/>
              </a:rPr>
              <a:t>Size / 2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Percolate down each node as necessary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Wait! Percolate down is O(log n)!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 an O(n log n) approach!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83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implement?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Keep data sorted (somehow)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Inserting into the middle is costly </a:t>
            </a:r>
            <a:br>
              <a:rPr lang="en-US" sz="2600" dirty="0" smtClean="0"/>
            </a:br>
            <a:r>
              <a:rPr lang="en-US" sz="2600" dirty="0" smtClean="0"/>
              <a:t>	(must move other items)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Linked list?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Must iterate through entire list to find place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Cannot move backward if priority changes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2082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It is O(n log n), because big O is an upper bound, but there is a tighter analysis possible!</a:t>
            </a: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213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It is O(n log n), because big O is an upper bound, but there is a tighter analysis possible!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far does each node travel (at worst)</a:t>
            </a:r>
          </a:p>
        </p:txBody>
      </p:sp>
    </p:spTree>
    <p:extLst>
      <p:ext uri="{BB962C8B-B14F-4D97-AF65-F5344CB8AC3E}">
        <p14:creationId xmlns:p14="http://schemas.microsoft.com/office/powerpoint/2010/main" val="281718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It is O(n log n), because big O is an upper bound, but there is a tighter analysis possible!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far does each node travel (at worst)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Leaves don’t move at all: Height = 0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33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It is O(n log n), because big O is an upper bound, but there is a tighter analysis possible!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far does each node travel (at worst)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Leaves don’t move at all: Height = 0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>
                <a:cs typeface="Courier"/>
              </a:rPr>
              <a:t>This is half the nodes in the tree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43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It is O(n log n), because big O is an upper bound, but there is a tighter analysis possible!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far does each node travel (at worst)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1/2 of the nodes don’t move:</a:t>
            </a:r>
          </a:p>
          <a:p>
            <a:pPr marL="1600200" lvl="2" indent="-4572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These are leaves – Height = 0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1/4 can move at most one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1/8 can move at most two 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89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It is O(n log n), because big O is an upper bound, but there is a tighter analysis possible!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far does each node travel (at worst)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1/2 of the nodes don’t move:</a:t>
            </a:r>
          </a:p>
          <a:p>
            <a:pPr marL="1600200" lvl="2" indent="-4572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These are leaves – Height = 0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1/4 can move at most one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1/8 can move at most two …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06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31" y="1689246"/>
            <a:ext cx="5306066" cy="13209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82193" y="1524318"/>
            <a:ext cx="3454304" cy="16648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4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Thanks Wolfram Alpha!</a:t>
            </a:r>
            <a:endParaRPr lang="en-US" sz="2800" dirty="0" smtClean="0">
              <a:latin typeface="Courier"/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31" y="1689246"/>
            <a:ext cx="5306066" cy="13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3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Thanks Wolfram Alpha!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Does this look like an easier summation?</a:t>
            </a:r>
            <a:endParaRPr lang="en-US" sz="2800" dirty="0" smtClean="0">
              <a:latin typeface="Courier"/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31" y="1689246"/>
            <a:ext cx="5306066" cy="13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1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4" y="1689246"/>
            <a:ext cx="2232539" cy="13209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</a:t>
            </a:r>
            <a:r>
              <a:rPr lang="en-US" sz="2800" dirty="0" smtClean="0"/>
              <a:t>data structures</a:t>
            </a:r>
            <a:r>
              <a:rPr lang="en-US" sz="2800" dirty="0" smtClean="0"/>
              <a:t> </a:t>
            </a:r>
            <a:r>
              <a:rPr lang="en-US" sz="2800" dirty="0" smtClean="0"/>
              <a:t>will all give us the behavior we want as far as the ADT, but they may be poor design decisions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Any other data structures to try?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1869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is a must know summation!</a:t>
            </a:r>
            <a:endParaRPr lang="en-US" sz="2800" dirty="0" smtClean="0">
              <a:latin typeface="Courier"/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4" y="1689246"/>
            <a:ext cx="2232539" cy="13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3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is a must know summation!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1/2 + 1/4 + 1/8 + … = 1</a:t>
            </a:r>
            <a:endParaRPr lang="en-US" sz="2800" dirty="0" smtClean="0">
              <a:latin typeface="Courier"/>
              <a:cs typeface="Courier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4" y="1689246"/>
            <a:ext cx="2232539" cy="13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7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is a must know summation!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1/2 + 1/4 + 1/8 + … = 1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How do we use this to prove our complicated summation?</a:t>
            </a:r>
            <a:endParaRPr lang="en-US" sz="2800" dirty="0" smtClean="0">
              <a:latin typeface="Courier"/>
              <a:cs typeface="Courier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4" y="1689246"/>
            <a:ext cx="2232539" cy="13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1/2 + 1/4 + 1/8 … 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2528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1/2 + 1/4 + 1/8 … 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</a:t>
            </a:r>
          </a:p>
          <a:p>
            <a:r>
              <a:rPr lang="en-US" sz="2400" dirty="0" smtClean="0">
                <a:latin typeface="Courier"/>
                <a:cs typeface="Courier"/>
              </a:rPr>
              <a:t>      1/4 + 1/8 …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1/2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1/8 … 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1/4</a:t>
            </a:r>
          </a:p>
          <a:p>
            <a:endParaRPr lang="en-US" sz="2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8013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1/2 + 1/4 + 1/8 … 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</a:t>
            </a:r>
          </a:p>
          <a:p>
            <a:r>
              <a:rPr lang="en-US" sz="2400" dirty="0" smtClean="0">
                <a:latin typeface="Courier"/>
                <a:cs typeface="Courier"/>
              </a:rPr>
              <a:t>      1/4 + 1/8 …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1/2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1/8 … 	… + 1/2</a:t>
            </a:r>
            <a:r>
              <a:rPr lang="en-US" sz="2400" baseline="30000" dirty="0" smtClean="0">
                <a:latin typeface="Courier"/>
                <a:cs typeface="Courier"/>
              </a:rPr>
              <a:t>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u="sng" dirty="0" smtClean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1/4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Vertical columns sum to:</a:t>
            </a:r>
            <a:br>
              <a:rPr lang="en-US" sz="2400" dirty="0" smtClean="0">
                <a:cs typeface="Courier"/>
              </a:rPr>
            </a:br>
            <a:r>
              <a:rPr lang="en-US" sz="2400" dirty="0" smtClean="0"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/2^i</a:t>
            </a:r>
            <a:r>
              <a:rPr lang="en-US" sz="2400" dirty="0" smtClean="0">
                <a:cs typeface="Courier"/>
              </a:rPr>
              <a:t>, which is what we want</a:t>
            </a:r>
          </a:p>
          <a:p>
            <a:endParaRPr lang="en-US" sz="24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What is the right summation?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Our original summation plus 1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endParaRPr lang="en-US" sz="2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2017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4" y="1777958"/>
            <a:ext cx="2232539" cy="11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0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2355" cy="1371600"/>
          </a:xfrm>
        </p:spPr>
        <p:txBody>
          <a:bodyPr/>
          <a:lstStyle/>
          <a:p>
            <a:r>
              <a:rPr lang="en-US" dirty="0" err="1" smtClean="0"/>
              <a:t>Floyd’S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711183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4" y="1777958"/>
            <a:ext cx="2232539" cy="114349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599" y="1863583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means that the number of swaps we perform in Floyd’s method is 2 times the size… So Floyd’s method is </a:t>
            </a:r>
            <a:r>
              <a:rPr lang="en-US" sz="2800" dirty="0" smtClean="0">
                <a:latin typeface="Courier"/>
                <a:cs typeface="Courier"/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115408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/>
              <a:t>Priority </a:t>
            </a:r>
            <a:r>
              <a:rPr lang="en-US" dirty="0" err="1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Want the speed of trees (but not BST)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has unique demands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Other types of trees?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Review BST first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0629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040550" cy="1371600"/>
          </a:xfrm>
        </p:spPr>
        <p:txBody>
          <a:bodyPr/>
          <a:lstStyle/>
          <a:p>
            <a:r>
              <a:rPr lang="en-US" dirty="0" smtClean="0"/>
              <a:t>Properties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Tree (Binary)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Root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(Two) </a:t>
            </a:r>
            <a:r>
              <a:rPr lang="en-US" sz="2800" dirty="0"/>
              <a:t>C</a:t>
            </a:r>
            <a:r>
              <a:rPr lang="en-US" sz="2800" dirty="0" smtClean="0"/>
              <a:t>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 cycles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Left child data &lt; parent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Smallest child is at the left most node</a:t>
            </a:r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8843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7539</TotalTime>
  <Words>2191</Words>
  <Application>Microsoft Macintosh PowerPoint</Application>
  <PresentationFormat>On-screen Show (4:3)</PresentationFormat>
  <Paragraphs>424</Paragraphs>
  <Slides>77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Essential</vt:lpstr>
      <vt:lpstr>Cse 373</vt:lpstr>
      <vt:lpstr>Administrivia</vt:lpstr>
      <vt:lpstr>Midterm Exam</vt:lpstr>
      <vt:lpstr>Priority Queue</vt:lpstr>
      <vt:lpstr>Priority Queue</vt:lpstr>
      <vt:lpstr>Priority Queue</vt:lpstr>
      <vt:lpstr>Priority Queue</vt:lpstr>
      <vt:lpstr>Priority QUeue</vt:lpstr>
      <vt:lpstr>Properties (BST)</vt:lpstr>
      <vt:lpstr>Properties (BST)</vt:lpstr>
      <vt:lpstr>Heap-order property</vt:lpstr>
      <vt:lpstr>Heap-order property</vt:lpstr>
      <vt:lpstr>Heap-order property</vt:lpstr>
      <vt:lpstr>Heaps</vt:lpstr>
      <vt:lpstr>Completeness</vt:lpstr>
      <vt:lpstr>Heap example</vt:lpstr>
      <vt:lpstr>Heaps</vt:lpstr>
      <vt:lpstr>Heaps</vt:lpstr>
      <vt:lpstr>Heaps</vt:lpstr>
      <vt:lpstr>Review</vt:lpstr>
      <vt:lpstr>Heaps</vt:lpstr>
      <vt:lpstr>Heap Functions</vt:lpstr>
      <vt:lpstr>Heap Functions</vt:lpstr>
      <vt:lpstr>Heaps as Arrays</vt:lpstr>
      <vt:lpstr>Heaps as Arrays</vt:lpstr>
      <vt:lpstr>Heaps as Arrays</vt:lpstr>
      <vt:lpstr>Analysis</vt:lpstr>
      <vt:lpstr>Analysis</vt:lpstr>
      <vt:lpstr>Analysis</vt:lpstr>
      <vt:lpstr>Analysis</vt:lpstr>
      <vt:lpstr>Fun facts!</vt:lpstr>
      <vt:lpstr>Fun facts!</vt:lpstr>
      <vt:lpstr>Fun facts!</vt:lpstr>
      <vt:lpstr>Fun facts!</vt:lpstr>
      <vt:lpstr>Fun facts!</vt:lpstr>
      <vt:lpstr>Fun facts!</vt:lpstr>
      <vt:lpstr>Fun facts!</vt:lpstr>
      <vt:lpstr>Fun facts!</vt:lpstr>
      <vt:lpstr>Fun facts!</vt:lpstr>
      <vt:lpstr>Fun facts!</vt:lpstr>
      <vt:lpstr>Fun facts!</vt:lpstr>
      <vt:lpstr>Fun facts!</vt:lpstr>
      <vt:lpstr>Analysis</vt:lpstr>
      <vt:lpstr>Analysis</vt:lpstr>
      <vt:lpstr>Analysis</vt:lpstr>
      <vt:lpstr>Analysis</vt:lpstr>
      <vt:lpstr>Analysis</vt:lpstr>
      <vt:lpstr>Heaps</vt:lpstr>
      <vt:lpstr>Heaps</vt:lpstr>
      <vt:lpstr>Heaps</vt:lpstr>
      <vt:lpstr>Heaps</vt:lpstr>
      <vt:lpstr>Buildheap</vt:lpstr>
      <vt:lpstr>Buildheap</vt:lpstr>
      <vt:lpstr>Buildheap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  <vt:lpstr>Floyd’S Method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25</cp:revision>
  <dcterms:created xsi:type="dcterms:W3CDTF">2017-03-27T18:12:41Z</dcterms:created>
  <dcterms:modified xsi:type="dcterms:W3CDTF">2017-10-30T22:34:04Z</dcterms:modified>
</cp:coreProperties>
</file>