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4"/>
  </p:notesMasterIdLst>
  <p:sldIdLst>
    <p:sldId id="256" r:id="rId2"/>
    <p:sldId id="383" r:id="rId3"/>
    <p:sldId id="384" r:id="rId4"/>
    <p:sldId id="307" r:id="rId5"/>
    <p:sldId id="365" r:id="rId6"/>
    <p:sldId id="366" r:id="rId7"/>
    <p:sldId id="367" r:id="rId8"/>
    <p:sldId id="368" r:id="rId9"/>
    <p:sldId id="364" r:id="rId10"/>
    <p:sldId id="312" r:id="rId11"/>
    <p:sldId id="308" r:id="rId12"/>
    <p:sldId id="309" r:id="rId13"/>
    <p:sldId id="310" r:id="rId14"/>
    <p:sldId id="311" r:id="rId15"/>
    <p:sldId id="296" r:id="rId16"/>
    <p:sldId id="297" r:id="rId17"/>
    <p:sldId id="298" r:id="rId18"/>
    <p:sldId id="354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13" r:id="rId27"/>
    <p:sldId id="314" r:id="rId28"/>
    <p:sldId id="315" r:id="rId29"/>
    <p:sldId id="316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63" r:id="rId48"/>
    <p:sldId id="335" r:id="rId49"/>
    <p:sldId id="336" r:id="rId50"/>
    <p:sldId id="337" r:id="rId51"/>
    <p:sldId id="338" r:id="rId52"/>
    <p:sldId id="339" r:id="rId53"/>
    <p:sldId id="340" r:id="rId54"/>
    <p:sldId id="341" r:id="rId55"/>
    <p:sldId id="342" r:id="rId56"/>
    <p:sldId id="343" r:id="rId57"/>
    <p:sldId id="344" r:id="rId58"/>
    <p:sldId id="345" r:id="rId59"/>
    <p:sldId id="369" r:id="rId60"/>
    <p:sldId id="370" r:id="rId61"/>
    <p:sldId id="371" r:id="rId62"/>
    <p:sldId id="372" r:id="rId63"/>
    <p:sldId id="373" r:id="rId64"/>
    <p:sldId id="374" r:id="rId65"/>
    <p:sldId id="375" r:id="rId66"/>
    <p:sldId id="376" r:id="rId67"/>
    <p:sldId id="377" r:id="rId68"/>
    <p:sldId id="378" r:id="rId69"/>
    <p:sldId id="379" r:id="rId70"/>
    <p:sldId id="380" r:id="rId71"/>
    <p:sldId id="348" r:id="rId72"/>
    <p:sldId id="382" r:id="rId73"/>
    <p:sldId id="349" r:id="rId74"/>
    <p:sldId id="350" r:id="rId75"/>
    <p:sldId id="356" r:id="rId76"/>
    <p:sldId id="357" r:id="rId77"/>
    <p:sldId id="358" r:id="rId78"/>
    <p:sldId id="359" r:id="rId79"/>
    <p:sldId id="360" r:id="rId80"/>
    <p:sldId id="361" r:id="rId81"/>
    <p:sldId id="362" r:id="rId82"/>
    <p:sldId id="381" r:id="rId8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notesMaster" Target="notesMasters/notesMaster1.xml"/><Relationship Id="rId85" Type="http://schemas.openxmlformats.org/officeDocument/2006/relationships/printerSettings" Target="printerSettings/printerSettings1.bin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D52B5-E722-A848-BF0B-867AAC52035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924B0-B0C1-F240-9E7A-09C60BCB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5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1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1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atalyst.uw.edu/webq/survey/ejmcc/340863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tags" Target="../tags/tag15.xml"/><Relationship Id="rId7" Type="http://schemas.openxmlformats.org/officeDocument/2006/relationships/tags" Target="../tags/tag16.xml"/><Relationship Id="rId8" Type="http://schemas.openxmlformats.org/officeDocument/2006/relationships/tags" Target="../tags/tag17.xml"/><Relationship Id="rId9" Type="http://schemas.openxmlformats.org/officeDocument/2006/relationships/tags" Target="../tags/tag18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61.xml.rels><?xml version="1.0" encoding="UTF-8" standalone="yes"?>
<Relationships xmlns="http://schemas.openxmlformats.org/package/2006/relationships"><Relationship Id="rId11" Type="http://schemas.openxmlformats.org/officeDocument/2006/relationships/tags" Target="../tags/tag29.xml"/><Relationship Id="rId12" Type="http://schemas.openxmlformats.org/officeDocument/2006/relationships/tags" Target="../tags/tag30.xml"/><Relationship Id="rId13" Type="http://schemas.openxmlformats.org/officeDocument/2006/relationships/tags" Target="../tags/tag31.xml"/><Relationship Id="rId14" Type="http://schemas.openxmlformats.org/officeDocument/2006/relationships/tags" Target="../tags/tag32.xml"/><Relationship Id="rId15" Type="http://schemas.openxmlformats.org/officeDocument/2006/relationships/tags" Target="../tags/tag33.xml"/><Relationship Id="rId16" Type="http://schemas.openxmlformats.org/officeDocument/2006/relationships/tags" Target="../tags/tag34.xml"/><Relationship Id="rId17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Relationship Id="rId9" Type="http://schemas.openxmlformats.org/officeDocument/2006/relationships/tags" Target="../tags/tag27.xml"/><Relationship Id="rId10" Type="http://schemas.openxmlformats.org/officeDocument/2006/relationships/tags" Target="../tags/tag28.xml"/></Relationships>
</file>

<file path=ppt/slides/_rels/slide62.xml.rels><?xml version="1.0" encoding="UTF-8" standalone="yes"?>
<Relationships xmlns="http://schemas.openxmlformats.org/package/2006/relationships"><Relationship Id="rId11" Type="http://schemas.openxmlformats.org/officeDocument/2006/relationships/tags" Target="../tags/tag45.xml"/><Relationship Id="rId12" Type="http://schemas.openxmlformats.org/officeDocument/2006/relationships/tags" Target="../tags/tag46.xml"/><Relationship Id="rId13" Type="http://schemas.openxmlformats.org/officeDocument/2006/relationships/tags" Target="../tags/tag47.xml"/><Relationship Id="rId14" Type="http://schemas.openxmlformats.org/officeDocument/2006/relationships/tags" Target="../tags/tag48.xml"/><Relationship Id="rId15" Type="http://schemas.openxmlformats.org/officeDocument/2006/relationships/tags" Target="../tags/tag49.xml"/><Relationship Id="rId16" Type="http://schemas.openxmlformats.org/officeDocument/2006/relationships/tags" Target="../tags/tag50.xml"/><Relationship Id="rId17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tags" Target="../tags/tag41.xml"/><Relationship Id="rId8" Type="http://schemas.openxmlformats.org/officeDocument/2006/relationships/tags" Target="../tags/tag42.xml"/><Relationship Id="rId9" Type="http://schemas.openxmlformats.org/officeDocument/2006/relationships/tags" Target="../tags/tag43.xml"/><Relationship Id="rId10" Type="http://schemas.openxmlformats.org/officeDocument/2006/relationships/tags" Target="../tags/tag44.xml"/></Relationships>
</file>

<file path=ppt/slides/_rels/slide63.xml.rels><?xml version="1.0" encoding="UTF-8" standalone="yes"?>
<Relationships xmlns="http://schemas.openxmlformats.org/package/2006/relationships"><Relationship Id="rId11" Type="http://schemas.openxmlformats.org/officeDocument/2006/relationships/tags" Target="../tags/tag61.xml"/><Relationship Id="rId12" Type="http://schemas.openxmlformats.org/officeDocument/2006/relationships/tags" Target="../tags/tag62.xml"/><Relationship Id="rId13" Type="http://schemas.openxmlformats.org/officeDocument/2006/relationships/tags" Target="../tags/tag63.xml"/><Relationship Id="rId14" Type="http://schemas.openxmlformats.org/officeDocument/2006/relationships/tags" Target="../tags/tag64.xml"/><Relationship Id="rId15" Type="http://schemas.openxmlformats.org/officeDocument/2006/relationships/tags" Target="../tags/tag65.xml"/><Relationship Id="rId16" Type="http://schemas.openxmlformats.org/officeDocument/2006/relationships/tags" Target="../tags/tag66.xml"/><Relationship Id="rId17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2" Type="http://schemas.openxmlformats.org/officeDocument/2006/relationships/tags" Target="../tags/tag52.xml"/><Relationship Id="rId3" Type="http://schemas.openxmlformats.org/officeDocument/2006/relationships/tags" Target="../tags/tag53.xml"/><Relationship Id="rId4" Type="http://schemas.openxmlformats.org/officeDocument/2006/relationships/tags" Target="../tags/tag54.xml"/><Relationship Id="rId5" Type="http://schemas.openxmlformats.org/officeDocument/2006/relationships/tags" Target="../tags/tag55.xml"/><Relationship Id="rId6" Type="http://schemas.openxmlformats.org/officeDocument/2006/relationships/tags" Target="../tags/tag56.xml"/><Relationship Id="rId7" Type="http://schemas.openxmlformats.org/officeDocument/2006/relationships/tags" Target="../tags/tag57.xml"/><Relationship Id="rId8" Type="http://schemas.openxmlformats.org/officeDocument/2006/relationships/tags" Target="../tags/tag58.xml"/><Relationship Id="rId9" Type="http://schemas.openxmlformats.org/officeDocument/2006/relationships/tags" Target="../tags/tag59.xml"/><Relationship Id="rId10" Type="http://schemas.openxmlformats.org/officeDocument/2006/relationships/tags" Target="../tags/tag60.xml"/></Relationships>
</file>

<file path=ppt/slides/_rels/slide64.xml.rels><?xml version="1.0" encoding="UTF-8" standalone="yes"?>
<Relationships xmlns="http://schemas.openxmlformats.org/package/2006/relationships"><Relationship Id="rId11" Type="http://schemas.openxmlformats.org/officeDocument/2006/relationships/tags" Target="../tags/tag77.xml"/><Relationship Id="rId12" Type="http://schemas.openxmlformats.org/officeDocument/2006/relationships/tags" Target="../tags/tag78.xml"/><Relationship Id="rId13" Type="http://schemas.openxmlformats.org/officeDocument/2006/relationships/tags" Target="../tags/tag79.xml"/><Relationship Id="rId14" Type="http://schemas.openxmlformats.org/officeDocument/2006/relationships/tags" Target="../tags/tag80.xml"/><Relationship Id="rId15" Type="http://schemas.openxmlformats.org/officeDocument/2006/relationships/tags" Target="../tags/tag81.xml"/><Relationship Id="rId16" Type="http://schemas.openxmlformats.org/officeDocument/2006/relationships/tags" Target="../tags/tag82.xml"/><Relationship Id="rId17" Type="http://schemas.openxmlformats.org/officeDocument/2006/relationships/tags" Target="../tags/tag83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2" Type="http://schemas.openxmlformats.org/officeDocument/2006/relationships/tags" Target="../tags/tag68.xml"/><Relationship Id="rId3" Type="http://schemas.openxmlformats.org/officeDocument/2006/relationships/tags" Target="../tags/tag69.xml"/><Relationship Id="rId4" Type="http://schemas.openxmlformats.org/officeDocument/2006/relationships/tags" Target="../tags/tag70.xml"/><Relationship Id="rId5" Type="http://schemas.openxmlformats.org/officeDocument/2006/relationships/tags" Target="../tags/tag71.xml"/><Relationship Id="rId6" Type="http://schemas.openxmlformats.org/officeDocument/2006/relationships/tags" Target="../tags/tag72.xml"/><Relationship Id="rId7" Type="http://schemas.openxmlformats.org/officeDocument/2006/relationships/tags" Target="../tags/tag73.xml"/><Relationship Id="rId8" Type="http://schemas.openxmlformats.org/officeDocument/2006/relationships/tags" Target="../tags/tag74.xml"/><Relationship Id="rId9" Type="http://schemas.openxmlformats.org/officeDocument/2006/relationships/tags" Target="../tags/tag75.xml"/><Relationship Id="rId10" Type="http://schemas.openxmlformats.org/officeDocument/2006/relationships/tags" Target="../tags/tag76.xml"/></Relationships>
</file>

<file path=ppt/slides/_rels/slide65.xml.rels><?xml version="1.0" encoding="UTF-8" standalone="yes"?>
<Relationships xmlns="http://schemas.openxmlformats.org/package/2006/relationships"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Relationship Id="rId9" Type="http://schemas.openxmlformats.org/officeDocument/2006/relationships/tags" Target="../tags/tag92.xml"/><Relationship Id="rId10" Type="http://schemas.openxmlformats.org/officeDocument/2006/relationships/tags" Target="../tags/tag9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9" Type="http://schemas.openxmlformats.org/officeDocument/2006/relationships/tags" Target="../tags/tag109.xml"/><Relationship Id="rId20" Type="http://schemas.openxmlformats.org/officeDocument/2006/relationships/tags" Target="../tags/tag120.xml"/><Relationship Id="rId21" Type="http://schemas.openxmlformats.org/officeDocument/2006/relationships/tags" Target="../tags/tag121.xml"/><Relationship Id="rId22" Type="http://schemas.openxmlformats.org/officeDocument/2006/relationships/tags" Target="../tags/tag122.xml"/><Relationship Id="rId23" Type="http://schemas.openxmlformats.org/officeDocument/2006/relationships/tags" Target="../tags/tag123.xml"/><Relationship Id="rId24" Type="http://schemas.openxmlformats.org/officeDocument/2006/relationships/slideLayout" Target="../slideLayouts/slideLayout2.xml"/><Relationship Id="rId10" Type="http://schemas.openxmlformats.org/officeDocument/2006/relationships/tags" Target="../tags/tag110.xml"/><Relationship Id="rId11" Type="http://schemas.openxmlformats.org/officeDocument/2006/relationships/tags" Target="../tags/tag111.xml"/><Relationship Id="rId12" Type="http://schemas.openxmlformats.org/officeDocument/2006/relationships/tags" Target="../tags/tag112.xml"/><Relationship Id="rId13" Type="http://schemas.openxmlformats.org/officeDocument/2006/relationships/tags" Target="../tags/tag113.xml"/><Relationship Id="rId14" Type="http://schemas.openxmlformats.org/officeDocument/2006/relationships/tags" Target="../tags/tag114.xml"/><Relationship Id="rId15" Type="http://schemas.openxmlformats.org/officeDocument/2006/relationships/tags" Target="../tags/tag115.xml"/><Relationship Id="rId16" Type="http://schemas.openxmlformats.org/officeDocument/2006/relationships/tags" Target="../tags/tag116.xml"/><Relationship Id="rId17" Type="http://schemas.openxmlformats.org/officeDocument/2006/relationships/tags" Target="../tags/tag117.xml"/><Relationship Id="rId18" Type="http://schemas.openxmlformats.org/officeDocument/2006/relationships/tags" Target="../tags/tag118.xml"/><Relationship Id="rId19" Type="http://schemas.openxmlformats.org/officeDocument/2006/relationships/tags" Target="../tags/tag119.xml"/><Relationship Id="rId1" Type="http://schemas.openxmlformats.org/officeDocument/2006/relationships/tags" Target="../tags/tag101.xml"/><Relationship Id="rId2" Type="http://schemas.openxmlformats.org/officeDocument/2006/relationships/tags" Target="../tags/tag102.xml"/><Relationship Id="rId3" Type="http://schemas.openxmlformats.org/officeDocument/2006/relationships/tags" Target="../tags/tag103.xml"/><Relationship Id="rId4" Type="http://schemas.openxmlformats.org/officeDocument/2006/relationships/tags" Target="../tags/tag104.xml"/><Relationship Id="rId5" Type="http://schemas.openxmlformats.org/officeDocument/2006/relationships/tags" Target="../tags/tag105.xml"/><Relationship Id="rId6" Type="http://schemas.openxmlformats.org/officeDocument/2006/relationships/tags" Target="../tags/tag106.xml"/><Relationship Id="rId7" Type="http://schemas.openxmlformats.org/officeDocument/2006/relationships/tags" Target="../tags/tag107.xml"/><Relationship Id="rId8" Type="http://schemas.openxmlformats.org/officeDocument/2006/relationships/tags" Target="../tags/tag108.xml"/></Relationships>
</file>

<file path=ppt/slides/_rels/slide69.xml.rels><?xml version="1.0" encoding="UTF-8" standalone="yes"?>
<Relationships xmlns="http://schemas.openxmlformats.org/package/2006/relationships"><Relationship Id="rId20" Type="http://schemas.openxmlformats.org/officeDocument/2006/relationships/tags" Target="../tags/tag143.xml"/><Relationship Id="rId21" Type="http://schemas.openxmlformats.org/officeDocument/2006/relationships/tags" Target="../tags/tag144.xml"/><Relationship Id="rId22" Type="http://schemas.openxmlformats.org/officeDocument/2006/relationships/tags" Target="../tags/tag145.xml"/><Relationship Id="rId23" Type="http://schemas.openxmlformats.org/officeDocument/2006/relationships/tags" Target="../tags/tag146.xml"/><Relationship Id="rId24" Type="http://schemas.openxmlformats.org/officeDocument/2006/relationships/tags" Target="../tags/tag147.xml"/><Relationship Id="rId25" Type="http://schemas.openxmlformats.org/officeDocument/2006/relationships/tags" Target="../tags/tag148.xml"/><Relationship Id="rId26" Type="http://schemas.openxmlformats.org/officeDocument/2006/relationships/tags" Target="../tags/tag149.xml"/><Relationship Id="rId27" Type="http://schemas.openxmlformats.org/officeDocument/2006/relationships/tags" Target="../tags/tag150.xml"/><Relationship Id="rId28" Type="http://schemas.openxmlformats.org/officeDocument/2006/relationships/tags" Target="../tags/tag151.xml"/><Relationship Id="rId29" Type="http://schemas.openxmlformats.org/officeDocument/2006/relationships/tags" Target="../tags/tag152.xml"/><Relationship Id="rId1" Type="http://schemas.openxmlformats.org/officeDocument/2006/relationships/tags" Target="../tags/tag124.xml"/><Relationship Id="rId2" Type="http://schemas.openxmlformats.org/officeDocument/2006/relationships/tags" Target="../tags/tag125.xml"/><Relationship Id="rId3" Type="http://schemas.openxmlformats.org/officeDocument/2006/relationships/tags" Target="../tags/tag126.xml"/><Relationship Id="rId4" Type="http://schemas.openxmlformats.org/officeDocument/2006/relationships/tags" Target="../tags/tag127.xml"/><Relationship Id="rId5" Type="http://schemas.openxmlformats.org/officeDocument/2006/relationships/tags" Target="../tags/tag128.xml"/><Relationship Id="rId30" Type="http://schemas.openxmlformats.org/officeDocument/2006/relationships/tags" Target="../tags/tag153.xml"/><Relationship Id="rId31" Type="http://schemas.openxmlformats.org/officeDocument/2006/relationships/tags" Target="../tags/tag154.xml"/><Relationship Id="rId32" Type="http://schemas.openxmlformats.org/officeDocument/2006/relationships/tags" Target="../tags/tag155.xml"/><Relationship Id="rId9" Type="http://schemas.openxmlformats.org/officeDocument/2006/relationships/tags" Target="../tags/tag132.xml"/><Relationship Id="rId6" Type="http://schemas.openxmlformats.org/officeDocument/2006/relationships/tags" Target="../tags/tag129.xml"/><Relationship Id="rId7" Type="http://schemas.openxmlformats.org/officeDocument/2006/relationships/tags" Target="../tags/tag130.xml"/><Relationship Id="rId8" Type="http://schemas.openxmlformats.org/officeDocument/2006/relationships/tags" Target="../tags/tag131.xml"/><Relationship Id="rId33" Type="http://schemas.openxmlformats.org/officeDocument/2006/relationships/tags" Target="../tags/tag156.xml"/><Relationship Id="rId34" Type="http://schemas.openxmlformats.org/officeDocument/2006/relationships/tags" Target="../tags/tag157.xml"/><Relationship Id="rId35" Type="http://schemas.openxmlformats.org/officeDocument/2006/relationships/tags" Target="../tags/tag158.xml"/><Relationship Id="rId36" Type="http://schemas.openxmlformats.org/officeDocument/2006/relationships/tags" Target="../tags/tag159.xml"/><Relationship Id="rId10" Type="http://schemas.openxmlformats.org/officeDocument/2006/relationships/tags" Target="../tags/tag133.xml"/><Relationship Id="rId11" Type="http://schemas.openxmlformats.org/officeDocument/2006/relationships/tags" Target="../tags/tag134.xml"/><Relationship Id="rId12" Type="http://schemas.openxmlformats.org/officeDocument/2006/relationships/tags" Target="../tags/tag135.xml"/><Relationship Id="rId13" Type="http://schemas.openxmlformats.org/officeDocument/2006/relationships/tags" Target="../tags/tag136.xml"/><Relationship Id="rId14" Type="http://schemas.openxmlformats.org/officeDocument/2006/relationships/tags" Target="../tags/tag137.xml"/><Relationship Id="rId15" Type="http://schemas.openxmlformats.org/officeDocument/2006/relationships/tags" Target="../tags/tag138.xml"/><Relationship Id="rId16" Type="http://schemas.openxmlformats.org/officeDocument/2006/relationships/tags" Target="../tags/tag139.xml"/><Relationship Id="rId17" Type="http://schemas.openxmlformats.org/officeDocument/2006/relationships/tags" Target="../tags/tag140.xml"/><Relationship Id="rId18" Type="http://schemas.openxmlformats.org/officeDocument/2006/relationships/tags" Target="../tags/tag141.xml"/><Relationship Id="rId19" Type="http://schemas.openxmlformats.org/officeDocument/2006/relationships/tags" Target="../tags/tag142.xml"/><Relationship Id="rId37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0" Type="http://schemas.openxmlformats.org/officeDocument/2006/relationships/tags" Target="../tags/tag179.xml"/><Relationship Id="rId21" Type="http://schemas.openxmlformats.org/officeDocument/2006/relationships/tags" Target="../tags/tag180.xml"/><Relationship Id="rId22" Type="http://schemas.openxmlformats.org/officeDocument/2006/relationships/tags" Target="../tags/tag181.xml"/><Relationship Id="rId23" Type="http://schemas.openxmlformats.org/officeDocument/2006/relationships/tags" Target="../tags/tag182.xml"/><Relationship Id="rId24" Type="http://schemas.openxmlformats.org/officeDocument/2006/relationships/tags" Target="../tags/tag183.xml"/><Relationship Id="rId25" Type="http://schemas.openxmlformats.org/officeDocument/2006/relationships/tags" Target="../tags/tag184.xml"/><Relationship Id="rId26" Type="http://schemas.openxmlformats.org/officeDocument/2006/relationships/tags" Target="../tags/tag185.xml"/><Relationship Id="rId27" Type="http://schemas.openxmlformats.org/officeDocument/2006/relationships/tags" Target="../tags/tag186.xml"/><Relationship Id="rId28" Type="http://schemas.openxmlformats.org/officeDocument/2006/relationships/tags" Target="../tags/tag187.xml"/><Relationship Id="rId29" Type="http://schemas.openxmlformats.org/officeDocument/2006/relationships/tags" Target="../tags/tag188.xml"/><Relationship Id="rId1" Type="http://schemas.openxmlformats.org/officeDocument/2006/relationships/tags" Target="../tags/tag160.xml"/><Relationship Id="rId2" Type="http://schemas.openxmlformats.org/officeDocument/2006/relationships/tags" Target="../tags/tag161.xml"/><Relationship Id="rId3" Type="http://schemas.openxmlformats.org/officeDocument/2006/relationships/tags" Target="../tags/tag162.xml"/><Relationship Id="rId4" Type="http://schemas.openxmlformats.org/officeDocument/2006/relationships/tags" Target="../tags/tag163.xml"/><Relationship Id="rId5" Type="http://schemas.openxmlformats.org/officeDocument/2006/relationships/tags" Target="../tags/tag164.xml"/><Relationship Id="rId30" Type="http://schemas.openxmlformats.org/officeDocument/2006/relationships/tags" Target="../tags/tag189.xml"/><Relationship Id="rId31" Type="http://schemas.openxmlformats.org/officeDocument/2006/relationships/tags" Target="../tags/tag190.xml"/><Relationship Id="rId32" Type="http://schemas.openxmlformats.org/officeDocument/2006/relationships/tags" Target="../tags/tag191.xml"/><Relationship Id="rId9" Type="http://schemas.openxmlformats.org/officeDocument/2006/relationships/tags" Target="../tags/tag168.xml"/><Relationship Id="rId6" Type="http://schemas.openxmlformats.org/officeDocument/2006/relationships/tags" Target="../tags/tag165.xml"/><Relationship Id="rId7" Type="http://schemas.openxmlformats.org/officeDocument/2006/relationships/tags" Target="../tags/tag166.xml"/><Relationship Id="rId8" Type="http://schemas.openxmlformats.org/officeDocument/2006/relationships/tags" Target="../tags/tag167.xml"/><Relationship Id="rId33" Type="http://schemas.openxmlformats.org/officeDocument/2006/relationships/tags" Target="../tags/tag192.xml"/><Relationship Id="rId34" Type="http://schemas.openxmlformats.org/officeDocument/2006/relationships/tags" Target="../tags/tag193.xml"/><Relationship Id="rId35" Type="http://schemas.openxmlformats.org/officeDocument/2006/relationships/tags" Target="../tags/tag194.xml"/><Relationship Id="rId36" Type="http://schemas.openxmlformats.org/officeDocument/2006/relationships/tags" Target="../tags/tag195.xml"/><Relationship Id="rId10" Type="http://schemas.openxmlformats.org/officeDocument/2006/relationships/tags" Target="../tags/tag169.xml"/><Relationship Id="rId11" Type="http://schemas.openxmlformats.org/officeDocument/2006/relationships/tags" Target="../tags/tag170.xml"/><Relationship Id="rId12" Type="http://schemas.openxmlformats.org/officeDocument/2006/relationships/tags" Target="../tags/tag171.xml"/><Relationship Id="rId13" Type="http://schemas.openxmlformats.org/officeDocument/2006/relationships/tags" Target="../tags/tag172.xml"/><Relationship Id="rId14" Type="http://schemas.openxmlformats.org/officeDocument/2006/relationships/tags" Target="../tags/tag173.xml"/><Relationship Id="rId15" Type="http://schemas.openxmlformats.org/officeDocument/2006/relationships/tags" Target="../tags/tag174.xml"/><Relationship Id="rId16" Type="http://schemas.openxmlformats.org/officeDocument/2006/relationships/tags" Target="../tags/tag175.xml"/><Relationship Id="rId17" Type="http://schemas.openxmlformats.org/officeDocument/2006/relationships/tags" Target="../tags/tag176.xml"/><Relationship Id="rId18" Type="http://schemas.openxmlformats.org/officeDocument/2006/relationships/tags" Target="../tags/tag177.xml"/><Relationship Id="rId19" Type="http://schemas.openxmlformats.org/officeDocument/2006/relationships/tags" Target="../tags/tag178.xml"/><Relationship Id="rId37" Type="http://schemas.openxmlformats.org/officeDocument/2006/relationships/tags" Target="../tags/tag196.xml"/><Relationship Id="rId38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s.usfca.edu/~galles/visualization/Heap.html" TargetMode="Externa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27</a:t>
            </a:r>
            <a:r>
              <a:rPr lang="en-US" baseline="30000" dirty="0" smtClean="0"/>
              <a:t>th</a:t>
            </a:r>
            <a:r>
              <a:rPr lang="en-US" dirty="0" smtClean="0"/>
              <a:t>  – Priority </a:t>
            </a:r>
            <a:r>
              <a:rPr lang="en-US" dirty="0" err="1" smtClean="0"/>
              <a:t>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Conclusion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2736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Conclusion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Good data structure for working with and understanding memory and the disk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34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Conclusion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Good data structure for working with and understanding memory and the disk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More complicated analysis, but comes after recognizing that </a:t>
            </a:r>
            <a:r>
              <a:rPr lang="en-US" sz="2400" dirty="0" err="1" smtClean="0"/>
              <a:t>bigO</a:t>
            </a:r>
            <a:r>
              <a:rPr lang="en-US" sz="2400" dirty="0" smtClean="0"/>
              <a:t> assumes equal memory access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94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Conclusion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Good data structure for working with and understanding memory and the disk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More complicated analysis, but comes after recognizing that </a:t>
            </a:r>
            <a:r>
              <a:rPr lang="en-US" sz="2400" dirty="0" err="1" smtClean="0"/>
              <a:t>bigO</a:t>
            </a:r>
            <a:r>
              <a:rPr lang="en-US" sz="2400" dirty="0" smtClean="0"/>
              <a:t> assumes equal memory access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Computer architecture constraints have real-world impacts that can be corrected for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959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Conclusion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Good data structure for working with and understanding memory and the disk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More complicated analysis, but comes after recognizing that </a:t>
            </a:r>
            <a:r>
              <a:rPr lang="en-US" sz="2400" dirty="0" err="1" smtClean="0"/>
              <a:t>bigO</a:t>
            </a:r>
            <a:r>
              <a:rPr lang="en-US" sz="2400" dirty="0" smtClean="0"/>
              <a:t> assumes equal memory access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Computer architecture constraints have real-world impacts that can be corrected for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Theory is great, but it has its limitations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296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ADT</a:t>
            </a:r>
          </a:p>
        </p:txBody>
      </p:sp>
    </p:spTree>
    <p:extLst>
      <p:ext uri="{BB962C8B-B14F-4D97-AF65-F5344CB8AC3E}">
        <p14:creationId xmlns:p14="http://schemas.microsoft.com/office/powerpoint/2010/main" val="350600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ADT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Objects in the priority queue have: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Priority</a:t>
            </a:r>
          </a:p>
        </p:txBody>
      </p:sp>
    </p:spTree>
    <p:extLst>
      <p:ext uri="{BB962C8B-B14F-4D97-AF65-F5344CB8AC3E}">
        <p14:creationId xmlns:p14="http://schemas.microsoft.com/office/powerpoint/2010/main" val="184870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ADT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Objects in the priority queue have: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Priority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Conditions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Lower priority items should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 first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Should be able to change priority of an item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FIFO for equal priority?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574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insert(K key, </a:t>
            </a:r>
            <a:r>
              <a:rPr lang="en-US" sz="2800" dirty="0" err="1" smtClean="0"/>
              <a:t>int</a:t>
            </a:r>
            <a:r>
              <a:rPr lang="en-US" sz="2800" dirty="0" smtClean="0"/>
              <a:t> priority)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Insert the key into the PQ with given priority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findMin</a:t>
            </a:r>
            <a:r>
              <a:rPr lang="en-US" sz="28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Return the key that currently has lowest priority in the PQ (min-heap)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deleteMin</a:t>
            </a:r>
            <a:r>
              <a:rPr lang="en-US" sz="28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Return and remove the key with lowest priority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changePriority</a:t>
            </a:r>
            <a:r>
              <a:rPr lang="en-US" sz="2800" dirty="0" smtClean="0"/>
              <a:t>(K key,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newPri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Assign a new priority to the object key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228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Applications?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3448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HW 2 grades went out yesterday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Many of the problems seemed to be a problem with rigor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 proofs, justify what you’re saying and make as much explicit as you can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595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Applications?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Hospitals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CSE course overloads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Etc…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0380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9939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Array?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0126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Must keep sorted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Inserting into the middle is costly </a:t>
            </a:r>
            <a:br>
              <a:rPr lang="en-US" sz="2600" dirty="0" smtClean="0"/>
            </a:br>
            <a:r>
              <a:rPr lang="en-US" sz="2600" dirty="0" smtClean="0"/>
              <a:t>	(must move other items)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7396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Keep data sorted (somehow)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Inserting into the middle is costly </a:t>
            </a:r>
            <a:br>
              <a:rPr lang="en-US" sz="2600" dirty="0" smtClean="0"/>
            </a:br>
            <a:r>
              <a:rPr lang="en-US" sz="2600" dirty="0" smtClean="0"/>
              <a:t>	(must move other items)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Linked list?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Must iterate through entire list to find place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Cannot move backward if priority changes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2082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</a:t>
            </a:r>
            <a:r>
              <a:rPr lang="en-US" sz="2800" dirty="0" smtClean="0"/>
              <a:t>data structures</a:t>
            </a:r>
            <a:r>
              <a:rPr lang="en-US" sz="2800" dirty="0" smtClean="0"/>
              <a:t> </a:t>
            </a:r>
            <a:r>
              <a:rPr lang="en-US" sz="2800" dirty="0" smtClean="0"/>
              <a:t>will all give us the behavior we want as far as the ADT, but they may be poor design decisions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Any other data structures to try?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1869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Priority </a:t>
            </a:r>
            <a:r>
              <a:rPr lang="en-US" dirty="0" err="1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</a:t>
            </a:r>
            <a:r>
              <a:rPr lang="en-US" sz="2800" dirty="0"/>
              <a:t>i</a:t>
            </a:r>
            <a:r>
              <a:rPr lang="en-US" sz="2800" dirty="0" smtClean="0"/>
              <a:t>mplementations?</a:t>
            </a:r>
          </a:p>
        </p:txBody>
      </p:sp>
    </p:spTree>
    <p:extLst>
      <p:ext uri="{BB962C8B-B14F-4D97-AF65-F5344CB8AC3E}">
        <p14:creationId xmlns:p14="http://schemas.microsoft.com/office/powerpoint/2010/main" val="3884003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/>
              <a:t>Priority </a:t>
            </a:r>
            <a:r>
              <a:rPr lang="en-US" dirty="0" err="1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</a:t>
            </a:r>
            <a:r>
              <a:rPr lang="en-US" sz="2800" dirty="0"/>
              <a:t>i</a:t>
            </a:r>
            <a:r>
              <a:rPr lang="en-US" sz="2800" dirty="0" smtClean="0"/>
              <a:t>mplementations?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Binary search tree?</a:t>
            </a:r>
          </a:p>
        </p:txBody>
      </p:sp>
    </p:spTree>
    <p:extLst>
      <p:ext uri="{BB962C8B-B14F-4D97-AF65-F5344CB8AC3E}">
        <p14:creationId xmlns:p14="http://schemas.microsoft.com/office/powerpoint/2010/main" val="47118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/>
              <a:t>Priority </a:t>
            </a:r>
            <a:r>
              <a:rPr lang="en-US" dirty="0" err="1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</a:t>
            </a:r>
            <a:r>
              <a:rPr lang="en-US" sz="2800" dirty="0"/>
              <a:t>i</a:t>
            </a:r>
            <a:r>
              <a:rPr lang="en-US" sz="2800" dirty="0" smtClean="0"/>
              <a:t>mplementations?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Binary search tree?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Faster insert</a:t>
            </a:r>
          </a:p>
        </p:txBody>
      </p:sp>
    </p:spTree>
    <p:extLst>
      <p:ext uri="{BB962C8B-B14F-4D97-AF65-F5344CB8AC3E}">
        <p14:creationId xmlns:p14="http://schemas.microsoft.com/office/powerpoint/2010/main" val="161770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/>
              <a:t>Priority </a:t>
            </a:r>
            <a:r>
              <a:rPr lang="en-US" dirty="0" err="1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</a:t>
            </a:r>
            <a:r>
              <a:rPr lang="en-US" sz="2800" dirty="0"/>
              <a:t>i</a:t>
            </a:r>
            <a:r>
              <a:rPr lang="en-US" sz="2800" dirty="0" smtClean="0"/>
              <a:t>mplementations?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Binary search tree?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Faster insert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Find? Always deleting the smallest (left-most) element</a:t>
            </a:r>
          </a:p>
        </p:txBody>
      </p:sp>
    </p:spTree>
    <p:extLst>
      <p:ext uri="{BB962C8B-B14F-4D97-AF65-F5344CB8AC3E}">
        <p14:creationId xmlns:p14="http://schemas.microsoft.com/office/powerpoint/2010/main" val="261137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HW 2 grades went out yesterday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Many of the problems seemed to be a problem with rigor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 proofs, justify what you’re saying and make as much explicit as you can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hlinkClick r:id="rId2"/>
              </a:rPr>
              <a:t>https://catalyst.uw.edu/webq/survey/ejmcc/</a:t>
            </a:r>
            <a:r>
              <a:rPr lang="en-US" sz="2400" dirty="0" smtClean="0">
                <a:hlinkClick r:id="rId2"/>
              </a:rPr>
              <a:t>340863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101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/>
              <a:t>Priority </a:t>
            </a:r>
            <a:r>
              <a:rPr lang="en-US" dirty="0" err="1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</a:t>
            </a:r>
            <a:r>
              <a:rPr lang="en-US" sz="2800" dirty="0"/>
              <a:t>i</a:t>
            </a:r>
            <a:r>
              <a:rPr lang="en-US" sz="2800" dirty="0" smtClean="0"/>
              <a:t>mplementations?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Binary search tree?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Faster insert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Find? Always deleting the smallest (left-most) element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Changing </a:t>
            </a:r>
            <a:r>
              <a:rPr lang="en-US" sz="2600" dirty="0" smtClean="0"/>
              <a:t>priority?</a:t>
            </a:r>
          </a:p>
        </p:txBody>
      </p:sp>
    </p:spTree>
    <p:extLst>
      <p:ext uri="{BB962C8B-B14F-4D97-AF65-F5344CB8AC3E}">
        <p14:creationId xmlns:p14="http://schemas.microsoft.com/office/powerpoint/2010/main" val="324874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/>
              <a:t>Priority </a:t>
            </a:r>
            <a:r>
              <a:rPr lang="en-US" dirty="0" err="1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Want the speed of trees (but not BST)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has unique demands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7402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/>
              <a:t>Priority </a:t>
            </a:r>
            <a:r>
              <a:rPr lang="en-US" dirty="0" err="1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Want the speed of trees (but not BST)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has unique demands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Other types of trees?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4791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/>
              <a:t>Priority </a:t>
            </a:r>
            <a:r>
              <a:rPr lang="en-US" dirty="0" err="1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Want the speed of trees (but not BST)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has unique demands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Other types of trees?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Review BST first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0629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Tree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4192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Tree (Binary)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Root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(Two) </a:t>
            </a:r>
            <a:r>
              <a:rPr lang="en-US" sz="2800" dirty="0"/>
              <a:t>C</a:t>
            </a:r>
            <a:r>
              <a:rPr lang="en-US" sz="2800" dirty="0" smtClean="0"/>
              <a:t>hildren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No cycles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0015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Tree (Binary)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Root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(Two) </a:t>
            </a:r>
            <a:r>
              <a:rPr lang="en-US" sz="2800" dirty="0"/>
              <a:t>C</a:t>
            </a:r>
            <a:r>
              <a:rPr lang="en-US" sz="2800" dirty="0" smtClean="0"/>
              <a:t>hildren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No cycles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Search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6262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Tree (Binary)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Root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(Two) </a:t>
            </a:r>
            <a:r>
              <a:rPr lang="en-US" sz="2800" dirty="0"/>
              <a:t>C</a:t>
            </a:r>
            <a:r>
              <a:rPr lang="en-US" sz="2800" dirty="0" smtClean="0"/>
              <a:t>hildren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No cycles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Left child data &lt; parent data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7582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Tree (Binary)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Root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(Two) </a:t>
            </a:r>
            <a:r>
              <a:rPr lang="en-US" sz="2800" dirty="0"/>
              <a:t>C</a:t>
            </a:r>
            <a:r>
              <a:rPr lang="en-US" sz="2800" dirty="0" smtClean="0"/>
              <a:t>hildren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No cycles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Left child data &lt; parent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Smallest child is at the left most node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8843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Binary tree may be useful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Search property doesn’t help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34867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B+-Trees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Conclusion and important info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New ADT – Priority Queue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069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Binary tree may be useful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Search property doesn’t help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Always deleting min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9396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Binary tree may be useful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Search property doesn’t help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Always deleting min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Put min on top!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3092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Heap-order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Still a binary tree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0852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Heap-order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Still a binary tree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Instead of search (left &lt; parent),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24909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Heap-order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Still a binary tree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Instead of search (left &lt; parent),</a:t>
            </a:r>
            <a:br>
              <a:rPr lang="en-US" sz="2800" dirty="0" smtClean="0"/>
            </a:br>
            <a:r>
              <a:rPr lang="en-US" sz="2800" dirty="0" smtClean="0"/>
              <a:t>	parent should be less than children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4058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Heap-order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Still a binary tree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Instead of search (left &lt; parent),</a:t>
            </a:r>
            <a:br>
              <a:rPr lang="en-US" sz="2800" dirty="0" smtClean="0"/>
            </a:br>
            <a:r>
              <a:rPr lang="en-US" sz="2800" dirty="0" smtClean="0"/>
              <a:t>	parent should be less than children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 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 and delete are different than BST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6967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Heap-order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Still a binary tree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Instead of search (left &lt; parent),</a:t>
            </a:r>
            <a:br>
              <a:rPr lang="en-US" sz="2800" dirty="0" smtClean="0"/>
            </a:br>
            <a:r>
              <a:rPr lang="en-US" sz="2800" dirty="0" smtClean="0"/>
              <a:t>	parent should be less than children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 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 and delete are different than BST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1195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Priority Queue is the ADT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Heap is the Data Structure</a:t>
            </a: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9005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Only looking at priorities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 something priority 4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8862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30680" y="1946608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6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Let M (the number of children from a signpost) be 3 and let L (the number of </a:t>
            </a:r>
            <a:r>
              <a:rPr lang="en-US" sz="2600" dirty="0" err="1" smtClean="0"/>
              <a:t>k,v</a:t>
            </a:r>
            <a:r>
              <a:rPr lang="en-US" sz="2600" dirty="0" smtClean="0"/>
              <a:t> pairs in a leaf) be 1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This is a 3-1 tree (uncommon, but useful for demonstration).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629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30680" y="1946608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939381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Now insert priority 6?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5395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30680" y="1946608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939381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Now insert priority 6?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Should come after 4, but no preference right over left?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5617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30680" y="1946608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939381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Now insert priority 6?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Should come after 4, but no preference right over left?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Solution: fill the tree from top to bottom left to right.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0549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30680" y="1946608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939381"/>
            <a:ext cx="7620000" cy="43735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6" name="Oval 5"/>
          <p:cNvSpPr/>
          <p:nvPr/>
        </p:nvSpPr>
        <p:spPr>
          <a:xfrm>
            <a:off x="2719501" y="3483791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4541859" y="3456179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null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4"/>
            <a:endCxn id="6" idx="7"/>
          </p:cNvCxnSpPr>
          <p:nvPr/>
        </p:nvCxnSpPr>
        <p:spPr>
          <a:xfrm flipH="1">
            <a:off x="3497241" y="2857787"/>
            <a:ext cx="589029" cy="759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4"/>
            <a:endCxn id="7" idx="1"/>
          </p:cNvCxnSpPr>
          <p:nvPr/>
        </p:nvCxnSpPr>
        <p:spPr>
          <a:xfrm>
            <a:off x="4086270" y="2857787"/>
            <a:ext cx="589028" cy="731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4795873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Now insert 2.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0396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30680" y="1946608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939381"/>
            <a:ext cx="7620000" cy="43735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6" name="Oval 5"/>
          <p:cNvSpPr/>
          <p:nvPr/>
        </p:nvSpPr>
        <p:spPr>
          <a:xfrm>
            <a:off x="2719501" y="3483791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4541859" y="3456179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8" name="Straight Arrow Connector 7"/>
          <p:cNvCxnSpPr>
            <a:stCxn id="4" idx="4"/>
            <a:endCxn id="6" idx="7"/>
          </p:cNvCxnSpPr>
          <p:nvPr/>
        </p:nvCxnSpPr>
        <p:spPr>
          <a:xfrm flipH="1">
            <a:off x="3497241" y="2857787"/>
            <a:ext cx="589029" cy="759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4"/>
            <a:endCxn id="7" idx="1"/>
          </p:cNvCxnSpPr>
          <p:nvPr/>
        </p:nvCxnSpPr>
        <p:spPr>
          <a:xfrm>
            <a:off x="4086270" y="2857787"/>
            <a:ext cx="589028" cy="731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4795873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Now insert 2.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230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30680" y="1946608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2719501" y="3483791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4541859" y="3456179"/>
            <a:ext cx="911179" cy="911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8" name="Straight Arrow Connector 7"/>
          <p:cNvCxnSpPr>
            <a:stCxn id="4" idx="4"/>
            <a:endCxn id="6" idx="7"/>
          </p:cNvCxnSpPr>
          <p:nvPr/>
        </p:nvCxnSpPr>
        <p:spPr>
          <a:xfrm flipH="1">
            <a:off x="3497241" y="2857787"/>
            <a:ext cx="589029" cy="759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4"/>
            <a:endCxn id="7" idx="1"/>
          </p:cNvCxnSpPr>
          <p:nvPr/>
        </p:nvCxnSpPr>
        <p:spPr>
          <a:xfrm>
            <a:off x="4086270" y="2857787"/>
            <a:ext cx="589028" cy="731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4795873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Could easily have been 4 on the left, but our left to right top to bottom strategy determines this solution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958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945" y="1620604"/>
            <a:ext cx="5232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5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493393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Filling left to right and top to bottom is another property - completeness</a:t>
            </a:r>
            <a:endParaRPr 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945" y="1620604"/>
            <a:ext cx="5232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2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Heap property (parents &lt; children)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Complete tree property (left to right, bottom to top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381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559317" y="4895481"/>
            <a:ext cx="1469399" cy="7096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914399" y="4895481"/>
            <a:ext cx="1469399" cy="7096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322595" y="3476186"/>
            <a:ext cx="1469399" cy="7096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089918" y="3476186"/>
            <a:ext cx="1469399" cy="7096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53197" y="2056891"/>
            <a:ext cx="1469399" cy="7096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0" name="AutoShape 9"/>
          <p:cNvCxnSpPr>
            <a:cxnSpLocks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flipH="1">
            <a:off x="2824617" y="2711344"/>
            <a:ext cx="1244399" cy="71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0"/>
          <p:cNvCxnSpPr>
            <a:cxnSpLocks noChangeShapeType="1"/>
            <a:stCxn id="9" idx="5"/>
            <a:endCxn id="7" idx="0"/>
          </p:cNvCxnSpPr>
          <p:nvPr>
            <p:custDataLst>
              <p:tags r:id="rId7"/>
            </p:custDataLst>
          </p:nvPr>
        </p:nvCxnSpPr>
        <p:spPr bwMode="auto">
          <a:xfrm>
            <a:off x="5106779" y="2711344"/>
            <a:ext cx="950516" cy="71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stCxn id="8" idx="3"/>
            <a:endCxn id="6" idx="0"/>
          </p:cNvCxnSpPr>
          <p:nvPr>
            <p:custDataLst>
              <p:tags r:id="rId8"/>
            </p:custDataLst>
          </p:nvPr>
        </p:nvCxnSpPr>
        <p:spPr bwMode="auto">
          <a:xfrm flipH="1">
            <a:off x="1649098" y="4130638"/>
            <a:ext cx="656639" cy="71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3343500" y="4130638"/>
            <a:ext cx="950516" cy="71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this a heap?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6952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B-Trees do not receive a benefit unless their nodes are page aligned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nodes overlap a page boundary, we are doubling the number of potential disk accesses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9355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559317" y="4895481"/>
            <a:ext cx="1469399" cy="709647"/>
          </a:xfrm>
          <a:prstGeom prst="ellipse">
            <a:avLst/>
          </a:prstGeom>
          <a:solidFill>
            <a:srgbClr val="C0504D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914399" y="4895481"/>
            <a:ext cx="1469399" cy="7096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322595" y="3476186"/>
            <a:ext cx="1469399" cy="7096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089918" y="3476186"/>
            <a:ext cx="1469399" cy="709647"/>
          </a:xfrm>
          <a:prstGeom prst="ellipse">
            <a:avLst/>
          </a:prstGeom>
          <a:solidFill>
            <a:srgbClr val="C0504D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53197" y="2056891"/>
            <a:ext cx="1469399" cy="7096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0" name="AutoShape 9"/>
          <p:cNvCxnSpPr>
            <a:cxnSpLocks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flipH="1">
            <a:off x="2824617" y="2711344"/>
            <a:ext cx="1244399" cy="71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0"/>
          <p:cNvCxnSpPr>
            <a:cxnSpLocks noChangeShapeType="1"/>
            <a:stCxn id="9" idx="5"/>
            <a:endCxn id="7" idx="0"/>
          </p:cNvCxnSpPr>
          <p:nvPr>
            <p:custDataLst>
              <p:tags r:id="rId7"/>
            </p:custDataLst>
          </p:nvPr>
        </p:nvCxnSpPr>
        <p:spPr bwMode="auto">
          <a:xfrm>
            <a:off x="5106779" y="2711344"/>
            <a:ext cx="950516" cy="71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stCxn id="8" idx="3"/>
            <a:endCxn id="6" idx="0"/>
          </p:cNvCxnSpPr>
          <p:nvPr>
            <p:custDataLst>
              <p:tags r:id="rId8"/>
            </p:custDataLst>
          </p:nvPr>
        </p:nvCxnSpPr>
        <p:spPr bwMode="auto">
          <a:xfrm flipH="1">
            <a:off x="1649098" y="4130638"/>
            <a:ext cx="656639" cy="71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3343500" y="4130638"/>
            <a:ext cx="950516" cy="71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this a heap?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No. Why?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2639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752601"/>
            <a:ext cx="7620000" cy="64959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this a heap?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14711" y="2586955"/>
            <a:ext cx="4884810" cy="3438649"/>
            <a:chOff x="2514600" y="3505200"/>
            <a:chExt cx="2895600" cy="2038350"/>
          </a:xfrm>
        </p:grpSpPr>
        <p:sp>
          <p:nvSpPr>
            <p:cNvPr id="14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514600" y="46482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450</a:t>
              </a:r>
              <a:endParaRPr lang="en-US" sz="2000" dirty="0"/>
            </a:p>
          </p:txBody>
        </p:sp>
        <p:sp>
          <p:nvSpPr>
            <p:cNvPr id="16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038600" y="40767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17" name="Oval 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30600" y="35052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</a:t>
              </a:r>
              <a:endParaRPr lang="en-US" sz="2000" dirty="0"/>
            </a:p>
          </p:txBody>
        </p:sp>
        <p:cxnSp>
          <p:nvCxnSpPr>
            <p:cNvPr id="18" name="AutoShape 9"/>
            <p:cNvCxnSpPr>
              <a:cxnSpLocks noChangeShapeType="1"/>
              <a:stCxn id="17" idx="3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175000" y="3768725"/>
              <a:ext cx="430213" cy="288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0"/>
            <p:cNvCxnSpPr>
              <a:cxnSpLocks noChangeShapeType="1"/>
              <a:stCxn id="17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963988" y="3768725"/>
              <a:ext cx="328612" cy="288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1"/>
            <p:cNvCxnSpPr>
              <a:cxnSpLocks noChangeShapeType="1"/>
              <a:endCxn id="14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2768600" y="4340225"/>
              <a:ext cx="227013" cy="288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2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3225800" y="4340225"/>
              <a:ext cx="328612" cy="288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02000" y="46482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75</a:t>
              </a:r>
              <a:endParaRPr lang="en-US" sz="2000" dirty="0"/>
            </a:p>
          </p:txBody>
        </p:sp>
        <p:sp>
          <p:nvSpPr>
            <p:cNvPr id="23" name="Oval 5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95600" y="40767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50</a:t>
              </a:r>
              <a:endParaRPr lang="en-US" sz="2000" dirty="0"/>
            </a:p>
          </p:txBody>
        </p:sp>
        <p:cxnSp>
          <p:nvCxnSpPr>
            <p:cNvPr id="24" name="AutoShape 12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4445000" y="4343400"/>
              <a:ext cx="328612" cy="288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6600" y="46482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26" name="Oval 5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60800" y="46482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  <p:cxnSp>
          <p:nvCxnSpPr>
            <p:cNvPr id="27" name="AutoShape 11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065587" y="4343400"/>
              <a:ext cx="227013" cy="288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2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26000" y="4953000"/>
              <a:ext cx="328612" cy="288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5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02200" y="52578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31" name="Oval 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02200" y="52578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0570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620000" cy="127891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this a heap?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No. Why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14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14711" y="4515169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16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485664" y="3551062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7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628679" y="2586955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8" name="AutoShape 9"/>
          <p:cNvCxnSpPr>
            <a:cxnSpLocks noChangeShapeType="1"/>
            <a:stCxn id="17" idx="3"/>
          </p:cNvCxnSpPr>
          <p:nvPr>
            <p:custDataLst>
              <p:tags r:id="rId4"/>
            </p:custDataLst>
          </p:nvPr>
        </p:nvCxnSpPr>
        <p:spPr bwMode="auto">
          <a:xfrm flipH="1">
            <a:off x="3028790" y="3031516"/>
            <a:ext cx="725759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0"/>
          <p:cNvCxnSpPr>
            <a:cxnSpLocks noChangeShapeType="1"/>
            <a:stCxn id="17" idx="5"/>
            <a:endCxn id="16" idx="0"/>
          </p:cNvCxnSpPr>
          <p:nvPr>
            <p:custDataLst>
              <p:tags r:id="rId5"/>
            </p:custDataLst>
          </p:nvPr>
        </p:nvCxnSpPr>
        <p:spPr bwMode="auto">
          <a:xfrm>
            <a:off x="4359795" y="3031516"/>
            <a:ext cx="554361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1"/>
          <p:cNvCxnSpPr>
            <a:cxnSpLocks noChangeShapeType="1"/>
            <a:endCxn id="14" idx="0"/>
          </p:cNvCxnSpPr>
          <p:nvPr>
            <p:custDataLst>
              <p:tags r:id="rId6"/>
            </p:custDataLst>
          </p:nvPr>
        </p:nvCxnSpPr>
        <p:spPr bwMode="auto">
          <a:xfrm flipH="1">
            <a:off x="2343203" y="3995623"/>
            <a:ext cx="382966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3114489" y="3995623"/>
            <a:ext cx="554361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243037" y="4515169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23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557449" y="3551062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24" name="AutoShape 12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5171251" y="4000979"/>
            <a:ext cx="554361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Oval 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42648" y="4515169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26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185719" y="4515169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27" name="AutoShape 11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4531190" y="4000979"/>
            <a:ext cx="382966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2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5813989" y="5029360"/>
            <a:ext cx="554361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942537" y="5543550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942537" y="5543550"/>
            <a:ext cx="856984" cy="482054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747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620000" cy="127891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this a heap?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No. Why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14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14711" y="4515169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16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485664" y="3551062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7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628679" y="2586955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8" name="AutoShape 9"/>
          <p:cNvCxnSpPr>
            <a:cxnSpLocks noChangeShapeType="1"/>
            <a:stCxn id="17" idx="3"/>
          </p:cNvCxnSpPr>
          <p:nvPr>
            <p:custDataLst>
              <p:tags r:id="rId4"/>
            </p:custDataLst>
          </p:nvPr>
        </p:nvCxnSpPr>
        <p:spPr bwMode="auto">
          <a:xfrm flipH="1">
            <a:off x="3028790" y="3031516"/>
            <a:ext cx="725759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0"/>
          <p:cNvCxnSpPr>
            <a:cxnSpLocks noChangeShapeType="1"/>
            <a:stCxn id="17" idx="5"/>
            <a:endCxn id="16" idx="0"/>
          </p:cNvCxnSpPr>
          <p:nvPr>
            <p:custDataLst>
              <p:tags r:id="rId5"/>
            </p:custDataLst>
          </p:nvPr>
        </p:nvCxnSpPr>
        <p:spPr bwMode="auto">
          <a:xfrm>
            <a:off x="4359795" y="3031516"/>
            <a:ext cx="554361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1"/>
          <p:cNvCxnSpPr>
            <a:cxnSpLocks noChangeShapeType="1"/>
            <a:endCxn id="14" idx="0"/>
          </p:cNvCxnSpPr>
          <p:nvPr>
            <p:custDataLst>
              <p:tags r:id="rId6"/>
            </p:custDataLst>
          </p:nvPr>
        </p:nvCxnSpPr>
        <p:spPr bwMode="auto">
          <a:xfrm flipH="1">
            <a:off x="2343203" y="3995623"/>
            <a:ext cx="382966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3114489" y="3995623"/>
            <a:ext cx="554361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243037" y="4515169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23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557449" y="3551062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24" name="AutoShape 12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5171251" y="4000979"/>
            <a:ext cx="554361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Oval 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42648" y="4515169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26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185719" y="4515169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27" name="AutoShape 11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4531190" y="4000979"/>
            <a:ext cx="382966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2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5813989" y="5029360"/>
            <a:ext cx="554361" cy="4874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942537" y="5543550"/>
            <a:ext cx="856984" cy="4820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942537" y="5543550"/>
            <a:ext cx="856984" cy="482054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556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620000" cy="127891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this a heap?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894291" y="2346975"/>
            <a:ext cx="7020191" cy="3842301"/>
            <a:chOff x="4267200" y="2930525"/>
            <a:chExt cx="3556000" cy="1946275"/>
          </a:xfrm>
        </p:grpSpPr>
        <p:sp>
          <p:nvSpPr>
            <p:cNvPr id="32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33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34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35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36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7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38" name="AutoShape 19"/>
            <p:cNvCxnSpPr>
              <a:cxnSpLocks noChangeShapeType="1"/>
              <a:stCxn id="37" idx="3"/>
              <a:endCxn id="36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20"/>
            <p:cNvCxnSpPr>
              <a:cxnSpLocks noChangeShapeType="1"/>
              <a:stCxn id="37" idx="5"/>
              <a:endCxn id="35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21"/>
            <p:cNvCxnSpPr>
              <a:cxnSpLocks noChangeShapeType="1"/>
              <a:stCxn id="35" idx="5"/>
              <a:endCxn id="32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22"/>
            <p:cNvCxnSpPr>
              <a:cxnSpLocks noChangeShapeType="1"/>
              <a:stCxn id="36" idx="3"/>
              <a:endCxn id="3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23"/>
            <p:cNvCxnSpPr>
              <a:cxnSpLocks noChangeShapeType="1"/>
              <a:stCxn id="36" idx="5"/>
              <a:endCxn id="3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3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44" name="AutoShape 25"/>
            <p:cNvCxnSpPr>
              <a:cxnSpLocks noChangeShapeType="1"/>
              <a:stCxn id="34" idx="3"/>
              <a:endCxn id="4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6" name="AutoShape 27"/>
            <p:cNvCxnSpPr>
              <a:cxnSpLocks noChangeShapeType="1"/>
              <a:stCxn id="34" idx="5"/>
              <a:endCxn id="45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48" name="AutoShape 29"/>
            <p:cNvCxnSpPr>
              <a:cxnSpLocks noChangeShapeType="1"/>
              <a:stCxn id="35" idx="3"/>
              <a:endCxn id="47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6764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620000" cy="19873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this a heap?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008000"/>
                </a:solidFill>
              </a:rPr>
              <a:t>Yes, Heap 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008000"/>
                </a:solidFill>
              </a:rPr>
              <a:t>+ Complete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894291" y="2346975"/>
            <a:ext cx="7020191" cy="3842301"/>
            <a:chOff x="4267200" y="2930525"/>
            <a:chExt cx="3556000" cy="1946275"/>
          </a:xfrm>
        </p:grpSpPr>
        <p:sp>
          <p:nvSpPr>
            <p:cNvPr id="32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33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34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35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36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7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38" name="AutoShape 19"/>
            <p:cNvCxnSpPr>
              <a:cxnSpLocks noChangeShapeType="1"/>
              <a:stCxn id="37" idx="3"/>
              <a:endCxn id="36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20"/>
            <p:cNvCxnSpPr>
              <a:cxnSpLocks noChangeShapeType="1"/>
              <a:stCxn id="37" idx="5"/>
              <a:endCxn id="35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21"/>
            <p:cNvCxnSpPr>
              <a:cxnSpLocks noChangeShapeType="1"/>
              <a:stCxn id="35" idx="5"/>
              <a:endCxn id="32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22"/>
            <p:cNvCxnSpPr>
              <a:cxnSpLocks noChangeShapeType="1"/>
              <a:stCxn id="36" idx="3"/>
              <a:endCxn id="3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23"/>
            <p:cNvCxnSpPr>
              <a:cxnSpLocks noChangeShapeType="1"/>
              <a:stCxn id="36" idx="5"/>
              <a:endCxn id="3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3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44" name="AutoShape 25"/>
            <p:cNvCxnSpPr>
              <a:cxnSpLocks noChangeShapeType="1"/>
              <a:stCxn id="34" idx="3"/>
              <a:endCxn id="4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6" name="AutoShape 27"/>
            <p:cNvCxnSpPr>
              <a:cxnSpLocks noChangeShapeType="1"/>
              <a:stCxn id="34" idx="5"/>
              <a:endCxn id="45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48" name="AutoShape 29"/>
            <p:cNvCxnSpPr>
              <a:cxnSpLocks noChangeShapeType="1"/>
              <a:stCxn id="35" idx="3"/>
              <a:endCxn id="47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09158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Heap property (parents &lt; children)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Complete tree property (left to right, bottom to top)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does this help?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Array implementation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74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2498" y="5016879"/>
            <a:ext cx="7912813" cy="1448206"/>
            <a:chOff x="342499" y="5016879"/>
            <a:chExt cx="5180288" cy="948098"/>
          </a:xfrm>
        </p:grpSpPr>
        <p:sp>
          <p:nvSpPr>
            <p:cNvPr id="4" name="Rectangle 3"/>
            <p:cNvSpPr/>
            <p:nvPr/>
          </p:nvSpPr>
          <p:spPr>
            <a:xfrm>
              <a:off x="342499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69994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39255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481021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Curved Connector 12"/>
            <p:cNvCxnSpPr>
              <a:stCxn id="4" idx="0"/>
            </p:cNvCxnSpPr>
            <p:nvPr/>
          </p:nvCxnSpPr>
          <p:spPr>
            <a:xfrm rot="16200000" flipH="1">
              <a:off x="1342813" y="4543796"/>
              <a:ext cx="1" cy="958864"/>
            </a:xfrm>
            <a:prstGeom prst="curvedConnector4">
              <a:avLst>
                <a:gd name="adj1" fmla="val -22860000000"/>
                <a:gd name="adj2" fmla="val 8436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4" idx="0"/>
              <a:endCxn id="6" idx="0"/>
            </p:cNvCxnSpPr>
            <p:nvPr/>
          </p:nvCxnSpPr>
          <p:spPr>
            <a:xfrm rot="5400000" flipH="1" flipV="1">
              <a:off x="1898012" y="3988598"/>
              <a:ext cx="12700" cy="2069261"/>
            </a:xfrm>
            <a:prstGeom prst="curvedConnector3">
              <a:avLst>
                <a:gd name="adj1" fmla="val 516990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5400000" flipH="1" flipV="1">
              <a:off x="2850527" y="4001298"/>
              <a:ext cx="12700" cy="2069261"/>
            </a:xfrm>
            <a:prstGeom prst="curvedConnector3">
              <a:avLst>
                <a:gd name="adj1" fmla="val 516990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5" idx="0"/>
              <a:endCxn id="8" idx="0"/>
            </p:cNvCxnSpPr>
            <p:nvPr/>
          </p:nvCxnSpPr>
          <p:spPr>
            <a:xfrm rot="5400000" flipH="1" flipV="1">
              <a:off x="3446390" y="3467715"/>
              <a:ext cx="12700" cy="3111027"/>
            </a:xfrm>
            <a:prstGeom prst="curvedConnector3">
              <a:avLst>
                <a:gd name="adj1" fmla="val 853980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Insert into array from left to right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For any parent at index </a:t>
            </a:r>
            <a:r>
              <a:rPr lang="en-US" sz="2800" dirty="0" err="1" smtClean="0"/>
              <a:t>i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	children at 2*i+1 and 2*i+2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4832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</a:t>
            </a:r>
            <a:r>
              <a:rPr lang="en-US" sz="2800" dirty="0" smtClean="0"/>
              <a:t>property (with 1 indexing)</a:t>
            </a:r>
            <a:endParaRPr lang="en-US" sz="2600" dirty="0" smtClean="0"/>
          </a:p>
        </p:txBody>
      </p:sp>
      <p:sp>
        <p:nvSpPr>
          <p:cNvPr id="5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313488" y="3787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722688" y="38131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300288" y="38131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03888" y="33305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62288" y="33305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1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383088" y="2644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316288" y="2908301"/>
            <a:ext cx="1141413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816476" y="2908301"/>
            <a:ext cx="1141412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6137276" y="3594101"/>
            <a:ext cx="430212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3"/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2554288" y="3594101"/>
            <a:ext cx="582613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495676" y="3594101"/>
            <a:ext cx="481012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7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3670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17" name="AutoShape 18"/>
          <p:cNvCxnSpPr>
            <a:cxnSpLocks noChangeShapeType="1"/>
            <a:stCxn id="6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3621088" y="4076701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9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0782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19" name="AutoShape 20"/>
          <p:cNvCxnSpPr>
            <a:cxnSpLocks noChangeShapeType="1"/>
            <a:stCxn id="6" idx="5"/>
            <a:endCxn id="18" idx="0"/>
          </p:cNvCxnSpPr>
          <p:nvPr>
            <p:custDataLst>
              <p:tags r:id="rId15"/>
            </p:custDataLst>
          </p:nvPr>
        </p:nvCxnSpPr>
        <p:spPr bwMode="auto">
          <a:xfrm>
            <a:off x="4156076" y="4076701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21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9446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21" name="AutoShape 22"/>
          <p:cNvCxnSpPr>
            <a:cxnSpLocks noChangeShapeType="1"/>
            <a:stCxn id="7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2198688" y="4076701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3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6558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23" name="AutoShape 24"/>
          <p:cNvCxnSpPr>
            <a:cxnSpLocks noChangeShapeType="1"/>
            <a:stCxn id="7" idx="5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2733676" y="4076701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195888" y="3787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25" name="AutoShape 26"/>
          <p:cNvCxnSpPr>
            <a:cxnSpLocks noChangeShapeType="1"/>
            <a:stCxn id="8" idx="3"/>
            <a:endCxn id="24" idx="0"/>
          </p:cNvCxnSpPr>
          <p:nvPr>
            <p:custDataLst>
              <p:tags r:id="rId21"/>
            </p:custDataLst>
          </p:nvPr>
        </p:nvCxnSpPr>
        <p:spPr bwMode="auto">
          <a:xfrm flipH="1">
            <a:off x="5449888" y="3594101"/>
            <a:ext cx="328613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2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9164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27" name="AutoShape 28"/>
          <p:cNvCxnSpPr>
            <a:cxnSpLocks noChangeShapeType="1"/>
            <a:stCxn id="24" idx="3"/>
            <a:endCxn id="26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5085163" y="4117005"/>
            <a:ext cx="270447" cy="9979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6216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property</a:t>
            </a:r>
            <a:endParaRPr lang="en-US" sz="2600" dirty="0" smtClean="0"/>
          </a:p>
        </p:txBody>
      </p:sp>
      <p:sp>
        <p:nvSpPr>
          <p:cNvPr id="5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313488" y="3787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722688" y="38131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300288" y="38131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03888" y="33305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62288" y="33305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1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383088" y="2644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316288" y="2908301"/>
            <a:ext cx="1141413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816476" y="2908301"/>
            <a:ext cx="1141412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6137276" y="3594101"/>
            <a:ext cx="430212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3"/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2554288" y="3594101"/>
            <a:ext cx="582613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495676" y="3594101"/>
            <a:ext cx="481012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7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3670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17" name="AutoShape 18"/>
          <p:cNvCxnSpPr>
            <a:cxnSpLocks noChangeShapeType="1"/>
            <a:stCxn id="6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3621088" y="4076701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9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0782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19" name="AutoShape 20"/>
          <p:cNvCxnSpPr>
            <a:cxnSpLocks noChangeShapeType="1"/>
            <a:stCxn id="6" idx="5"/>
            <a:endCxn id="18" idx="0"/>
          </p:cNvCxnSpPr>
          <p:nvPr>
            <p:custDataLst>
              <p:tags r:id="rId15"/>
            </p:custDataLst>
          </p:nvPr>
        </p:nvCxnSpPr>
        <p:spPr bwMode="auto">
          <a:xfrm>
            <a:off x="4156076" y="4076701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21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9446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21" name="AutoShape 22"/>
          <p:cNvCxnSpPr>
            <a:cxnSpLocks noChangeShapeType="1"/>
            <a:stCxn id="7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2198688" y="4076701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3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6558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23" name="AutoShape 24"/>
          <p:cNvCxnSpPr>
            <a:cxnSpLocks noChangeShapeType="1"/>
            <a:stCxn id="7" idx="5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2733676" y="4076701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195888" y="3787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25" name="AutoShape 26"/>
          <p:cNvCxnSpPr>
            <a:cxnSpLocks noChangeShapeType="1"/>
            <a:stCxn id="8" idx="3"/>
            <a:endCxn id="24" idx="0"/>
          </p:cNvCxnSpPr>
          <p:nvPr>
            <p:custDataLst>
              <p:tags r:id="rId21"/>
            </p:custDataLst>
          </p:nvPr>
        </p:nvCxnSpPr>
        <p:spPr bwMode="auto">
          <a:xfrm flipH="1">
            <a:off x="5449888" y="3594101"/>
            <a:ext cx="328613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2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9164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27" name="AutoShape 28"/>
          <p:cNvCxnSpPr>
            <a:cxnSpLocks noChangeShapeType="1"/>
            <a:stCxn id="24" idx="3"/>
            <a:endCxn id="26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5085163" y="4117005"/>
            <a:ext cx="270447" cy="9979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Text Box 4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08688" y="361632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9" name="Group 194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1741488" y="2530476"/>
            <a:ext cx="3956050" cy="1909763"/>
            <a:chOff x="320" y="1188"/>
            <a:chExt cx="2492" cy="1203"/>
          </a:xfrm>
        </p:grpSpPr>
        <p:sp>
          <p:nvSpPr>
            <p:cNvPr id="30" name="Text Box 34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1" name="Text Box 35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2" name="Text Box 36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3" name="Text Box 37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34" name="Text Box 38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5" name="Text Box 3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38" name="Text Box 43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911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B-Trees do not receive a benefit unless their nodes are page aligned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nodes overlap a page boundary, we are doubling the number of potential disk accesses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Because of this, B-trees are not implemented in Java. 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935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property</a:t>
            </a:r>
            <a:endParaRPr lang="en-US" sz="2600" dirty="0" smtClean="0"/>
          </a:p>
        </p:txBody>
      </p:sp>
      <p:sp>
        <p:nvSpPr>
          <p:cNvPr id="5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313488" y="3787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722688" y="38131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300288" y="38131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03888" y="33305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62288" y="33305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1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383088" y="2644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316288" y="2908301"/>
            <a:ext cx="1141413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816476" y="2908301"/>
            <a:ext cx="1141412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6137276" y="3594101"/>
            <a:ext cx="430212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3"/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2554288" y="3594101"/>
            <a:ext cx="582613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495676" y="3594101"/>
            <a:ext cx="481012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7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3670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17" name="AutoShape 18"/>
          <p:cNvCxnSpPr>
            <a:cxnSpLocks noChangeShapeType="1"/>
            <a:stCxn id="6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3621088" y="4076701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9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0782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19" name="AutoShape 20"/>
          <p:cNvCxnSpPr>
            <a:cxnSpLocks noChangeShapeType="1"/>
            <a:stCxn id="6" idx="5"/>
            <a:endCxn id="18" idx="0"/>
          </p:cNvCxnSpPr>
          <p:nvPr>
            <p:custDataLst>
              <p:tags r:id="rId15"/>
            </p:custDataLst>
          </p:nvPr>
        </p:nvCxnSpPr>
        <p:spPr bwMode="auto">
          <a:xfrm>
            <a:off x="4156076" y="4076701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21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9446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21" name="AutoShape 22"/>
          <p:cNvCxnSpPr>
            <a:cxnSpLocks noChangeShapeType="1"/>
            <a:stCxn id="7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2198688" y="4076701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3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6558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23" name="AutoShape 24"/>
          <p:cNvCxnSpPr>
            <a:cxnSpLocks noChangeShapeType="1"/>
            <a:stCxn id="7" idx="5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2733676" y="4076701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195888" y="3787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25" name="AutoShape 26"/>
          <p:cNvCxnSpPr>
            <a:cxnSpLocks noChangeShapeType="1"/>
            <a:stCxn id="8" idx="3"/>
            <a:endCxn id="24" idx="0"/>
          </p:cNvCxnSpPr>
          <p:nvPr>
            <p:custDataLst>
              <p:tags r:id="rId21"/>
            </p:custDataLst>
          </p:nvPr>
        </p:nvCxnSpPr>
        <p:spPr bwMode="auto">
          <a:xfrm flipH="1">
            <a:off x="5449888" y="3594101"/>
            <a:ext cx="328613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2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9164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27" name="AutoShape 28"/>
          <p:cNvCxnSpPr>
            <a:cxnSpLocks noChangeShapeType="1"/>
            <a:stCxn id="24" idx="3"/>
            <a:endCxn id="26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5085163" y="4117005"/>
            <a:ext cx="270447" cy="9979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Text Box 4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08688" y="361632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9" name="Group 194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1741488" y="2530476"/>
            <a:ext cx="3956050" cy="1909763"/>
            <a:chOff x="320" y="1188"/>
            <a:chExt cx="2492" cy="1203"/>
          </a:xfrm>
        </p:grpSpPr>
        <p:sp>
          <p:nvSpPr>
            <p:cNvPr id="30" name="Text Box 3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1" name="Text Box 3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2" name="Text Box 3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3" name="Text Box 3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34" name="Text Box 38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5" name="Text Box 3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38" name="Text Box 43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1" name="Group 193"/>
          <p:cNvGraphicFramePr>
            <a:graphicFrameLocks noGrp="1"/>
          </p:cNvGraphicFramePr>
          <p:nvPr>
            <p:custDataLst>
              <p:tags r:id="rId26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65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hlinkClick r:id="rId3"/>
              </a:rPr>
              <a:t>https://www.cs.usfca.edu/~galles/visualization/</a:t>
            </a:r>
            <a:r>
              <a:rPr lang="en-US" sz="2800" dirty="0" smtClean="0">
                <a:hlinkClick r:id="rId3"/>
              </a:rPr>
              <a:t>Heap.html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Another visualizer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5247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to maintain heap property then?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08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to maintain heap property then?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Parent must be higher priority than children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1415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to maintain heap property then?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Parent must be higher priority than children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Two functions – percolate up and percolate down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9625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Heap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Percolate up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a new item is inserted</a:t>
            </a:r>
            <a:r>
              <a:rPr lang="en-US" sz="2600" dirty="0" smtClean="0"/>
              <a:t>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Place the item at the next position to preserve completeness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Swap the item up the tree until it is larger than its parent</a:t>
            </a:r>
          </a:p>
        </p:txBody>
      </p:sp>
    </p:spTree>
    <p:extLst>
      <p:ext uri="{BB962C8B-B14F-4D97-AF65-F5344CB8AC3E}">
        <p14:creationId xmlns:p14="http://schemas.microsoft.com/office/powerpoint/2010/main" val="273962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Heap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Percolate down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an item is deleted</a:t>
            </a:r>
            <a:r>
              <a:rPr lang="en-US" sz="2600" dirty="0" smtClean="0"/>
              <a:t>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Remove the root of the tree (to be returned)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Move the last object in the tree to the root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Swap the moved piece down while it is larger than it’s smallest child</a:t>
            </a:r>
            <a:endParaRPr lang="en-US" sz="2400" dirty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Only swap with the smallest child</a:t>
            </a:r>
          </a:p>
        </p:txBody>
      </p:sp>
    </p:spTree>
    <p:extLst>
      <p:ext uri="{BB962C8B-B14F-4D97-AF65-F5344CB8AC3E}">
        <p14:creationId xmlns:p14="http://schemas.microsoft.com/office/powerpoint/2010/main" val="178946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Because heaps are complete, they can be represented as arrays without any gaps in them.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Naïve implementation: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Left child: 2*i+1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Right child: 2*</a:t>
            </a:r>
            <a:r>
              <a:rPr lang="en-US" sz="2600" dirty="0" err="1" smtClean="0"/>
              <a:t>i</a:t>
            </a:r>
            <a:r>
              <a:rPr lang="en-US" sz="2600" dirty="0" smtClean="0"/>
              <a:t> + 2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Parent: (i-1)/2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0871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Alternate (common) implementation: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Put the root of the array at index 1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Leave index 0 blank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Calculating children/parent becomes: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Left child: 2*</a:t>
            </a:r>
            <a:r>
              <a:rPr lang="en-US" sz="2600" dirty="0" err="1" smtClean="0"/>
              <a:t>i</a:t>
            </a: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Right child: 2*</a:t>
            </a:r>
            <a:r>
              <a:rPr lang="en-US" sz="2600" dirty="0" err="1" smtClean="0"/>
              <a:t>i</a:t>
            </a:r>
            <a:r>
              <a:rPr lang="en-US" sz="2600" dirty="0" smtClean="0"/>
              <a:t> + 1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Parent: </a:t>
            </a:r>
            <a:r>
              <a:rPr lang="en-US" sz="2600" dirty="0" err="1" smtClean="0"/>
              <a:t>i</a:t>
            </a:r>
            <a:r>
              <a:rPr lang="en-US" sz="2600" dirty="0" smtClean="0"/>
              <a:t>/2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4809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Why do an array at all?</a:t>
            </a:r>
          </a:p>
        </p:txBody>
      </p:sp>
    </p:spTree>
    <p:extLst>
      <p:ext uri="{BB962C8B-B14F-4D97-AF65-F5344CB8AC3E}">
        <p14:creationId xmlns:p14="http://schemas.microsoft.com/office/powerpoint/2010/main" val="42368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Designed based on our knowledge of memory architecture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a disk access brings a whole page into memory (or cache), make sure that we get the maximum amount of information.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When we bring in a signpost, we can use fast   in-memory binary search to find the correct child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768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Why do an array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Memory efficiency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Fast accesses to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Forces log n depth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- Needs to resize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- Can waste space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5712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Why do an array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Memory efficiency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Fast accesses to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Forces log n depth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- Needs to resize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- Can waste space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Almost always </a:t>
            </a:r>
            <a:r>
              <a:rPr lang="en-US" sz="2800" dirty="0" smtClean="0"/>
              <a:t>done through an array</a:t>
            </a:r>
          </a:p>
        </p:txBody>
      </p:sp>
    </p:spTree>
    <p:extLst>
      <p:ext uri="{BB962C8B-B14F-4D97-AF65-F5344CB8AC3E}">
        <p14:creationId xmlns:p14="http://schemas.microsoft.com/office/powerpoint/2010/main" val="213903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Analysis of the heap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buildHeap</a:t>
            </a:r>
            <a:r>
              <a:rPr lang="en-US" sz="2800" dirty="0" smtClean="0"/>
              <a:t>()—a unique case and analysis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1877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things to remember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Signposts v. Leaves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Performing a 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Runtime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Inserting in simple cases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Calculating M and L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46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3302</TotalTime>
  <Words>1793</Words>
  <Application>Microsoft Macintosh PowerPoint</Application>
  <PresentationFormat>On-screen Show (4:3)</PresentationFormat>
  <Paragraphs>587</Paragraphs>
  <Slides>82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Essential</vt:lpstr>
      <vt:lpstr>Cse 373</vt:lpstr>
      <vt:lpstr>Today</vt:lpstr>
      <vt:lpstr>Today</vt:lpstr>
      <vt:lpstr>Today</vt:lpstr>
      <vt:lpstr>B-tree example</vt:lpstr>
      <vt:lpstr>B-trees</vt:lpstr>
      <vt:lpstr>B-trees</vt:lpstr>
      <vt:lpstr>B-trees</vt:lpstr>
      <vt:lpstr>B-Trees</vt:lpstr>
      <vt:lpstr>B-tree</vt:lpstr>
      <vt:lpstr>B-tree</vt:lpstr>
      <vt:lpstr>B-tree</vt:lpstr>
      <vt:lpstr>B-tree</vt:lpstr>
      <vt:lpstr>B-tree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Properties (BST)</vt:lpstr>
      <vt:lpstr>Properties (BST)</vt:lpstr>
      <vt:lpstr>Properties (BST)</vt:lpstr>
      <vt:lpstr>Properties (BST)</vt:lpstr>
      <vt:lpstr>Properties (BST)</vt:lpstr>
      <vt:lpstr>Properties (BST)</vt:lpstr>
      <vt:lpstr>Properties (BST)</vt:lpstr>
      <vt:lpstr>Properties (BST)</vt:lpstr>
      <vt:lpstr>Heap-order property</vt:lpstr>
      <vt:lpstr>Heap-order property</vt:lpstr>
      <vt:lpstr>Heap-order property</vt:lpstr>
      <vt:lpstr>Heap-order property</vt:lpstr>
      <vt:lpstr>Heap-order property</vt:lpstr>
      <vt:lpstr>Heaps</vt:lpstr>
      <vt:lpstr>Heap Example</vt:lpstr>
      <vt:lpstr>Heap Example</vt:lpstr>
      <vt:lpstr>Heap Example</vt:lpstr>
      <vt:lpstr>Heap Example</vt:lpstr>
      <vt:lpstr>Heap Example</vt:lpstr>
      <vt:lpstr>Heap Example</vt:lpstr>
      <vt:lpstr>Heap Example</vt:lpstr>
      <vt:lpstr>Heap Example</vt:lpstr>
      <vt:lpstr>Completeness</vt:lpstr>
      <vt:lpstr>Completeness</vt:lpstr>
      <vt:lpstr>Heaps</vt:lpstr>
      <vt:lpstr>Review</vt:lpstr>
      <vt:lpstr>Review</vt:lpstr>
      <vt:lpstr>Review</vt:lpstr>
      <vt:lpstr>Review</vt:lpstr>
      <vt:lpstr>Review</vt:lpstr>
      <vt:lpstr>Review</vt:lpstr>
      <vt:lpstr>Review</vt:lpstr>
      <vt:lpstr>Heaps</vt:lpstr>
      <vt:lpstr>Heaps</vt:lpstr>
      <vt:lpstr>Review</vt:lpstr>
      <vt:lpstr>Review</vt:lpstr>
      <vt:lpstr>Review</vt:lpstr>
      <vt:lpstr>Heaps</vt:lpstr>
      <vt:lpstr>Heaps</vt:lpstr>
      <vt:lpstr>Heaps</vt:lpstr>
      <vt:lpstr>Heaps</vt:lpstr>
      <vt:lpstr>Heap Functions</vt:lpstr>
      <vt:lpstr>Heap Functions</vt:lpstr>
      <vt:lpstr>Heaps as Arrays</vt:lpstr>
      <vt:lpstr>Heaps as Arrays</vt:lpstr>
      <vt:lpstr>Heaps as Arrays</vt:lpstr>
      <vt:lpstr>Heaps as Arrays</vt:lpstr>
      <vt:lpstr>Heaps as Arrays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22</cp:revision>
  <dcterms:created xsi:type="dcterms:W3CDTF">2017-03-27T18:12:41Z</dcterms:created>
  <dcterms:modified xsi:type="dcterms:W3CDTF">2017-10-27T23:56:56Z</dcterms:modified>
</cp:coreProperties>
</file>