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9"/>
  </p:notesMasterIdLst>
  <p:sldIdLst>
    <p:sldId id="256" r:id="rId2"/>
    <p:sldId id="1706" r:id="rId3"/>
    <p:sldId id="1707" r:id="rId4"/>
    <p:sldId id="1621" r:id="rId5"/>
    <p:sldId id="1625" r:id="rId6"/>
    <p:sldId id="1626" r:id="rId7"/>
    <p:sldId id="1629" r:id="rId8"/>
    <p:sldId id="1632" r:id="rId9"/>
    <p:sldId id="1634" r:id="rId10"/>
    <p:sldId id="1636" r:id="rId11"/>
    <p:sldId id="1637" r:id="rId12"/>
    <p:sldId id="1638" r:id="rId13"/>
    <p:sldId id="1639" r:id="rId14"/>
    <p:sldId id="1640" r:id="rId15"/>
    <p:sldId id="1641" r:id="rId16"/>
    <p:sldId id="1642" r:id="rId17"/>
    <p:sldId id="1643" r:id="rId18"/>
    <p:sldId id="1644" r:id="rId19"/>
    <p:sldId id="1645" r:id="rId20"/>
    <p:sldId id="1650" r:id="rId21"/>
    <p:sldId id="1651" r:id="rId22"/>
    <p:sldId id="1708" r:id="rId23"/>
    <p:sldId id="1652" r:id="rId24"/>
    <p:sldId id="1653" r:id="rId25"/>
    <p:sldId id="1654" r:id="rId26"/>
    <p:sldId id="1655" r:id="rId27"/>
    <p:sldId id="1656" r:id="rId28"/>
    <p:sldId id="1661" r:id="rId29"/>
    <p:sldId id="1662" r:id="rId30"/>
    <p:sldId id="1663" r:id="rId31"/>
    <p:sldId id="1664" r:id="rId32"/>
    <p:sldId id="1665" r:id="rId33"/>
    <p:sldId id="1666" r:id="rId34"/>
    <p:sldId id="1667" r:id="rId35"/>
    <p:sldId id="1668" r:id="rId36"/>
    <p:sldId id="1669" r:id="rId37"/>
    <p:sldId id="1670" r:id="rId38"/>
    <p:sldId id="1671" r:id="rId39"/>
    <p:sldId id="1672" r:id="rId40"/>
    <p:sldId id="1673" r:id="rId41"/>
    <p:sldId id="1674" r:id="rId42"/>
    <p:sldId id="1675" r:id="rId43"/>
    <p:sldId id="1676" r:id="rId44"/>
    <p:sldId id="1677" r:id="rId45"/>
    <p:sldId id="1678" r:id="rId46"/>
    <p:sldId id="1679" r:id="rId47"/>
    <p:sldId id="1680" r:id="rId48"/>
    <p:sldId id="1681" r:id="rId49"/>
    <p:sldId id="1682" r:id="rId50"/>
    <p:sldId id="1683" r:id="rId51"/>
    <p:sldId id="1684" r:id="rId52"/>
    <p:sldId id="1685" r:id="rId53"/>
    <p:sldId id="1686" r:id="rId54"/>
    <p:sldId id="1687" r:id="rId55"/>
    <p:sldId id="1688" r:id="rId56"/>
    <p:sldId id="1689" r:id="rId57"/>
    <p:sldId id="1690" r:id="rId58"/>
    <p:sldId id="1692" r:id="rId59"/>
    <p:sldId id="1691" r:id="rId60"/>
    <p:sldId id="1693" r:id="rId61"/>
    <p:sldId id="1694" r:id="rId62"/>
    <p:sldId id="1695" r:id="rId63"/>
    <p:sldId id="1696" r:id="rId64"/>
    <p:sldId id="1697" r:id="rId65"/>
    <p:sldId id="1698" r:id="rId66"/>
    <p:sldId id="1699" r:id="rId67"/>
    <p:sldId id="1700" r:id="rId6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23" autoAdjust="0"/>
    <p:restoredTop sz="99488" autoAdjust="0"/>
  </p:normalViewPr>
  <p:slideViewPr>
    <p:cSldViewPr snapToGrid="0" snapToObjects="1">
      <p:cViewPr varScale="1">
        <p:scale>
          <a:sx n="104" d="100"/>
          <a:sy n="104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notesMaster" Target="notesMasters/notesMaster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interSettings" Target="printerSettings/printerSettings1.bin"/><Relationship Id="rId71" Type="http://schemas.openxmlformats.org/officeDocument/2006/relationships/presProps" Target="presProps.xml"/><Relationship Id="rId72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heme" Target="theme/theme1.xml"/><Relationship Id="rId74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s.usfca.edu/~galles/visualization/BPlusTree.html" TargetMode="Externa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373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October 25</a:t>
            </a:r>
            <a:r>
              <a:rPr lang="en-US" baseline="30000" dirty="0" smtClean="0"/>
              <a:t>th</a:t>
            </a:r>
            <a:r>
              <a:rPr lang="en-US" dirty="0" smtClean="0"/>
              <a:t> – B-Trees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Large AVL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Suppose we are storing terabytes of data in an AVL tree</a:t>
            </a:r>
            <a:endParaRPr lang="en-US" sz="2600" i="1" dirty="0"/>
          </a:p>
        </p:txBody>
      </p:sp>
    </p:spTree>
    <p:extLst>
      <p:ext uri="{BB962C8B-B14F-4D97-AF65-F5344CB8AC3E}">
        <p14:creationId xmlns:p14="http://schemas.microsoft.com/office/powerpoint/2010/main" val="1893996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Large AVL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Suppose we are storing terabytes of data in an AVL tree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Height is about 50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36116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Large AVL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Suppose we are storing terabytes of data in an AVL tree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Height is about 50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How many disk accesses will a find take?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19113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Large AVL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Suppose we are storing terabytes of data in an AVL tree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Height is about 50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How many disk accesses will a find take?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Between 0 and 50!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29777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Large AVL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Suppose we are storing terabytes of data in an AVL tree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Height is about 50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How many disk accesses will a find take?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Between 0 and 50!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is the difference between nanoseconds and almost half a second!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38607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Large AVL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Suppose we are storing terabytes of data in an AVL tree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Height is about 50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How many disk accesses will a find take?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Between 0 and 50!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is the difference between nanoseconds and almost half a second!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lots data is stored on the disk, O(log n) finds don’t happen in practice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562986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Why is AVL so bad on disk?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12454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Why is AVL so bad on disk?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Each piece of data is its own node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22597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Why is AVL so bad on disk?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Each piece of data is its own node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Each call of </a:t>
            </a:r>
            <a:r>
              <a:rPr lang="en-US" sz="2600" b="1" dirty="0" smtClean="0">
                <a:latin typeface="Courier"/>
                <a:cs typeface="Courier"/>
              </a:rPr>
              <a:t>new</a:t>
            </a:r>
            <a:r>
              <a:rPr lang="en-US" sz="2600" dirty="0" smtClean="0">
                <a:latin typeface="Courier"/>
                <a:cs typeface="Courier"/>
              </a:rPr>
              <a:t> </a:t>
            </a:r>
            <a:r>
              <a:rPr lang="en-US" sz="2600" dirty="0" smtClean="0">
                <a:cs typeface="Courier"/>
              </a:rPr>
              <a:t>may not place objects next to each other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10732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Why is AVL so bad on disk?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Each piece of data is its own node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Each call of </a:t>
            </a:r>
            <a:r>
              <a:rPr lang="en-US" sz="2600" b="1" dirty="0" smtClean="0">
                <a:latin typeface="Courier"/>
                <a:cs typeface="Courier"/>
              </a:rPr>
              <a:t>new</a:t>
            </a:r>
            <a:r>
              <a:rPr lang="en-US" sz="2600" dirty="0" smtClean="0">
                <a:latin typeface="Courier"/>
                <a:cs typeface="Courier"/>
              </a:rPr>
              <a:t> </a:t>
            </a:r>
            <a:r>
              <a:rPr lang="en-US" sz="2600" dirty="0" smtClean="0">
                <a:cs typeface="Courier"/>
              </a:rPr>
              <a:t>may not place objects next to each other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>
                <a:cs typeface="Courier"/>
              </a:rPr>
              <a:t>Has large height, for the number of elements?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0395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Project 2 is due tonight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Make canvas group submissions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Load factor: total number of elements / current table size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Can select any load factor (but since we don’t measure memory consumption, lower may be better)</a:t>
            </a:r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1870364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changes might we want to make to an AVL to make it better for disk?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Still want to keep log n height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Allocate more objects closer together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Have a higher branching factor so that data you want is at a lower depth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Take advantage of page sizes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64923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err="1" smtClean="0"/>
              <a:t>Noded</a:t>
            </a:r>
            <a:r>
              <a:rPr lang="en-US" sz="2600" dirty="0" smtClean="0"/>
              <a:t> data structure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89364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err="1" smtClean="0"/>
              <a:t>Noded</a:t>
            </a:r>
            <a:r>
              <a:rPr lang="en-US" sz="2600" dirty="0" smtClean="0"/>
              <a:t> data structure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As an aside, what we will discuss in this course is called a B+ tree, which has slight differences if you go and look for resources online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95465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err="1" smtClean="0"/>
              <a:t>Noded</a:t>
            </a:r>
            <a:r>
              <a:rPr lang="en-US" sz="2600" dirty="0" smtClean="0"/>
              <a:t> data structure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Two types of nodes: 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internal “signpost” nodes 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leaf “data” nodes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Each node has a capacity 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M for “signpost” nodes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L for “leaf/data” nodes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7246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Rules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Other than the root, internal nodes have between M/2 and M children and leaves have between L/2 and L data</a:t>
            </a:r>
          </a:p>
        </p:txBody>
      </p:sp>
    </p:spTree>
    <p:extLst>
      <p:ext uri="{BB962C8B-B14F-4D97-AF65-F5344CB8AC3E}">
        <p14:creationId xmlns:p14="http://schemas.microsoft.com/office/powerpoint/2010/main" val="2613399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Rules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Other than the root, internal nodes have between M/2 and M children and leaves have between L/2 and L data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Elements in the leaves are stored in sorted order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7230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Rules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Other than the root, internal nodes have between M/2 and M children and leaves have between L/2 and L data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Elements in the leaves are stored in sorted order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The number of </a:t>
            </a:r>
            <a:r>
              <a:rPr lang="en-US" sz="2400" dirty="0" err="1" smtClean="0"/>
              <a:t>subtrees</a:t>
            </a:r>
            <a:r>
              <a:rPr lang="en-US" sz="2400" dirty="0" smtClean="0"/>
              <a:t> for a signpost is one more than the number of elements in the signpost</a:t>
            </a:r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5984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Rules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Other than the root, internal nodes have between M/2 and M children and leaves have between L/2 and L data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Elements in the leaves are stored in sorted order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The number of </a:t>
            </a:r>
            <a:r>
              <a:rPr lang="en-US" sz="2400" dirty="0" err="1" smtClean="0"/>
              <a:t>subtrees</a:t>
            </a:r>
            <a:r>
              <a:rPr lang="en-US" sz="2400" dirty="0" smtClean="0"/>
              <a:t> for a signpost is one more than the number of elements in the signpost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The signpost has the smallest piece of data to the right of it – </a:t>
            </a:r>
            <a:r>
              <a:rPr lang="en-US" sz="2400" i="1" dirty="0" smtClean="0"/>
              <a:t>all data is in a leaf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5266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Example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0296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Find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8251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Review of relevant info from Monday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New, memory-conscious data structure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B-trees</a:t>
            </a:r>
            <a:endParaRPr lang="en-US" sz="2600" dirty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3733429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Find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Find the correct </a:t>
            </a:r>
            <a:r>
              <a:rPr lang="en-US" sz="2600" dirty="0" err="1" smtClean="0"/>
              <a:t>subnode</a:t>
            </a:r>
            <a:r>
              <a:rPr lang="en-US" sz="2600" dirty="0" smtClean="0"/>
              <a:t> at every signpost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O(Log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M)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2848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Find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Find the correct </a:t>
            </a:r>
            <a:r>
              <a:rPr lang="en-US" sz="2600" dirty="0" err="1" smtClean="0"/>
              <a:t>subnode</a:t>
            </a:r>
            <a:r>
              <a:rPr lang="en-US" sz="2600" dirty="0" smtClean="0"/>
              <a:t> at every signpost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O(Log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M)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Go through the depth of the tree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O(</a:t>
            </a:r>
            <a:r>
              <a:rPr lang="en-US" sz="2400" dirty="0" err="1" smtClean="0"/>
              <a:t>Log</a:t>
            </a:r>
            <a:r>
              <a:rPr lang="en-US" sz="2400" baseline="-25000" dirty="0" err="1" smtClean="0"/>
              <a:t>M</a:t>
            </a:r>
            <a:r>
              <a:rPr lang="en-US" sz="2400" dirty="0" smtClean="0"/>
              <a:t> N)</a:t>
            </a:r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1733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Find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Find the correct </a:t>
            </a:r>
            <a:r>
              <a:rPr lang="en-US" sz="2600" dirty="0" err="1" smtClean="0"/>
              <a:t>subnode</a:t>
            </a:r>
            <a:r>
              <a:rPr lang="en-US" sz="2600" dirty="0" smtClean="0"/>
              <a:t> at every signpost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O(Log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M)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Go through the depth of the tree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O(</a:t>
            </a:r>
            <a:r>
              <a:rPr lang="en-US" sz="2400" dirty="0" err="1" smtClean="0"/>
              <a:t>Log</a:t>
            </a:r>
            <a:r>
              <a:rPr lang="en-US" sz="2400" baseline="-25000" dirty="0" err="1" smtClean="0"/>
              <a:t>M</a:t>
            </a:r>
            <a:r>
              <a:rPr lang="en-US" sz="2400" dirty="0" smtClean="0"/>
              <a:t> N)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Find the object in the leaf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O(Log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L)</a:t>
            </a:r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0924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Find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Find the correct </a:t>
            </a:r>
            <a:r>
              <a:rPr lang="en-US" sz="2600" dirty="0" err="1" smtClean="0"/>
              <a:t>subnode</a:t>
            </a:r>
            <a:r>
              <a:rPr lang="en-US" sz="2600" dirty="0" smtClean="0"/>
              <a:t> at every signpost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O(Log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M)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Go through the depth of the tree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O(</a:t>
            </a:r>
            <a:r>
              <a:rPr lang="en-US" sz="2400" dirty="0" err="1" smtClean="0"/>
              <a:t>Log</a:t>
            </a:r>
            <a:r>
              <a:rPr lang="en-US" sz="2400" baseline="-25000" dirty="0" err="1" smtClean="0"/>
              <a:t>M</a:t>
            </a:r>
            <a:r>
              <a:rPr lang="en-US" sz="2400" dirty="0" smtClean="0"/>
              <a:t> N)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Find the object in the leaf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O(Log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L)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Total find = O(Log</a:t>
            </a:r>
            <a:r>
              <a:rPr lang="en-US" sz="2600" baseline="-25000" dirty="0" smtClean="0"/>
              <a:t>2 </a:t>
            </a:r>
            <a:r>
              <a:rPr lang="en-US" sz="2600" dirty="0" smtClean="0"/>
              <a:t>L + Log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M*</a:t>
            </a:r>
            <a:r>
              <a:rPr lang="en-US" sz="2600" dirty="0" err="1" smtClean="0"/>
              <a:t>Log</a:t>
            </a:r>
            <a:r>
              <a:rPr lang="en-US" sz="2600" baseline="-25000" dirty="0" err="1" smtClean="0"/>
              <a:t>M</a:t>
            </a:r>
            <a:r>
              <a:rPr lang="en-US" sz="2600" dirty="0" smtClean="0"/>
              <a:t> N)</a:t>
            </a:r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4215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Insertion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 into the correct leaf (in sorted order)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7201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Insertion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 into the correct leaf (in sorted order)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the leaf overflows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split into two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332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Insertion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 into the correct leaf (in sorted order)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the leaf overflows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split into two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attach new child to parent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add new key to parent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6113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Insertion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 into the correct leaf (in sorted order)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the leaf overflows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split into two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attach new child to parent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add new key to parent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Recursively overflow as necessary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6113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Insertion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 into the correct leaf (in sorted order)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the leaf overflows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split into two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attach new child to parent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add new key to parent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Recursively overflow as necessary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the root overflows, make a new root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6113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Insertion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Find the correct leaf </a:t>
            </a:r>
            <a:r>
              <a:rPr lang="en-US" dirty="0"/>
              <a:t>O(Log</a:t>
            </a:r>
            <a:r>
              <a:rPr lang="en-US" baseline="-25000" dirty="0"/>
              <a:t>2 </a:t>
            </a:r>
            <a:r>
              <a:rPr lang="en-US" dirty="0"/>
              <a:t>L + Log</a:t>
            </a:r>
            <a:r>
              <a:rPr lang="en-US" baseline="-25000" dirty="0"/>
              <a:t>2</a:t>
            </a:r>
            <a:r>
              <a:rPr lang="en-US" dirty="0"/>
              <a:t> M*</a:t>
            </a:r>
            <a:r>
              <a:rPr lang="en-US" dirty="0" err="1"/>
              <a:t>Log</a:t>
            </a:r>
            <a:r>
              <a:rPr lang="en-US" baseline="-25000" dirty="0" err="1"/>
              <a:t>M</a:t>
            </a:r>
            <a:r>
              <a:rPr lang="en-US" dirty="0"/>
              <a:t> N)</a:t>
            </a: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9175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Hardware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So far, we’ve taken for granted that memory access in the computer is constant and easily accessible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isn’t always true!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At any given time, some memory might be cheaper and easier to access than others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Memory can’t always be accessed easily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Sometimes the OS lies, and says an object is “in memory” when it’s actually on the disk</a:t>
            </a:r>
            <a:endParaRPr lang="en-US" sz="2600" dirty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3155811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Insertion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Find the correct leaf </a:t>
            </a:r>
            <a:r>
              <a:rPr lang="en-US" dirty="0"/>
              <a:t>O(Log</a:t>
            </a:r>
            <a:r>
              <a:rPr lang="en-US" baseline="-25000" dirty="0"/>
              <a:t>2 </a:t>
            </a:r>
            <a:r>
              <a:rPr lang="en-US" dirty="0"/>
              <a:t>L + Log</a:t>
            </a:r>
            <a:r>
              <a:rPr lang="en-US" baseline="-25000" dirty="0"/>
              <a:t>2</a:t>
            </a:r>
            <a:r>
              <a:rPr lang="en-US" dirty="0"/>
              <a:t> M*</a:t>
            </a:r>
            <a:r>
              <a:rPr lang="en-US" dirty="0" err="1"/>
              <a:t>Log</a:t>
            </a:r>
            <a:r>
              <a:rPr lang="en-US" baseline="-25000" dirty="0" err="1"/>
              <a:t>M</a:t>
            </a:r>
            <a:r>
              <a:rPr lang="en-US" dirty="0"/>
              <a:t> N</a:t>
            </a:r>
            <a:r>
              <a:rPr lang="en-US" dirty="0" smtClean="0"/>
              <a:t>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 in the leaf</a:t>
            </a: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4728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Insertion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Find the correct leaf </a:t>
            </a:r>
            <a:r>
              <a:rPr lang="en-US" dirty="0"/>
              <a:t>O(Log</a:t>
            </a:r>
            <a:r>
              <a:rPr lang="en-US" baseline="-25000" dirty="0"/>
              <a:t>2 </a:t>
            </a:r>
            <a:r>
              <a:rPr lang="en-US" dirty="0"/>
              <a:t>L + Log</a:t>
            </a:r>
            <a:r>
              <a:rPr lang="en-US" baseline="-25000" dirty="0"/>
              <a:t>2</a:t>
            </a:r>
            <a:r>
              <a:rPr lang="en-US" dirty="0"/>
              <a:t> M*</a:t>
            </a:r>
            <a:r>
              <a:rPr lang="en-US" dirty="0" err="1"/>
              <a:t>Log</a:t>
            </a:r>
            <a:r>
              <a:rPr lang="en-US" baseline="-25000" dirty="0" err="1"/>
              <a:t>M</a:t>
            </a:r>
            <a:r>
              <a:rPr lang="en-US" dirty="0"/>
              <a:t> N</a:t>
            </a:r>
            <a:r>
              <a:rPr lang="en-US" dirty="0" smtClean="0"/>
              <a:t>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 in the leaf O(L)</a:t>
            </a:r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6526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Insertion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Find the correct leaf </a:t>
            </a:r>
            <a:r>
              <a:rPr lang="en-US" dirty="0"/>
              <a:t>O(Log</a:t>
            </a:r>
            <a:r>
              <a:rPr lang="en-US" baseline="-25000" dirty="0"/>
              <a:t>2 </a:t>
            </a:r>
            <a:r>
              <a:rPr lang="en-US" dirty="0"/>
              <a:t>L + Log</a:t>
            </a:r>
            <a:r>
              <a:rPr lang="en-US" baseline="-25000" dirty="0"/>
              <a:t>2</a:t>
            </a:r>
            <a:r>
              <a:rPr lang="en-US" dirty="0"/>
              <a:t> M*</a:t>
            </a:r>
            <a:r>
              <a:rPr lang="en-US" dirty="0" err="1"/>
              <a:t>Log</a:t>
            </a:r>
            <a:r>
              <a:rPr lang="en-US" baseline="-25000" dirty="0" err="1"/>
              <a:t>M</a:t>
            </a:r>
            <a:r>
              <a:rPr lang="en-US" dirty="0"/>
              <a:t> N</a:t>
            </a:r>
            <a:r>
              <a:rPr lang="en-US" dirty="0" smtClean="0"/>
              <a:t>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 in the leaf O(L)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Split the leaf O(L)</a:t>
            </a:r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2566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Insertion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Find the correct leaf </a:t>
            </a:r>
            <a:r>
              <a:rPr lang="en-US" dirty="0"/>
              <a:t>O(Log</a:t>
            </a:r>
            <a:r>
              <a:rPr lang="en-US" baseline="-25000" dirty="0"/>
              <a:t>2 </a:t>
            </a:r>
            <a:r>
              <a:rPr lang="en-US" dirty="0"/>
              <a:t>L + Log</a:t>
            </a:r>
            <a:r>
              <a:rPr lang="en-US" baseline="-25000" dirty="0"/>
              <a:t>2</a:t>
            </a:r>
            <a:r>
              <a:rPr lang="en-US" dirty="0"/>
              <a:t> M*</a:t>
            </a:r>
            <a:r>
              <a:rPr lang="en-US" dirty="0" err="1"/>
              <a:t>Log</a:t>
            </a:r>
            <a:r>
              <a:rPr lang="en-US" baseline="-25000" dirty="0" err="1"/>
              <a:t>M</a:t>
            </a:r>
            <a:r>
              <a:rPr lang="en-US" dirty="0"/>
              <a:t> N</a:t>
            </a:r>
            <a:r>
              <a:rPr lang="en-US" dirty="0" smtClean="0"/>
              <a:t>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 in the leaf O(L)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Split the leaf O(L)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Split parents back to the root:</a:t>
            </a:r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2875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Insertion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Find the correct leaf </a:t>
            </a:r>
            <a:r>
              <a:rPr lang="en-US" dirty="0"/>
              <a:t>O(Log</a:t>
            </a:r>
            <a:r>
              <a:rPr lang="en-US" baseline="-25000" dirty="0"/>
              <a:t>2 </a:t>
            </a:r>
            <a:r>
              <a:rPr lang="en-US" dirty="0"/>
              <a:t>L + Log</a:t>
            </a:r>
            <a:r>
              <a:rPr lang="en-US" baseline="-25000" dirty="0"/>
              <a:t>2</a:t>
            </a:r>
            <a:r>
              <a:rPr lang="en-US" dirty="0"/>
              <a:t> M*</a:t>
            </a:r>
            <a:r>
              <a:rPr lang="en-US" dirty="0" err="1"/>
              <a:t>Log</a:t>
            </a:r>
            <a:r>
              <a:rPr lang="en-US" baseline="-25000" dirty="0" err="1"/>
              <a:t>M</a:t>
            </a:r>
            <a:r>
              <a:rPr lang="en-US" dirty="0"/>
              <a:t> N</a:t>
            </a:r>
            <a:r>
              <a:rPr lang="en-US" dirty="0" smtClean="0"/>
              <a:t>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 in the leaf O(L)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Split the leaf O(L)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Split parents back to the root: O(M </a:t>
            </a:r>
            <a:r>
              <a:rPr lang="en-US" sz="2600" dirty="0" err="1" smtClean="0"/>
              <a:t>log</a:t>
            </a:r>
            <a:r>
              <a:rPr lang="en-US" sz="2600" baseline="-25000" dirty="0" err="1" smtClean="0"/>
              <a:t>M</a:t>
            </a:r>
            <a:r>
              <a:rPr lang="en-US" sz="2600" dirty="0" smtClean="0"/>
              <a:t> n)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0117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Insertion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Find the correct leaf </a:t>
            </a:r>
            <a:r>
              <a:rPr lang="en-US" dirty="0"/>
              <a:t>O(Log</a:t>
            </a:r>
            <a:r>
              <a:rPr lang="en-US" baseline="-25000" dirty="0"/>
              <a:t>2 </a:t>
            </a:r>
            <a:r>
              <a:rPr lang="en-US" dirty="0"/>
              <a:t>L + Log</a:t>
            </a:r>
            <a:r>
              <a:rPr lang="en-US" baseline="-25000" dirty="0"/>
              <a:t>2</a:t>
            </a:r>
            <a:r>
              <a:rPr lang="en-US" dirty="0"/>
              <a:t> M*</a:t>
            </a:r>
            <a:r>
              <a:rPr lang="en-US" dirty="0" err="1"/>
              <a:t>Log</a:t>
            </a:r>
            <a:r>
              <a:rPr lang="en-US" baseline="-25000" dirty="0" err="1"/>
              <a:t>M</a:t>
            </a:r>
            <a:r>
              <a:rPr lang="en-US" dirty="0"/>
              <a:t> N</a:t>
            </a:r>
            <a:r>
              <a:rPr lang="en-US" dirty="0" smtClean="0"/>
              <a:t>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 in the leaf O(L)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Split the leaf O(L)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Split parents back to the root: O(M </a:t>
            </a:r>
            <a:r>
              <a:rPr lang="en-US" sz="2600" dirty="0" err="1" smtClean="0"/>
              <a:t>log</a:t>
            </a:r>
            <a:r>
              <a:rPr lang="en-US" sz="2600" baseline="-25000" dirty="0" err="1" smtClean="0"/>
              <a:t>M</a:t>
            </a:r>
            <a:r>
              <a:rPr lang="en-US" sz="2600" dirty="0" smtClean="0"/>
              <a:t> n)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Total runtime = O(L + M </a:t>
            </a:r>
            <a:r>
              <a:rPr lang="en-US" sz="2600" dirty="0" err="1" smtClean="0"/>
              <a:t>Log</a:t>
            </a:r>
            <a:r>
              <a:rPr lang="en-US" sz="2600" baseline="-25000" dirty="0" err="1" smtClean="0"/>
              <a:t>M</a:t>
            </a:r>
            <a:r>
              <a:rPr lang="en-US" sz="2600" dirty="0" smtClean="0"/>
              <a:t> n)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1273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Insertion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Find the correct leaf </a:t>
            </a:r>
            <a:r>
              <a:rPr lang="en-US" dirty="0"/>
              <a:t>O(Log</a:t>
            </a:r>
            <a:r>
              <a:rPr lang="en-US" baseline="-25000" dirty="0"/>
              <a:t>2 </a:t>
            </a:r>
            <a:r>
              <a:rPr lang="en-US" dirty="0"/>
              <a:t>L + Log</a:t>
            </a:r>
            <a:r>
              <a:rPr lang="en-US" baseline="-25000" dirty="0"/>
              <a:t>2</a:t>
            </a:r>
            <a:r>
              <a:rPr lang="en-US" dirty="0"/>
              <a:t> M*</a:t>
            </a:r>
            <a:r>
              <a:rPr lang="en-US" dirty="0" err="1"/>
              <a:t>Log</a:t>
            </a:r>
            <a:r>
              <a:rPr lang="en-US" baseline="-25000" dirty="0" err="1"/>
              <a:t>M</a:t>
            </a:r>
            <a:r>
              <a:rPr lang="en-US" dirty="0"/>
              <a:t> N</a:t>
            </a:r>
            <a:r>
              <a:rPr lang="en-US" dirty="0" smtClean="0"/>
              <a:t>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 in the leaf O(L)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Split the leaf O(L)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Split parents back to the root: O(M </a:t>
            </a:r>
            <a:r>
              <a:rPr lang="en-US" sz="2600" dirty="0" err="1" smtClean="0"/>
              <a:t>log</a:t>
            </a:r>
            <a:r>
              <a:rPr lang="en-US" sz="2600" baseline="-25000" dirty="0" err="1" smtClean="0"/>
              <a:t>M</a:t>
            </a:r>
            <a:r>
              <a:rPr lang="en-US" sz="2600" dirty="0" smtClean="0"/>
              <a:t> n)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Total runtime = O(L + M </a:t>
            </a:r>
            <a:r>
              <a:rPr lang="en-US" sz="2600" dirty="0" err="1" smtClean="0"/>
              <a:t>Log</a:t>
            </a:r>
            <a:r>
              <a:rPr lang="en-US" sz="2600" baseline="-25000" dirty="0" err="1" smtClean="0"/>
              <a:t>M</a:t>
            </a:r>
            <a:r>
              <a:rPr lang="en-US" sz="2600" dirty="0" smtClean="0"/>
              <a:t> n)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i="1" dirty="0" smtClean="0"/>
              <a:t>Splitting is actually fairly uncommon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351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Insertion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Find the correct leaf </a:t>
            </a:r>
            <a:r>
              <a:rPr lang="en-US" dirty="0"/>
              <a:t>O(Log</a:t>
            </a:r>
            <a:r>
              <a:rPr lang="en-US" baseline="-25000" dirty="0"/>
              <a:t>2 </a:t>
            </a:r>
            <a:r>
              <a:rPr lang="en-US" dirty="0"/>
              <a:t>L + Log</a:t>
            </a:r>
            <a:r>
              <a:rPr lang="en-US" baseline="-25000" dirty="0"/>
              <a:t>2</a:t>
            </a:r>
            <a:r>
              <a:rPr lang="en-US" dirty="0"/>
              <a:t> M*</a:t>
            </a:r>
            <a:r>
              <a:rPr lang="en-US" dirty="0" err="1"/>
              <a:t>Log</a:t>
            </a:r>
            <a:r>
              <a:rPr lang="en-US" baseline="-25000" dirty="0" err="1"/>
              <a:t>M</a:t>
            </a:r>
            <a:r>
              <a:rPr lang="en-US" dirty="0"/>
              <a:t> N</a:t>
            </a:r>
            <a:r>
              <a:rPr lang="en-US" dirty="0" smtClean="0"/>
              <a:t>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 in the leaf O(L)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Split the leaf O(L)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Split parents back to the root: O(M </a:t>
            </a:r>
            <a:r>
              <a:rPr lang="en-US" sz="2600" dirty="0" err="1" smtClean="0"/>
              <a:t>log</a:t>
            </a:r>
            <a:r>
              <a:rPr lang="en-US" sz="2600" baseline="-25000" dirty="0" err="1" smtClean="0"/>
              <a:t>M</a:t>
            </a:r>
            <a:r>
              <a:rPr lang="en-US" sz="2600" dirty="0" smtClean="0"/>
              <a:t> n)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Total runtime = O(L + M </a:t>
            </a:r>
            <a:r>
              <a:rPr lang="en-US" sz="2600" dirty="0" err="1" smtClean="0"/>
              <a:t>Log</a:t>
            </a:r>
            <a:r>
              <a:rPr lang="en-US" sz="2600" baseline="-25000" dirty="0" err="1" smtClean="0"/>
              <a:t>M</a:t>
            </a:r>
            <a:r>
              <a:rPr lang="en-US" sz="2600" dirty="0" smtClean="0"/>
              <a:t> n)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i="1" dirty="0" smtClean="0"/>
              <a:t>Splitting is actually fairly uncommon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i="1" dirty="0" smtClean="0"/>
              <a:t>Care most about # of disc accesses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i="1" dirty="0" err="1" smtClean="0"/>
              <a:t>Log</a:t>
            </a:r>
            <a:r>
              <a:rPr lang="en-US" sz="2400" i="1" baseline="-25000" dirty="0" err="1" smtClean="0"/>
              <a:t>M</a:t>
            </a:r>
            <a:r>
              <a:rPr lang="en-US" sz="2400" i="1" dirty="0" smtClean="0"/>
              <a:t> n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3793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Deletion</a:t>
            </a:r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1296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Deletion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Remove the data from the correct leaf</a:t>
            </a:r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1671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Hardware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Back on 32-bit machines, each program had access to 4GB of memory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isn’t feasible to provide!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Sometimes there isn’t enough available, and so memory that hasn’t been used in a while gets pushed to the disk</a:t>
            </a:r>
            <a:endParaRPr lang="en-US" sz="2600" dirty="0"/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Memory that is frequently accessed goes to the cache, which is even faster than RAM</a:t>
            </a:r>
          </a:p>
        </p:txBody>
      </p:sp>
    </p:spTree>
    <p:extLst>
      <p:ext uri="{BB962C8B-B14F-4D97-AF65-F5344CB8AC3E}">
        <p14:creationId xmlns:p14="http://schemas.microsoft.com/office/powerpoint/2010/main" val="4209689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Deletion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Remove the data from the correct leaf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the leaf has too few elements, </a:t>
            </a:r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7226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Deletion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Remove the data from the correct leaf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the leaf has too few elements, 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Adopt one from a neighbor (if it doesn’t result in an underflow)</a:t>
            </a:r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4997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Deletion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Remove the data from the correct leaf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the leaf has too few elements, 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Adopt one from a neighbor (if it doesn’t result in an underflow)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Otherwise, merge with the neighbor</a:t>
            </a:r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1262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Deletion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Remove the data from the correct leaf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the leaf has too few elements, 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Adopt one from a neighbor (if it doesn’t result in an underflow)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Otherwise, merge with the neighbor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Recursively underflow up to root if necessary</a:t>
            </a:r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7687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Deletion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Find the correct element: </a:t>
            </a:r>
            <a:r>
              <a:rPr lang="en-US" sz="1800" dirty="0"/>
              <a:t>O(Log</a:t>
            </a:r>
            <a:r>
              <a:rPr lang="en-US" sz="1800" baseline="-25000" dirty="0"/>
              <a:t>2 </a:t>
            </a:r>
            <a:r>
              <a:rPr lang="en-US" sz="1800" dirty="0"/>
              <a:t>L + Log</a:t>
            </a:r>
            <a:r>
              <a:rPr lang="en-US" sz="1800" baseline="-25000" dirty="0"/>
              <a:t>2</a:t>
            </a:r>
            <a:r>
              <a:rPr lang="en-US" sz="1800" dirty="0"/>
              <a:t> M*</a:t>
            </a:r>
            <a:r>
              <a:rPr lang="en-US" sz="1800" dirty="0" err="1"/>
              <a:t>Log</a:t>
            </a:r>
            <a:r>
              <a:rPr lang="en-US" sz="1800" baseline="-25000" dirty="0" err="1"/>
              <a:t>M</a:t>
            </a:r>
            <a:r>
              <a:rPr lang="en-US" sz="1800" dirty="0"/>
              <a:t> N</a:t>
            </a:r>
            <a:r>
              <a:rPr lang="en-US" sz="1800" dirty="0" smtClean="0"/>
              <a:t>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Remove from the leaf: O(L)</a:t>
            </a:r>
            <a:endParaRPr lang="en-US" sz="24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8177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Deletion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Find the correct element: </a:t>
            </a:r>
            <a:r>
              <a:rPr lang="en-US" sz="1800" dirty="0"/>
              <a:t>O(Log</a:t>
            </a:r>
            <a:r>
              <a:rPr lang="en-US" sz="1800" baseline="-25000" dirty="0"/>
              <a:t>2 </a:t>
            </a:r>
            <a:r>
              <a:rPr lang="en-US" sz="1800" dirty="0"/>
              <a:t>L + Log</a:t>
            </a:r>
            <a:r>
              <a:rPr lang="en-US" sz="1800" baseline="-25000" dirty="0"/>
              <a:t>2</a:t>
            </a:r>
            <a:r>
              <a:rPr lang="en-US" sz="1800" dirty="0"/>
              <a:t> M*</a:t>
            </a:r>
            <a:r>
              <a:rPr lang="en-US" sz="1800" dirty="0" err="1"/>
              <a:t>Log</a:t>
            </a:r>
            <a:r>
              <a:rPr lang="en-US" sz="1800" baseline="-25000" dirty="0" err="1"/>
              <a:t>M</a:t>
            </a:r>
            <a:r>
              <a:rPr lang="en-US" sz="1800" dirty="0"/>
              <a:t> N</a:t>
            </a:r>
            <a:r>
              <a:rPr lang="en-US" sz="1800" dirty="0" smtClean="0"/>
              <a:t>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Remove from the leaf: O(L)</a:t>
            </a: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Adopt/merge with neighbor: O(L)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3225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Deletion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Find the correct element: </a:t>
            </a:r>
            <a:r>
              <a:rPr lang="en-US" sz="1800" dirty="0"/>
              <a:t>O(Log</a:t>
            </a:r>
            <a:r>
              <a:rPr lang="en-US" sz="1800" baseline="-25000" dirty="0"/>
              <a:t>2 </a:t>
            </a:r>
            <a:r>
              <a:rPr lang="en-US" sz="1800" dirty="0"/>
              <a:t>L + Log</a:t>
            </a:r>
            <a:r>
              <a:rPr lang="en-US" sz="1800" baseline="-25000" dirty="0"/>
              <a:t>2</a:t>
            </a:r>
            <a:r>
              <a:rPr lang="en-US" sz="1800" dirty="0"/>
              <a:t> M*</a:t>
            </a:r>
            <a:r>
              <a:rPr lang="en-US" sz="1800" dirty="0" err="1"/>
              <a:t>Log</a:t>
            </a:r>
            <a:r>
              <a:rPr lang="en-US" sz="1800" baseline="-25000" dirty="0" err="1"/>
              <a:t>M</a:t>
            </a:r>
            <a:r>
              <a:rPr lang="en-US" sz="1800" dirty="0"/>
              <a:t> N</a:t>
            </a:r>
            <a:r>
              <a:rPr lang="en-US" sz="1800" dirty="0" smtClean="0"/>
              <a:t>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Remove from the leaf: O(L)</a:t>
            </a: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Adopt/merge with neighbor: O(L)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Merge back up to root: O(M </a:t>
            </a:r>
            <a:r>
              <a:rPr lang="en-US" sz="2600" dirty="0" err="1" smtClean="0"/>
              <a:t>log</a:t>
            </a:r>
            <a:r>
              <a:rPr lang="en-US" sz="2600" baseline="-25000" dirty="0" err="1" smtClean="0"/>
              <a:t>m</a:t>
            </a:r>
            <a:r>
              <a:rPr lang="en-US" sz="2600" dirty="0" smtClean="0"/>
              <a:t> n)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0662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Deletion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Find the correct element: </a:t>
            </a:r>
            <a:r>
              <a:rPr lang="en-US" sz="1800" dirty="0"/>
              <a:t>O(Log</a:t>
            </a:r>
            <a:r>
              <a:rPr lang="en-US" sz="1800" baseline="-25000" dirty="0"/>
              <a:t>2 </a:t>
            </a:r>
            <a:r>
              <a:rPr lang="en-US" sz="1800" dirty="0"/>
              <a:t>L + Log</a:t>
            </a:r>
            <a:r>
              <a:rPr lang="en-US" sz="1800" baseline="-25000" dirty="0"/>
              <a:t>2</a:t>
            </a:r>
            <a:r>
              <a:rPr lang="en-US" sz="1800" dirty="0"/>
              <a:t> M*</a:t>
            </a:r>
            <a:r>
              <a:rPr lang="en-US" sz="1800" dirty="0" err="1"/>
              <a:t>Log</a:t>
            </a:r>
            <a:r>
              <a:rPr lang="en-US" sz="1800" baseline="-25000" dirty="0" err="1"/>
              <a:t>M</a:t>
            </a:r>
            <a:r>
              <a:rPr lang="en-US" sz="1800" dirty="0"/>
              <a:t> N</a:t>
            </a:r>
            <a:r>
              <a:rPr lang="en-US" sz="1800" dirty="0" smtClean="0"/>
              <a:t>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Remove from the leaf: O(L)</a:t>
            </a: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Adopt/merge with neighbor: O(L)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Merge back up to root: O(M </a:t>
            </a:r>
            <a:r>
              <a:rPr lang="en-US" sz="2600" dirty="0" err="1" smtClean="0"/>
              <a:t>log</a:t>
            </a:r>
            <a:r>
              <a:rPr lang="en-US" sz="2600" baseline="-25000" dirty="0" err="1" smtClean="0"/>
              <a:t>m</a:t>
            </a:r>
            <a:r>
              <a:rPr lang="en-US" sz="2600" dirty="0" smtClean="0"/>
              <a:t> n)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Total time: O(L + M </a:t>
            </a:r>
            <a:r>
              <a:rPr lang="en-US" sz="2600" dirty="0" err="1" smtClean="0"/>
              <a:t>log</a:t>
            </a:r>
            <a:r>
              <a:rPr lang="en-US" sz="2600" baseline="-25000" dirty="0" err="1" smtClean="0"/>
              <a:t>m</a:t>
            </a:r>
            <a:r>
              <a:rPr lang="en-US" sz="2600" dirty="0" smtClean="0"/>
              <a:t> n)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7092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Practice tool here: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>
                <a:hlinkClick r:id="rId2"/>
              </a:rPr>
              <a:t>https://www.cs.usfca.edu/~galles/visualization/</a:t>
            </a:r>
            <a:r>
              <a:rPr lang="en-US" sz="2600" dirty="0" smtClean="0">
                <a:hlinkClick r:id="rId2"/>
              </a:rPr>
              <a:t>BPlusTree.html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6601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Why bother with the B-tree?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906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9306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74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Why bother with the B-tree?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Many keys stored in each signpost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3237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Why bother with the B-tree?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Many keys stored in each signpost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Each can be brought up in one disk access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2807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Why bother with the B-tree?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Many keys stored in each signpost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Each can be brought up in one disk access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Binary search is fast because it’s all in memory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5964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Why bother with the B-tree?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Many keys stored in each signpost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Each can be brought up in one disk access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Binary search is fast because it’s all in memory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Internal nodes have only the keys (values waste space)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4417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Why bother with the B-tree?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Many keys stored in each signpost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Each can be brought up in one disk access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Binary search is fast because it’s all in memory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Internal nodes have only the keys (values waste space)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What values of M and L do we want?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2753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Why bother with the B-tree?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Many keys stored in each signpost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Each can be brought up in one disk access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Binary search is fast because it’s all in memory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Internal nodes have only the keys (values waste space)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What values of M and L do we want?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Want each node to be one page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5367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Choosing M and L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0255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Choosing M and L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Let a page be </a:t>
            </a:r>
            <a:r>
              <a:rPr lang="en-US" sz="2400" i="1" dirty="0" smtClean="0"/>
              <a:t>p </a:t>
            </a:r>
            <a:r>
              <a:rPr lang="en-US" sz="2400" dirty="0" smtClean="0"/>
              <a:t>bytes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Keys are </a:t>
            </a:r>
            <a:r>
              <a:rPr lang="en-US" sz="2400" i="1" dirty="0" smtClean="0"/>
              <a:t>k</a:t>
            </a:r>
            <a:r>
              <a:rPr lang="en-US" sz="2400" dirty="0" smtClean="0"/>
              <a:t> bytes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Pointers are </a:t>
            </a:r>
            <a:r>
              <a:rPr lang="en-US" sz="2400" i="1" dirty="0"/>
              <a:t>t</a:t>
            </a:r>
            <a:r>
              <a:rPr lang="en-US" sz="2400" dirty="0" smtClean="0"/>
              <a:t> bytes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Values are </a:t>
            </a:r>
            <a:r>
              <a:rPr lang="en-US" sz="2400" i="1" dirty="0" smtClean="0"/>
              <a:t>v</a:t>
            </a:r>
            <a:r>
              <a:rPr lang="en-US" sz="2400" dirty="0" smtClean="0"/>
              <a:t> bytes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p = M*p + M-1*k; M = </a:t>
            </a:r>
            <a:r>
              <a:rPr lang="en-US" sz="2400" dirty="0" err="1" smtClean="0"/>
              <a:t>p+k</a:t>
            </a:r>
            <a:r>
              <a:rPr lang="en-US" sz="2400" dirty="0" smtClean="0"/>
              <a:t> / </a:t>
            </a:r>
            <a:r>
              <a:rPr lang="en-US" sz="2400" dirty="0" err="1" smtClean="0"/>
              <a:t>t+k</a:t>
            </a: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L = (p-t) / (</a:t>
            </a:r>
            <a:r>
              <a:rPr lang="en-US" sz="2400" dirty="0" err="1" smtClean="0"/>
              <a:t>k+v</a:t>
            </a:r>
            <a:r>
              <a:rPr lang="en-US" sz="2400" dirty="0"/>
              <a:t>)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5013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Locality and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Secondly, the OS uses temporal locality,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Memory recently accessed is likely to be accessed again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Bring recently used data into faster memory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Types of memory (by speed)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Register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L1,L2,L3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Memory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Disk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 </a:t>
            </a:r>
            <a:r>
              <a:rPr lang="en-US" sz="2600" dirty="0" err="1" smtClean="0"/>
              <a:t>interwebs</a:t>
            </a:r>
            <a:r>
              <a:rPr lang="en-US" sz="2600" dirty="0" smtClean="0"/>
              <a:t> (the cloud)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978953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Locality and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The OS is always processing this information and deciding which is the best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is why arrays are faster in practice, they are always next to each other in memory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Each new node in a tree may not even be in the same page in memory!!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Important to consider when designing and explaining design problems.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830750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Cost of memory accesses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Registers (128B): Instantaneous access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L2 Cache (128KB): 0.5 nanoseconds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L3 Cache (2MB): 7 nanoseconds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Main Memory (32 GB): 100 nanoseconds</a:t>
            </a:r>
            <a:endParaRPr lang="en-US" sz="2600" dirty="0"/>
          </a:p>
          <a:p>
            <a:pPr marL="342900" indent="-342900">
              <a:buFont typeface="Arial"/>
              <a:buChar char="•"/>
            </a:pPr>
            <a:r>
              <a:rPr lang="en-US" sz="2600" i="1" dirty="0" smtClean="0"/>
              <a:t>Disk (TBs): 8,000,000 nanoseconds</a:t>
            </a:r>
          </a:p>
        </p:txBody>
      </p:sp>
    </p:spTree>
    <p:extLst>
      <p:ext uri="{BB962C8B-B14F-4D97-AF65-F5344CB8AC3E}">
        <p14:creationId xmlns:p14="http://schemas.microsoft.com/office/powerpoint/2010/main" val="582001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68342</TotalTime>
  <Words>2309</Words>
  <Application>Microsoft Macintosh PowerPoint</Application>
  <PresentationFormat>On-screen Show (4:3)</PresentationFormat>
  <Paragraphs>554</Paragraphs>
  <Slides>67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Essential</vt:lpstr>
      <vt:lpstr>Cse 373</vt:lpstr>
      <vt:lpstr>Assorted Minutiae</vt:lpstr>
      <vt:lpstr>Today’s lecture</vt:lpstr>
      <vt:lpstr>Hardware constraints</vt:lpstr>
      <vt:lpstr>Hardware constraints</vt:lpstr>
      <vt:lpstr>PowerPoint Presentation</vt:lpstr>
      <vt:lpstr>Locality and pages</vt:lpstr>
      <vt:lpstr>Locality and pages</vt:lpstr>
      <vt:lpstr>Cost of memory accesses</vt:lpstr>
      <vt:lpstr>Large AVL</vt:lpstr>
      <vt:lpstr>Large AVL</vt:lpstr>
      <vt:lpstr>Large AVL</vt:lpstr>
      <vt:lpstr>Large AVL</vt:lpstr>
      <vt:lpstr>Large AVL</vt:lpstr>
      <vt:lpstr>Large AVL</vt:lpstr>
      <vt:lpstr>Problems</vt:lpstr>
      <vt:lpstr>Problems</vt:lpstr>
      <vt:lpstr>Problems</vt:lpstr>
      <vt:lpstr>problems</vt:lpstr>
      <vt:lpstr>Solutions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  <vt:lpstr>B-tree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McCarty</cp:lastModifiedBy>
  <cp:revision>224</cp:revision>
  <dcterms:created xsi:type="dcterms:W3CDTF">2017-03-27T18:12:41Z</dcterms:created>
  <dcterms:modified xsi:type="dcterms:W3CDTF">2017-10-25T22:57:38Z</dcterms:modified>
</cp:coreProperties>
</file>