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9"/>
  </p:notesMasterIdLst>
  <p:sldIdLst>
    <p:sldId id="256" r:id="rId2"/>
    <p:sldId id="889" r:id="rId3"/>
    <p:sldId id="890" r:id="rId4"/>
    <p:sldId id="891" r:id="rId5"/>
    <p:sldId id="892" r:id="rId6"/>
    <p:sldId id="893" r:id="rId7"/>
    <p:sldId id="894" r:id="rId8"/>
    <p:sldId id="895" r:id="rId9"/>
    <p:sldId id="896" r:id="rId10"/>
    <p:sldId id="897" r:id="rId11"/>
    <p:sldId id="898" r:id="rId12"/>
    <p:sldId id="899" r:id="rId13"/>
    <p:sldId id="900" r:id="rId14"/>
    <p:sldId id="901" r:id="rId15"/>
    <p:sldId id="902" r:id="rId16"/>
    <p:sldId id="903" r:id="rId17"/>
    <p:sldId id="904" r:id="rId18"/>
    <p:sldId id="905" r:id="rId19"/>
    <p:sldId id="906" r:id="rId20"/>
    <p:sldId id="910" r:id="rId21"/>
    <p:sldId id="921" r:id="rId22"/>
    <p:sldId id="922" r:id="rId23"/>
    <p:sldId id="923" r:id="rId24"/>
    <p:sldId id="924" r:id="rId25"/>
    <p:sldId id="925" r:id="rId26"/>
    <p:sldId id="926" r:id="rId27"/>
    <p:sldId id="927" r:id="rId28"/>
    <p:sldId id="928" r:id="rId29"/>
    <p:sldId id="929" r:id="rId30"/>
    <p:sldId id="930" r:id="rId31"/>
    <p:sldId id="931" r:id="rId32"/>
    <p:sldId id="932" r:id="rId33"/>
    <p:sldId id="933" r:id="rId34"/>
    <p:sldId id="934" r:id="rId35"/>
    <p:sldId id="935" r:id="rId36"/>
    <p:sldId id="936" r:id="rId37"/>
    <p:sldId id="937" r:id="rId38"/>
    <p:sldId id="938" r:id="rId39"/>
    <p:sldId id="939" r:id="rId40"/>
    <p:sldId id="940" r:id="rId41"/>
    <p:sldId id="941" r:id="rId42"/>
    <p:sldId id="968" r:id="rId43"/>
    <p:sldId id="969" r:id="rId44"/>
    <p:sldId id="970" r:id="rId45"/>
    <p:sldId id="971" r:id="rId46"/>
    <p:sldId id="972" r:id="rId47"/>
    <p:sldId id="964" r:id="rId48"/>
    <p:sldId id="965" r:id="rId49"/>
    <p:sldId id="963" r:id="rId50"/>
    <p:sldId id="966" r:id="rId51"/>
    <p:sldId id="967" r:id="rId52"/>
    <p:sldId id="973" r:id="rId53"/>
    <p:sldId id="948" r:id="rId54"/>
    <p:sldId id="949" r:id="rId55"/>
    <p:sldId id="950" r:id="rId56"/>
    <p:sldId id="951" r:id="rId57"/>
    <p:sldId id="952" r:id="rId58"/>
    <p:sldId id="953" r:id="rId59"/>
    <p:sldId id="954" r:id="rId60"/>
    <p:sldId id="955" r:id="rId61"/>
    <p:sldId id="956" r:id="rId62"/>
    <p:sldId id="957" r:id="rId63"/>
    <p:sldId id="958" r:id="rId64"/>
    <p:sldId id="959" r:id="rId65"/>
    <p:sldId id="960" r:id="rId66"/>
    <p:sldId id="961" r:id="rId67"/>
    <p:sldId id="962" r:id="rId6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DC3378-B32F-E44B-8F69-0284602C3475}">
          <p14:sldIdLst>
            <p14:sldId id="256"/>
            <p14:sldId id="889"/>
            <p14:sldId id="890"/>
            <p14:sldId id="891"/>
            <p14:sldId id="892"/>
            <p14:sldId id="893"/>
            <p14:sldId id="894"/>
            <p14:sldId id="895"/>
            <p14:sldId id="896"/>
            <p14:sldId id="897"/>
            <p14:sldId id="898"/>
            <p14:sldId id="899"/>
            <p14:sldId id="900"/>
            <p14:sldId id="901"/>
            <p14:sldId id="902"/>
            <p14:sldId id="903"/>
            <p14:sldId id="904"/>
            <p14:sldId id="905"/>
            <p14:sldId id="906"/>
            <p14:sldId id="910"/>
            <p14:sldId id="921"/>
            <p14:sldId id="922"/>
            <p14:sldId id="923"/>
            <p14:sldId id="924"/>
            <p14:sldId id="925"/>
            <p14:sldId id="926"/>
            <p14:sldId id="927"/>
            <p14:sldId id="928"/>
            <p14:sldId id="929"/>
            <p14:sldId id="930"/>
            <p14:sldId id="931"/>
            <p14:sldId id="932"/>
            <p14:sldId id="933"/>
            <p14:sldId id="934"/>
            <p14:sldId id="935"/>
            <p14:sldId id="936"/>
            <p14:sldId id="937"/>
            <p14:sldId id="938"/>
            <p14:sldId id="939"/>
            <p14:sldId id="940"/>
            <p14:sldId id="941"/>
            <p14:sldId id="968"/>
            <p14:sldId id="969"/>
            <p14:sldId id="970"/>
            <p14:sldId id="971"/>
            <p14:sldId id="972"/>
            <p14:sldId id="964"/>
            <p14:sldId id="965"/>
            <p14:sldId id="963"/>
            <p14:sldId id="966"/>
            <p14:sldId id="967"/>
            <p14:sldId id="973"/>
            <p14:sldId id="948"/>
            <p14:sldId id="949"/>
            <p14:sldId id="950"/>
            <p14:sldId id="951"/>
            <p14:sldId id="952"/>
            <p14:sldId id="953"/>
            <p14:sldId id="954"/>
            <p14:sldId id="955"/>
            <p14:sldId id="956"/>
            <p14:sldId id="957"/>
            <p14:sldId id="958"/>
            <p14:sldId id="959"/>
            <p14:sldId id="960"/>
            <p14:sldId id="961"/>
            <p14:sldId id="9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5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notesMaster" Target="notesMasters/notesMaster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interSettings" Target="printerSettings/printerSettings1.bin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October 23</a:t>
            </a:r>
            <a:r>
              <a:rPr lang="en-US" baseline="30000" dirty="0" smtClean="0"/>
              <a:t>rd</a:t>
            </a:r>
            <a:r>
              <a:rPr lang="en-US" dirty="0" smtClean="0"/>
              <a:t>  – memory and hardware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Memory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Breadth first search 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Queue keeps track of the elements that need to be analyzed next.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 the memory we need to consider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At what point does the Queue have the </a:t>
            </a:r>
            <a:r>
              <a:rPr lang="en-US" sz="2600" i="1" dirty="0" smtClean="0"/>
              <a:t>most </a:t>
            </a:r>
            <a:r>
              <a:rPr lang="en-US" sz="2600" dirty="0" smtClean="0"/>
              <a:t>amount stored in it?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When the tree is at its widest – how many nodes is that?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5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Memory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Breadth first search 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Queue keeps track of the elements that need to be analyzed next.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 the memory we need to consider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At what point does the Queue have the </a:t>
            </a:r>
            <a:r>
              <a:rPr lang="en-US" sz="2600" i="1" dirty="0" smtClean="0"/>
              <a:t>most </a:t>
            </a:r>
            <a:r>
              <a:rPr lang="en-US" sz="2600" dirty="0" smtClean="0"/>
              <a:t>amount stored in it?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When the tree is at its widest – how many nodes is that?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b="1" dirty="0" smtClean="0"/>
              <a:t>N/2: </a:t>
            </a:r>
            <a:r>
              <a:rPr lang="en-US" sz="2600" dirty="0" smtClean="0"/>
              <a:t>half the nodes of a tree are leaves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54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Memory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Consider finding an element in a sorted linked list</a:t>
            </a:r>
            <a:endParaRPr lang="en-US" sz="2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646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Memory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Consider finding an element in a sorted linked list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How much memory does this take?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753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Memory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Consider finding an element in a sorted linked list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How much memory does this take?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Don’t count the data structure, only count the amount of memory that the actual algorithm uses.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508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Memory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Consider finding an element in a sorted linked list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How much memory does this take?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Don’t count the data structure, only count the amount of memory that the actual algorithm uses.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What does it need to “keep track” of?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042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Memory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Consider finding an element in a sorted linked list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How much memory does this take?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Don’t count the data structure, only count the amount of memory that the actual algorithm uses.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What does it need to “keep track” of?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i="1" dirty="0" smtClean="0"/>
              <a:t>Just the thing we’re looking for!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909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Memory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Consider finding an element in a sorted linked list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How much memory does this take?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Don’t count the data structure, only count the amount of memory that the actual algorithm uses.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What does it need to “keep track” of?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i="1" dirty="0" smtClean="0"/>
              <a:t>Just the thing we’re looking for! </a:t>
            </a:r>
            <a:r>
              <a:rPr lang="en-US" sz="2600" dirty="0" smtClean="0"/>
              <a:t>O(1)</a:t>
            </a:r>
            <a:endParaRPr lang="en-US" sz="2600" i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299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Memory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We care about the asymptotic memory usage</a:t>
            </a:r>
            <a:endParaRPr lang="en-US" sz="2600" i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661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Memory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We care about the asymptotic memory usage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That is, as the input size of the data structures increases, does the amount of extra memory increase?</a:t>
            </a:r>
            <a:endParaRPr lang="en-US" sz="2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18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Memory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Similar to runtime analysis</a:t>
            </a:r>
            <a:endParaRPr lang="en-US" sz="26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311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Memory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We care about the asymptotic memory usage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That is, as the input size of the data structures increases, does the amount of extra memory increase?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b="1" dirty="0" smtClean="0"/>
              <a:t>AVL Insert? </a:t>
            </a:r>
            <a:r>
              <a:rPr lang="en-US" sz="2600" dirty="0" smtClean="0"/>
              <a:t>Yes, we need to keep track of the path from the insertion to the root</a:t>
            </a:r>
            <a:endParaRPr lang="en-US" sz="2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81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Hardware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 far, we’ve taken for granted that memory access in the computer is constant and easily accessible</a:t>
            </a:r>
            <a:endParaRPr lang="en-US" sz="2600" baseline="30000" dirty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286461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Hardware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 far, we’ve taken for granted that memory access in the computer is constant and easily accessible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isn’t always true!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2171850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Hardware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 far, we’ve taken for granted that memory access in the computer is constant and easily accessible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isn’t always true!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At any given time, some memory might be cheaper and easier to access than others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2596637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Hardware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 far, we’ve taken for granted that memory access in the computer is constant and easily accessible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isn’t always true!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At any given time, some memory might be cheaper and easier to access than others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Memory can’t always be accessed easily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835188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Hardware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 far, we’ve taken for granted that memory access in the computer is constant and easily accessible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isn’t always true!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At any given time, some memory might be cheaper and easier to access than others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Memory can’t always be accessed easily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Sometimes the OS lies, and says an object is “in memory” when it’s actually on the disk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2538044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Hardware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Back on 32-bit machines, each program had access to 4GB of memory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522529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Hardware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Back on 32-bit machines, each program had access to 4GB of memory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isn’t feasible to provide!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932069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Hardware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Back on 32-bit machines, each program had access to 4GB of memory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isn’t feasible to provide!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Sometimes there isn’t enough available, and so memory that hasn’t been used in a while gets pushed to the disk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3249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Hardware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Back on 32-bit machines, each program had access to 4GB of memory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isn’t feasible to provide!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Sometimes there isn’t enough available, and so memory that hasn’t been used in a while gets pushed to the disk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Memory that is frequently accessed goes to the cache, which is even faster than RAM</a:t>
            </a:r>
          </a:p>
        </p:txBody>
      </p:sp>
    </p:spTree>
    <p:extLst>
      <p:ext uri="{BB962C8B-B14F-4D97-AF65-F5344CB8AC3E}">
        <p14:creationId xmlns:p14="http://schemas.microsoft.com/office/powerpoint/2010/main" val="2788362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Memory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Similar to runtime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Consider the worst case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791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9306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95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Locality and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So, the OS does two smart things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Spatial locality – if you use memory index Ox371347AB, you are likely to need Ox371347AC – bring both into cache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These are called pages, and they are usually around 4kb</a:t>
            </a:r>
          </a:p>
        </p:txBody>
      </p:sp>
    </p:spTree>
    <p:extLst>
      <p:ext uri="{BB962C8B-B14F-4D97-AF65-F5344CB8AC3E}">
        <p14:creationId xmlns:p14="http://schemas.microsoft.com/office/powerpoint/2010/main" val="3611395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Locality and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So, the OS does two smart things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Spatial locality – if you use memory index Ox371347AB, you are likely to need Ox371347AC – bring both into cache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These are called pages, and they are usually around 4kb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All of the processes on your computer have access to pages in memory.</a:t>
            </a:r>
          </a:p>
        </p:txBody>
      </p:sp>
    </p:spTree>
    <p:extLst>
      <p:ext uri="{BB962C8B-B14F-4D97-AF65-F5344CB8AC3E}">
        <p14:creationId xmlns:p14="http://schemas.microsoft.com/office/powerpoint/2010/main" val="1024621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Locality and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When you call new in Java, you are requesting new memory from the heap. If there isn’t memory there, the JVM needs to get new memory from the OS</a:t>
            </a:r>
          </a:p>
        </p:txBody>
      </p:sp>
    </p:spTree>
    <p:extLst>
      <p:ext uri="{BB962C8B-B14F-4D97-AF65-F5344CB8AC3E}">
        <p14:creationId xmlns:p14="http://schemas.microsoft.com/office/powerpoint/2010/main" val="37591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Locality and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When you call new in Java, you are requesting new memory from the heap. If there isn’t memory there, the JVM needs to get new memory from the OS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OS only uses memory in page sizes</a:t>
            </a:r>
          </a:p>
        </p:txBody>
      </p:sp>
    </p:spTree>
    <p:extLst>
      <p:ext uri="{BB962C8B-B14F-4D97-AF65-F5344CB8AC3E}">
        <p14:creationId xmlns:p14="http://schemas.microsoft.com/office/powerpoint/2010/main" val="3927149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Locality and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When you call new in Java, you are requesting new memory from the heap. If there isn’t memory there, the JVM needs to get new memory from the OS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OS only uses memory in page sizes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So if you allocate 100Bytes of data, you </a:t>
            </a:r>
            <a:r>
              <a:rPr lang="en-US" sz="2600" dirty="0" err="1" smtClean="0"/>
              <a:t>overallocate</a:t>
            </a:r>
            <a:r>
              <a:rPr lang="en-US" sz="2600" dirty="0" smtClean="0"/>
              <a:t> to 4kb!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984486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Locality and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When you call new in Java, you are requesting new memory from the heap. If there isn’t memory there, the JVM needs to get new memory from the OS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OS only uses memory in page sizes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So if you allocate 100Bytes of data, you </a:t>
            </a:r>
            <a:r>
              <a:rPr lang="en-US" sz="2600" dirty="0" err="1" smtClean="0"/>
              <a:t>overallocate</a:t>
            </a:r>
            <a:r>
              <a:rPr lang="en-US" sz="2600" dirty="0" smtClean="0"/>
              <a:t> to 4kb!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But you can use that 4kb if you need more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013989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Locality and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Secondly, the OS uses temporal locality,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198677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Locality and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Secondly, the OS uses temporal locality,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Memory recently accessed is likely to be accessed again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098859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Locality and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Secondly, the OS uses temporal locality,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Memory recently accessed is likely to be accessed again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Bring recently used data into faster memory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272180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Memory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Similar to runtime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Rather than counting the number of operations, we count the amount of memory needed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285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9306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485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Locality and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Secondly, the OS uses temporal locality,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Memory recently accessed is likely to be accessed again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Bring recently used data into faster memory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Types of memory (by speed)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Register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L1,L2,L3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Memory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Disk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</a:t>
            </a:r>
            <a:r>
              <a:rPr lang="en-US" sz="2600" dirty="0" err="1" smtClean="0"/>
              <a:t>interwebs</a:t>
            </a:r>
            <a:r>
              <a:rPr lang="en-US" sz="2600" dirty="0" smtClean="0"/>
              <a:t> (the cloud)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603294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Locality and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The OS is always processing this information and deciding which is the best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 why arrays are faster in practice, they are always next to each other in memory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955074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Locality and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The OS is always processing this information and deciding which is the best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 why arrays are faster in practice, they are always next to each other in memory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Each new node in a tree may not even be in the same page in memory!!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34701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Locality and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The OS is always processing this information and deciding which is the best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 why arrays are faster in practice, they are always next to each other in memory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Each new node in a tree may not even be in the same page in memory!!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Important to consider when designing and explaining design problems.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901404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Cost of memory accesses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Registers (128B): Instantaneous access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L2 Cache (128KB): 0.5 nanoseconds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L3 Cache (2MB): 7 nanoseconds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Main Memory (32 GB): 100 nanoseconds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257109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Cost of memory accesses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Registers (128B): Instantaneous access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L2 Cache (128KB): 0.5 nanoseconds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L3 Cache (2MB): 7 nanoseconds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Main Memory (32 GB): 100 nanoseconds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r>
              <a:rPr lang="en-US" sz="2600" i="1" dirty="0" smtClean="0"/>
              <a:t>Disk (TBs): 8,000,000 nanoseconds</a:t>
            </a:r>
          </a:p>
        </p:txBody>
      </p:sp>
    </p:spTree>
    <p:extLst>
      <p:ext uri="{BB962C8B-B14F-4D97-AF65-F5344CB8AC3E}">
        <p14:creationId xmlns:p14="http://schemas.microsoft.com/office/powerpoint/2010/main" val="2490951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Process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does an individual process use memory?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409591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Process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does an individual process use memory?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Many different demands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Global variables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Call stack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Allocated variables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Process code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98190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Process Memory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681" y="1757044"/>
            <a:ext cx="7704991" cy="474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67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Memory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Similar to runtime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Rather than counting the number of operations, we count the amount of memory needed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During the operation, when does the algorithm need to “keep track” of the most number of things?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057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Process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These different demands are not next to each other in memory—little locality benefit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187284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Process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These different demands are not next to each other in memory—little locality benefit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Each call to new allocates wherever there is space in the heap (memory allocator)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Even if two elements are created one after another, there is no guarantee that they’ll both be in the same page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 especially true for java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How important is caching?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073479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Cost of memory accesses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Registers (128B): Instantaneous access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L2 Cache (128KB): 0.5 nanoseconds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L3 Cache (2MB): 7 nanoseconds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Main Memory (32 GB): 100 nanoseconds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r>
              <a:rPr lang="en-US" sz="2600" i="1" dirty="0" smtClean="0"/>
              <a:t>Disk (TBs): 8,000,000 nanoseconds</a:t>
            </a:r>
            <a:endParaRPr lang="en-US" sz="2600" i="1" dirty="0"/>
          </a:p>
          <a:p>
            <a:pPr marL="800100" lvl="1" indent="-342900">
              <a:buFont typeface="Arial"/>
              <a:buChar char="•"/>
            </a:pPr>
            <a:r>
              <a:rPr lang="en-US" sz="2600" i="1" dirty="0" smtClean="0"/>
              <a:t>This is much, much worse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1197175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Large AVL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Suppose we are storing terabytes of data in an AVL tree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3606686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Large AVL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Suppose we are storing terabytes of data in an AVL 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Height is about 50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181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Large AVL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Suppose we are storing terabytes of data in an AVL 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Height is about 50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How many disk accesses will a find take?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24682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Large AVL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Suppose we are storing terabytes of data in an AVL 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Height is about 50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How many disk accesses will a find take?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Between 0 and 50!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08820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Large AVL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Suppose we are storing terabytes of data in an AVL 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Height is about 50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How many disk accesses will a find take?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Between 0 and 50!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 the difference between nanoseconds and almost half a second!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71139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Large AVL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Suppose we are storing terabytes of data in an AVL 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Height is about 50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How many disk accesses will a find take?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Between 0 and 50!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 the difference between nanoseconds and almost half a second!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lots data is stored on the disk, O(log n) finds don’t happen in practice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25746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is AVL so bad on disk?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72558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Memory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Breadth first search </a:t>
            </a:r>
            <a:endParaRPr lang="en-US" sz="2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757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is AVL so bad on disk?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Each piece of data is its own node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6919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is AVL so bad on disk?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Each piece of data is its own node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Each call of </a:t>
            </a:r>
            <a:r>
              <a:rPr lang="en-US" sz="2600" b="1" dirty="0" smtClean="0">
                <a:latin typeface="Courier"/>
                <a:cs typeface="Courier"/>
              </a:rPr>
              <a:t>new</a:t>
            </a:r>
            <a:r>
              <a:rPr lang="en-US" sz="2600" dirty="0" smtClean="0">
                <a:latin typeface="Courier"/>
                <a:cs typeface="Courier"/>
              </a:rPr>
              <a:t> </a:t>
            </a:r>
            <a:r>
              <a:rPr lang="en-US" sz="2600" dirty="0" smtClean="0">
                <a:cs typeface="Courier"/>
              </a:rPr>
              <a:t>may not place objects next to each other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79012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is AVL so bad on disk?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Each piece of data is its own node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Each call of </a:t>
            </a:r>
            <a:r>
              <a:rPr lang="en-US" sz="2600" b="1" dirty="0" smtClean="0">
                <a:latin typeface="Courier"/>
                <a:cs typeface="Courier"/>
              </a:rPr>
              <a:t>new</a:t>
            </a:r>
            <a:r>
              <a:rPr lang="en-US" sz="2600" dirty="0" smtClean="0">
                <a:latin typeface="Courier"/>
                <a:cs typeface="Courier"/>
              </a:rPr>
              <a:t> </a:t>
            </a:r>
            <a:r>
              <a:rPr lang="en-US" sz="2600" dirty="0" smtClean="0">
                <a:cs typeface="Courier"/>
              </a:rPr>
              <a:t>may not place objects next to each other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>
                <a:cs typeface="Courier"/>
              </a:rPr>
              <a:t>Has large height, for the number of elements?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45156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changes might we want to make to an AVL to make it better for disk?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5303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changes might we want to make to an AVL to make it better for disk?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Still want to keep log n height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90689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changes might we want to make to an AVL to make it better for disk?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Still want to keep log n height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Allocate more objects closer together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96065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changes might we want to make to an AVL to make it better for disk?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Still want to keep log n height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Allocate more objects closer together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Have a higher branching factor so that data you want is at a lower depth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70351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61998" cy="1371600"/>
          </a:xfrm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changes might we want to make to an AVL to make it better for disk?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Still want to keep log n height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Allocate more objects closer together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Have a higher branching factor so that data you want is at a lower depth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Take advantage of page sizes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5727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Memory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Breadth first search 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Queue keeps track of the elements that need to be analyzed next.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618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Memory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Breadth first search 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Queue keeps track of the elements that need to be analyzed next.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 the memory we need to consider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720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Memory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Breadth first search 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Queue keeps track of the elements that need to be analyzed next.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 the memory we need to consider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At what point does the Queue have the </a:t>
            </a:r>
            <a:r>
              <a:rPr lang="en-US" sz="2600" i="1" dirty="0" smtClean="0"/>
              <a:t>most </a:t>
            </a:r>
            <a:r>
              <a:rPr lang="en-US" sz="2600" dirty="0" smtClean="0"/>
              <a:t>amount stored in it?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021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29060</TotalTime>
  <Words>2209</Words>
  <Application>Microsoft Macintosh PowerPoint</Application>
  <PresentationFormat>On-screen Show (4:3)</PresentationFormat>
  <Paragraphs>261</Paragraphs>
  <Slides>67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Essential</vt:lpstr>
      <vt:lpstr>Cse 373</vt:lpstr>
      <vt:lpstr>Memory Analysis</vt:lpstr>
      <vt:lpstr>Memory Analysis</vt:lpstr>
      <vt:lpstr>Memory Analysis</vt:lpstr>
      <vt:lpstr>Memory Analysis</vt:lpstr>
      <vt:lpstr>Memory Analysis</vt:lpstr>
      <vt:lpstr>Memory Analysis</vt:lpstr>
      <vt:lpstr>Memory Analysis</vt:lpstr>
      <vt:lpstr>Memory Analysis</vt:lpstr>
      <vt:lpstr>Memory Analysis</vt:lpstr>
      <vt:lpstr>Memory Analysis</vt:lpstr>
      <vt:lpstr>Memory Analysis</vt:lpstr>
      <vt:lpstr>Memory Analysis</vt:lpstr>
      <vt:lpstr>Memory Analysis</vt:lpstr>
      <vt:lpstr>Memory Analysis</vt:lpstr>
      <vt:lpstr>Memory Analysis</vt:lpstr>
      <vt:lpstr>Memory Analysis</vt:lpstr>
      <vt:lpstr>Memory Analysis</vt:lpstr>
      <vt:lpstr>Memory Analysis</vt:lpstr>
      <vt:lpstr>Memory Analysis</vt:lpstr>
      <vt:lpstr>Hardware constraints</vt:lpstr>
      <vt:lpstr>Hardware constraints</vt:lpstr>
      <vt:lpstr>Hardware constraints</vt:lpstr>
      <vt:lpstr>Hardware constraints</vt:lpstr>
      <vt:lpstr>Hardware constraints</vt:lpstr>
      <vt:lpstr>Hardware constraints</vt:lpstr>
      <vt:lpstr>Hardware constraints</vt:lpstr>
      <vt:lpstr>Hardware constraints</vt:lpstr>
      <vt:lpstr>Hardware constraints</vt:lpstr>
      <vt:lpstr>PowerPoint Presentation</vt:lpstr>
      <vt:lpstr>Locality and pages</vt:lpstr>
      <vt:lpstr>Locality and pages</vt:lpstr>
      <vt:lpstr>Locality and pages</vt:lpstr>
      <vt:lpstr>Locality and pages</vt:lpstr>
      <vt:lpstr>Locality and pages</vt:lpstr>
      <vt:lpstr>Locality and pages</vt:lpstr>
      <vt:lpstr>Locality and pages</vt:lpstr>
      <vt:lpstr>Locality and pages</vt:lpstr>
      <vt:lpstr>Locality and pages</vt:lpstr>
      <vt:lpstr>PowerPoint Presentation</vt:lpstr>
      <vt:lpstr>Locality and pages</vt:lpstr>
      <vt:lpstr>Locality and pages</vt:lpstr>
      <vt:lpstr>Locality and pages</vt:lpstr>
      <vt:lpstr>Locality and pages</vt:lpstr>
      <vt:lpstr>Cost of memory accesses</vt:lpstr>
      <vt:lpstr>Cost of memory accesses</vt:lpstr>
      <vt:lpstr>Process Memory</vt:lpstr>
      <vt:lpstr>Process Memory</vt:lpstr>
      <vt:lpstr>Process Memory</vt:lpstr>
      <vt:lpstr>Process Memory</vt:lpstr>
      <vt:lpstr>Process Memory</vt:lpstr>
      <vt:lpstr>Cost of memory accesses</vt:lpstr>
      <vt:lpstr>Large AVL</vt:lpstr>
      <vt:lpstr>Large AVL</vt:lpstr>
      <vt:lpstr>Large AVL</vt:lpstr>
      <vt:lpstr>Large AVL</vt:lpstr>
      <vt:lpstr>Large AVL</vt:lpstr>
      <vt:lpstr>Large AVL</vt:lpstr>
      <vt:lpstr>Problems</vt:lpstr>
      <vt:lpstr>Problems</vt:lpstr>
      <vt:lpstr>Problems</vt:lpstr>
      <vt:lpstr>problems</vt:lpstr>
      <vt:lpstr>Solutions</vt:lpstr>
      <vt:lpstr>Solutions</vt:lpstr>
      <vt:lpstr>Solutions</vt:lpstr>
      <vt:lpstr>Solutions</vt:lpstr>
      <vt:lpstr>Solutions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143</cp:revision>
  <dcterms:created xsi:type="dcterms:W3CDTF">2017-03-27T18:12:41Z</dcterms:created>
  <dcterms:modified xsi:type="dcterms:W3CDTF">2017-10-25T20:57:29Z</dcterms:modified>
</cp:coreProperties>
</file>