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5"/>
  </p:notesMasterIdLst>
  <p:sldIdLst>
    <p:sldId id="256" r:id="rId2"/>
    <p:sldId id="924" r:id="rId3"/>
    <p:sldId id="925" r:id="rId4"/>
    <p:sldId id="926" r:id="rId5"/>
    <p:sldId id="927" r:id="rId6"/>
    <p:sldId id="664" r:id="rId7"/>
    <p:sldId id="669" r:id="rId8"/>
    <p:sldId id="688" r:id="rId9"/>
    <p:sldId id="707" r:id="rId10"/>
    <p:sldId id="833" r:id="rId11"/>
    <p:sldId id="728" r:id="rId12"/>
    <p:sldId id="776" r:id="rId13"/>
    <p:sldId id="777" r:id="rId14"/>
    <p:sldId id="778" r:id="rId15"/>
    <p:sldId id="779" r:id="rId16"/>
    <p:sldId id="780" r:id="rId17"/>
    <p:sldId id="781" r:id="rId18"/>
    <p:sldId id="782" r:id="rId19"/>
    <p:sldId id="783" r:id="rId20"/>
    <p:sldId id="784" r:id="rId21"/>
    <p:sldId id="785" r:id="rId22"/>
    <p:sldId id="786" r:id="rId23"/>
    <p:sldId id="787" r:id="rId24"/>
    <p:sldId id="788" r:id="rId25"/>
    <p:sldId id="789" r:id="rId26"/>
    <p:sldId id="790" r:id="rId27"/>
    <p:sldId id="791" r:id="rId28"/>
    <p:sldId id="923" r:id="rId29"/>
    <p:sldId id="916" r:id="rId30"/>
    <p:sldId id="917" r:id="rId31"/>
    <p:sldId id="918" r:id="rId32"/>
    <p:sldId id="919" r:id="rId33"/>
    <p:sldId id="920" r:id="rId34"/>
    <p:sldId id="921" r:id="rId35"/>
    <p:sldId id="922" r:id="rId36"/>
    <p:sldId id="792" r:id="rId37"/>
    <p:sldId id="793" r:id="rId38"/>
    <p:sldId id="794" r:id="rId39"/>
    <p:sldId id="795" r:id="rId40"/>
    <p:sldId id="796" r:id="rId41"/>
    <p:sldId id="896" r:id="rId42"/>
    <p:sldId id="897" r:id="rId43"/>
    <p:sldId id="898" r:id="rId44"/>
    <p:sldId id="899" r:id="rId45"/>
    <p:sldId id="900" r:id="rId46"/>
    <p:sldId id="901" r:id="rId47"/>
    <p:sldId id="902" r:id="rId48"/>
    <p:sldId id="903" r:id="rId49"/>
    <p:sldId id="904" r:id="rId50"/>
    <p:sldId id="905" r:id="rId51"/>
    <p:sldId id="906" r:id="rId52"/>
    <p:sldId id="907" r:id="rId53"/>
    <p:sldId id="908" r:id="rId54"/>
    <p:sldId id="909" r:id="rId55"/>
    <p:sldId id="910" r:id="rId56"/>
    <p:sldId id="911" r:id="rId57"/>
    <p:sldId id="912" r:id="rId58"/>
    <p:sldId id="913" r:id="rId59"/>
    <p:sldId id="914" r:id="rId60"/>
    <p:sldId id="915" r:id="rId61"/>
    <p:sldId id="838" r:id="rId62"/>
    <p:sldId id="839" r:id="rId63"/>
    <p:sldId id="840" r:id="rId64"/>
    <p:sldId id="841" r:id="rId65"/>
    <p:sldId id="842" r:id="rId66"/>
    <p:sldId id="843" r:id="rId67"/>
    <p:sldId id="844" r:id="rId68"/>
    <p:sldId id="845" r:id="rId69"/>
    <p:sldId id="846" r:id="rId70"/>
    <p:sldId id="847" r:id="rId71"/>
    <p:sldId id="848" r:id="rId72"/>
    <p:sldId id="849" r:id="rId73"/>
    <p:sldId id="850" r:id="rId74"/>
    <p:sldId id="851" r:id="rId75"/>
    <p:sldId id="852" r:id="rId76"/>
    <p:sldId id="853" r:id="rId77"/>
    <p:sldId id="854" r:id="rId78"/>
    <p:sldId id="855" r:id="rId79"/>
    <p:sldId id="856" r:id="rId80"/>
    <p:sldId id="857" r:id="rId81"/>
    <p:sldId id="858" r:id="rId82"/>
    <p:sldId id="859" r:id="rId83"/>
    <p:sldId id="860" r:id="rId84"/>
    <p:sldId id="861" r:id="rId85"/>
    <p:sldId id="862" r:id="rId86"/>
    <p:sldId id="863" r:id="rId87"/>
    <p:sldId id="864" r:id="rId88"/>
    <p:sldId id="865" r:id="rId89"/>
    <p:sldId id="866" r:id="rId90"/>
    <p:sldId id="867" r:id="rId91"/>
    <p:sldId id="868" r:id="rId92"/>
    <p:sldId id="869" r:id="rId93"/>
    <p:sldId id="870" r:id="rId9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DC3378-B32F-E44B-8F69-0284602C3475}">
          <p14:sldIdLst>
            <p14:sldId id="256"/>
            <p14:sldId id="924"/>
            <p14:sldId id="925"/>
            <p14:sldId id="926"/>
            <p14:sldId id="927"/>
            <p14:sldId id="664"/>
            <p14:sldId id="669"/>
            <p14:sldId id="688"/>
            <p14:sldId id="707"/>
            <p14:sldId id="833"/>
            <p14:sldId id="728"/>
            <p14:sldId id="776"/>
            <p14:sldId id="777"/>
            <p14:sldId id="778"/>
            <p14:sldId id="779"/>
            <p14:sldId id="780"/>
            <p14:sldId id="781"/>
            <p14:sldId id="782"/>
            <p14:sldId id="783"/>
            <p14:sldId id="784"/>
            <p14:sldId id="785"/>
            <p14:sldId id="786"/>
            <p14:sldId id="787"/>
            <p14:sldId id="788"/>
            <p14:sldId id="789"/>
            <p14:sldId id="790"/>
            <p14:sldId id="791"/>
            <p14:sldId id="923"/>
            <p14:sldId id="916"/>
            <p14:sldId id="917"/>
            <p14:sldId id="918"/>
            <p14:sldId id="919"/>
            <p14:sldId id="920"/>
            <p14:sldId id="921"/>
            <p14:sldId id="922"/>
            <p14:sldId id="792"/>
            <p14:sldId id="793"/>
            <p14:sldId id="794"/>
            <p14:sldId id="795"/>
            <p14:sldId id="796"/>
            <p14:sldId id="896"/>
            <p14:sldId id="897"/>
            <p14:sldId id="898"/>
            <p14:sldId id="899"/>
            <p14:sldId id="900"/>
            <p14:sldId id="901"/>
            <p14:sldId id="902"/>
            <p14:sldId id="903"/>
            <p14:sldId id="904"/>
            <p14:sldId id="905"/>
            <p14:sldId id="906"/>
            <p14:sldId id="907"/>
            <p14:sldId id="908"/>
            <p14:sldId id="909"/>
            <p14:sldId id="910"/>
            <p14:sldId id="911"/>
            <p14:sldId id="912"/>
            <p14:sldId id="913"/>
            <p14:sldId id="914"/>
            <p14:sldId id="915"/>
            <p14:sldId id="838"/>
            <p14:sldId id="839"/>
            <p14:sldId id="840"/>
            <p14:sldId id="841"/>
            <p14:sldId id="842"/>
            <p14:sldId id="843"/>
            <p14:sldId id="844"/>
            <p14:sldId id="845"/>
            <p14:sldId id="846"/>
            <p14:sldId id="847"/>
            <p14:sldId id="848"/>
            <p14:sldId id="849"/>
            <p14:sldId id="850"/>
            <p14:sldId id="851"/>
            <p14:sldId id="852"/>
            <p14:sldId id="853"/>
            <p14:sldId id="854"/>
            <p14:sldId id="855"/>
            <p14:sldId id="856"/>
            <p14:sldId id="857"/>
            <p14:sldId id="858"/>
            <p14:sldId id="859"/>
            <p14:sldId id="860"/>
            <p14:sldId id="861"/>
            <p14:sldId id="862"/>
            <p14:sldId id="863"/>
            <p14:sldId id="864"/>
            <p14:sldId id="865"/>
            <p14:sldId id="866"/>
            <p14:sldId id="867"/>
            <p14:sldId id="868"/>
            <p14:sldId id="869"/>
            <p14:sldId id="8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5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notesMaster" Target="notesMasters/notesMaster1.xml"/><Relationship Id="rId96" Type="http://schemas.openxmlformats.org/officeDocument/2006/relationships/printerSettings" Target="printerSettings/printerSettings1.bin"/><Relationship Id="rId97" Type="http://schemas.openxmlformats.org/officeDocument/2006/relationships/presProps" Target="presProps.xml"/><Relationship Id="rId98" Type="http://schemas.openxmlformats.org/officeDocument/2006/relationships/viewProps" Target="viewProps.xml"/><Relationship Id="rId9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tableStyles" Target="tableStyle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– Hashing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 reality, good hash functions are difficult to produce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want a hash that distributes our data evenly throughout the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Usually, our hash function returns some integer, which must then be </a:t>
            </a:r>
            <a:r>
              <a:rPr lang="en-US" sz="2600" dirty="0" err="1" smtClean="0"/>
              <a:t>modded</a:t>
            </a:r>
            <a:r>
              <a:rPr lang="en-US" sz="2600" dirty="0" smtClean="0"/>
              <a:t> to our table size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Needs to incorporate all the data in the keys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361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Possible </a:t>
            </a:r>
            <a:r>
              <a:rPr lang="en-US" sz="2800" dirty="0" smtClean="0">
                <a:cs typeface="Courier"/>
              </a:rPr>
              <a:t>solutions: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Store in the next available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Store both in the same space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Try a different hash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Resize the array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0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table methods are defined by how they handle collisions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Two main approaches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Chaining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0704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0317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probing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83941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Try the appropriate hash table row first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76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Try the appropriate hash table row first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Increase the index by one until a spot is found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5587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Try the appropriate hash table row first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Increase the index by one until a spot is found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Guaranteed to find a spot if it is available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781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Try the appropriate hash table row first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Increase the index by one until a spot is found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Guaranteed to find a spot if it is available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If the array is too full, its operations reach O(n) </a:t>
            </a:r>
            <a:r>
              <a:rPr lang="en-US" sz="2400" dirty="0" smtClean="0"/>
              <a:t>time. </a:t>
            </a:r>
            <a:r>
              <a:rPr lang="en-US" sz="2400" b="1" dirty="0" smtClean="0"/>
              <a:t>Primary clustering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227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Quadratic Probing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280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Written homework due individually tonight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Broken into 5 problems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Please resubmit if you have already, this will make grading easier for 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702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Quadratic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Rather than increasing by one each time, we increase by the squares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6770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Quadratic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Rather than increasing by one each time, we increase by the squares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k+1, k+4, k+9, k+16, k+25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72632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Quadratic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Rather than increasing by one each time, we increase by the squares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k+1, k+4, k+9, k+16, k+25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Certain tables can cause </a:t>
            </a:r>
            <a:r>
              <a:rPr lang="en-US" sz="2200" b="1" dirty="0" smtClean="0"/>
              <a:t>secondary clustering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4109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Quadratic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Rather than increasing by one each time, we increase by the squares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k+1, k+4, k+9, k+16, k+25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Certain tables can cause </a:t>
            </a:r>
            <a:r>
              <a:rPr lang="en-US" sz="2200" b="1" dirty="0" smtClean="0"/>
              <a:t>secondary clustering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342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Quadratic Probing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Rather than increasing by one each time, we increase by the squares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k+1, k+4, k+9, k+16, k+25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Certain tables can cause </a:t>
            </a:r>
            <a:r>
              <a:rPr lang="en-US" sz="2200" b="1" dirty="0" smtClean="0"/>
              <a:t>secondary clustering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Can fail to insert if the table is over half full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7784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Secondary Hashing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9042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Secondary Hashing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If two keys collide in the hash table, then a secondary hash indicates the probing size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327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Secondary Hashing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If two keys collide in the hash table, then a secondary hash indicates the probing size</a:t>
            </a:r>
            <a:endParaRPr lang="en-US" sz="2000" dirty="0"/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Need to be careful, possible for infinite loops with a very empty </a:t>
            </a:r>
            <a:r>
              <a:rPr lang="en-US" sz="2000" dirty="0" smtClean="0"/>
              <a:t>array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If the secondary hash value and the table size are </a:t>
            </a:r>
            <a:r>
              <a:rPr lang="en-US" sz="2000" dirty="0" err="1" smtClean="0"/>
              <a:t>coprime</a:t>
            </a:r>
            <a:r>
              <a:rPr lang="en-US" sz="2000" dirty="0" smtClean="0"/>
              <a:t> (they share no factors), then secondary hashing will succeed if there is an open space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8191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Probing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Secondary Hashing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If two keys collide in the hash table, then a secondary hash indicates the probing size</a:t>
            </a:r>
            <a:endParaRPr lang="en-US" sz="2000" dirty="0"/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Need to be careful, possible for infinite loops with a very empty </a:t>
            </a:r>
            <a:r>
              <a:rPr lang="en-US" sz="2000" dirty="0" smtClean="0"/>
              <a:t>array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If the secondary hash value and the table size are </a:t>
            </a:r>
            <a:r>
              <a:rPr lang="en-US" sz="2000" dirty="0" err="1" smtClean="0"/>
              <a:t>coprime</a:t>
            </a:r>
            <a:r>
              <a:rPr lang="en-US" sz="2000" dirty="0" smtClean="0"/>
              <a:t> (they share no factors), then secondary hashing will succeed if there is an open space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If table size is prime, only need to check if hash is a multiple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011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 sizes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4468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Project 2 is out tonight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This is a one week project (no checkpoint, so no opportunity for </a:t>
            </a:r>
            <a:r>
              <a:rPr lang="en-US" sz="2800" dirty="0" err="1" smtClean="0"/>
              <a:t>regrading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Start early!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Implementing </a:t>
            </a:r>
            <a:r>
              <a:rPr lang="en-US" sz="2800" dirty="0" err="1" smtClean="0"/>
              <a:t>Hashtables</a:t>
            </a:r>
            <a:r>
              <a:rPr lang="en-US" sz="2800" dirty="0" smtClean="0"/>
              <a:t> and </a:t>
            </a:r>
            <a:r>
              <a:rPr lang="en-US" sz="2800" dirty="0" err="1" smtClean="0"/>
              <a:t>Hashsets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Canvas should be configured to allow you to make your own groups, hopefully this will make grade assignments easier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283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 sizes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normally choose our hash tables to have prime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8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 sizes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normally choose our hash tables to have prime size</a:t>
            </a:r>
          </a:p>
          <a:p>
            <a:pPr marL="800100" lvl="1" indent="-342900">
              <a:buFont typeface="Arial"/>
              <a:buChar char="•"/>
            </a:pPr>
            <a:r>
              <a:rPr lang="en-US" b="1" dirty="0" smtClean="0"/>
              <a:t>Why?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113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 sizes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normally choose our hash tables to have prime size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is because for any number we pick, so long as it is not a multiple of our table size, they must be </a:t>
            </a:r>
            <a:r>
              <a:rPr lang="en-US" dirty="0" err="1" smtClean="0"/>
              <a:t>coprime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3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 sizes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normally choose our hash tables to have prime size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is because for any number we pick, so long as it is not a multiple of our table size, they must be </a:t>
            </a:r>
            <a:r>
              <a:rPr lang="en-US" dirty="0" err="1" smtClean="0"/>
              <a:t>coprime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Two numbers x and y are </a:t>
            </a:r>
            <a:r>
              <a:rPr lang="en-US" b="1" dirty="0" err="1" smtClean="0"/>
              <a:t>coprime</a:t>
            </a:r>
            <a:r>
              <a:rPr lang="en-US" b="1" dirty="0" smtClean="0"/>
              <a:t> </a:t>
            </a:r>
            <a:r>
              <a:rPr lang="en-US" dirty="0" smtClean="0"/>
              <a:t>if they do not share any common factors.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 sizes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normally choose our hash tables to have prime size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is because for any number we pick, so long as it is not a multiple of our table size, they must be </a:t>
            </a:r>
            <a:r>
              <a:rPr lang="en-US" dirty="0" err="1" smtClean="0"/>
              <a:t>coprime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Two numbers x and y are </a:t>
            </a:r>
            <a:r>
              <a:rPr lang="en-US" b="1" dirty="0" err="1" smtClean="0"/>
              <a:t>coprime</a:t>
            </a:r>
            <a:r>
              <a:rPr lang="en-US" b="1" dirty="0" smtClean="0"/>
              <a:t> </a:t>
            </a:r>
            <a:r>
              <a:rPr lang="en-US" dirty="0" smtClean="0"/>
              <a:t>if they do not share any common factors.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the hash table size and the secondary hash value are </a:t>
            </a:r>
            <a:r>
              <a:rPr lang="en-US" dirty="0" err="1" smtClean="0"/>
              <a:t>coprime</a:t>
            </a:r>
            <a:r>
              <a:rPr lang="en-US" dirty="0" smtClean="0"/>
              <a:t>, then the search will succeed if there is space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7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Array sizes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normally choose our hash tables to have prime size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is because for any number we pick, so long as it is not a multiple of our table size, they must be </a:t>
            </a:r>
            <a:r>
              <a:rPr lang="en-US" dirty="0" err="1" smtClean="0"/>
              <a:t>coprime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Two numbers x and y are </a:t>
            </a:r>
            <a:r>
              <a:rPr lang="en-US" b="1" dirty="0" err="1" smtClean="0"/>
              <a:t>coprime</a:t>
            </a:r>
            <a:r>
              <a:rPr lang="en-US" b="1" dirty="0" smtClean="0"/>
              <a:t> </a:t>
            </a:r>
            <a:r>
              <a:rPr lang="en-US" dirty="0" smtClean="0"/>
              <a:t>if they do not share any common factors.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the hash table size and the secondary hash value are </a:t>
            </a:r>
            <a:r>
              <a:rPr lang="en-US" dirty="0" err="1" smtClean="0"/>
              <a:t>coprime</a:t>
            </a:r>
            <a:r>
              <a:rPr lang="en-US" dirty="0" smtClean="0"/>
              <a:t>, then the search will succeed if there is space available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However, many primes cause secondary clustering when used with quadratic probing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8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32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Rather than probing for an open position, we could just save multiple objects in the same position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127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Rather than probing for an open position, we could just save multiple objects in the same position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Some data structure is necessary here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979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Rather than probing for an open position, we could just save multiple objects in the same position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Some data structure is necessary here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Commonly: </a:t>
            </a:r>
            <a:r>
              <a:rPr lang="en-US" sz="2400" dirty="0" smtClean="0"/>
              <a:t>a linked list, AVL tree or secondary hash table.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9685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Project 1 EC and Part 1 </a:t>
            </a:r>
            <a:r>
              <a:rPr lang="en-US" sz="2800" dirty="0" err="1" smtClean="0"/>
              <a:t>regrades</a:t>
            </a:r>
            <a:r>
              <a:rPr lang="en-US" sz="2800" dirty="0" smtClean="0"/>
              <a:t> out Friday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If you got a different grade than your partner, let me know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EC is calculated separately from the rest of the course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6878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Rather than probing for an open position, we could just save multiple objects in the same position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Some data structure is necessary here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Commonly: </a:t>
            </a:r>
            <a:r>
              <a:rPr lang="en-US" sz="2400" dirty="0" smtClean="0"/>
              <a:t>a linked list, AVL tree or secondary hash table.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Resizing isn’t </a:t>
            </a:r>
            <a:r>
              <a:rPr lang="en-US" sz="2400" b="1" dirty="0" smtClean="0"/>
              <a:t>necessary</a:t>
            </a:r>
            <a:r>
              <a:rPr lang="en-US" sz="2400" dirty="0" smtClean="0"/>
              <a:t>, but if you don’t, you will get O(n) runtime.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1682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When discussing hash table efficiency, we call the proportion of stored data to table size the </a:t>
            </a:r>
            <a:r>
              <a:rPr lang="en-US" sz="2800" i="1" dirty="0" smtClean="0"/>
              <a:t>load factor</a:t>
            </a:r>
            <a:r>
              <a:rPr lang="en-US" sz="2800" dirty="0" smtClean="0"/>
              <a:t>. It is represented by the </a:t>
            </a:r>
            <a:r>
              <a:rPr lang="en-US" sz="2800" dirty="0"/>
              <a:t>G</a:t>
            </a:r>
            <a:r>
              <a:rPr lang="en-US" sz="2800" dirty="0" smtClean="0"/>
              <a:t>reek character lambda (</a:t>
            </a:r>
            <a:r>
              <a:rPr lang="el-GR" sz="2800" dirty="0" smtClean="0"/>
              <a:t>λ</a:t>
            </a:r>
            <a:r>
              <a:rPr lang="en-US" sz="2800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3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When discussing hash table efficiency, we call the proportion of stored data to table size the </a:t>
            </a:r>
            <a:r>
              <a:rPr lang="en-US" sz="2800" i="1" dirty="0" smtClean="0"/>
              <a:t>load factor</a:t>
            </a:r>
            <a:r>
              <a:rPr lang="en-US" sz="2800" dirty="0" smtClean="0"/>
              <a:t>. It is represented by the </a:t>
            </a:r>
            <a:r>
              <a:rPr lang="en-US" sz="2800" dirty="0"/>
              <a:t>G</a:t>
            </a:r>
            <a:r>
              <a:rPr lang="en-US" sz="2800" dirty="0" smtClean="0"/>
              <a:t>reek character lambda (</a:t>
            </a:r>
            <a:r>
              <a:rPr lang="el-GR" sz="2800" dirty="0" smtClean="0"/>
              <a:t>λ</a:t>
            </a:r>
            <a:r>
              <a:rPr lang="en-US" sz="2800" dirty="0" smtClean="0"/>
              <a:t>).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We’ve discussed this a bit implicitly before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2358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When discussing hash table efficiency, we call the proportion of stored data to table size the </a:t>
            </a:r>
            <a:r>
              <a:rPr lang="en-US" sz="2800" i="1" dirty="0" smtClean="0"/>
              <a:t>load factor</a:t>
            </a:r>
            <a:r>
              <a:rPr lang="en-US" sz="2800" dirty="0" smtClean="0"/>
              <a:t>. It is represented by the </a:t>
            </a:r>
            <a:r>
              <a:rPr lang="en-US" sz="2800" dirty="0"/>
              <a:t>G</a:t>
            </a:r>
            <a:r>
              <a:rPr lang="en-US" sz="2800" dirty="0" smtClean="0"/>
              <a:t>reek character lambda (</a:t>
            </a:r>
            <a:r>
              <a:rPr lang="el-GR" sz="2800" dirty="0" smtClean="0"/>
              <a:t>λ</a:t>
            </a:r>
            <a:r>
              <a:rPr lang="en-US" sz="2800" dirty="0" smtClean="0"/>
              <a:t>).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We’ve discussed this a bit implicitly before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are good load-factor (</a:t>
            </a:r>
            <a:r>
              <a:rPr lang="el-GR" sz="2400" dirty="0" smtClean="0"/>
              <a:t>λ</a:t>
            </a:r>
            <a:r>
              <a:rPr lang="en-US" sz="2400" dirty="0" smtClean="0"/>
              <a:t>) values for each of our collision techniques?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0143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Linear Probing?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Quadratic Probing?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Secondary Hashing?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782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Linear Probing?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Quadratic Probing?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Secondary Hashing?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Chaining?</a:t>
            </a:r>
          </a:p>
          <a:p>
            <a:pPr marL="342900" indent="-342900">
              <a:buFont typeface="Arial"/>
              <a:buChar char="•"/>
            </a:pPr>
            <a:r>
              <a:rPr lang="en-US" sz="2800" b="0" dirty="0" smtClean="0"/>
              <a:t>What are the tradeoffs?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193483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Linear Probing?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Quadratic Probing?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Secondary Hashing?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Chaining?</a:t>
            </a:r>
          </a:p>
          <a:p>
            <a:pPr marL="342900" indent="-342900">
              <a:buFont typeface="Arial"/>
              <a:buChar char="•"/>
            </a:pPr>
            <a:r>
              <a:rPr lang="en-US" sz="2800" b="0" dirty="0" smtClean="0"/>
              <a:t>What are the tradeoffs?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Memory efficiency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34876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Linear Probing?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Quadratic Probing?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Secondary Hashing?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Chaining?</a:t>
            </a:r>
          </a:p>
          <a:p>
            <a:pPr marL="342900" indent="-342900">
              <a:buFont typeface="Arial"/>
              <a:buChar char="•"/>
            </a:pPr>
            <a:r>
              <a:rPr lang="en-US" sz="2800" b="0" dirty="0" smtClean="0"/>
              <a:t>What are the tradeoffs?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Memory efficiency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0" dirty="0" smtClean="0"/>
              <a:t>Failure rate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141967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Linear Probing?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Quadratic Probing?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Secondary Hashing?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Chaining?</a:t>
            </a:r>
          </a:p>
          <a:p>
            <a:pPr marL="342900" indent="-342900">
              <a:buFont typeface="Arial"/>
              <a:buChar char="•"/>
            </a:pPr>
            <a:r>
              <a:rPr lang="en-US" sz="2800" b="0" dirty="0" smtClean="0"/>
              <a:t>What are the tradeoffs?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Memory efficiency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0" dirty="0" smtClean="0"/>
              <a:t>Failure rate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Access times?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54867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Linear Probing?  </a:t>
            </a:r>
            <a:r>
              <a:rPr lang="en-US" sz="2800" b="0" dirty="0" smtClean="0"/>
              <a:t>0.25 &lt; </a:t>
            </a:r>
            <a:r>
              <a:rPr lang="el-GR" sz="2800" b="0" dirty="0" smtClean="0"/>
              <a:t>λ</a:t>
            </a:r>
            <a:r>
              <a:rPr lang="en-US" sz="2800" b="0" dirty="0" smtClean="0"/>
              <a:t> &lt; 0.5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Quadratic Probing?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Secondary Hashing?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Chaining?</a:t>
            </a:r>
          </a:p>
        </p:txBody>
      </p:sp>
    </p:spTree>
    <p:extLst>
      <p:ext uri="{BB962C8B-B14F-4D97-AF65-F5344CB8AC3E}">
        <p14:creationId xmlns:p14="http://schemas.microsoft.com/office/powerpoint/2010/main" val="69628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Hashtables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Review of probing methods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Separate Chaining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Implementation considerations</a:t>
            </a:r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0282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Linear Probing?  </a:t>
            </a:r>
            <a:r>
              <a:rPr lang="en-US" sz="2800" b="0" dirty="0" smtClean="0"/>
              <a:t>0.25 &lt; </a:t>
            </a:r>
            <a:r>
              <a:rPr lang="el-GR" sz="2800" b="0" dirty="0" smtClean="0"/>
              <a:t>λ</a:t>
            </a:r>
            <a:r>
              <a:rPr lang="en-US" sz="2800" b="0" dirty="0" smtClean="0"/>
              <a:t> &lt; 0.5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Quadratic Probing? </a:t>
            </a:r>
            <a:r>
              <a:rPr lang="en-US" sz="2800" b="0" dirty="0" smtClean="0"/>
              <a:t>0.10 </a:t>
            </a:r>
            <a:r>
              <a:rPr lang="en-US" sz="2800" b="0" dirty="0"/>
              <a:t>&lt; </a:t>
            </a:r>
            <a:r>
              <a:rPr lang="el-GR" sz="2800" b="0" dirty="0"/>
              <a:t>λ</a:t>
            </a:r>
            <a:r>
              <a:rPr lang="en-US" sz="2800" b="0" dirty="0"/>
              <a:t> &lt; </a:t>
            </a:r>
            <a:r>
              <a:rPr lang="en-US" sz="2800" b="0" dirty="0" smtClean="0"/>
              <a:t>0.30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Secondary Hashing?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Chaining?</a:t>
            </a:r>
          </a:p>
        </p:txBody>
      </p:sp>
    </p:spTree>
    <p:extLst>
      <p:ext uri="{BB962C8B-B14F-4D97-AF65-F5344CB8AC3E}">
        <p14:creationId xmlns:p14="http://schemas.microsoft.com/office/powerpoint/2010/main" val="362236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Linear Probing?  </a:t>
            </a:r>
            <a:r>
              <a:rPr lang="en-US" sz="2800" b="0" dirty="0" smtClean="0"/>
              <a:t>0.25 &lt; </a:t>
            </a:r>
            <a:r>
              <a:rPr lang="el-GR" sz="2800" b="0" dirty="0" smtClean="0"/>
              <a:t>λ</a:t>
            </a:r>
            <a:r>
              <a:rPr lang="en-US" sz="2800" b="0" dirty="0" smtClean="0"/>
              <a:t> &lt; 0.5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Quadratic Probing? </a:t>
            </a:r>
            <a:r>
              <a:rPr lang="en-US" sz="2800" b="0" dirty="0" smtClean="0"/>
              <a:t>0.10 </a:t>
            </a:r>
            <a:r>
              <a:rPr lang="en-US" sz="2800" b="0" dirty="0"/>
              <a:t>&lt; </a:t>
            </a:r>
            <a:r>
              <a:rPr lang="el-GR" sz="2800" b="0" dirty="0"/>
              <a:t>λ</a:t>
            </a:r>
            <a:r>
              <a:rPr lang="en-US" sz="2800" b="0" dirty="0"/>
              <a:t> &lt; </a:t>
            </a:r>
            <a:r>
              <a:rPr lang="en-US" sz="2800" b="0" dirty="0" smtClean="0"/>
              <a:t>0.30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If it gets to 0.5, then there is a chance of failure, and a high chance of O(n) runtime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Secondary Hashing?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Chaining?</a:t>
            </a:r>
          </a:p>
        </p:txBody>
      </p:sp>
    </p:spTree>
    <p:extLst>
      <p:ext uri="{BB962C8B-B14F-4D97-AF65-F5344CB8AC3E}">
        <p14:creationId xmlns:p14="http://schemas.microsoft.com/office/powerpoint/2010/main" val="284762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Linear Probing?  </a:t>
            </a:r>
            <a:r>
              <a:rPr lang="en-US" sz="2800" b="0" dirty="0" smtClean="0"/>
              <a:t>0.25 &lt; </a:t>
            </a:r>
            <a:r>
              <a:rPr lang="el-GR" sz="2800" b="0" dirty="0" smtClean="0"/>
              <a:t>λ</a:t>
            </a:r>
            <a:r>
              <a:rPr lang="en-US" sz="2800" b="0" dirty="0" smtClean="0"/>
              <a:t> &lt; 0.5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Quadratic Probing? </a:t>
            </a:r>
            <a:r>
              <a:rPr lang="en-US" sz="2800" b="0" dirty="0"/>
              <a:t>0.10 &lt; </a:t>
            </a:r>
            <a:r>
              <a:rPr lang="el-GR" sz="2800" b="0" dirty="0"/>
              <a:t>λ</a:t>
            </a:r>
            <a:r>
              <a:rPr lang="en-US" sz="2800" b="0" dirty="0"/>
              <a:t> &lt; 0.30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Secondary Hashing? </a:t>
            </a:r>
            <a:r>
              <a:rPr lang="en-US" sz="2800" b="0" dirty="0" smtClean="0"/>
              <a:t>0.25 </a:t>
            </a:r>
            <a:r>
              <a:rPr lang="en-US" sz="2800" b="0" dirty="0"/>
              <a:t>&lt; </a:t>
            </a:r>
            <a:r>
              <a:rPr lang="el-GR" sz="2800" b="0" dirty="0"/>
              <a:t>λ</a:t>
            </a:r>
            <a:r>
              <a:rPr lang="en-US" sz="2800" b="0" dirty="0"/>
              <a:t> &lt; </a:t>
            </a:r>
            <a:r>
              <a:rPr lang="en-US" sz="2800" b="0" dirty="0" smtClean="0"/>
              <a:t>0.5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Chaining?</a:t>
            </a:r>
          </a:p>
        </p:txBody>
      </p:sp>
    </p:spTree>
    <p:extLst>
      <p:ext uri="{BB962C8B-B14F-4D97-AF65-F5344CB8AC3E}">
        <p14:creationId xmlns:p14="http://schemas.microsoft.com/office/powerpoint/2010/main" val="408996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Linear Probing?  </a:t>
            </a:r>
            <a:r>
              <a:rPr lang="en-US" sz="2800" b="0" dirty="0" smtClean="0"/>
              <a:t>0.25 &lt; </a:t>
            </a:r>
            <a:r>
              <a:rPr lang="el-GR" sz="2800" b="0" dirty="0" smtClean="0"/>
              <a:t>λ</a:t>
            </a:r>
            <a:r>
              <a:rPr lang="en-US" sz="2800" b="0" dirty="0" smtClean="0"/>
              <a:t> &lt; 0.5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Quadratic Probing? </a:t>
            </a:r>
            <a:r>
              <a:rPr lang="en-US" sz="2800" b="0" dirty="0"/>
              <a:t>0.10 &lt; </a:t>
            </a:r>
            <a:r>
              <a:rPr lang="el-GR" sz="2800" b="0" dirty="0"/>
              <a:t>λ</a:t>
            </a:r>
            <a:r>
              <a:rPr lang="en-US" sz="2800" b="0" dirty="0"/>
              <a:t> &lt; 0.30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Secondary Hashing? </a:t>
            </a:r>
            <a:r>
              <a:rPr lang="en-US" sz="2800" b="0" dirty="0" smtClean="0"/>
              <a:t>0.25 </a:t>
            </a:r>
            <a:r>
              <a:rPr lang="en-US" sz="2800" b="0" dirty="0"/>
              <a:t>&lt; </a:t>
            </a:r>
            <a:r>
              <a:rPr lang="el-GR" sz="2800" b="0" dirty="0"/>
              <a:t>λ</a:t>
            </a:r>
            <a:r>
              <a:rPr lang="en-US" sz="2800" b="0" dirty="0"/>
              <a:t> &lt; </a:t>
            </a:r>
            <a:r>
              <a:rPr lang="en-US" sz="2800" b="0" dirty="0" smtClean="0"/>
              <a:t>0.5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But we’ve eliminated primary clustering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Chaining?</a:t>
            </a:r>
          </a:p>
        </p:txBody>
      </p:sp>
    </p:spTree>
    <p:extLst>
      <p:ext uri="{BB962C8B-B14F-4D97-AF65-F5344CB8AC3E}">
        <p14:creationId xmlns:p14="http://schemas.microsoft.com/office/powerpoint/2010/main" val="276443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Linear Probing?  </a:t>
            </a:r>
            <a:r>
              <a:rPr lang="en-US" sz="2800" b="0" dirty="0" smtClean="0"/>
              <a:t>0.25 &lt; </a:t>
            </a:r>
            <a:r>
              <a:rPr lang="el-GR" sz="2800" b="0" dirty="0" smtClean="0"/>
              <a:t>λ</a:t>
            </a:r>
            <a:r>
              <a:rPr lang="en-US" sz="2800" b="0" dirty="0" smtClean="0"/>
              <a:t> &lt; 0.5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Quadratic Probing? </a:t>
            </a:r>
            <a:r>
              <a:rPr lang="en-US" sz="2800" b="0" dirty="0"/>
              <a:t>0.10 &lt; </a:t>
            </a:r>
            <a:r>
              <a:rPr lang="el-GR" sz="2800" b="0" dirty="0"/>
              <a:t>λ</a:t>
            </a:r>
            <a:r>
              <a:rPr lang="en-US" sz="2800" b="0" dirty="0"/>
              <a:t> &lt; 0.30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Secondary Hashing? </a:t>
            </a:r>
            <a:r>
              <a:rPr lang="en-US" sz="2800" b="0" dirty="0" smtClean="0"/>
              <a:t>0.25 </a:t>
            </a:r>
            <a:r>
              <a:rPr lang="en-US" sz="2800" b="0" dirty="0"/>
              <a:t>&lt; </a:t>
            </a:r>
            <a:r>
              <a:rPr lang="el-GR" sz="2800" b="0" dirty="0"/>
              <a:t>λ</a:t>
            </a:r>
            <a:r>
              <a:rPr lang="en-US" sz="2800" b="0" dirty="0"/>
              <a:t> &lt; </a:t>
            </a:r>
            <a:r>
              <a:rPr lang="en-US" sz="2800" b="0" dirty="0" smtClean="0"/>
              <a:t>0.5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Chaining? </a:t>
            </a:r>
            <a:r>
              <a:rPr lang="en-US" sz="2800" b="0" dirty="0" smtClean="0"/>
              <a:t>3.0 </a:t>
            </a:r>
            <a:r>
              <a:rPr lang="en-US" sz="2800" b="0" dirty="0"/>
              <a:t>&lt; </a:t>
            </a:r>
            <a:r>
              <a:rPr lang="el-GR" sz="2800" b="0" dirty="0"/>
              <a:t>λ</a:t>
            </a:r>
            <a:r>
              <a:rPr lang="en-US" sz="2800" b="0" dirty="0"/>
              <a:t> &lt; </a:t>
            </a:r>
            <a:r>
              <a:rPr lang="en-US" sz="2800" b="0" dirty="0" smtClean="0"/>
              <a:t>10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2249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Linear Probing?  </a:t>
            </a:r>
            <a:r>
              <a:rPr lang="en-US" sz="2800" b="0" dirty="0" smtClean="0"/>
              <a:t>0.25 &lt; </a:t>
            </a:r>
            <a:r>
              <a:rPr lang="el-GR" sz="2800" b="0" dirty="0" smtClean="0"/>
              <a:t>λ</a:t>
            </a:r>
            <a:r>
              <a:rPr lang="en-US" sz="2800" b="0" dirty="0" smtClean="0"/>
              <a:t> &lt; 0.5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Quadratic Probing? </a:t>
            </a:r>
            <a:r>
              <a:rPr lang="en-US" sz="2800" b="0" dirty="0"/>
              <a:t>0.10 &lt; </a:t>
            </a:r>
            <a:r>
              <a:rPr lang="el-GR" sz="2800" b="0" dirty="0"/>
              <a:t>λ</a:t>
            </a:r>
            <a:r>
              <a:rPr lang="en-US" sz="2800" b="0" dirty="0"/>
              <a:t> &lt; 0.30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Secondary Hashing? </a:t>
            </a:r>
            <a:r>
              <a:rPr lang="en-US" sz="2800" b="0" dirty="0" smtClean="0"/>
              <a:t>0.25 </a:t>
            </a:r>
            <a:r>
              <a:rPr lang="en-US" sz="2800" b="0" dirty="0"/>
              <a:t>&lt; </a:t>
            </a:r>
            <a:r>
              <a:rPr lang="el-GR" sz="2800" b="0" dirty="0"/>
              <a:t>λ</a:t>
            </a:r>
            <a:r>
              <a:rPr lang="en-US" sz="2800" b="0" dirty="0"/>
              <a:t> &lt; </a:t>
            </a:r>
            <a:r>
              <a:rPr lang="en-US" sz="2800" b="0" dirty="0" smtClean="0"/>
              <a:t>0.5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Chaining? </a:t>
            </a:r>
            <a:r>
              <a:rPr lang="en-US" sz="2800" b="0" dirty="0" smtClean="0"/>
              <a:t>3.0 </a:t>
            </a:r>
            <a:r>
              <a:rPr lang="en-US" sz="2800" b="0" dirty="0"/>
              <a:t>&lt; </a:t>
            </a:r>
            <a:r>
              <a:rPr lang="el-GR" sz="2800" b="0" dirty="0"/>
              <a:t>λ</a:t>
            </a:r>
            <a:r>
              <a:rPr lang="en-US" sz="2800" b="0" dirty="0"/>
              <a:t> &lt; </a:t>
            </a:r>
            <a:r>
              <a:rPr lang="en-US" sz="2800" b="0" dirty="0" smtClean="0"/>
              <a:t>10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Because we allow multiple items in each space, we can increase memory efficiency by taking advantage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96100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Linear Probing?  </a:t>
            </a:r>
            <a:r>
              <a:rPr lang="en-US" sz="2800" b="0" dirty="0" smtClean="0"/>
              <a:t>0.25 &lt; </a:t>
            </a:r>
            <a:r>
              <a:rPr lang="el-GR" sz="2800" b="0" dirty="0" smtClean="0"/>
              <a:t>λ</a:t>
            </a:r>
            <a:r>
              <a:rPr lang="en-US" sz="2800" b="0" dirty="0" smtClean="0"/>
              <a:t> &lt; 0.5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Quadratic Probing? </a:t>
            </a:r>
            <a:r>
              <a:rPr lang="en-US" sz="2800" b="0" dirty="0"/>
              <a:t>0.10 &lt; </a:t>
            </a:r>
            <a:r>
              <a:rPr lang="el-GR" sz="2800" b="0" dirty="0"/>
              <a:t>λ</a:t>
            </a:r>
            <a:r>
              <a:rPr lang="en-US" sz="2800" b="0" dirty="0"/>
              <a:t> &lt; 0.30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Secondary Hashing? </a:t>
            </a:r>
            <a:r>
              <a:rPr lang="en-US" sz="2800" b="0" dirty="0" smtClean="0"/>
              <a:t>0.25 </a:t>
            </a:r>
            <a:r>
              <a:rPr lang="en-US" sz="2800" b="0" dirty="0"/>
              <a:t>&lt; </a:t>
            </a:r>
            <a:r>
              <a:rPr lang="el-GR" sz="2800" b="0" dirty="0"/>
              <a:t>λ</a:t>
            </a:r>
            <a:r>
              <a:rPr lang="en-US" sz="2800" b="0" dirty="0"/>
              <a:t> &lt; </a:t>
            </a:r>
            <a:r>
              <a:rPr lang="en-US" sz="2800" b="0" dirty="0" smtClean="0"/>
              <a:t>0.5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Chaining? </a:t>
            </a:r>
            <a:r>
              <a:rPr lang="en-US" sz="2800" b="0" dirty="0" smtClean="0"/>
              <a:t>3.0 </a:t>
            </a:r>
            <a:r>
              <a:rPr lang="en-US" sz="2800" b="0" dirty="0"/>
              <a:t>&lt; </a:t>
            </a:r>
            <a:r>
              <a:rPr lang="el-GR" sz="2800" b="0" dirty="0"/>
              <a:t>λ</a:t>
            </a:r>
            <a:r>
              <a:rPr lang="en-US" sz="2800" b="0" dirty="0"/>
              <a:t> &lt; </a:t>
            </a:r>
            <a:r>
              <a:rPr lang="en-US" sz="2800" b="0" dirty="0" smtClean="0"/>
              <a:t>10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Because we allow multiple items in each space, we can increase memory efficiency by taking advantage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As long as there are a constant number in each space, we get O(1) runtimes.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47052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As with most array data structures, you will need to resize when they get too full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5858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As with most array data structures, you will need to resize when they get too full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Here, these resizes are often for performance, rather than failure.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2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As with most array data structures, you will need to resize when they get too full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Here, these resizes are often for performance, rather than failure.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Hash table maintenance is important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0252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Introduction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Suppose there is a set of data </a:t>
            </a:r>
            <a:r>
              <a:rPr lang="en-US" sz="2800" b="1" dirty="0" smtClean="0"/>
              <a:t>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Any data we might want to store is a member of this set. For example, </a:t>
            </a:r>
            <a:r>
              <a:rPr lang="en-US" sz="2800" b="1" dirty="0" smtClean="0"/>
              <a:t>M </a:t>
            </a:r>
            <a:r>
              <a:rPr lang="en-US" sz="2800" dirty="0" smtClean="0"/>
              <a:t>might be the set of all strings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There is a set of data that we actually care about storing </a:t>
            </a:r>
            <a:r>
              <a:rPr lang="en-US" sz="2800" b="1" dirty="0" smtClean="0"/>
              <a:t>D</a:t>
            </a:r>
            <a:r>
              <a:rPr lang="en-US" sz="2800" dirty="0" smtClean="0"/>
              <a:t>, where </a:t>
            </a:r>
            <a:r>
              <a:rPr lang="en-US" sz="2800" b="1" dirty="0" smtClean="0"/>
              <a:t>D</a:t>
            </a:r>
            <a:r>
              <a:rPr lang="en-US" sz="2800" dirty="0" smtClean="0"/>
              <a:t> &lt;&lt; </a:t>
            </a:r>
            <a:r>
              <a:rPr lang="en-US" sz="2800" b="1" dirty="0" smtClean="0"/>
              <a:t>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For an English Dictionary, </a:t>
            </a:r>
            <a:r>
              <a:rPr lang="en-US" sz="2800" b="1" dirty="0" smtClean="0"/>
              <a:t>D </a:t>
            </a:r>
            <a:r>
              <a:rPr lang="en-US" sz="2800" dirty="0" smtClean="0"/>
              <a:t>might be the set of English words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064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4834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As with most array data structures, you will need to resize when they get too full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Here, these resizes are often for performance, rather than failure.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Hash table maintenance is important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Resizing is costly (but still O(n)) because you have to resize the array and rehash every element into the new table.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7456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delete from a hash table?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2040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delete from a hash table?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Chaining: just remove the object from the underlying data structure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0505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delete from a hash table?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Chaining: just remove the object from the underlying 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Probing: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283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delete from a hash table?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Chaining: just remove the object from the underlying 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Probing: Must be able to follow the path in order to find elements that have been added later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098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to delete from a hash table?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Chaining: just remove the object from the underlying 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Probing: Must be able to follow the path in order to find elements that have been added later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Need to mark as deleted, but not treat as completely empty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882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Common strategy in difficult-to-delete data structures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50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Common strategy in difficult-to-delete data structures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When you delete, mark the element as deleted, but maintain the data structure as-is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842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Common strategy in difficult-to-delete data structures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When you delete, mark the element as deleted, but maintain the data structure as-is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Works well for AVL as well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327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Common strategy in difficult-to-delete data structures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When you delete, mark the element as deleted, but maintain the data structure as-is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Works well for AVL as well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Can insert values into place if reinserted, just cannot return the associated value on a call to find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214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our ideal data structure?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 data structure should use O(D) memory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No extra memory is allocated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 operation should run in O(1) time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Accesses should be as fast as possible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8021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Common strategy in difficult-to-delete data structures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When you delete, mark the element as deleted, but maintain the data structure as-is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Works well for AVL as well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Can insert values into place if reinserted, just cannot return the associated value on a call to find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Necessary for Probing (aka Open Addressing) collision methods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2863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chaining? What is a good data structure to use?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286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chaining? What is a good data structure to use?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Many implement with a simple linked list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401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chaining? What is a good data structure to use?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Many implement with a simple linked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the load factor is </a:t>
            </a:r>
            <a:r>
              <a:rPr lang="el-GR" sz="2400" dirty="0" smtClean="0"/>
              <a:t>λ</a:t>
            </a:r>
            <a:r>
              <a:rPr lang="en-US" sz="2400" dirty="0" smtClean="0"/>
              <a:t>, what is the expected number of elements in a single bin?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4870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chaining? What is a good data structure to use?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Many implement with a simple linked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the load factor is </a:t>
            </a:r>
            <a:r>
              <a:rPr lang="el-GR" sz="2400" dirty="0" smtClean="0"/>
              <a:t>λ</a:t>
            </a:r>
            <a:r>
              <a:rPr lang="en-US" sz="2400" dirty="0" smtClean="0"/>
              <a:t>, what is the expected number of elements in a single bin? </a:t>
            </a:r>
            <a:r>
              <a:rPr lang="el-GR" sz="2400" b="1" dirty="0" smtClean="0"/>
              <a:t>λ</a:t>
            </a:r>
            <a:endParaRPr lang="en-US" sz="2400" b="1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3333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chaining? What is a good data structure to use?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Many implement with a simple linked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the load factor is </a:t>
            </a:r>
            <a:r>
              <a:rPr lang="el-GR" sz="2400" dirty="0" smtClean="0"/>
              <a:t>λ</a:t>
            </a:r>
            <a:r>
              <a:rPr lang="en-US" sz="2400" dirty="0" smtClean="0"/>
              <a:t>, what is the expected number of elements in a single bin? </a:t>
            </a:r>
            <a:r>
              <a:rPr lang="el-GR" sz="2400" b="1" dirty="0" smtClean="0"/>
              <a:t>λ</a:t>
            </a:r>
            <a:endParaRPr lang="en-US" sz="2400" b="1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However, the expected </a:t>
            </a:r>
            <a:r>
              <a:rPr lang="en-US" sz="2400" b="1" dirty="0" smtClean="0"/>
              <a:t>maximum</a:t>
            </a:r>
            <a:r>
              <a:rPr lang="en-US" sz="2400" dirty="0" smtClean="0"/>
              <a:t> actually grows (roughly) logarithmically with table length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455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chaining? What is a good data structure to use?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Many implement with a simple linked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the load factor is </a:t>
            </a:r>
            <a:r>
              <a:rPr lang="el-GR" sz="2400" dirty="0" smtClean="0"/>
              <a:t>λ</a:t>
            </a:r>
            <a:r>
              <a:rPr lang="en-US" sz="2400" dirty="0" smtClean="0"/>
              <a:t>, what is the expected number of elements in a single bin? </a:t>
            </a:r>
            <a:r>
              <a:rPr lang="el-GR" sz="2400" b="1" dirty="0" smtClean="0"/>
              <a:t>λ</a:t>
            </a:r>
            <a:endParaRPr lang="en-US" sz="2400" b="1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However, the expected </a:t>
            </a:r>
            <a:r>
              <a:rPr lang="en-US" sz="2400" b="1" dirty="0" smtClean="0"/>
              <a:t>maximum</a:t>
            </a:r>
            <a:r>
              <a:rPr lang="en-US" sz="2400" dirty="0" smtClean="0"/>
              <a:t> actually grows (roughly) logarithmically with table length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The more elements we add, the higher chance that there is one bad bin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6541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Solutions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Can perform resize when any bin reaches a certain size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9891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Solutions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Can perform resize when any bin reaches a certain size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Overallocates</a:t>
            </a:r>
            <a:r>
              <a:rPr lang="en-US" sz="2200" dirty="0" smtClean="0"/>
              <a:t> memory, if unlucky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4272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Solutions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Can perform resize when any bin reaches a certain size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Overallocates</a:t>
            </a:r>
            <a:r>
              <a:rPr lang="en-US" sz="2200" dirty="0" smtClean="0"/>
              <a:t> memory, if unlucky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Preserves O(1) guarantee, however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8901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Memory: The Hash Table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Consider an array of size </a:t>
            </a:r>
            <a:r>
              <a:rPr lang="en-US" sz="2600" b="1" dirty="0" smtClean="0"/>
              <a:t>c * 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Each index in the array corresponds to </a:t>
            </a:r>
            <a:r>
              <a:rPr lang="en-US" sz="2600" i="1" dirty="0" smtClean="0"/>
              <a:t>some </a:t>
            </a:r>
            <a:r>
              <a:rPr lang="en-US" sz="2600" dirty="0" smtClean="0"/>
              <a:t>element in </a:t>
            </a:r>
            <a:r>
              <a:rPr lang="en-US" sz="2600" b="1" dirty="0" smtClean="0"/>
              <a:t>M </a:t>
            </a:r>
            <a:r>
              <a:rPr lang="en-US" sz="2600" dirty="0" smtClean="0"/>
              <a:t>that we want to store.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data in </a:t>
            </a:r>
            <a:r>
              <a:rPr lang="en-US" sz="2600" b="1" dirty="0" smtClean="0"/>
              <a:t>D </a:t>
            </a:r>
            <a:r>
              <a:rPr lang="en-US" sz="2600" dirty="0" smtClean="0"/>
              <a:t>does not need any particular ordering.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0359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Solutions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Can perform resize when any bin reaches a certain size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Overallocates</a:t>
            </a:r>
            <a:r>
              <a:rPr lang="en-US" sz="2200" dirty="0" smtClean="0"/>
              <a:t> memory, if unlucky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Preserves O(1) guarantee, however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Downsizing is also difficult to calculate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21422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Solutions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Can perform resize when any bin reaches a certain size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Overallocates</a:t>
            </a:r>
            <a:r>
              <a:rPr lang="en-US" sz="2200" dirty="0" smtClean="0"/>
              <a:t> memory, if unlucky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Preserves O(1) guarantee, however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Downsizing is also difficult to calculate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Make the underlying data structure more efficient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4292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Solutions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Can perform resize when any bin reaches a certain size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Overallocates</a:t>
            </a:r>
            <a:r>
              <a:rPr lang="en-US" sz="2200" dirty="0" smtClean="0"/>
              <a:t> memory, if unlucky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Preserves O(1) guarantee, however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Downsizing is also difficult to calculate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Make the underlying data structure more efficient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AVL is surprisingly common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4946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Solutions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Can perform resize when any bin reaches a certain size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Overallocates</a:t>
            </a:r>
            <a:r>
              <a:rPr lang="en-US" sz="2200" dirty="0" smtClean="0"/>
              <a:t> memory, if unlucky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Preserves O(1) guarantee, however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Downsizing is also difficult to calculate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Make the underlying data structure more efficient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AVL is surprisingly common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Hash table is also common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04850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of hashes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90594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of hashes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Suppose we want a collision with probability 1/N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0059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of hashes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Suppose we want a collision with probability 1/N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How big would our table need to be for open addressing?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8667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of hashes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Suppose we want a collision with probability 1/N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How big would our table need to be for open addressing? </a:t>
            </a:r>
            <a:r>
              <a:rPr lang="en-US" sz="2200" b="1" dirty="0" smtClean="0"/>
              <a:t>N</a:t>
            </a:r>
            <a:r>
              <a:rPr lang="en-US" sz="2200" b="1" baseline="30000" dirty="0" smtClean="0"/>
              <a:t>2</a:t>
            </a:r>
            <a:endParaRPr lang="en-US" sz="2200" baseline="30000" dirty="0"/>
          </a:p>
          <a:p>
            <a:pPr marL="800100" lvl="1" indent="-34290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4822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of hashes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Suppose we want a collision with probability 1/N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How big would our table need to be for open addressing? </a:t>
            </a:r>
            <a:r>
              <a:rPr lang="en-US" sz="2200" b="1" dirty="0" smtClean="0"/>
              <a:t>N</a:t>
            </a:r>
            <a:r>
              <a:rPr lang="en-US" sz="2200" b="1" baseline="30000" dirty="0" smtClean="0"/>
              <a:t>2</a:t>
            </a:r>
            <a:endParaRPr lang="en-US" sz="2200" baseline="300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if we use a </a:t>
            </a:r>
            <a:r>
              <a:rPr lang="en-US" sz="2400" dirty="0" err="1" smtClean="0"/>
              <a:t>hashtable</a:t>
            </a:r>
            <a:r>
              <a:rPr lang="en-US" sz="2400" dirty="0" smtClean="0"/>
              <a:t> of </a:t>
            </a:r>
            <a:r>
              <a:rPr lang="en-US" sz="2400" dirty="0" err="1" smtClean="0"/>
              <a:t>hashtables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925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of hashes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Suppose we want a collision with probability 1/N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How big would our table need to be for open addressing? </a:t>
            </a:r>
            <a:r>
              <a:rPr lang="en-US" sz="2200" b="1" dirty="0" smtClean="0"/>
              <a:t>N</a:t>
            </a:r>
            <a:r>
              <a:rPr lang="en-US" sz="2200" b="1" baseline="30000" dirty="0" smtClean="0"/>
              <a:t>2</a:t>
            </a:r>
            <a:endParaRPr lang="en-US" sz="2200" baseline="300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if we use a </a:t>
            </a:r>
            <a:r>
              <a:rPr lang="en-US" sz="2400" dirty="0" err="1" smtClean="0"/>
              <a:t>hashtable</a:t>
            </a:r>
            <a:r>
              <a:rPr lang="en-US" sz="2400" dirty="0" smtClean="0"/>
              <a:t> of </a:t>
            </a:r>
            <a:r>
              <a:rPr lang="en-US" sz="2400" dirty="0" err="1" smtClean="0"/>
              <a:t>hashtables</a:t>
            </a:r>
            <a:endParaRPr lang="en-US" sz="24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Let the first table size be 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2846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Hash Function maps the large space M to our target space D.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We want our hash function to do the following: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Be repeatable: </a:t>
            </a:r>
            <a:r>
              <a:rPr lang="en-US" sz="2800" dirty="0" smtClean="0">
                <a:latin typeface="Courier"/>
                <a:cs typeface="Courier"/>
              </a:rPr>
              <a:t>H(x) = H(x)</a:t>
            </a:r>
            <a:r>
              <a:rPr lang="en-US" sz="2800" dirty="0" smtClean="0"/>
              <a:t> every run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Be equally distributed: For all </a:t>
            </a:r>
            <a:r>
              <a:rPr lang="en-US" sz="2800" dirty="0" err="1" smtClean="0"/>
              <a:t>y,z</a:t>
            </a:r>
            <a:r>
              <a:rPr lang="en-US" sz="2800" dirty="0" smtClean="0"/>
              <a:t> in D, </a:t>
            </a:r>
            <a:r>
              <a:rPr lang="en-US" sz="2800" dirty="0" smtClean="0">
                <a:latin typeface="Courier"/>
                <a:cs typeface="Courier"/>
              </a:rPr>
              <a:t>P(H(y)) = P(H(z))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>
                <a:cs typeface="Courier"/>
              </a:rPr>
              <a:t>Run in constant time: </a:t>
            </a:r>
            <a:r>
              <a:rPr lang="en-US" sz="2800" dirty="0" smtClean="0">
                <a:latin typeface="Courier"/>
                <a:cs typeface="Courier"/>
              </a:rPr>
              <a:t>H(x) = O(1)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9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of hashes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Suppose we want a collision with probability 1/N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How big would our table need to be for open addressing? </a:t>
            </a:r>
            <a:r>
              <a:rPr lang="en-US" sz="2200" b="1" dirty="0" smtClean="0"/>
              <a:t>N</a:t>
            </a:r>
            <a:r>
              <a:rPr lang="en-US" sz="2200" b="1" baseline="30000" dirty="0" smtClean="0"/>
              <a:t>2</a:t>
            </a:r>
            <a:endParaRPr lang="en-US" sz="2200" baseline="300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if we use a </a:t>
            </a:r>
            <a:r>
              <a:rPr lang="en-US" sz="2400" dirty="0" err="1" smtClean="0"/>
              <a:t>hashtable</a:t>
            </a:r>
            <a:r>
              <a:rPr lang="en-US" sz="2400" dirty="0" smtClean="0"/>
              <a:t> of </a:t>
            </a:r>
            <a:r>
              <a:rPr lang="en-US" sz="2400" dirty="0" err="1" smtClean="0"/>
              <a:t>hashtables</a:t>
            </a:r>
            <a:endParaRPr lang="en-US" sz="24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Let the first table size be N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Second tables are dynamically allocated (they will grow if they’re a heavy-hitter)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98120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of hashes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Suppose we want a collision with probability 1/N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How big would our table need to be for open addressing? </a:t>
            </a:r>
            <a:r>
              <a:rPr lang="en-US" sz="2200" b="1" dirty="0" smtClean="0"/>
              <a:t>N</a:t>
            </a:r>
            <a:r>
              <a:rPr lang="en-US" sz="2200" b="1" baseline="30000" dirty="0" smtClean="0"/>
              <a:t>2</a:t>
            </a:r>
            <a:endParaRPr lang="en-US" sz="2200" baseline="300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if we use a </a:t>
            </a:r>
            <a:r>
              <a:rPr lang="en-US" sz="2400" dirty="0" err="1" smtClean="0"/>
              <a:t>hashtable</a:t>
            </a:r>
            <a:r>
              <a:rPr lang="en-US" sz="2400" dirty="0" smtClean="0"/>
              <a:t> of </a:t>
            </a:r>
            <a:r>
              <a:rPr lang="en-US" sz="2400" dirty="0" err="1" smtClean="0"/>
              <a:t>hashtables</a:t>
            </a:r>
            <a:endParaRPr lang="en-US" sz="24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Let the first table size be N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Second tables are dynamically allocated (they will grow if they’re a heavy-hitter)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If we still want 1/N collision probability, how large is the table?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5662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of hashes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Suppose we want a collision with probability 1/N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How big would our table need to be for open addressing? </a:t>
            </a:r>
            <a:r>
              <a:rPr lang="en-US" sz="2200" b="1" dirty="0" smtClean="0"/>
              <a:t>N</a:t>
            </a:r>
            <a:r>
              <a:rPr lang="en-US" sz="2200" b="1" baseline="30000" dirty="0" smtClean="0"/>
              <a:t>2</a:t>
            </a:r>
            <a:endParaRPr lang="en-US" sz="2200" baseline="300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if we use a </a:t>
            </a:r>
            <a:r>
              <a:rPr lang="en-US" sz="2400" dirty="0" err="1" smtClean="0"/>
              <a:t>hashtable</a:t>
            </a:r>
            <a:r>
              <a:rPr lang="en-US" sz="2400" dirty="0" smtClean="0"/>
              <a:t> of </a:t>
            </a:r>
            <a:r>
              <a:rPr lang="en-US" sz="2400" dirty="0" err="1" smtClean="0"/>
              <a:t>hashtables</a:t>
            </a:r>
            <a:endParaRPr lang="en-US" sz="24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Let the first table size be N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Second tables are dynamically allocated (they will grow if they’re a heavy-hitter)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If we still want 1/N collision probability, how large is the table? </a:t>
            </a:r>
            <a:r>
              <a:rPr lang="en-US" sz="2200" b="1" dirty="0" smtClean="0"/>
              <a:t>N</a:t>
            </a:r>
            <a:r>
              <a:rPr lang="en-US" sz="2200" b="1" baseline="30000" dirty="0" smtClean="0"/>
              <a:t>2</a:t>
            </a:r>
            <a:r>
              <a:rPr lang="en-US" sz="2200" b="1" dirty="0" smtClean="0"/>
              <a:t> </a:t>
            </a:r>
            <a:r>
              <a:rPr lang="en-US" sz="2200" dirty="0" smtClean="0"/>
              <a:t>but N is almost always a constant</a:t>
            </a:r>
            <a:endParaRPr lang="en-US" sz="2200" baseline="30000" dirty="0"/>
          </a:p>
        </p:txBody>
      </p:sp>
    </p:spTree>
    <p:extLst>
      <p:ext uri="{BB962C8B-B14F-4D97-AF65-F5344CB8AC3E}">
        <p14:creationId xmlns:p14="http://schemas.microsoft.com/office/powerpoint/2010/main" val="124993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653084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Hash of hashes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Suppose we want a collision with probability 1/N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How big would our table need to be for open addressing? </a:t>
            </a:r>
            <a:r>
              <a:rPr lang="en-US" sz="2200" b="1" dirty="0" smtClean="0"/>
              <a:t>N</a:t>
            </a:r>
            <a:r>
              <a:rPr lang="en-US" sz="2200" b="1" baseline="30000" dirty="0" smtClean="0"/>
              <a:t>2</a:t>
            </a:r>
            <a:endParaRPr lang="en-US" sz="2200" baseline="300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if we use a </a:t>
            </a:r>
            <a:r>
              <a:rPr lang="en-US" sz="2400" dirty="0" err="1" smtClean="0"/>
              <a:t>hashtable</a:t>
            </a:r>
            <a:r>
              <a:rPr lang="en-US" sz="2400" dirty="0" smtClean="0"/>
              <a:t> of </a:t>
            </a:r>
            <a:r>
              <a:rPr lang="en-US" sz="2400" dirty="0" err="1" smtClean="0"/>
              <a:t>hashtables</a:t>
            </a:r>
            <a:endParaRPr lang="en-US" sz="24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Let the first table size be N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Second tables are dynamically allocated (they will grow if they’re a heavy-hitter)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If we still want 1/N collision probability, how large is the table? </a:t>
            </a:r>
            <a:r>
              <a:rPr lang="en-US" sz="2200" b="1" dirty="0" smtClean="0"/>
              <a:t>N</a:t>
            </a:r>
            <a:r>
              <a:rPr lang="en-US" sz="2200" b="1" baseline="30000" dirty="0" smtClean="0"/>
              <a:t>2</a:t>
            </a:r>
            <a:r>
              <a:rPr lang="en-US" sz="2200" b="1" dirty="0" smtClean="0"/>
              <a:t> </a:t>
            </a:r>
            <a:r>
              <a:rPr lang="en-US" sz="2200" dirty="0" smtClean="0"/>
              <a:t>but N is almost always a constant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Some constant number have log n memory, but this is O(n) memory usage overall!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4136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28754</TotalTime>
  <Words>3299</Words>
  <Application>Microsoft Macintosh PowerPoint</Application>
  <PresentationFormat>On-screen Show (4:3)</PresentationFormat>
  <Paragraphs>452</Paragraphs>
  <Slides>93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4" baseType="lpstr">
      <vt:lpstr>Essential</vt:lpstr>
      <vt:lpstr>Cse 373</vt:lpstr>
      <vt:lpstr>Administrivia</vt:lpstr>
      <vt:lpstr>Administrivia</vt:lpstr>
      <vt:lpstr>Administrivia</vt:lpstr>
      <vt:lpstr>Today’s Lecture</vt:lpstr>
      <vt:lpstr>Hashing</vt:lpstr>
      <vt:lpstr>Hashing</vt:lpstr>
      <vt:lpstr>Hashing</vt:lpstr>
      <vt:lpstr>hash Functions</vt:lpstr>
      <vt:lpstr>Hash Function</vt:lpstr>
      <vt:lpstr>hash Example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Collisions</vt:lpstr>
      <vt:lpstr>primality</vt:lpstr>
      <vt:lpstr>primality</vt:lpstr>
      <vt:lpstr>primality</vt:lpstr>
      <vt:lpstr>primality</vt:lpstr>
      <vt:lpstr>primality</vt:lpstr>
      <vt:lpstr>primality</vt:lpstr>
      <vt:lpstr>primality</vt:lpstr>
      <vt:lpstr>Collisions</vt:lpstr>
      <vt:lpstr>Collisions</vt:lpstr>
      <vt:lpstr>Collisions</vt:lpstr>
      <vt:lpstr>Collisions</vt:lpstr>
      <vt:lpstr>Collisions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Load Factor</vt:lpstr>
      <vt:lpstr>Deletion</vt:lpstr>
      <vt:lpstr>Deletion</vt:lpstr>
      <vt:lpstr>Deletion</vt:lpstr>
      <vt:lpstr>Deletion</vt:lpstr>
      <vt:lpstr>Deletion</vt:lpstr>
      <vt:lpstr>Lazy deletion</vt:lpstr>
      <vt:lpstr>Lazy deletion</vt:lpstr>
      <vt:lpstr>Lazy deletion</vt:lpstr>
      <vt:lpstr>Lazy deletion</vt:lpstr>
      <vt:lpstr>Lazy deletion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  <vt:lpstr>Chaining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138</cp:revision>
  <dcterms:created xsi:type="dcterms:W3CDTF">2017-03-27T18:12:41Z</dcterms:created>
  <dcterms:modified xsi:type="dcterms:W3CDTF">2017-10-18T22:38:14Z</dcterms:modified>
</cp:coreProperties>
</file>