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94" r:id="rId6"/>
    <p:sldId id="260" r:id="rId7"/>
    <p:sldId id="261" r:id="rId8"/>
    <p:sldId id="295" r:id="rId9"/>
    <p:sldId id="296" r:id="rId10"/>
    <p:sldId id="297" r:id="rId11"/>
    <p:sldId id="298" r:id="rId12"/>
    <p:sldId id="299" r:id="rId13"/>
    <p:sldId id="263" r:id="rId14"/>
    <p:sldId id="264" r:id="rId15"/>
    <p:sldId id="262" r:id="rId16"/>
    <p:sldId id="300" r:id="rId17"/>
    <p:sldId id="301" r:id="rId18"/>
    <p:sldId id="269" r:id="rId19"/>
    <p:sldId id="265" r:id="rId20"/>
    <p:sldId id="268" r:id="rId21"/>
    <p:sldId id="266" r:id="rId22"/>
    <p:sldId id="302" r:id="rId23"/>
    <p:sldId id="274" r:id="rId24"/>
    <p:sldId id="275" r:id="rId25"/>
    <p:sldId id="267" r:id="rId26"/>
    <p:sldId id="270" r:id="rId27"/>
    <p:sldId id="271" r:id="rId28"/>
    <p:sldId id="273" r:id="rId29"/>
    <p:sldId id="276" r:id="rId30"/>
    <p:sldId id="277" r:id="rId31"/>
    <p:sldId id="278" r:id="rId32"/>
    <p:sldId id="279" r:id="rId33"/>
    <p:sldId id="280" r:id="rId34"/>
    <p:sldId id="282" r:id="rId35"/>
    <p:sldId id="303" r:id="rId36"/>
    <p:sldId id="304" r:id="rId37"/>
    <p:sldId id="305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9/27/17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9/27/17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9/27/17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9/27/17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9/27/17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9/27/17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9/27/17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9/27/17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9/27/17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9/27/17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9/27/17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9/27/17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ejmcc@uw.edu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373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 smtClean="0"/>
              <a:t>27 – Course introductions;</a:t>
            </a:r>
          </a:p>
          <a:p>
            <a:r>
              <a:rPr lang="en-US" dirty="0" err="1" smtClean="0"/>
              <a:t>Adts</a:t>
            </a:r>
            <a:r>
              <a:rPr lang="en-US" dirty="0"/>
              <a:t>;</a:t>
            </a:r>
            <a:r>
              <a:rPr lang="en-US" dirty="0" smtClean="0"/>
              <a:t> Stacks and </a:t>
            </a:r>
            <a:r>
              <a:rPr lang="en-US" dirty="0" smtClean="0"/>
              <a:t>Queues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18944" cy="1371600"/>
          </a:xfrm>
        </p:spPr>
        <p:txBody>
          <a:bodyPr/>
          <a:lstStyle/>
          <a:p>
            <a:r>
              <a:rPr lang="en-US" dirty="0" smtClean="0"/>
              <a:t>Written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Written assignments must be completed alone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One week from assignment to due date</a:t>
            </a:r>
          </a:p>
        </p:txBody>
      </p:sp>
    </p:spTree>
    <p:extLst>
      <p:ext uri="{BB962C8B-B14F-4D97-AF65-F5344CB8AC3E}">
        <p14:creationId xmlns:p14="http://schemas.microsoft.com/office/powerpoint/2010/main" val="2436305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18944" cy="1371600"/>
          </a:xfrm>
        </p:spPr>
        <p:txBody>
          <a:bodyPr/>
          <a:lstStyle/>
          <a:p>
            <a:r>
              <a:rPr lang="en-US" dirty="0" smtClean="0"/>
              <a:t>Late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6420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Each student will have 3 late days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If used by a team, both students must have a late day remaining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Max of 2 late days per assignment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No benefit for left over late days</a:t>
            </a:r>
          </a:p>
        </p:txBody>
      </p:sp>
    </p:spTree>
    <p:extLst>
      <p:ext uri="{BB962C8B-B14F-4D97-AF65-F5344CB8AC3E}">
        <p14:creationId xmlns:p14="http://schemas.microsoft.com/office/powerpoint/2010/main" val="2318099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18944" cy="1371600"/>
          </a:xfrm>
        </p:spPr>
        <p:txBody>
          <a:bodyPr/>
          <a:lstStyle/>
          <a:p>
            <a:r>
              <a:rPr lang="en-US" dirty="0" smtClean="0"/>
              <a:t>Late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76420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15% per day late if the student has no late days left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Late days automatically deducted, no choosing 15%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0% given for assignments turned in more than 3 days after due date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All assignments due at 11:30 pm, I am fairly lenient with a minute or two</a:t>
            </a:r>
          </a:p>
        </p:txBody>
      </p:sp>
    </p:spTree>
    <p:extLst>
      <p:ext uri="{BB962C8B-B14F-4D97-AF65-F5344CB8AC3E}">
        <p14:creationId xmlns:p14="http://schemas.microsoft.com/office/powerpoint/2010/main" val="1165402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err="1" smtClean="0"/>
              <a:t>Regrade</a:t>
            </a:r>
            <a:r>
              <a:rPr lang="en-US" sz="2800" dirty="0" smtClean="0"/>
              <a:t> requests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 smtClean="0"/>
              <a:t>Catalyst survey will be up this week and put onto the course webpage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 smtClean="0"/>
              <a:t>Must be completed before midterm (for HW in first half) or before final (for HW in second half)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513993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Academic honesty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 smtClean="0"/>
              <a:t>High level discussion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 smtClean="0"/>
              <a:t>Fully understand submission</a:t>
            </a:r>
          </a:p>
          <a:p>
            <a:pPr lvl="1" indent="0">
              <a:buNone/>
            </a:pPr>
            <a:endParaRPr lang="en-US" sz="2600" dirty="0" smtClean="0"/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 Reasonable effort and office hours</a:t>
            </a:r>
          </a:p>
        </p:txBody>
      </p:sp>
    </p:spTree>
    <p:extLst>
      <p:ext uri="{BB962C8B-B14F-4D97-AF65-F5344CB8AC3E}">
        <p14:creationId xmlns:p14="http://schemas.microsoft.com/office/powerpoint/2010/main" val="716584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Lecture slides will be posted online after class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Questions are strongly encouraged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All material fair game for exams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Weiss textbook</a:t>
            </a:r>
          </a:p>
        </p:txBody>
      </p:sp>
    </p:spTree>
    <p:extLst>
      <p:ext uri="{BB962C8B-B14F-4D97-AF65-F5344CB8AC3E}">
        <p14:creationId xmlns:p14="http://schemas.microsoft.com/office/powerpoint/2010/main" val="2676363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Slides are largely for information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Not necessarily enough for understanding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Document projector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Peer instruction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Ask </a:t>
            </a:r>
            <a:r>
              <a:rPr lang="en-US" sz="2800" dirty="0" err="1" smtClean="0"/>
              <a:t>quesstions</a:t>
            </a:r>
            <a:r>
              <a:rPr lang="en-US" sz="2800" dirty="0" smtClean="0"/>
              <a:t>!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74334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Slides are largely for information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Not necessarily enough for understanding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Document projector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Peer instruction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Ask questions! Point out mistakes!</a:t>
            </a: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304149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Conducted by TAs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Practice problems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Analysis and Implementation</a:t>
            </a:r>
            <a:endParaRPr lang="en-US" sz="2800" dirty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Supplementary </a:t>
            </a:r>
            <a:r>
              <a:rPr lang="en-US" sz="2800" dirty="0" smtClean="0"/>
              <a:t>instruction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Section tomorrow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376798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Midterm exam (</a:t>
            </a:r>
            <a:r>
              <a:rPr lang="en-US" sz="2800" dirty="0" smtClean="0"/>
              <a:t>25%</a:t>
            </a:r>
            <a:r>
              <a:rPr lang="en-US" sz="2800" dirty="0" smtClean="0"/>
              <a:t>)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2:30 – 3:20; Friday, </a:t>
            </a:r>
            <a:r>
              <a:rPr lang="en-US" sz="2800" dirty="0" smtClean="0"/>
              <a:t>November 3</a:t>
            </a:r>
            <a:endParaRPr lang="en-US" sz="2800" dirty="0" smtClean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Final Exam (</a:t>
            </a:r>
            <a:r>
              <a:rPr lang="en-US" sz="2800" dirty="0" smtClean="0"/>
              <a:t>35%</a:t>
            </a:r>
            <a:r>
              <a:rPr lang="en-US" sz="2800" dirty="0" smtClean="0"/>
              <a:t>)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2:30-4:20; Tuesday, </a:t>
            </a:r>
            <a:r>
              <a:rPr lang="en-US" sz="2800" dirty="0" smtClean="0"/>
              <a:t>December 12</a:t>
            </a:r>
            <a:endParaRPr lang="en-US" sz="2800" dirty="0"/>
          </a:p>
          <a:p>
            <a:pPr marL="914400" lvl="1" indent="-457200">
              <a:buFont typeface="Arial"/>
              <a:buChar char="•"/>
            </a:pPr>
            <a:endParaRPr lang="en-US" sz="2800" dirty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Exam review in lecture before exams</a:t>
            </a:r>
          </a:p>
        </p:txBody>
      </p:sp>
    </p:spTree>
    <p:extLst>
      <p:ext uri="{BB962C8B-B14F-4D97-AF65-F5344CB8AC3E}">
        <p14:creationId xmlns:p14="http://schemas.microsoft.com/office/powerpoint/2010/main" val="2117238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Administrative Minutiae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Course Objectives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Review of Stacks and Queues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Abstract Data Types (ADT)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4253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Ungraded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Install Eclipse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Required for this course, project files will be in eclipse project format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err="1" smtClean="0"/>
              <a:t>JGrasp</a:t>
            </a:r>
            <a:r>
              <a:rPr lang="en-US" sz="2800" dirty="0" smtClean="0"/>
              <a:t> will not handle project packages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Ensure that you have Java 8 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(Java 9 has just come out)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Instructions out tonight</a:t>
            </a: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3068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374319" cy="1371600"/>
          </a:xfrm>
        </p:spPr>
        <p:txBody>
          <a:bodyPr/>
          <a:lstStyle/>
          <a:p>
            <a:r>
              <a:rPr lang="en-US" dirty="0" smtClean="0"/>
              <a:t>Data Structures </a:t>
            </a:r>
            <a:br>
              <a:rPr lang="en-US" dirty="0" smtClean="0"/>
            </a:br>
            <a:r>
              <a:rPr lang="en-US" dirty="0" smtClean="0"/>
              <a:t>and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67069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374319" cy="1371600"/>
          </a:xfrm>
        </p:spPr>
        <p:txBody>
          <a:bodyPr/>
          <a:lstStyle/>
          <a:p>
            <a:r>
              <a:rPr lang="en-US" dirty="0" smtClean="0"/>
              <a:t>Data Structures </a:t>
            </a:r>
            <a:br>
              <a:rPr lang="en-US" dirty="0" smtClean="0"/>
            </a:br>
            <a:r>
              <a:rPr lang="en-US" dirty="0" smtClean="0"/>
              <a:t>and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Understand and recognize behavior of key data structures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Understand and solve common data structure problems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Analyze operations and algorithms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Implement data structures and understand design trade-offs</a:t>
            </a:r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77264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374319" cy="1371600"/>
          </a:xfrm>
        </p:spPr>
        <p:txBody>
          <a:bodyPr/>
          <a:lstStyle/>
          <a:p>
            <a:r>
              <a:rPr lang="en-US" dirty="0" smtClean="0"/>
              <a:t>CSE 143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Object-oriented Programming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Classes and Inheritance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Methods, variables and conditions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Loops and recursion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Linked lists</a:t>
            </a:r>
            <a:r>
              <a:rPr lang="en-US" sz="2800" dirty="0"/>
              <a:t> </a:t>
            </a:r>
            <a:r>
              <a:rPr lang="en-US" sz="2800" dirty="0" smtClean="0"/>
              <a:t>and simple trees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Basic Sorting and Searching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Concepts of Analysis O(n) v O(n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Client v. Implementer</a:t>
            </a:r>
          </a:p>
        </p:txBody>
      </p:sp>
    </p:spTree>
    <p:extLst>
      <p:ext uri="{BB962C8B-B14F-4D97-AF65-F5344CB8AC3E}">
        <p14:creationId xmlns:p14="http://schemas.microsoft.com/office/powerpoint/2010/main" val="3706062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374319" cy="1371600"/>
          </a:xfrm>
        </p:spPr>
        <p:txBody>
          <a:bodyPr/>
          <a:lstStyle/>
          <a:p>
            <a:r>
              <a:rPr lang="en-US" dirty="0" smtClean="0"/>
              <a:t>CSE 373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Design decisions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Critical thinking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Implementations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Debugging and Testing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Abstract Data </a:t>
            </a:r>
            <a:r>
              <a:rPr lang="en-US" sz="2800" dirty="0" smtClean="0"/>
              <a:t>Types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Code-base development</a:t>
            </a: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97864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374319" cy="1371600"/>
          </a:xfrm>
        </p:spPr>
        <p:txBody>
          <a:bodyPr/>
          <a:lstStyle/>
          <a:p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Software engineering 				v. Computer Science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Applicable across languages and implementations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Behavior focus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How can you recognize an ADT?</a:t>
            </a:r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972859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374319" cy="1371600"/>
          </a:xfrm>
        </p:spPr>
        <p:txBody>
          <a:bodyPr/>
          <a:lstStyle/>
          <a:p>
            <a:r>
              <a:rPr lang="en-US" dirty="0" smtClean="0"/>
              <a:t>Stack?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What is a stack?</a:t>
            </a:r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527049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374319" cy="1371600"/>
          </a:xfrm>
        </p:spPr>
        <p:txBody>
          <a:bodyPr/>
          <a:lstStyle/>
          <a:p>
            <a:r>
              <a:rPr lang="en-US" dirty="0" smtClean="0"/>
              <a:t>Stack?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What is a stack?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Outside of CS?</a:t>
            </a:r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41705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374319" cy="1371600"/>
          </a:xfrm>
        </p:spPr>
        <p:txBody>
          <a:bodyPr/>
          <a:lstStyle/>
          <a:p>
            <a:r>
              <a:rPr lang="en-US" dirty="0" smtClean="0"/>
              <a:t>Stack?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What is a stack?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Outside of CS?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From 143? </a:t>
            </a:r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212587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374319" cy="1371600"/>
          </a:xfrm>
        </p:spPr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Abstract Data Type (ADT)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Operations and expected behavior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Data Structure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Specific organization of data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Can be analyzed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Implementation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Language specific application</a:t>
            </a:r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072816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Waitlist/overload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Because many students move around in the first week, the overload form will come out on Monday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Please plan to attend lectures until then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32721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374319" cy="1371600"/>
          </a:xfrm>
        </p:spPr>
        <p:txBody>
          <a:bodyPr/>
          <a:lstStyle/>
          <a:p>
            <a:r>
              <a:rPr lang="en-US" dirty="0" smtClean="0"/>
              <a:t>Design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Between an ADT and its implementation, there are design decisions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Constraints of the problem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Memory v. Speed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One function v. another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Generality v. Specificity</a:t>
            </a:r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06481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374319" cy="1371600"/>
          </a:xfrm>
        </p:spPr>
        <p:txBody>
          <a:bodyPr/>
          <a:lstStyle/>
          <a:p>
            <a:r>
              <a:rPr lang="en-US" dirty="0" smtClean="0"/>
              <a:t>Design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6649647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Linked List v </a:t>
            </a:r>
            <a:r>
              <a:rPr lang="en-US" sz="2800" dirty="0" smtClean="0"/>
              <a:t>Array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From 143, what are some advantages/disadvantages?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Why?</a:t>
            </a: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59208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374319" cy="1371600"/>
          </a:xfrm>
        </p:spPr>
        <p:txBody>
          <a:bodyPr/>
          <a:lstStyle/>
          <a:p>
            <a:r>
              <a:rPr lang="en-US" dirty="0" smtClean="0"/>
              <a:t>Design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934017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Linked List v Array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Overhead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Memory use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Adding to middle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Traversal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Insertion</a:t>
            </a:r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393521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374319" cy="1371600"/>
          </a:xfrm>
        </p:spPr>
        <p:txBody>
          <a:bodyPr/>
          <a:lstStyle/>
          <a:p>
            <a:r>
              <a:rPr lang="en-US" dirty="0" smtClean="0"/>
              <a:t>Design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934017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Shopping list?</a:t>
            </a:r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35832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374319" cy="1371600"/>
          </a:xfrm>
        </p:spPr>
        <p:txBody>
          <a:bodyPr/>
          <a:lstStyle/>
          <a:p>
            <a:r>
              <a:rPr lang="en-US" dirty="0" smtClean="0"/>
              <a:t>Design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934017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Shopping list?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What sorts of behavior do shoppers exhibit?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What constraints are there on a shopper?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What improvements would make a better shopping list?</a:t>
            </a:r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975686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374319" cy="1371600"/>
          </a:xfrm>
        </p:spPr>
        <p:txBody>
          <a:bodyPr/>
          <a:lstStyle/>
          <a:p>
            <a:r>
              <a:rPr lang="en-US" dirty="0" smtClean="0"/>
              <a:t>Design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934017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Shopping list?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Behavior</a:t>
            </a: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28970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374319" cy="1371600"/>
          </a:xfrm>
        </p:spPr>
        <p:txBody>
          <a:bodyPr/>
          <a:lstStyle/>
          <a:p>
            <a:r>
              <a:rPr lang="en-US" dirty="0" smtClean="0"/>
              <a:t>Design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934017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Shopping list?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Constraints</a:t>
            </a: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28970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374319" cy="1371600"/>
          </a:xfrm>
        </p:spPr>
        <p:txBody>
          <a:bodyPr/>
          <a:lstStyle/>
          <a:p>
            <a:r>
              <a:rPr lang="en-US" dirty="0" smtClean="0"/>
              <a:t>Design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934017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Shopping list?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Improvements</a:t>
            </a: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130582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Evan McCarty (</a:t>
            </a:r>
            <a:r>
              <a:rPr lang="en-US" sz="2800" dirty="0" smtClean="0">
                <a:hlinkClick r:id="rId2"/>
              </a:rPr>
              <a:t>ejmcc@uw.edu</a:t>
            </a:r>
            <a:r>
              <a:rPr lang="en-US" sz="2800" dirty="0" smtClean="0"/>
              <a:t>)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Office hours  (CSE 214)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Mondays and Fridays: </a:t>
            </a:r>
            <a:r>
              <a:rPr lang="en-US" sz="2800" dirty="0" smtClean="0"/>
              <a:t>3:30 – </a:t>
            </a:r>
            <a:r>
              <a:rPr lang="en-US" sz="2800" dirty="0" smtClean="0"/>
              <a:t>5:00</a:t>
            </a:r>
            <a:endParaRPr lang="en-US" sz="2800" dirty="0" smtClean="0"/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By appointment or over email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85552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Piazza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Primary method of course information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Great place to answer questions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Feedback to other students/</a:t>
            </a:r>
            <a:r>
              <a:rPr lang="en-US" sz="2800" dirty="0" err="1" smtClean="0"/>
              <a:t>Tas</a:t>
            </a:r>
            <a:endParaRPr lang="en-US" sz="2800" dirty="0" smtClean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Preferred because it allows all students to see answers when there are common problems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53200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TAs </a:t>
            </a:r>
            <a:r>
              <a:rPr lang="en-US" sz="2800" dirty="0" smtClean="0"/>
              <a:t>will </a:t>
            </a:r>
            <a:r>
              <a:rPr lang="en-US" sz="2800" dirty="0" smtClean="0"/>
              <a:t>posted on the course website, along with their office hours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TAs for sections will be posted </a:t>
            </a:r>
            <a:r>
              <a:rPr lang="en-US" sz="2800" dirty="0" smtClean="0"/>
              <a:t>this evening</a:t>
            </a:r>
            <a:endParaRPr lang="en-US" sz="2800" dirty="0" smtClean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Office hours will start </a:t>
            </a:r>
            <a:r>
              <a:rPr lang="en-US" sz="2800" dirty="0" smtClean="0"/>
              <a:t>on Monday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294595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Homework in this course will be broken down into 3 projects and 2 written assignments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40% of your total grade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152580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Partners allowed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If you complete the projects as a partner, there </a:t>
            </a:r>
            <a:r>
              <a:rPr lang="en-US" sz="2800" dirty="0" smtClean="0"/>
              <a:t>will also be a small written portion of the project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Partners are highly recommended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52358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Multiple parts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Even though there are only 3 projects, they will span multiple weeks and have deliverables due each week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931518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367</TotalTime>
  <Words>806</Words>
  <Application>Microsoft Macintosh PowerPoint</Application>
  <PresentationFormat>On-screen Show (4:3)</PresentationFormat>
  <Paragraphs>179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Essential</vt:lpstr>
      <vt:lpstr>Cse 373</vt:lpstr>
      <vt:lpstr>Welcome!</vt:lpstr>
      <vt:lpstr>Waitlist/overload</vt:lpstr>
      <vt:lpstr>Course info</vt:lpstr>
      <vt:lpstr>Piazza</vt:lpstr>
      <vt:lpstr>Course Staff</vt:lpstr>
      <vt:lpstr>Homework</vt:lpstr>
      <vt:lpstr>Projects</vt:lpstr>
      <vt:lpstr>Projects</vt:lpstr>
      <vt:lpstr>Written assignments</vt:lpstr>
      <vt:lpstr>Late Policy</vt:lpstr>
      <vt:lpstr>Late Policy</vt:lpstr>
      <vt:lpstr>Homework</vt:lpstr>
      <vt:lpstr>Homework</vt:lpstr>
      <vt:lpstr>Lectures</vt:lpstr>
      <vt:lpstr>Lecture Style</vt:lpstr>
      <vt:lpstr>Lecture Style</vt:lpstr>
      <vt:lpstr>Sections</vt:lpstr>
      <vt:lpstr>Exams</vt:lpstr>
      <vt:lpstr>Project 0</vt:lpstr>
      <vt:lpstr>Data Structures  and algorithms</vt:lpstr>
      <vt:lpstr>Data Structures  and algorithms</vt:lpstr>
      <vt:lpstr>CSE 143</vt:lpstr>
      <vt:lpstr>CSE 373</vt:lpstr>
      <vt:lpstr>Abstraction</vt:lpstr>
      <vt:lpstr>Stack?</vt:lpstr>
      <vt:lpstr>Stack?</vt:lpstr>
      <vt:lpstr>Stack?</vt:lpstr>
      <vt:lpstr>Definitions</vt:lpstr>
      <vt:lpstr>Design Decisions</vt:lpstr>
      <vt:lpstr>Design Decisions</vt:lpstr>
      <vt:lpstr>Design Decisions</vt:lpstr>
      <vt:lpstr>Design Decisions</vt:lpstr>
      <vt:lpstr>Design Decisions</vt:lpstr>
      <vt:lpstr>Design Decisions</vt:lpstr>
      <vt:lpstr>Design Decisions</vt:lpstr>
      <vt:lpstr>Design Decisions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McCarty</cp:lastModifiedBy>
  <cp:revision>14</cp:revision>
  <dcterms:created xsi:type="dcterms:W3CDTF">2017-03-27T18:12:41Z</dcterms:created>
  <dcterms:modified xsi:type="dcterms:W3CDTF">2017-09-27T22:40:30Z</dcterms:modified>
</cp:coreProperties>
</file>