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9.xml" ContentType="application/vnd.openxmlformats-officedocument.presentationml.tags+xml"/>
  <Override PartName="/ppt/notesSlides/notesSlide6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7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8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9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notesSlides/notesSlide10.xml" ContentType="application/vnd.openxmlformats-officedocument.presentationml.notesSlide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notesSlides/notesSlide11.xml" ContentType="application/vnd.openxmlformats-officedocument.presentationml.notesSlide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notesSlides/notesSlide12.xml" ContentType="application/vnd.openxmlformats-officedocument.presentationml.notesSlide+xml"/>
  <Override PartName="/ppt/embeddings/oleObject1.bin" ContentType="application/vnd.openxmlformats-officedocument.oleObject"/>
  <Override PartName="/ppt/tags/tag102.xml" ContentType="application/vnd.openxmlformats-officedocument.presentationml.tags+xml"/>
  <Override PartName="/ppt/notesSlides/notesSlide13.xml" ContentType="application/vnd.openxmlformats-officedocument.presentationml.notesSlide+xml"/>
  <Override PartName="/ppt/tags/tag103.xml" ContentType="application/vnd.openxmlformats-officedocument.presentationml.tags+xml"/>
  <Override PartName="/ppt/notesSlides/notesSlide14.xml" ContentType="application/vnd.openxmlformats-officedocument.presentationml.notesSlide+xml"/>
  <Override PartName="/ppt/tags/tag104.xml" ContentType="application/vnd.openxmlformats-officedocument.presentationml.tags+xml"/>
  <Override PartName="/ppt/notesSlides/notesSlide15.xml" ContentType="application/vnd.openxmlformats-officedocument.presentationml.notesSlide+xml"/>
  <Override PartName="/ppt/tags/tag105.xml" ContentType="application/vnd.openxmlformats-officedocument.presentationml.tags+xml"/>
  <Override PartName="/ppt/notesSlides/notesSlide16.xml" ContentType="application/vnd.openxmlformats-officedocument.presentationml.notesSlide+xml"/>
  <Override PartName="/ppt/tags/tag106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notesSlides/notesSlide21.xml" ContentType="application/vnd.openxmlformats-officedocument.presentationml.notesSlide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notesSlides/notesSlide22.xml" ContentType="application/vnd.openxmlformats-officedocument.presentationml.notesSlide+xml"/>
  <Override PartName="/ppt/embeddings/oleObject2.bin" ContentType="application/vnd.openxmlformats-officedocument.oleObject"/>
  <Override PartName="/ppt/embeddings/Microsoft_Equation1.bin" ContentType="application/vnd.openxmlformats-officedocument.oleObject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notesSlides/notesSlide25.xml" ContentType="application/vnd.openxmlformats-officedocument.presentationml.notesSlide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notesSlides/notesSlide26.xml" ContentType="application/vnd.openxmlformats-officedocument.presentationml.notesSlide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notesSlides/notesSlide27.xml" ContentType="application/vnd.openxmlformats-officedocument.presentationml.notesSlide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notesSlides/notesSlide28.xml" ContentType="application/vnd.openxmlformats-officedocument.presentationml.notesSlide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notesSlides/notesSlide29.xml" ContentType="application/vnd.openxmlformats-officedocument.presentationml.notesSlide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notesSlides/notesSlide30.xml" ContentType="application/vnd.openxmlformats-officedocument.presentationml.notesSlide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notesSlides/notesSlide31.xml" ContentType="application/vnd.openxmlformats-officedocument.presentationml.notesSlide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notesSlides/notesSlide32.xml" ContentType="application/vnd.openxmlformats-officedocument.presentationml.notesSlide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notesSlides/notesSlide33.xml" ContentType="application/vnd.openxmlformats-officedocument.presentationml.notesSlide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notesSlides/notesSlide34.xml" ContentType="application/vnd.openxmlformats-officedocument.presentationml.notesSlide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notesSlides/notesSlide35.xml" ContentType="application/vnd.openxmlformats-officedocument.presentationml.notesSlide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notesSlides/notesSlide36.xml" ContentType="application/vnd.openxmlformats-officedocument.presentationml.notesSlide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notesSlides/notesSlide39.xml" ContentType="application/vnd.openxmlformats-officedocument.presentationml.notesSlide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notesSlides/notesSlide45.xml" ContentType="application/vnd.openxmlformats-officedocument.presentationml.notesSlide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46.xml" ContentType="application/vnd.openxmlformats-officedocument.presentationml.notesSlide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notesSlides/notesSlide47.xml" ContentType="application/vnd.openxmlformats-officedocument.presentationml.notesSlide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notesSlides/notesSlide48.xml" ContentType="application/vnd.openxmlformats-officedocument.presentationml.notesSlide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notesSlides/notesSlide49.xml" ContentType="application/vnd.openxmlformats-officedocument.presentationml.notesSlide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notesSlides/notesSlide50.xml" ContentType="application/vnd.openxmlformats-officedocument.presentationml.notesSlide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notesSlides/notesSlide51.xml" ContentType="application/vnd.openxmlformats-officedocument.presentationml.notesSlide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9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heme" Target="theme/theme1.xml"/><Relationship Id="rId64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notesMaster" Target="notesMasters/notesMaster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printerSettings" Target="printerSettings/printerSettings1.bin"/><Relationship Id="rId61" Type="http://schemas.openxmlformats.org/officeDocument/2006/relationships/presProps" Target="presProps.xml"/><Relationship Id="rId62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Relationship Id="rId2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130531-08BF-894D-BAD3-EAF8F4564A3B}" type="datetimeFigureOut">
              <a:rPr lang="en-US" smtClean="0"/>
              <a:t>07/07/16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5C8D3-0A1A-BB4C-8CDF-E199C153A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959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508C8FE-ABF7-491E-B1C2-5FDD0748B67B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50813" y="0"/>
            <a:ext cx="7164388" cy="5373688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3EA1D99-2DD4-4A1C-AF3D-848E2290F512}" type="slidenum">
              <a:rPr lang="en-US" altLang="en-US" sz="1200"/>
              <a:pPr eaLnBrk="1" hangingPunct="1"/>
              <a:t>23</a:t>
            </a:fld>
            <a:endParaRPr lang="en-US" altLang="en-US" sz="120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35152FA-17B9-4814-A721-330556410408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CE8D13F-DFEB-4A28-9775-C66B303625F0}" type="slidenum">
              <a:rPr lang="en-US" altLang="en-US" sz="1200"/>
              <a:pPr eaLnBrk="1" hangingPunct="1"/>
              <a:t>44</a:t>
            </a:fld>
            <a:endParaRPr lang="en-US" altLang="en-US" sz="120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9225" y="-3175"/>
            <a:ext cx="7164388" cy="5373688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364" y="5370286"/>
            <a:ext cx="6497836" cy="3267227"/>
          </a:xfrm>
          <a:noFill/>
        </p:spPr>
        <p:txBody>
          <a:bodyPr/>
          <a:lstStyle/>
          <a:p>
            <a:pPr eaLnBrk="1" hangingPunct="1"/>
            <a:r>
              <a:rPr lang="en-US" altLang="en-US" smtClean="0"/>
              <a:t>Well, we can guarantee that this succeeds for loads under 1/2.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And, in fact, for large tables it _usually_ succeeds as long as we’re not close to 1.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But, it’s not guaranteed!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8E8D639-0BF8-4971-B2CC-3384B7E63EF3}" type="slidenum">
              <a:rPr lang="en-US" altLang="en-US" sz="1200"/>
              <a:pPr eaLnBrk="1" hangingPunct="1"/>
              <a:t>45</a:t>
            </a:fld>
            <a:endParaRPr lang="en-US" altLang="en-US" sz="120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9225" y="-3175"/>
            <a:ext cx="7164388" cy="5373688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364" y="5370286"/>
            <a:ext cx="6497836" cy="3267227"/>
          </a:xfrm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Well, we can guarantee that this succeeds for loads under 1/2.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And, in fact, for large tables it _usually_ succeeds as long as we’re not close to 1.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But, it’s not guaranteed!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47FC235-3113-4AAF-99A5-494DA7302868}" type="slidenum">
              <a:rPr lang="en-US" altLang="en-US" sz="1200"/>
              <a:pPr eaLnBrk="1" hangingPunct="1"/>
              <a:t>48</a:t>
            </a:fld>
            <a:endParaRPr lang="en-US" altLang="en-US" sz="120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FF998C5-5ADC-4A31-96DA-190AB128A39E}" type="slidenum">
              <a:rPr lang="en-US" altLang="en-US" sz="1200"/>
              <a:pPr eaLnBrk="1" hangingPunct="1"/>
              <a:t>52</a:t>
            </a:fld>
            <a:endParaRPr lang="en-US" altLang="en-US" sz="120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1" eaLnBrk="1" hangingPunct="1"/>
            <a:r>
              <a:rPr lang="en-US" altLang="en-US" smtClean="0">
                <a:sym typeface="Wingdings" pitchFamily="2" charset="2"/>
              </a:rPr>
              <a:t>Go through old hash table, ignoring items marked deleted</a:t>
            </a:r>
          </a:p>
          <a:p>
            <a:pPr lvl="1" eaLnBrk="1" hangingPunct="1"/>
            <a:r>
              <a:rPr lang="en-US" altLang="en-US" smtClean="0">
                <a:sym typeface="Wingdings" pitchFamily="2" charset="2"/>
              </a:rPr>
              <a:t>Recompute hash value for each non-deleted key and put the item in new position in new table</a:t>
            </a:r>
          </a:p>
          <a:p>
            <a:pPr lvl="1" eaLnBrk="1" hangingPunct="1"/>
            <a:r>
              <a:rPr lang="en-US" altLang="en-US" smtClean="0"/>
              <a:t>Cannot just copy data from old table </a:t>
            </a:r>
            <a:r>
              <a:rPr lang="en-US" altLang="en-US" smtClean="0">
                <a:sym typeface="Wingdings" pitchFamily="2" charset="2"/>
              </a:rPr>
              <a:t>because the bigger table has a new hash function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Running time?? O(N) – but infrequent. But </a:t>
            </a:r>
            <a:r>
              <a:rPr lang="en-US" altLang="en-US" sz="1500">
                <a:sym typeface="Wingdings" pitchFamily="2" charset="2"/>
              </a:rPr>
              <a:t>Not good for real-time safety critical applications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F90EBB0-DC42-48B3-BB63-12B567640373}" type="slidenum">
              <a:rPr lang="en-US" altLang="en-US" sz="1200"/>
              <a:pPr eaLnBrk="1" hangingPunct="1"/>
              <a:t>53</a:t>
            </a:fld>
            <a:endParaRPr lang="en-US" altLang="en-US" sz="120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026CDFE-CC94-4EAE-AC31-D6A5AB166A89}" type="slidenum">
              <a:rPr lang="en-US" altLang="en-US" sz="1200"/>
              <a:pPr eaLnBrk="1" hangingPunct="1"/>
              <a:t>54</a:t>
            </a:fld>
            <a:endParaRPr lang="en-US" altLang="en-US" sz="120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495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1495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6436"/>
            <a:fld id="{1699AE80-58D8-4953-99B2-00D15671EE95}" type="slidenum">
              <a:rPr lang="en-US" smtClean="0"/>
              <a:pPr defTabSz="926436"/>
              <a:t>56</a:t>
            </a:fld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EB6E09B-9559-4AD9-91F0-A19F41805817}" type="slidenum">
              <a:rPr lang="en-US" altLang="en-US" sz="1200"/>
              <a:pPr eaLnBrk="1" hangingPunct="1"/>
              <a:t>57</a:t>
            </a:fld>
            <a:endParaRPr lang="en-US" altLang="en-US" sz="120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04DFE-480E-EA46-902F-9F595064553C}" type="datetimeFigureOut">
              <a:rPr lang="en-US" smtClean="0"/>
              <a:t>07/07/16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100DA-DD2A-724E-A355-50AD9AC41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327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04DFE-480E-EA46-902F-9F595064553C}" type="datetimeFigureOut">
              <a:rPr lang="en-US" smtClean="0"/>
              <a:t>07/07/16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100DA-DD2A-724E-A355-50AD9AC41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340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04DFE-480E-EA46-902F-9F595064553C}" type="datetimeFigureOut">
              <a:rPr lang="en-US" smtClean="0"/>
              <a:t>07/07/16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100DA-DD2A-724E-A355-50AD9AC41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944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04DFE-480E-EA46-902F-9F595064553C}" type="datetimeFigureOut">
              <a:rPr lang="en-US" smtClean="0"/>
              <a:t>07/07/16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100DA-DD2A-724E-A355-50AD9AC41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3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04DFE-480E-EA46-902F-9F595064553C}" type="datetimeFigureOut">
              <a:rPr lang="en-US" smtClean="0"/>
              <a:t>07/07/16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100DA-DD2A-724E-A355-50AD9AC41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435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04DFE-480E-EA46-902F-9F595064553C}" type="datetimeFigureOut">
              <a:rPr lang="en-US" smtClean="0"/>
              <a:t>07/07/16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100DA-DD2A-724E-A355-50AD9AC41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641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04DFE-480E-EA46-902F-9F595064553C}" type="datetimeFigureOut">
              <a:rPr lang="en-US" smtClean="0"/>
              <a:t>07/07/16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100DA-DD2A-724E-A355-50AD9AC41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902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04DFE-480E-EA46-902F-9F595064553C}" type="datetimeFigureOut">
              <a:rPr lang="en-US" smtClean="0"/>
              <a:t>07/07/16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100DA-DD2A-724E-A355-50AD9AC41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143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04DFE-480E-EA46-902F-9F595064553C}" type="datetimeFigureOut">
              <a:rPr lang="en-US" smtClean="0"/>
              <a:t>07/07/16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100DA-DD2A-724E-A355-50AD9AC41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61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04DFE-480E-EA46-902F-9F595064553C}" type="datetimeFigureOut">
              <a:rPr lang="en-US" smtClean="0"/>
              <a:t>07/07/16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100DA-DD2A-724E-A355-50AD9AC41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775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04DFE-480E-EA46-902F-9F595064553C}" type="datetimeFigureOut">
              <a:rPr lang="en-US" smtClean="0"/>
              <a:t>07/07/16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100DA-DD2A-724E-A355-50AD9AC41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410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04DFE-480E-EA46-902F-9F595064553C}" type="datetimeFigureOut">
              <a:rPr lang="en-US" smtClean="0"/>
              <a:t>07/07/16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100DA-DD2A-724E-A355-50AD9AC41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5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tags" Target="../tags/tag47.xml"/><Relationship Id="rId12" Type="http://schemas.openxmlformats.org/officeDocument/2006/relationships/tags" Target="../tags/tag48.xml"/><Relationship Id="rId13" Type="http://schemas.openxmlformats.org/officeDocument/2006/relationships/tags" Target="../tags/tag49.xml"/><Relationship Id="rId14" Type="http://schemas.openxmlformats.org/officeDocument/2006/relationships/tags" Target="../tags/tag50.xml"/><Relationship Id="rId15" Type="http://schemas.openxmlformats.org/officeDocument/2006/relationships/tags" Target="../tags/tag51.xml"/><Relationship Id="rId16" Type="http://schemas.openxmlformats.org/officeDocument/2006/relationships/tags" Target="../tags/tag52.xml"/><Relationship Id="rId17" Type="http://schemas.openxmlformats.org/officeDocument/2006/relationships/slideLayout" Target="../slideLayouts/slideLayout2.xml"/><Relationship Id="rId18" Type="http://schemas.openxmlformats.org/officeDocument/2006/relationships/notesSlide" Target="../notesSlides/notesSlide9.xml"/><Relationship Id="rId1" Type="http://schemas.openxmlformats.org/officeDocument/2006/relationships/tags" Target="../tags/tag37.xml"/><Relationship Id="rId2" Type="http://schemas.openxmlformats.org/officeDocument/2006/relationships/tags" Target="../tags/tag38.xml"/><Relationship Id="rId3" Type="http://schemas.openxmlformats.org/officeDocument/2006/relationships/tags" Target="../tags/tag39.xml"/><Relationship Id="rId4" Type="http://schemas.openxmlformats.org/officeDocument/2006/relationships/tags" Target="../tags/tag40.xml"/><Relationship Id="rId5" Type="http://schemas.openxmlformats.org/officeDocument/2006/relationships/tags" Target="../tags/tag41.xml"/><Relationship Id="rId6" Type="http://schemas.openxmlformats.org/officeDocument/2006/relationships/tags" Target="../tags/tag42.xml"/><Relationship Id="rId7" Type="http://schemas.openxmlformats.org/officeDocument/2006/relationships/tags" Target="../tags/tag43.xml"/><Relationship Id="rId8" Type="http://schemas.openxmlformats.org/officeDocument/2006/relationships/tags" Target="../tags/tag44.xml"/><Relationship Id="rId9" Type="http://schemas.openxmlformats.org/officeDocument/2006/relationships/tags" Target="../tags/tag45.xml"/><Relationship Id="rId10" Type="http://schemas.openxmlformats.org/officeDocument/2006/relationships/tags" Target="../tags/tag46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tags" Target="../tags/tag61.xml"/><Relationship Id="rId20" Type="http://schemas.openxmlformats.org/officeDocument/2006/relationships/tags" Target="../tags/tag72.xml"/><Relationship Id="rId21" Type="http://schemas.openxmlformats.org/officeDocument/2006/relationships/tags" Target="../tags/tag73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10.xml"/><Relationship Id="rId10" Type="http://schemas.openxmlformats.org/officeDocument/2006/relationships/tags" Target="../tags/tag62.xml"/><Relationship Id="rId11" Type="http://schemas.openxmlformats.org/officeDocument/2006/relationships/tags" Target="../tags/tag63.xml"/><Relationship Id="rId12" Type="http://schemas.openxmlformats.org/officeDocument/2006/relationships/tags" Target="../tags/tag64.xml"/><Relationship Id="rId13" Type="http://schemas.openxmlformats.org/officeDocument/2006/relationships/tags" Target="../tags/tag65.xml"/><Relationship Id="rId14" Type="http://schemas.openxmlformats.org/officeDocument/2006/relationships/tags" Target="../tags/tag66.xml"/><Relationship Id="rId15" Type="http://schemas.openxmlformats.org/officeDocument/2006/relationships/tags" Target="../tags/tag67.xml"/><Relationship Id="rId16" Type="http://schemas.openxmlformats.org/officeDocument/2006/relationships/tags" Target="../tags/tag68.xml"/><Relationship Id="rId17" Type="http://schemas.openxmlformats.org/officeDocument/2006/relationships/tags" Target="../tags/tag69.xml"/><Relationship Id="rId18" Type="http://schemas.openxmlformats.org/officeDocument/2006/relationships/tags" Target="../tags/tag70.xml"/><Relationship Id="rId19" Type="http://schemas.openxmlformats.org/officeDocument/2006/relationships/tags" Target="../tags/tag71.xml"/><Relationship Id="rId1" Type="http://schemas.openxmlformats.org/officeDocument/2006/relationships/tags" Target="../tags/tag53.xml"/><Relationship Id="rId2" Type="http://schemas.openxmlformats.org/officeDocument/2006/relationships/tags" Target="../tags/tag54.xml"/><Relationship Id="rId3" Type="http://schemas.openxmlformats.org/officeDocument/2006/relationships/tags" Target="../tags/tag55.xml"/><Relationship Id="rId4" Type="http://schemas.openxmlformats.org/officeDocument/2006/relationships/tags" Target="../tags/tag56.xml"/><Relationship Id="rId5" Type="http://schemas.openxmlformats.org/officeDocument/2006/relationships/tags" Target="../tags/tag57.xml"/><Relationship Id="rId6" Type="http://schemas.openxmlformats.org/officeDocument/2006/relationships/tags" Target="../tags/tag58.xml"/><Relationship Id="rId7" Type="http://schemas.openxmlformats.org/officeDocument/2006/relationships/tags" Target="../tags/tag59.xml"/><Relationship Id="rId8" Type="http://schemas.openxmlformats.org/officeDocument/2006/relationships/tags" Target="../tags/tag60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82.xml"/><Relationship Id="rId20" Type="http://schemas.openxmlformats.org/officeDocument/2006/relationships/tags" Target="../tags/tag93.xml"/><Relationship Id="rId21" Type="http://schemas.openxmlformats.org/officeDocument/2006/relationships/tags" Target="../tags/tag94.xml"/><Relationship Id="rId22" Type="http://schemas.openxmlformats.org/officeDocument/2006/relationships/tags" Target="../tags/tag95.xml"/><Relationship Id="rId23" Type="http://schemas.openxmlformats.org/officeDocument/2006/relationships/tags" Target="../tags/tag96.xml"/><Relationship Id="rId24" Type="http://schemas.openxmlformats.org/officeDocument/2006/relationships/tags" Target="../tags/tag97.xml"/><Relationship Id="rId25" Type="http://schemas.openxmlformats.org/officeDocument/2006/relationships/tags" Target="../tags/tag98.xml"/><Relationship Id="rId26" Type="http://schemas.openxmlformats.org/officeDocument/2006/relationships/tags" Target="../tags/tag99.xml"/><Relationship Id="rId27" Type="http://schemas.openxmlformats.org/officeDocument/2006/relationships/slideLayout" Target="../slideLayouts/slideLayout2.xml"/><Relationship Id="rId28" Type="http://schemas.openxmlformats.org/officeDocument/2006/relationships/notesSlide" Target="../notesSlides/notesSlide11.xml"/><Relationship Id="rId10" Type="http://schemas.openxmlformats.org/officeDocument/2006/relationships/tags" Target="../tags/tag83.xml"/><Relationship Id="rId11" Type="http://schemas.openxmlformats.org/officeDocument/2006/relationships/tags" Target="../tags/tag84.xml"/><Relationship Id="rId12" Type="http://schemas.openxmlformats.org/officeDocument/2006/relationships/tags" Target="../tags/tag85.xml"/><Relationship Id="rId13" Type="http://schemas.openxmlformats.org/officeDocument/2006/relationships/tags" Target="../tags/tag86.xml"/><Relationship Id="rId14" Type="http://schemas.openxmlformats.org/officeDocument/2006/relationships/tags" Target="../tags/tag87.xml"/><Relationship Id="rId15" Type="http://schemas.openxmlformats.org/officeDocument/2006/relationships/tags" Target="../tags/tag88.xml"/><Relationship Id="rId16" Type="http://schemas.openxmlformats.org/officeDocument/2006/relationships/tags" Target="../tags/tag89.xml"/><Relationship Id="rId17" Type="http://schemas.openxmlformats.org/officeDocument/2006/relationships/tags" Target="../tags/tag90.xml"/><Relationship Id="rId18" Type="http://schemas.openxmlformats.org/officeDocument/2006/relationships/tags" Target="../tags/tag91.xml"/><Relationship Id="rId19" Type="http://schemas.openxmlformats.org/officeDocument/2006/relationships/tags" Target="../tags/tag92.xml"/><Relationship Id="rId1" Type="http://schemas.openxmlformats.org/officeDocument/2006/relationships/tags" Target="../tags/tag74.xml"/><Relationship Id="rId2" Type="http://schemas.openxmlformats.org/officeDocument/2006/relationships/tags" Target="../tags/tag75.xml"/><Relationship Id="rId3" Type="http://schemas.openxmlformats.org/officeDocument/2006/relationships/tags" Target="../tags/tag76.xml"/><Relationship Id="rId4" Type="http://schemas.openxmlformats.org/officeDocument/2006/relationships/tags" Target="../tags/tag77.xml"/><Relationship Id="rId5" Type="http://schemas.openxmlformats.org/officeDocument/2006/relationships/tags" Target="../tags/tag78.xml"/><Relationship Id="rId6" Type="http://schemas.openxmlformats.org/officeDocument/2006/relationships/tags" Target="../tags/tag79.xml"/><Relationship Id="rId7" Type="http://schemas.openxmlformats.org/officeDocument/2006/relationships/tags" Target="../tags/tag80.xml"/><Relationship Id="rId8" Type="http://schemas.openxmlformats.org/officeDocument/2006/relationships/tags" Target="../tags/tag8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01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2.xml"/><Relationship Id="rId6" Type="http://schemas.openxmlformats.org/officeDocument/2006/relationships/oleObject" Target="../embeddings/oleObject1.bin"/><Relationship Id="rId7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tags" Target="../tags/tag10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10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10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10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10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10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.xml"/><Relationship Id="rId1" Type="http://schemas.openxmlformats.org/officeDocument/2006/relationships/tags" Target="../tags/tag3.xml"/><Relationship Id="rId2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9" Type="http://schemas.openxmlformats.org/officeDocument/2006/relationships/tags" Target="../tags/tag115.xml"/><Relationship Id="rId20" Type="http://schemas.openxmlformats.org/officeDocument/2006/relationships/slideLayout" Target="../slideLayouts/slideLayout2.xml"/><Relationship Id="rId21" Type="http://schemas.openxmlformats.org/officeDocument/2006/relationships/notesSlide" Target="../notesSlides/notesSlide19.xml"/><Relationship Id="rId10" Type="http://schemas.openxmlformats.org/officeDocument/2006/relationships/tags" Target="../tags/tag116.xml"/><Relationship Id="rId11" Type="http://schemas.openxmlformats.org/officeDocument/2006/relationships/tags" Target="../tags/tag117.xml"/><Relationship Id="rId12" Type="http://schemas.openxmlformats.org/officeDocument/2006/relationships/tags" Target="../tags/tag118.xml"/><Relationship Id="rId13" Type="http://schemas.openxmlformats.org/officeDocument/2006/relationships/tags" Target="../tags/tag119.xml"/><Relationship Id="rId14" Type="http://schemas.openxmlformats.org/officeDocument/2006/relationships/tags" Target="../tags/tag120.xml"/><Relationship Id="rId15" Type="http://schemas.openxmlformats.org/officeDocument/2006/relationships/tags" Target="../tags/tag121.xml"/><Relationship Id="rId16" Type="http://schemas.openxmlformats.org/officeDocument/2006/relationships/tags" Target="../tags/tag122.xml"/><Relationship Id="rId17" Type="http://schemas.openxmlformats.org/officeDocument/2006/relationships/tags" Target="../tags/tag123.xml"/><Relationship Id="rId18" Type="http://schemas.openxmlformats.org/officeDocument/2006/relationships/tags" Target="../tags/tag124.xml"/><Relationship Id="rId19" Type="http://schemas.openxmlformats.org/officeDocument/2006/relationships/tags" Target="../tags/tag125.xml"/><Relationship Id="rId1" Type="http://schemas.openxmlformats.org/officeDocument/2006/relationships/tags" Target="../tags/tag107.xml"/><Relationship Id="rId2" Type="http://schemas.openxmlformats.org/officeDocument/2006/relationships/tags" Target="../tags/tag108.xml"/><Relationship Id="rId3" Type="http://schemas.openxmlformats.org/officeDocument/2006/relationships/tags" Target="../tags/tag109.xml"/><Relationship Id="rId4" Type="http://schemas.openxmlformats.org/officeDocument/2006/relationships/tags" Target="../tags/tag110.xml"/><Relationship Id="rId5" Type="http://schemas.openxmlformats.org/officeDocument/2006/relationships/tags" Target="../tags/tag111.xml"/><Relationship Id="rId6" Type="http://schemas.openxmlformats.org/officeDocument/2006/relationships/tags" Target="../tags/tag112.xml"/><Relationship Id="rId7" Type="http://schemas.openxmlformats.org/officeDocument/2006/relationships/tags" Target="../tags/tag113.xml"/><Relationship Id="rId8" Type="http://schemas.openxmlformats.org/officeDocument/2006/relationships/tags" Target="../tags/tag1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1.xml"/><Relationship Id="rId5" Type="http://schemas.openxmlformats.org/officeDocument/2006/relationships/image" Target="../media/image3.png"/><Relationship Id="rId1" Type="http://schemas.openxmlformats.org/officeDocument/2006/relationships/tags" Target="../tags/tag126.xml"/><Relationship Id="rId2" Type="http://schemas.openxmlformats.org/officeDocument/2006/relationships/tags" Target="../tags/tag1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29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22.xml"/><Relationship Id="rId6" Type="http://schemas.openxmlformats.org/officeDocument/2006/relationships/oleObject" Target="../embeddings/oleObject2.bin"/><Relationship Id="rId7" Type="http://schemas.openxmlformats.org/officeDocument/2006/relationships/image" Target="../media/image4.wmf"/><Relationship Id="rId8" Type="http://schemas.openxmlformats.org/officeDocument/2006/relationships/oleObject" Target="../embeddings/Microsoft_Equation1.bin"/><Relationship Id="rId9" Type="http://schemas.openxmlformats.org/officeDocument/2006/relationships/image" Target="../media/image5.wmf"/><Relationship Id="rId1" Type="http://schemas.openxmlformats.org/officeDocument/2006/relationships/vmlDrawing" Target="../drawings/vmlDrawing2.vml"/><Relationship Id="rId2" Type="http://schemas.openxmlformats.org/officeDocument/2006/relationships/tags" Target="../tags/tag12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4" Type="http://schemas.openxmlformats.org/officeDocument/2006/relationships/tags" Target="../tags/tag8.xml"/><Relationship Id="rId5" Type="http://schemas.openxmlformats.org/officeDocument/2006/relationships/tags" Target="../tags/tag9.xml"/><Relationship Id="rId6" Type="http://schemas.openxmlformats.org/officeDocument/2006/relationships/tags" Target="../tags/tag10.xml"/><Relationship Id="rId7" Type="http://schemas.openxmlformats.org/officeDocument/2006/relationships/tags" Target="../tags/tag11.xml"/><Relationship Id="rId8" Type="http://schemas.openxmlformats.org/officeDocument/2006/relationships/slideLayout" Target="../slideLayouts/slideLayout2.xml"/><Relationship Id="rId9" Type="http://schemas.openxmlformats.org/officeDocument/2006/relationships/notesSlide" Target="../notesSlides/notesSlide3.xml"/><Relationship Id="rId1" Type="http://schemas.openxmlformats.org/officeDocument/2006/relationships/tags" Target="../tags/tag5.xml"/><Relationship Id="rId2" Type="http://schemas.openxmlformats.org/officeDocument/2006/relationships/tags" Target="../tags/tag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5.xml"/><Relationship Id="rId1" Type="http://schemas.openxmlformats.org/officeDocument/2006/relationships/tags" Target="../tags/tag130.xml"/><Relationship Id="rId2" Type="http://schemas.openxmlformats.org/officeDocument/2006/relationships/tags" Target="../tags/tag13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6.xml"/><Relationship Id="rId1" Type="http://schemas.openxmlformats.org/officeDocument/2006/relationships/tags" Target="../tags/tag132.xml"/><Relationship Id="rId2" Type="http://schemas.openxmlformats.org/officeDocument/2006/relationships/tags" Target="../tags/tag13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7.xml"/><Relationship Id="rId1" Type="http://schemas.openxmlformats.org/officeDocument/2006/relationships/tags" Target="../tags/tag134.xml"/><Relationship Id="rId2" Type="http://schemas.openxmlformats.org/officeDocument/2006/relationships/tags" Target="../tags/tag13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8.xml"/><Relationship Id="rId1" Type="http://schemas.openxmlformats.org/officeDocument/2006/relationships/tags" Target="../tags/tag136.xml"/><Relationship Id="rId2" Type="http://schemas.openxmlformats.org/officeDocument/2006/relationships/tags" Target="../tags/tag13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9.xml"/><Relationship Id="rId1" Type="http://schemas.openxmlformats.org/officeDocument/2006/relationships/tags" Target="../tags/tag138.xml"/><Relationship Id="rId2" Type="http://schemas.openxmlformats.org/officeDocument/2006/relationships/tags" Target="../tags/tag139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0.xml"/><Relationship Id="rId1" Type="http://schemas.openxmlformats.org/officeDocument/2006/relationships/tags" Target="../tags/tag140.xml"/><Relationship Id="rId2" Type="http://schemas.openxmlformats.org/officeDocument/2006/relationships/tags" Target="../tags/tag14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1.xml"/><Relationship Id="rId1" Type="http://schemas.openxmlformats.org/officeDocument/2006/relationships/tags" Target="../tags/tag142.xml"/><Relationship Id="rId2" Type="http://schemas.openxmlformats.org/officeDocument/2006/relationships/tags" Target="../tags/tag14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2.xml"/><Relationship Id="rId1" Type="http://schemas.openxmlformats.org/officeDocument/2006/relationships/tags" Target="../tags/tag144.xml"/><Relationship Id="rId2" Type="http://schemas.openxmlformats.org/officeDocument/2006/relationships/tags" Target="../tags/tag14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3.xml"/><Relationship Id="rId1" Type="http://schemas.openxmlformats.org/officeDocument/2006/relationships/tags" Target="../tags/tag146.xml"/><Relationship Id="rId2" Type="http://schemas.openxmlformats.org/officeDocument/2006/relationships/tags" Target="../tags/tag14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4.xml"/><Relationship Id="rId1" Type="http://schemas.openxmlformats.org/officeDocument/2006/relationships/tags" Target="../tags/tag148.xml"/><Relationship Id="rId2" Type="http://schemas.openxmlformats.org/officeDocument/2006/relationships/tags" Target="../tags/tag14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4" Type="http://schemas.openxmlformats.org/officeDocument/2006/relationships/tags" Target="../tags/tag15.xml"/><Relationship Id="rId5" Type="http://schemas.openxmlformats.org/officeDocument/2006/relationships/tags" Target="../tags/tag16.xml"/><Relationship Id="rId6" Type="http://schemas.openxmlformats.org/officeDocument/2006/relationships/tags" Target="../tags/tag17.xml"/><Relationship Id="rId7" Type="http://schemas.openxmlformats.org/officeDocument/2006/relationships/tags" Target="../tags/tag18.xml"/><Relationship Id="rId8" Type="http://schemas.openxmlformats.org/officeDocument/2006/relationships/slideLayout" Target="../slideLayouts/slideLayout2.xml"/><Relationship Id="rId9" Type="http://schemas.openxmlformats.org/officeDocument/2006/relationships/notesSlide" Target="../notesSlides/notesSlide4.xml"/><Relationship Id="rId1" Type="http://schemas.openxmlformats.org/officeDocument/2006/relationships/tags" Target="../tags/tag12.xml"/><Relationship Id="rId2" Type="http://schemas.openxmlformats.org/officeDocument/2006/relationships/tags" Target="../tags/tag1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5.xml"/><Relationship Id="rId1" Type="http://schemas.openxmlformats.org/officeDocument/2006/relationships/tags" Target="../tags/tag150.xml"/><Relationship Id="rId2" Type="http://schemas.openxmlformats.org/officeDocument/2006/relationships/tags" Target="../tags/tag15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6.xml"/><Relationship Id="rId1" Type="http://schemas.openxmlformats.org/officeDocument/2006/relationships/tags" Target="../tags/tag152.xml"/><Relationship Id="rId2" Type="http://schemas.openxmlformats.org/officeDocument/2006/relationships/tags" Target="../tags/tag15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7.xml"/><Relationship Id="rId1" Type="http://schemas.openxmlformats.org/officeDocument/2006/relationships/tags" Target="../tags/tag154.xml"/><Relationship Id="rId2" Type="http://schemas.openxmlformats.org/officeDocument/2006/relationships/tags" Target="../tags/tag15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9.xml"/><Relationship Id="rId1" Type="http://schemas.openxmlformats.org/officeDocument/2006/relationships/tags" Target="../tags/tag156.xml"/><Relationship Id="rId2" Type="http://schemas.openxmlformats.org/officeDocument/2006/relationships/tags" Target="../tags/tag15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tags" Target="../tags/tag160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40.xml"/><Relationship Id="rId1" Type="http://schemas.openxmlformats.org/officeDocument/2006/relationships/tags" Target="../tags/tag158.xml"/><Relationship Id="rId2" Type="http://schemas.openxmlformats.org/officeDocument/2006/relationships/tags" Target="../tags/tag159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8.xml.rels><?xml version="1.0" encoding="UTF-8" standalone="yes"?>
<Relationships xmlns="http://schemas.openxmlformats.org/package/2006/relationships"><Relationship Id="rId11" Type="http://schemas.openxmlformats.org/officeDocument/2006/relationships/tags" Target="../tags/tag171.xml"/><Relationship Id="rId12" Type="http://schemas.openxmlformats.org/officeDocument/2006/relationships/tags" Target="../tags/tag172.xml"/><Relationship Id="rId13" Type="http://schemas.openxmlformats.org/officeDocument/2006/relationships/tags" Target="../tags/tag173.xml"/><Relationship Id="rId14" Type="http://schemas.openxmlformats.org/officeDocument/2006/relationships/tags" Target="../tags/tag174.xml"/><Relationship Id="rId15" Type="http://schemas.openxmlformats.org/officeDocument/2006/relationships/tags" Target="../tags/tag175.xml"/><Relationship Id="rId16" Type="http://schemas.openxmlformats.org/officeDocument/2006/relationships/tags" Target="../tags/tag176.xml"/><Relationship Id="rId17" Type="http://schemas.openxmlformats.org/officeDocument/2006/relationships/tags" Target="../tags/tag177.xml"/><Relationship Id="rId18" Type="http://schemas.openxmlformats.org/officeDocument/2006/relationships/slideLayout" Target="../slideLayouts/slideLayout6.xml"/><Relationship Id="rId19" Type="http://schemas.openxmlformats.org/officeDocument/2006/relationships/notesSlide" Target="../notesSlides/notesSlide43.xml"/><Relationship Id="rId1" Type="http://schemas.openxmlformats.org/officeDocument/2006/relationships/tags" Target="../tags/tag161.xml"/><Relationship Id="rId2" Type="http://schemas.openxmlformats.org/officeDocument/2006/relationships/tags" Target="../tags/tag162.xml"/><Relationship Id="rId3" Type="http://schemas.openxmlformats.org/officeDocument/2006/relationships/tags" Target="../tags/tag163.xml"/><Relationship Id="rId4" Type="http://schemas.openxmlformats.org/officeDocument/2006/relationships/tags" Target="../tags/tag164.xml"/><Relationship Id="rId5" Type="http://schemas.openxmlformats.org/officeDocument/2006/relationships/tags" Target="../tags/tag165.xml"/><Relationship Id="rId6" Type="http://schemas.openxmlformats.org/officeDocument/2006/relationships/tags" Target="../tags/tag166.xml"/><Relationship Id="rId7" Type="http://schemas.openxmlformats.org/officeDocument/2006/relationships/tags" Target="../tags/tag167.xml"/><Relationship Id="rId8" Type="http://schemas.openxmlformats.org/officeDocument/2006/relationships/tags" Target="../tags/tag168.xml"/><Relationship Id="rId9" Type="http://schemas.openxmlformats.org/officeDocument/2006/relationships/tags" Target="../tags/tag169.xml"/><Relationship Id="rId10" Type="http://schemas.openxmlformats.org/officeDocument/2006/relationships/tags" Target="../tags/tag170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tags" Target="../tags/tag179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45.xml"/><Relationship Id="rId6" Type="http://schemas.openxmlformats.org/officeDocument/2006/relationships/oleObject" Target="../embeddings/oleObject3.bin"/><Relationship Id="rId7" Type="http://schemas.openxmlformats.org/officeDocument/2006/relationships/image" Target="../media/image8.wmf"/><Relationship Id="rId8" Type="http://schemas.openxmlformats.org/officeDocument/2006/relationships/oleObject" Target="../embeddings/oleObject4.bin"/><Relationship Id="rId9" Type="http://schemas.openxmlformats.org/officeDocument/2006/relationships/image" Target="../media/image9.wmf"/><Relationship Id="rId1" Type="http://schemas.openxmlformats.org/officeDocument/2006/relationships/vmlDrawing" Target="../drawings/vmlDrawing3.vml"/><Relationship Id="rId2" Type="http://schemas.openxmlformats.org/officeDocument/2006/relationships/tags" Target="../tags/tag17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tags" Target="../tags/tag182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47.xml"/><Relationship Id="rId1" Type="http://schemas.openxmlformats.org/officeDocument/2006/relationships/tags" Target="../tags/tag180.xml"/><Relationship Id="rId2" Type="http://schemas.openxmlformats.org/officeDocument/2006/relationships/tags" Target="../tags/tag181.xml"/></Relationships>
</file>

<file path=ppt/slides/_rels/slide53.xml.rels><?xml version="1.0" encoding="UTF-8" standalone="yes"?>
<Relationships xmlns="http://schemas.openxmlformats.org/package/2006/relationships"><Relationship Id="rId13" Type="http://schemas.openxmlformats.org/officeDocument/2006/relationships/tags" Target="../tags/tag195.xml"/><Relationship Id="rId14" Type="http://schemas.openxmlformats.org/officeDocument/2006/relationships/tags" Target="../tags/tag196.xml"/><Relationship Id="rId15" Type="http://schemas.openxmlformats.org/officeDocument/2006/relationships/tags" Target="../tags/tag197.xml"/><Relationship Id="rId16" Type="http://schemas.openxmlformats.org/officeDocument/2006/relationships/tags" Target="../tags/tag198.xml"/><Relationship Id="rId17" Type="http://schemas.openxmlformats.org/officeDocument/2006/relationships/tags" Target="../tags/tag199.xml"/><Relationship Id="rId18" Type="http://schemas.openxmlformats.org/officeDocument/2006/relationships/tags" Target="../tags/tag200.xml"/><Relationship Id="rId19" Type="http://schemas.openxmlformats.org/officeDocument/2006/relationships/tags" Target="../tags/tag201.xml"/><Relationship Id="rId50" Type="http://schemas.openxmlformats.org/officeDocument/2006/relationships/tags" Target="../tags/tag232.xml"/><Relationship Id="rId51" Type="http://schemas.openxmlformats.org/officeDocument/2006/relationships/tags" Target="../tags/tag233.xml"/><Relationship Id="rId52" Type="http://schemas.openxmlformats.org/officeDocument/2006/relationships/tags" Target="../tags/tag234.xml"/><Relationship Id="rId53" Type="http://schemas.openxmlformats.org/officeDocument/2006/relationships/tags" Target="../tags/tag235.xml"/><Relationship Id="rId54" Type="http://schemas.openxmlformats.org/officeDocument/2006/relationships/tags" Target="../tags/tag236.xml"/><Relationship Id="rId55" Type="http://schemas.openxmlformats.org/officeDocument/2006/relationships/tags" Target="../tags/tag237.xml"/><Relationship Id="rId56" Type="http://schemas.openxmlformats.org/officeDocument/2006/relationships/tags" Target="../tags/tag238.xml"/><Relationship Id="rId57" Type="http://schemas.openxmlformats.org/officeDocument/2006/relationships/tags" Target="../tags/tag239.xml"/><Relationship Id="rId58" Type="http://schemas.openxmlformats.org/officeDocument/2006/relationships/tags" Target="../tags/tag240.xml"/><Relationship Id="rId59" Type="http://schemas.openxmlformats.org/officeDocument/2006/relationships/tags" Target="../tags/tag241.xml"/><Relationship Id="rId40" Type="http://schemas.openxmlformats.org/officeDocument/2006/relationships/tags" Target="../tags/tag222.xml"/><Relationship Id="rId41" Type="http://schemas.openxmlformats.org/officeDocument/2006/relationships/tags" Target="../tags/tag223.xml"/><Relationship Id="rId42" Type="http://schemas.openxmlformats.org/officeDocument/2006/relationships/tags" Target="../tags/tag224.xml"/><Relationship Id="rId43" Type="http://schemas.openxmlformats.org/officeDocument/2006/relationships/tags" Target="../tags/tag225.xml"/><Relationship Id="rId44" Type="http://schemas.openxmlformats.org/officeDocument/2006/relationships/tags" Target="../tags/tag226.xml"/><Relationship Id="rId45" Type="http://schemas.openxmlformats.org/officeDocument/2006/relationships/tags" Target="../tags/tag227.xml"/><Relationship Id="rId46" Type="http://schemas.openxmlformats.org/officeDocument/2006/relationships/tags" Target="../tags/tag228.xml"/><Relationship Id="rId47" Type="http://schemas.openxmlformats.org/officeDocument/2006/relationships/tags" Target="../tags/tag229.xml"/><Relationship Id="rId48" Type="http://schemas.openxmlformats.org/officeDocument/2006/relationships/tags" Target="../tags/tag230.xml"/><Relationship Id="rId49" Type="http://schemas.openxmlformats.org/officeDocument/2006/relationships/tags" Target="../tags/tag231.xml"/><Relationship Id="rId1" Type="http://schemas.openxmlformats.org/officeDocument/2006/relationships/tags" Target="../tags/tag183.xml"/><Relationship Id="rId2" Type="http://schemas.openxmlformats.org/officeDocument/2006/relationships/tags" Target="../tags/tag184.xml"/><Relationship Id="rId3" Type="http://schemas.openxmlformats.org/officeDocument/2006/relationships/tags" Target="../tags/tag185.xml"/><Relationship Id="rId4" Type="http://schemas.openxmlformats.org/officeDocument/2006/relationships/tags" Target="../tags/tag186.xml"/><Relationship Id="rId5" Type="http://schemas.openxmlformats.org/officeDocument/2006/relationships/tags" Target="../tags/tag187.xml"/><Relationship Id="rId6" Type="http://schemas.openxmlformats.org/officeDocument/2006/relationships/tags" Target="../tags/tag188.xml"/><Relationship Id="rId7" Type="http://schemas.openxmlformats.org/officeDocument/2006/relationships/tags" Target="../tags/tag189.xml"/><Relationship Id="rId8" Type="http://schemas.openxmlformats.org/officeDocument/2006/relationships/tags" Target="../tags/tag190.xml"/><Relationship Id="rId9" Type="http://schemas.openxmlformats.org/officeDocument/2006/relationships/tags" Target="../tags/tag191.xml"/><Relationship Id="rId30" Type="http://schemas.openxmlformats.org/officeDocument/2006/relationships/tags" Target="../tags/tag212.xml"/><Relationship Id="rId31" Type="http://schemas.openxmlformats.org/officeDocument/2006/relationships/tags" Target="../tags/tag213.xml"/><Relationship Id="rId32" Type="http://schemas.openxmlformats.org/officeDocument/2006/relationships/tags" Target="../tags/tag214.xml"/><Relationship Id="rId33" Type="http://schemas.openxmlformats.org/officeDocument/2006/relationships/tags" Target="../tags/tag215.xml"/><Relationship Id="rId34" Type="http://schemas.openxmlformats.org/officeDocument/2006/relationships/tags" Target="../tags/tag216.xml"/><Relationship Id="rId35" Type="http://schemas.openxmlformats.org/officeDocument/2006/relationships/tags" Target="../tags/tag217.xml"/><Relationship Id="rId36" Type="http://schemas.openxmlformats.org/officeDocument/2006/relationships/tags" Target="../tags/tag218.xml"/><Relationship Id="rId37" Type="http://schemas.openxmlformats.org/officeDocument/2006/relationships/tags" Target="../tags/tag219.xml"/><Relationship Id="rId38" Type="http://schemas.openxmlformats.org/officeDocument/2006/relationships/tags" Target="../tags/tag220.xml"/><Relationship Id="rId39" Type="http://schemas.openxmlformats.org/officeDocument/2006/relationships/tags" Target="../tags/tag221.xml"/><Relationship Id="rId20" Type="http://schemas.openxmlformats.org/officeDocument/2006/relationships/tags" Target="../tags/tag202.xml"/><Relationship Id="rId21" Type="http://schemas.openxmlformats.org/officeDocument/2006/relationships/tags" Target="../tags/tag203.xml"/><Relationship Id="rId22" Type="http://schemas.openxmlformats.org/officeDocument/2006/relationships/tags" Target="../tags/tag204.xml"/><Relationship Id="rId23" Type="http://schemas.openxmlformats.org/officeDocument/2006/relationships/tags" Target="../tags/tag205.xml"/><Relationship Id="rId24" Type="http://schemas.openxmlformats.org/officeDocument/2006/relationships/tags" Target="../tags/tag206.xml"/><Relationship Id="rId25" Type="http://schemas.openxmlformats.org/officeDocument/2006/relationships/tags" Target="../tags/tag207.xml"/><Relationship Id="rId26" Type="http://schemas.openxmlformats.org/officeDocument/2006/relationships/tags" Target="../tags/tag208.xml"/><Relationship Id="rId27" Type="http://schemas.openxmlformats.org/officeDocument/2006/relationships/tags" Target="../tags/tag209.xml"/><Relationship Id="rId28" Type="http://schemas.openxmlformats.org/officeDocument/2006/relationships/tags" Target="../tags/tag210.xml"/><Relationship Id="rId29" Type="http://schemas.openxmlformats.org/officeDocument/2006/relationships/tags" Target="../tags/tag211.xml"/><Relationship Id="rId60" Type="http://schemas.openxmlformats.org/officeDocument/2006/relationships/tags" Target="../tags/tag242.xml"/><Relationship Id="rId61" Type="http://schemas.openxmlformats.org/officeDocument/2006/relationships/slideLayout" Target="../slideLayouts/slideLayout2.xml"/><Relationship Id="rId62" Type="http://schemas.openxmlformats.org/officeDocument/2006/relationships/notesSlide" Target="../notesSlides/notesSlide48.xml"/><Relationship Id="rId10" Type="http://schemas.openxmlformats.org/officeDocument/2006/relationships/tags" Target="../tags/tag192.xml"/><Relationship Id="rId11" Type="http://schemas.openxmlformats.org/officeDocument/2006/relationships/tags" Target="../tags/tag193.xml"/><Relationship Id="rId12" Type="http://schemas.openxmlformats.org/officeDocument/2006/relationships/tags" Target="../tags/tag194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49.xml"/><Relationship Id="rId1" Type="http://schemas.openxmlformats.org/officeDocument/2006/relationships/tags" Target="../tags/tag243.xml"/><Relationship Id="rId2" Type="http://schemas.openxmlformats.org/officeDocument/2006/relationships/tags" Target="../tags/tag244.xml"/></Relationships>
</file>

<file path=ppt/slides/_rels/slide55.xml.rels><?xml version="1.0" encoding="UTF-8" standalone="yes"?>
<Relationships xmlns="http://schemas.openxmlformats.org/package/2006/relationships"><Relationship Id="rId11" Type="http://schemas.openxmlformats.org/officeDocument/2006/relationships/tags" Target="../tags/tag255.xml"/><Relationship Id="rId12" Type="http://schemas.openxmlformats.org/officeDocument/2006/relationships/tags" Target="../tags/tag256.xml"/><Relationship Id="rId13" Type="http://schemas.openxmlformats.org/officeDocument/2006/relationships/tags" Target="../tags/tag257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50.xml"/><Relationship Id="rId16" Type="http://schemas.openxmlformats.org/officeDocument/2006/relationships/image" Target="../media/image10.png"/><Relationship Id="rId1" Type="http://schemas.openxmlformats.org/officeDocument/2006/relationships/tags" Target="../tags/tag245.xml"/><Relationship Id="rId2" Type="http://schemas.openxmlformats.org/officeDocument/2006/relationships/tags" Target="../tags/tag246.xml"/><Relationship Id="rId3" Type="http://schemas.openxmlformats.org/officeDocument/2006/relationships/tags" Target="../tags/tag247.xml"/><Relationship Id="rId4" Type="http://schemas.openxmlformats.org/officeDocument/2006/relationships/tags" Target="../tags/tag248.xml"/><Relationship Id="rId5" Type="http://schemas.openxmlformats.org/officeDocument/2006/relationships/tags" Target="../tags/tag249.xml"/><Relationship Id="rId6" Type="http://schemas.openxmlformats.org/officeDocument/2006/relationships/tags" Target="../tags/tag250.xml"/><Relationship Id="rId7" Type="http://schemas.openxmlformats.org/officeDocument/2006/relationships/tags" Target="../tags/tag251.xml"/><Relationship Id="rId8" Type="http://schemas.openxmlformats.org/officeDocument/2006/relationships/tags" Target="../tags/tag252.xml"/><Relationship Id="rId9" Type="http://schemas.openxmlformats.org/officeDocument/2006/relationships/tags" Target="../tags/tag253.xml"/><Relationship Id="rId10" Type="http://schemas.openxmlformats.org/officeDocument/2006/relationships/tags" Target="../tags/tag254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tags" Target="../tags/tag260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51.xml"/><Relationship Id="rId1" Type="http://schemas.openxmlformats.org/officeDocument/2006/relationships/tags" Target="../tags/tag258.xml"/><Relationship Id="rId2" Type="http://schemas.openxmlformats.org/officeDocument/2006/relationships/tags" Target="../tags/tag259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52.xml"/><Relationship Id="rId1" Type="http://schemas.openxmlformats.org/officeDocument/2006/relationships/tags" Target="../tags/tag261.xml"/><Relationship Id="rId2" Type="http://schemas.openxmlformats.org/officeDocument/2006/relationships/tags" Target="../tags/tag26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1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4" Type="http://schemas.openxmlformats.org/officeDocument/2006/relationships/tags" Target="../tags/tag23.xml"/><Relationship Id="rId5" Type="http://schemas.openxmlformats.org/officeDocument/2006/relationships/tags" Target="../tags/tag24.xml"/><Relationship Id="rId6" Type="http://schemas.openxmlformats.org/officeDocument/2006/relationships/tags" Target="../tags/tag25.xml"/><Relationship Id="rId7" Type="http://schemas.openxmlformats.org/officeDocument/2006/relationships/slideLayout" Target="../slideLayouts/slideLayout2.xml"/><Relationship Id="rId8" Type="http://schemas.openxmlformats.org/officeDocument/2006/relationships/notesSlide" Target="../notesSlides/notesSlide7.xml"/><Relationship Id="rId1" Type="http://schemas.openxmlformats.org/officeDocument/2006/relationships/tags" Target="../tags/tag20.xml"/><Relationship Id="rId2" Type="http://schemas.openxmlformats.org/officeDocument/2006/relationships/tags" Target="../tags/tag21.xm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tags" Target="../tags/tag36.xml"/><Relationship Id="rId12" Type="http://schemas.openxmlformats.org/officeDocument/2006/relationships/slideLayout" Target="../slideLayouts/slideLayout2.xml"/><Relationship Id="rId13" Type="http://schemas.openxmlformats.org/officeDocument/2006/relationships/notesSlide" Target="../notesSlides/notesSlide8.xml"/><Relationship Id="rId1" Type="http://schemas.openxmlformats.org/officeDocument/2006/relationships/tags" Target="../tags/tag26.xml"/><Relationship Id="rId2" Type="http://schemas.openxmlformats.org/officeDocument/2006/relationships/tags" Target="../tags/tag27.xml"/><Relationship Id="rId3" Type="http://schemas.openxmlformats.org/officeDocument/2006/relationships/tags" Target="../tags/tag28.xml"/><Relationship Id="rId4" Type="http://schemas.openxmlformats.org/officeDocument/2006/relationships/tags" Target="../tags/tag29.xml"/><Relationship Id="rId5" Type="http://schemas.openxmlformats.org/officeDocument/2006/relationships/tags" Target="../tags/tag30.xml"/><Relationship Id="rId6" Type="http://schemas.openxmlformats.org/officeDocument/2006/relationships/tags" Target="../tags/tag31.xml"/><Relationship Id="rId7" Type="http://schemas.openxmlformats.org/officeDocument/2006/relationships/tags" Target="../tags/tag32.xml"/><Relationship Id="rId8" Type="http://schemas.openxmlformats.org/officeDocument/2006/relationships/tags" Target="../tags/tag33.xml"/><Relationship Id="rId9" Type="http://schemas.openxmlformats.org/officeDocument/2006/relationships/tags" Target="../tags/tag34.xml"/><Relationship Id="rId10" Type="http://schemas.openxmlformats.org/officeDocument/2006/relationships/tags" Target="../tags/tag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1066800"/>
            <a:ext cx="7772400" cy="2533650"/>
          </a:xfrm>
        </p:spPr>
        <p:txBody>
          <a:bodyPr/>
          <a:lstStyle/>
          <a:p>
            <a:pPr eaLnBrk="1" hangingPunct="1"/>
            <a:r>
              <a:rPr lang="en-US" altLang="en-US" sz="4800" dirty="0" smtClean="0">
                <a:solidFill>
                  <a:srgbClr val="3366FF"/>
                </a:solidFill>
                <a:latin typeface="Calibri"/>
                <a:cs typeface="Calibri"/>
              </a:rPr>
              <a:t>CSE </a:t>
            </a:r>
            <a:r>
              <a:rPr lang="en-US" altLang="en-US" sz="4800" dirty="0" smtClean="0">
                <a:solidFill>
                  <a:srgbClr val="3366FF"/>
                </a:solidFill>
                <a:latin typeface="Calibri"/>
                <a:cs typeface="Calibri"/>
              </a:rPr>
              <a:t>373:</a:t>
            </a:r>
            <a:r>
              <a:rPr lang="en-US" altLang="en-US" sz="4800" dirty="0" smtClean="0">
                <a:solidFill>
                  <a:srgbClr val="3366FF"/>
                </a:solidFill>
                <a:latin typeface="Calibri"/>
                <a:cs typeface="Calibri"/>
              </a:rPr>
              <a:t/>
            </a:r>
            <a:br>
              <a:rPr lang="en-US" altLang="en-US" sz="4800" dirty="0" smtClean="0">
                <a:solidFill>
                  <a:srgbClr val="3366FF"/>
                </a:solidFill>
                <a:latin typeface="Calibri"/>
                <a:cs typeface="Calibri"/>
              </a:rPr>
            </a:br>
            <a:r>
              <a:rPr lang="en-US" altLang="en-US" sz="4800" dirty="0" smtClean="0">
                <a:solidFill>
                  <a:srgbClr val="3366FF"/>
                </a:solidFill>
                <a:latin typeface="Calibri"/>
                <a:cs typeface="Calibri"/>
              </a:rPr>
              <a:t>Hash Tables</a:t>
            </a:r>
            <a:endParaRPr lang="en-US" altLang="en-US" sz="3600" dirty="0" smtClean="0">
              <a:solidFill>
                <a:srgbClr val="3366FF"/>
              </a:solidFill>
              <a:latin typeface="Calibri"/>
              <a:cs typeface="Calibri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04800" y="3810000"/>
            <a:ext cx="8458200" cy="2667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Calibri"/>
                <a:cs typeface="Calibri"/>
              </a:rPr>
              <a:t>Hunter Zahn </a:t>
            </a:r>
            <a:endParaRPr lang="en-US" altLang="en-US" dirty="0" smtClean="0">
              <a:latin typeface="Calibri"/>
              <a:cs typeface="Calibri"/>
            </a:endParaRPr>
          </a:p>
          <a:p>
            <a:pPr eaLnBrk="1" hangingPunct="1"/>
            <a:r>
              <a:rPr lang="en-US" altLang="en-US" smtClean="0">
                <a:latin typeface="Calibri"/>
                <a:cs typeface="Calibri"/>
              </a:rPr>
              <a:t>Summer 2016</a:t>
            </a:r>
            <a:endParaRPr lang="en-US" altLang="en-US" dirty="0" smtClean="0">
              <a:latin typeface="Calibri"/>
              <a:cs typeface="Calibri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altLang="en-US" smtClean="0"/>
              <a:t>UW CSE 373, Summer 2016</a:t>
            </a:r>
            <a:endParaRPr lang="en-US" altLang="en-US"/>
          </a:p>
        </p:txBody>
      </p:sp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93CAE7F-6F86-4CC3-9659-A90D2CDE464D}" type="slidenum">
              <a:rPr lang="en-US" altLang="en-US" sz="1400">
                <a:latin typeface="Calibri"/>
                <a:cs typeface="Calibri"/>
              </a:rPr>
              <a:pPr eaLnBrk="1" hangingPunct="1"/>
              <a:t>1</a:t>
            </a:fld>
            <a:endParaRPr lang="en-US" altLang="en-US" sz="1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0803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Separate Chaining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4114800" y="1371600"/>
            <a:ext cx="4800600" cy="4495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Chaining: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All keys that map to the same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insert 10, 22, 107, 12, 42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with mod hashing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UW CSE 373, Summer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9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Rectangle 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098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107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362200" y="4267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" name="AutoShape 9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>
            <a:off x="1676400" y="44196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Rectangle 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62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Separate Chaining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0" name="Content Placeholder 2"/>
          <p:cNvSpPr>
            <a:spLocks noGrp="1"/>
          </p:cNvSpPr>
          <p:nvPr>
            <p:ph idx="1"/>
          </p:nvPr>
        </p:nvSpPr>
        <p:spPr>
          <a:xfrm>
            <a:off x="4114800" y="1371600"/>
            <a:ext cx="4800600" cy="4495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Chaining: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All keys that map to the same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insert 10, 22, 107, 12, 42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with mod hashing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UW CSE 373, Summer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9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1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Rectangle 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098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107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362200" y="4267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" name="AutoShape 9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>
            <a:off x="1676400" y="44196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Rectangle 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3" name="Rectangle 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1242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4" name="Rectangle 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2766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" name="AutoShape 9"/>
          <p:cNvCxnSpPr>
            <a:cxnSpLocks noChangeShapeType="1"/>
          </p:cNvCxnSpPr>
          <p:nvPr>
            <p:custDataLst>
              <p:tags r:id="rId20"/>
            </p:custDataLst>
          </p:nvPr>
        </p:nvCxnSpPr>
        <p:spPr bwMode="auto">
          <a:xfrm>
            <a:off x="25908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" name="Rectangle 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0793" y="1144310"/>
            <a:ext cx="18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b="0" dirty="0" err="1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95797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Separate Chaining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4495800" y="1371600"/>
            <a:ext cx="4267200" cy="4495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Chaining: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All keys that map to the same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insert 10, 22, 107, 12, 42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with mod hashing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UW CSE 373, Summer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9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4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Rectangle 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098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107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362200" y="4267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" name="AutoShape 9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>
            <a:off x="1676400" y="44196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Rectangle 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3" name="Rectangle 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1242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1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4" name="Rectangle 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2766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" name="AutoShape 9"/>
          <p:cNvCxnSpPr>
            <a:cxnSpLocks noChangeShapeType="1"/>
          </p:cNvCxnSpPr>
          <p:nvPr>
            <p:custDataLst>
              <p:tags r:id="rId20"/>
            </p:custDataLst>
          </p:nvPr>
        </p:nvCxnSpPr>
        <p:spPr bwMode="auto">
          <a:xfrm>
            <a:off x="25908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" name="Rectangle 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8" name="Rectangle 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9" name="Rectangle 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419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2672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1" name="AutoShape 9"/>
          <p:cNvCxnSpPr>
            <a:cxnSpLocks noChangeShapeType="1"/>
          </p:cNvCxnSpPr>
          <p:nvPr>
            <p:custDataLst>
              <p:tags r:id="rId25"/>
            </p:custDataLst>
          </p:nvPr>
        </p:nvCxnSpPr>
        <p:spPr bwMode="auto">
          <a:xfrm>
            <a:off x="35814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2" name="Rectangle 3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419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19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More rigorous chaining analysis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33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Definition: The </a:t>
            </a:r>
            <a:r>
              <a:rPr lang="en-US" dirty="0" smtClean="0">
                <a:solidFill>
                  <a:schemeClr val="accent1"/>
                </a:solidFill>
              </a:rPr>
              <a:t>load factor</a:t>
            </a:r>
            <a:r>
              <a:rPr lang="en-US" dirty="0" smtClean="0"/>
              <a:t>, </a:t>
            </a:r>
            <a:r>
              <a:rPr lang="en-US" b="1" i="1" dirty="0" smtClean="0">
                <a:sym typeface="Symbol" pitchFamily="18" charset="2"/>
              </a:rPr>
              <a:t></a:t>
            </a:r>
            <a:r>
              <a:rPr lang="en-US" i="1" dirty="0" smtClean="0">
                <a:sym typeface="Symbol" pitchFamily="18" charset="2"/>
              </a:rPr>
              <a:t>, </a:t>
            </a:r>
            <a:r>
              <a:rPr lang="en-US" dirty="0" smtClean="0"/>
              <a:t>of a hash table is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UW CSE 373, Summer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743200" y="2171700"/>
          <a:ext cx="188277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6" imgW="927000" imgH="393480" progId="Equation.3">
                  <p:embed/>
                </p:oleObj>
              </mc:Choice>
              <mc:Fallback>
                <p:oleObj name="Equation" r:id="rId6" imgW="927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171700"/>
                        <a:ext cx="188277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10125" y="2171700"/>
            <a:ext cx="3159070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sym typeface="Symbol" pitchFamily="18" charset="2"/>
              </a:rPr>
              <a:t> </a:t>
            </a:r>
            <a:r>
              <a:rPr lang="en-US" dirty="0" smtClean="0"/>
              <a:t>number </a:t>
            </a:r>
            <a:r>
              <a:rPr lang="en-US" dirty="0"/>
              <a:t>of elements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3200400"/>
            <a:ext cx="7772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Under chaining, the average number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elements per bucket is </a:t>
            </a:r>
            <a:r>
              <a:rPr lang="en-US" sz="2000" i="1" dirty="0" smtClean="0">
                <a:sym typeface="Symbol" pitchFamily="18" charset="2"/>
              </a:rPr>
              <a:t></a:t>
            </a:r>
          </a:p>
          <a:p>
            <a:pPr marL="342900" lvl="0" indent="-342900">
              <a:spcBef>
                <a:spcPct val="20000"/>
              </a:spcBef>
            </a:pPr>
            <a:endParaRPr lang="en-US" sz="2000" i="1" dirty="0" smtClean="0">
              <a:sym typeface="Symbol" pitchFamily="18" charset="2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2000" b="0" dirty="0" smtClean="0">
                <a:latin typeface="+mj-lt"/>
                <a:sym typeface="Symbol" pitchFamily="18" charset="2"/>
              </a:rPr>
              <a:t>So if some inserts are followed by </a:t>
            </a:r>
            <a:r>
              <a:rPr lang="en-US" sz="2000" b="0" i="1" dirty="0" smtClean="0">
                <a:latin typeface="+mj-lt"/>
                <a:sym typeface="Symbol" pitchFamily="18" charset="2"/>
              </a:rPr>
              <a:t>random</a:t>
            </a:r>
            <a:r>
              <a:rPr lang="en-US" sz="2000" b="0" dirty="0" smtClean="0">
                <a:latin typeface="+mj-lt"/>
                <a:sym typeface="Symbol" pitchFamily="18" charset="2"/>
              </a:rPr>
              <a:t> finds, then on average: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dirty="0" smtClean="0">
                <a:latin typeface="+mj-lt"/>
                <a:sym typeface="Symbol" pitchFamily="18" charset="2"/>
              </a:rPr>
              <a:t>Each “unsuccessful”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find</a:t>
            </a:r>
            <a:r>
              <a:rPr lang="en-US" sz="2000" b="0" dirty="0" smtClean="0">
                <a:latin typeface="+mj-lt"/>
                <a:sym typeface="Symbol" pitchFamily="18" charset="2"/>
              </a:rPr>
              <a:t> compares against </a:t>
            </a:r>
            <a:r>
              <a:rPr lang="en-US" sz="2000" i="1" dirty="0" smtClean="0">
                <a:solidFill>
                  <a:srgbClr val="4F81BD"/>
                </a:solidFill>
                <a:sym typeface="Symbol" pitchFamily="18" charset="2"/>
              </a:rPr>
              <a:t></a:t>
            </a:r>
            <a:r>
              <a:rPr lang="en-US" sz="2000" b="0" dirty="0" smtClean="0">
                <a:latin typeface="+mj-lt"/>
                <a:sym typeface="Symbol" pitchFamily="18" charset="2"/>
              </a:rPr>
              <a:t> items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000" b="0" dirty="0" smtClean="0">
              <a:latin typeface="+mj-lt"/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000" b="0" dirty="0">
              <a:latin typeface="+mj-lt"/>
              <a:sym typeface="Symbol" pitchFamily="18" charset="2"/>
            </a:endParaRPr>
          </a:p>
          <a:p>
            <a:pPr>
              <a:spcBef>
                <a:spcPct val="20000"/>
              </a:spcBef>
            </a:pPr>
            <a:r>
              <a:rPr lang="en-US" sz="2000" b="0" dirty="0" smtClean="0">
                <a:latin typeface="+mj-lt"/>
                <a:sym typeface="Symbol" pitchFamily="18" charset="2"/>
              </a:rPr>
              <a:t>So we like to keep </a:t>
            </a:r>
            <a:r>
              <a:rPr lang="en-US" sz="2000" i="1" dirty="0" smtClean="0">
                <a:sym typeface="Symbol" pitchFamily="18" charset="2"/>
              </a:rPr>
              <a:t>  </a:t>
            </a:r>
            <a:r>
              <a:rPr lang="en-US" sz="2000" b="0" dirty="0" smtClean="0">
                <a:latin typeface="+mj-lt"/>
                <a:sym typeface="Symbol" pitchFamily="18" charset="2"/>
              </a:rPr>
              <a:t>fairly low (e.g., 1 or 1.5 or 2) for chaining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8086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Deleting an element using Separate Chaining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UW CSE 373, Summer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189B-7AA4-4B4A-ADF4-F7D03698E10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357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Alternative: Use empty space in the table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Another simple idea: If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h(key)</a:t>
            </a:r>
            <a:r>
              <a:rPr lang="en-US" sz="2400" dirty="0" smtClean="0"/>
              <a:t> is already full, </a:t>
            </a:r>
          </a:p>
          <a:p>
            <a:pPr lvl="1"/>
            <a:r>
              <a:rPr lang="en-US" sz="2000" dirty="0" smtClean="0"/>
              <a:t>try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(h(key) + 1) %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sz="2000" dirty="0" smtClean="0"/>
              <a:t>.  If full,</a:t>
            </a:r>
          </a:p>
          <a:p>
            <a:pPr lvl="1"/>
            <a:r>
              <a:rPr lang="en-US" sz="2000" dirty="0" smtClean="0"/>
              <a:t>try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(h(key) + 2) %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sz="2000" dirty="0" smtClean="0"/>
              <a:t>.  If full,</a:t>
            </a:r>
          </a:p>
          <a:p>
            <a:pPr lvl="1"/>
            <a:r>
              <a:rPr lang="en-US" sz="2000" dirty="0" smtClean="0"/>
              <a:t>try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(h(key) + 3) %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sz="2000" dirty="0" smtClean="0"/>
              <a:t>.  If full…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Example: insert 38, 19, 8, 109, 10</a:t>
            </a:r>
            <a:endParaRPr lang="en-US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UW CSE 373, Summer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705600" y="1600200"/>
          <a:ext cx="1600200" cy="3962400"/>
        </p:xfrm>
        <a:graphic>
          <a:graphicData uri="http://schemas.openxmlformats.org/drawingml/2006/table">
            <a:tbl>
              <a:tblPr/>
              <a:tblGrid>
                <a:gridCol w="838200"/>
                <a:gridCol w="762000"/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6513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Alternative: Use empty space in the table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UW CSE 373, Summer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705600" y="1600200"/>
          <a:ext cx="1600200" cy="3962400"/>
        </p:xfrm>
        <a:graphic>
          <a:graphicData uri="http://schemas.openxmlformats.org/drawingml/2006/table">
            <a:tbl>
              <a:tblPr/>
              <a:tblGrid>
                <a:gridCol w="838200"/>
                <a:gridCol w="762000"/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Another simple idea: If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h(key)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already full,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try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(h(key) + 1)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.  If full,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try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(h(key) + 2)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.  If full,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try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(h(key) + 3)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.  If full…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 insert 38, 19, 8, 109, 10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2787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Alternative: Use empty space in the table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Another simple idea: If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h(key)</a:t>
            </a:r>
            <a:r>
              <a:rPr lang="en-US" sz="2400" dirty="0" smtClean="0"/>
              <a:t> is already full, </a:t>
            </a:r>
          </a:p>
          <a:p>
            <a:pPr lvl="1"/>
            <a:r>
              <a:rPr lang="en-US" sz="2000" dirty="0" smtClean="0"/>
              <a:t>try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(h(key) + 1) %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sz="2000" dirty="0" smtClean="0"/>
              <a:t>.  If full,</a:t>
            </a:r>
          </a:p>
          <a:p>
            <a:pPr lvl="1"/>
            <a:r>
              <a:rPr lang="en-US" sz="2000" dirty="0" smtClean="0"/>
              <a:t>try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(h(key) + 2) %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sz="2000" dirty="0" smtClean="0"/>
              <a:t>.  If full,</a:t>
            </a:r>
          </a:p>
          <a:p>
            <a:pPr lvl="1"/>
            <a:r>
              <a:rPr lang="en-US" sz="2000" dirty="0" smtClean="0"/>
              <a:t>try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(h(key) + 3) %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sz="2000" dirty="0" smtClean="0"/>
              <a:t>.  If full…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Example: insert 38, 19, 8, 109, 10</a:t>
            </a:r>
            <a:endParaRPr lang="en-US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UW CSE 373, Summer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705600" y="1600200"/>
          <a:ext cx="1600200" cy="3962400"/>
        </p:xfrm>
        <a:graphic>
          <a:graphicData uri="http://schemas.openxmlformats.org/drawingml/2006/table">
            <a:tbl>
              <a:tblPr/>
              <a:tblGrid>
                <a:gridCol w="838200"/>
                <a:gridCol w="762000"/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5584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Alternative: Use empty space in the table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Another simple idea: If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h(key)</a:t>
            </a:r>
            <a:r>
              <a:rPr lang="en-US" sz="2400" dirty="0" smtClean="0"/>
              <a:t> is already full, </a:t>
            </a:r>
          </a:p>
          <a:p>
            <a:pPr lvl="1"/>
            <a:r>
              <a:rPr lang="en-US" sz="2000" dirty="0" smtClean="0"/>
              <a:t>try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(h(key) + 1) %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sz="2000" dirty="0" smtClean="0"/>
              <a:t>.  If full,</a:t>
            </a:r>
          </a:p>
          <a:p>
            <a:pPr lvl="1"/>
            <a:r>
              <a:rPr lang="en-US" sz="2000" dirty="0" smtClean="0"/>
              <a:t>try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(h(key) + 2) %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sz="2000" dirty="0" smtClean="0"/>
              <a:t>.  If full,</a:t>
            </a:r>
          </a:p>
          <a:p>
            <a:pPr lvl="1"/>
            <a:r>
              <a:rPr lang="en-US" sz="2000" dirty="0" smtClean="0"/>
              <a:t>try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(h(key) + 3) %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sz="2000" dirty="0" smtClean="0"/>
              <a:t>.  If full…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Example: insert 38, 19, 8, 109, 10</a:t>
            </a:r>
            <a:endParaRPr lang="en-US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UW CSE 373, Summer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705600" y="1600200"/>
          <a:ext cx="1600200" cy="3962400"/>
        </p:xfrm>
        <a:graphic>
          <a:graphicData uri="http://schemas.openxmlformats.org/drawingml/2006/table">
            <a:tbl>
              <a:tblPr/>
              <a:tblGrid>
                <a:gridCol w="838200"/>
                <a:gridCol w="762000"/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9112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Alternative: Use empty space in the table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Another simple idea: If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h(key)</a:t>
            </a:r>
            <a:r>
              <a:rPr lang="en-US" sz="2400" dirty="0" smtClean="0"/>
              <a:t> is already full, </a:t>
            </a:r>
          </a:p>
          <a:p>
            <a:pPr lvl="1"/>
            <a:r>
              <a:rPr lang="en-US" sz="2000" dirty="0" smtClean="0"/>
              <a:t>try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(h(key) + 1) %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sz="2000" dirty="0" smtClean="0"/>
              <a:t>.  If full,</a:t>
            </a:r>
          </a:p>
          <a:p>
            <a:pPr lvl="1"/>
            <a:r>
              <a:rPr lang="en-US" sz="2000" dirty="0" smtClean="0"/>
              <a:t>try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(h(key) + 2) %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sz="2000" dirty="0" smtClean="0"/>
              <a:t>.  If full,</a:t>
            </a:r>
          </a:p>
          <a:p>
            <a:pPr lvl="1"/>
            <a:r>
              <a:rPr lang="en-US" sz="2000" dirty="0" smtClean="0"/>
              <a:t>try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(h(key) + 3) %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sz="2000" dirty="0" smtClean="0"/>
              <a:t>.  If full…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Example: insert 38, 19, 8, 109, 10</a:t>
            </a:r>
            <a:endParaRPr lang="en-US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UW CSE 373, Summer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705600" y="1600200"/>
          <a:ext cx="1600200" cy="3962400"/>
        </p:xfrm>
        <a:graphic>
          <a:graphicData uri="http://schemas.openxmlformats.org/drawingml/2006/table">
            <a:tbl>
              <a:tblPr/>
              <a:tblGrid>
                <a:gridCol w="838200"/>
                <a:gridCol w="762000"/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2338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3366FF"/>
                </a:solidFill>
                <a:latin typeface="Calibri"/>
                <a:cs typeface="Calibri"/>
              </a:rPr>
              <a:t>Announcements  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905000"/>
            <a:ext cx="7772400" cy="46482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Calibri"/>
                <a:cs typeface="Calibri"/>
              </a:rPr>
              <a:t>HW </a:t>
            </a:r>
            <a:r>
              <a:rPr lang="en-US" altLang="en-US" dirty="0" smtClean="0">
                <a:latin typeface="Calibri"/>
                <a:cs typeface="Calibri"/>
              </a:rPr>
              <a:t>2 Due tonight (11PM)</a:t>
            </a:r>
            <a:endParaRPr lang="en-US" altLang="en-US" dirty="0" smtClean="0">
              <a:latin typeface="Calibri"/>
              <a:cs typeface="Calibri"/>
            </a:endParaRPr>
          </a:p>
          <a:p>
            <a:pPr eaLnBrk="1" hangingPunct="1"/>
            <a:r>
              <a:rPr lang="en-US" altLang="en-US" dirty="0" smtClean="0">
                <a:latin typeface="Calibri"/>
                <a:cs typeface="Calibri"/>
              </a:rPr>
              <a:t>HW </a:t>
            </a:r>
            <a:r>
              <a:rPr lang="en-US" altLang="en-US" dirty="0" smtClean="0">
                <a:latin typeface="Calibri"/>
                <a:cs typeface="Calibri"/>
              </a:rPr>
              <a:t>3 out tomorrow (due July 18</a:t>
            </a:r>
            <a:r>
              <a:rPr lang="en-US" altLang="en-US" baseline="30000" dirty="0" smtClean="0">
                <a:latin typeface="Calibri"/>
                <a:cs typeface="Calibri"/>
              </a:rPr>
              <a:t>th</a:t>
            </a:r>
            <a:r>
              <a:rPr lang="en-US" altLang="en-US" dirty="0" smtClean="0">
                <a:latin typeface="Calibri"/>
                <a:cs typeface="Calibri"/>
              </a:rPr>
              <a:t>, 11PM)</a:t>
            </a:r>
            <a:endParaRPr lang="en-US" altLang="en-US" dirty="0" smtClean="0">
              <a:latin typeface="Calibri"/>
              <a:cs typeface="Calibri"/>
            </a:endParaRPr>
          </a:p>
          <a:p>
            <a:pPr marL="0" indent="0" eaLnBrk="1" hangingPunct="1">
              <a:buNone/>
            </a:pPr>
            <a:endParaRPr lang="en-US" altLang="en-US" dirty="0">
              <a:latin typeface="Calibri"/>
              <a:cs typeface="Calibri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altLang="en-US" smtClean="0"/>
              <a:t>UW CSE 373, Summer 2016</a:t>
            </a:r>
            <a:endParaRPr lang="en-US" altLang="en-US"/>
          </a:p>
        </p:txBody>
      </p:sp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CD6971B-B81A-4B85-87AD-95E4ED978CEA}" type="slidenum">
              <a:rPr lang="en-US" altLang="en-US" sz="1400">
                <a:latin typeface="Calibri"/>
                <a:cs typeface="Calibri"/>
              </a:rPr>
              <a:pPr eaLnBrk="1" hangingPunct="1"/>
              <a:t>2</a:t>
            </a:fld>
            <a:endParaRPr lang="en-US" altLang="en-US" sz="1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91113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Open addressing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This is </a:t>
            </a:r>
            <a:r>
              <a:rPr lang="en-US" i="1" dirty="0" smtClean="0"/>
              <a:t>one example</a:t>
            </a:r>
            <a:r>
              <a:rPr lang="en-US" dirty="0" smtClean="0"/>
              <a:t> of open addressing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In general, </a:t>
            </a:r>
            <a:r>
              <a:rPr lang="en-US" dirty="0" smtClean="0">
                <a:solidFill>
                  <a:schemeClr val="accent1"/>
                </a:solidFill>
              </a:rPr>
              <a:t>open addressing </a:t>
            </a:r>
            <a:r>
              <a:rPr lang="en-US" dirty="0" smtClean="0"/>
              <a:t>means resolving collisions by trying a sequence of other positions in the table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Trying the next spot is called </a:t>
            </a:r>
            <a:r>
              <a:rPr lang="en-US" dirty="0" smtClean="0">
                <a:solidFill>
                  <a:srgbClr val="4F81BD"/>
                </a:solidFill>
              </a:rPr>
              <a:t>probing</a:t>
            </a:r>
          </a:p>
          <a:p>
            <a:pPr lvl="1"/>
            <a:r>
              <a:rPr lang="en-US" dirty="0" smtClean="0"/>
              <a:t>We just did </a:t>
            </a:r>
            <a:r>
              <a:rPr lang="en-US" dirty="0">
                <a:solidFill>
                  <a:srgbClr val="4F81BD"/>
                </a:solidFill>
              </a:rPr>
              <a:t>linear probing</a:t>
            </a:r>
          </a:p>
          <a:p>
            <a:pPr lvl="2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probe was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In general have some </a:t>
            </a:r>
            <a:r>
              <a:rPr lang="en-US" dirty="0" smtClean="0">
                <a:solidFill>
                  <a:srgbClr val="4F81BD"/>
                </a:solidFill>
              </a:rPr>
              <a:t>probe function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and use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 + f(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Open addressing does poorly with high load factor </a:t>
            </a:r>
            <a:r>
              <a:rPr lang="en-US" b="1" i="1" dirty="0" smtClean="0">
                <a:sym typeface="Symbol" pitchFamily="18" charset="2"/>
              </a:rPr>
              <a:t>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So want larger tables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Too many probes means no more </a:t>
            </a:r>
            <a:r>
              <a:rPr lang="en-US" i="1" dirty="0" smtClean="0">
                <a:latin typeface="+mj-lt"/>
                <a:cs typeface="Courier New" pitchFamily="49" charset="0"/>
              </a:rPr>
              <a:t>O</a:t>
            </a:r>
            <a:r>
              <a:rPr lang="en-US" dirty="0" smtClean="0">
                <a:latin typeface="+mj-lt"/>
                <a:cs typeface="Courier New" pitchFamily="49" charset="0"/>
              </a:rPr>
              <a:t>(1)</a:t>
            </a:r>
          </a:p>
          <a:p>
            <a:pPr lvl="1"/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UW CSE 373, Summer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44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Open Addressing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Write </a:t>
            </a:r>
            <a:r>
              <a:rPr lang="en-US" dirty="0" err="1" smtClean="0"/>
              <a:t>pseudocode</a:t>
            </a:r>
            <a:r>
              <a:rPr lang="en-US" dirty="0" smtClean="0"/>
              <a:t> for find(), assuming everything we’ve inserted is in the table.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UW CSE 373, Summer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189B-7AA4-4B4A-ADF4-F7D03698E10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4706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Deletion in open addressing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Brainstorm!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UW CSE 373, Summer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189B-7AA4-4B4A-ADF4-F7D03698E10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8853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3366FF"/>
                </a:solidFill>
                <a:latin typeface="Arial" charset="0"/>
                <a:cs typeface="Arial" charset="0"/>
              </a:rPr>
              <a:t>Deletion in Open Addressing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altLang="en-US" smtClean="0"/>
              <a:t>UW CSE 373, Summer 2016</a:t>
            </a:r>
            <a:endParaRPr lang="en-US" altLang="en-US"/>
          </a:p>
        </p:txBody>
      </p:sp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C0437C1-F613-4E8E-A06D-4BDDAEE98451}" type="slidenum">
              <a:rPr lang="en-US" altLang="en-US" sz="1400">
                <a:latin typeface="Arial" charset="0"/>
                <a:cs typeface="Arial" charset="0"/>
              </a:rPr>
              <a:pPr eaLnBrk="1" hangingPunct="1"/>
              <a:t>23</a:t>
            </a:fld>
            <a:endParaRPr lang="en-US" altLang="en-US" sz="1400">
              <a:latin typeface="Arial" charset="0"/>
              <a:cs typeface="Arial" charset="0"/>
            </a:endParaRPr>
          </a:p>
        </p:txBody>
      </p:sp>
      <p:grpSp>
        <p:nvGrpSpPr>
          <p:cNvPr id="36869" name="Group 4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1371600" y="2144712"/>
            <a:ext cx="1363663" cy="3875088"/>
            <a:chOff x="3264" y="1632"/>
            <a:chExt cx="859" cy="2441"/>
          </a:xfrm>
        </p:grpSpPr>
        <p:sp>
          <p:nvSpPr>
            <p:cNvPr id="36872" name="Rectangle 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264" y="1632"/>
              <a:ext cx="349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0</a:t>
              </a:r>
            </a:p>
          </p:txBody>
        </p:sp>
        <p:sp>
          <p:nvSpPr>
            <p:cNvPr id="36873" name="Rectangle 6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264" y="1981"/>
              <a:ext cx="349" cy="3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1</a:t>
              </a:r>
            </a:p>
          </p:txBody>
        </p:sp>
        <p:sp>
          <p:nvSpPr>
            <p:cNvPr id="36874" name="Rectangle 7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264" y="2329"/>
              <a:ext cx="349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2</a:t>
              </a:r>
            </a:p>
          </p:txBody>
        </p:sp>
        <p:sp>
          <p:nvSpPr>
            <p:cNvPr id="36875" name="Rectangle 8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264" y="2678"/>
              <a:ext cx="349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3</a:t>
              </a:r>
            </a:p>
          </p:txBody>
        </p:sp>
        <p:sp>
          <p:nvSpPr>
            <p:cNvPr id="36876" name="Rectangle 9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264" y="3027"/>
              <a:ext cx="349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4</a:t>
              </a:r>
            </a:p>
          </p:txBody>
        </p:sp>
        <p:sp>
          <p:nvSpPr>
            <p:cNvPr id="36877" name="Rectangle 10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264" y="3376"/>
              <a:ext cx="349" cy="3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5</a:t>
              </a:r>
            </a:p>
          </p:txBody>
        </p:sp>
        <p:sp>
          <p:nvSpPr>
            <p:cNvPr id="36878" name="Rectangle 11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264" y="3724"/>
              <a:ext cx="349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6</a:t>
              </a:r>
            </a:p>
          </p:txBody>
        </p:sp>
        <p:sp>
          <p:nvSpPr>
            <p:cNvPr id="36879" name="Rectangle 12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635" y="1632"/>
              <a:ext cx="488" cy="3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36880" name="Rectangle 13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635" y="1981"/>
              <a:ext cx="488" cy="3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36881" name="Rectangle 1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635" y="2329"/>
              <a:ext cx="488" cy="3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16</a:t>
              </a:r>
            </a:p>
          </p:txBody>
        </p:sp>
        <p:sp>
          <p:nvSpPr>
            <p:cNvPr id="36882" name="Rectangle 1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3635" y="2678"/>
              <a:ext cx="488" cy="3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23</a:t>
              </a:r>
            </a:p>
          </p:txBody>
        </p:sp>
        <p:sp>
          <p:nvSpPr>
            <p:cNvPr id="36883" name="Rectangle 16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3635" y="3027"/>
              <a:ext cx="488" cy="3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59</a:t>
              </a:r>
            </a:p>
          </p:txBody>
        </p:sp>
        <p:sp>
          <p:nvSpPr>
            <p:cNvPr id="36884" name="Rectangle 1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635" y="3376"/>
              <a:ext cx="488" cy="3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36885" name="Rectangle 18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635" y="3724"/>
              <a:ext cx="488" cy="3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76</a:t>
              </a:r>
            </a:p>
          </p:txBody>
        </p:sp>
      </p:grpSp>
      <p:sp>
        <p:nvSpPr>
          <p:cNvPr id="36870" name="Text Box 1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71800" y="1458912"/>
            <a:ext cx="2001838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h(k) = k % 7</a:t>
            </a:r>
          </a:p>
          <a:p>
            <a:pPr eaLnBrk="1" hangingPunct="1"/>
            <a:r>
              <a:rPr lang="en-US" altLang="en-US"/>
              <a:t>Linear probing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Delete(23)</a:t>
            </a:r>
          </a:p>
          <a:p>
            <a:pPr eaLnBrk="1" hangingPunct="1"/>
            <a:r>
              <a:rPr lang="en-US" altLang="en-US"/>
              <a:t>Find(59)</a:t>
            </a:r>
          </a:p>
          <a:p>
            <a:pPr eaLnBrk="1" hangingPunct="1"/>
            <a:r>
              <a:rPr lang="en-US" altLang="en-US"/>
              <a:t>Insert(30)</a:t>
            </a:r>
          </a:p>
        </p:txBody>
      </p:sp>
      <p:sp>
        <p:nvSpPr>
          <p:cNvPr id="36871" name="AutoShape 20" hidden="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6200" y="5791200"/>
            <a:ext cx="5410200" cy="990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 b="1"/>
              <a:t>Can you keep track of first empty slot and </a:t>
            </a:r>
          </a:p>
          <a:p>
            <a:pPr eaLnBrk="1" hangingPunct="1"/>
            <a:r>
              <a:rPr lang="en-US" altLang="en-US" sz="2000" b="1"/>
              <a:t>copy back into it? No! The place you’re copying </a:t>
            </a:r>
          </a:p>
          <a:p>
            <a:pPr eaLnBrk="1" hangingPunct="1"/>
            <a:r>
              <a:rPr lang="en-US" altLang="en-US" sz="2000" b="1"/>
              <a:t>from may be part of some other probe chain.</a:t>
            </a:r>
            <a:endParaRPr lang="en-US" altLang="en-US" sz="2000"/>
          </a:p>
        </p:txBody>
      </p:sp>
      <p:sp>
        <p:nvSpPr>
          <p:cNvPr id="23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1000" y="5193548"/>
            <a:ext cx="38100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kern="0" dirty="0" smtClean="0">
                <a:latin typeface="Arial" charset="0"/>
                <a:cs typeface="Arial" charset="0"/>
              </a:rPr>
              <a:t>Need to keep track of deleted items... leave a “marker”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 kern="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907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Open Addressing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will our </a:t>
            </a:r>
            <a:r>
              <a:rPr lang="en-US" dirty="0" err="1" smtClean="0"/>
              <a:t>pseudocode</a:t>
            </a:r>
            <a:r>
              <a:rPr lang="en-US" dirty="0" smtClean="0"/>
              <a:t> for find() look like if we’re using lazy deletion?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UW CSE 373, Summer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189B-7AA4-4B4A-ADF4-F7D03698E10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7475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Other operations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finds an open table position using a probe function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about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Must use same probe function to “retrace the trail” for the data</a:t>
            </a:r>
          </a:p>
          <a:p>
            <a:pPr lvl="1"/>
            <a:r>
              <a:rPr lang="en-US" dirty="0" smtClean="0"/>
              <a:t>Unsuccessful search when reach empty position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What about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?</a:t>
            </a:r>
          </a:p>
          <a:p>
            <a:pPr lvl="1"/>
            <a:r>
              <a:rPr lang="en-US" b="1" i="1" dirty="0" smtClean="0"/>
              <a:t>Must</a:t>
            </a:r>
            <a:r>
              <a:rPr lang="en-US" dirty="0" smtClean="0"/>
              <a:t> use “lazy” deletion.  Why?</a:t>
            </a:r>
          </a:p>
          <a:p>
            <a:pPr lvl="2"/>
            <a:r>
              <a:rPr lang="en-US" dirty="0" smtClean="0"/>
              <a:t>Marker indicates “no data here, but don’t stop probing”</a:t>
            </a:r>
          </a:p>
          <a:p>
            <a:pPr lvl="1"/>
            <a:r>
              <a:rPr lang="en-US" dirty="0" smtClean="0"/>
              <a:t>Note: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 with chaining is plain-old list-remove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UW CSE 373, Summer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600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(Primary) Clustering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It turns out linear probing is a </a:t>
            </a:r>
            <a:r>
              <a:rPr lang="en-US" i="1" dirty="0" smtClean="0"/>
              <a:t>bad idea</a:t>
            </a:r>
            <a:r>
              <a:rPr lang="en-US" dirty="0" smtClean="0"/>
              <a:t>, even though the probe function is quick to compute (which is a good thing)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UW CSE 373, Summer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7" name="Picture 3" descr="lpclust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58189" y="2438400"/>
            <a:ext cx="4619011" cy="3890904"/>
          </a:xfrm>
          <a:prstGeom prst="rect">
            <a:avLst/>
          </a:prstGeom>
          <a:noFill/>
        </p:spPr>
      </p:pic>
      <p:sp>
        <p:nvSpPr>
          <p:cNvPr id="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010400" y="5943600"/>
            <a:ext cx="1422400" cy="3667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0" tIns="45717" rIns="0" bIns="45717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/>
              <a:t>[R. </a:t>
            </a:r>
            <a:r>
              <a:rPr lang="en-US" sz="1800" dirty="0" err="1"/>
              <a:t>Sedgewick</a:t>
            </a:r>
            <a:r>
              <a:rPr lang="en-US" sz="1800" dirty="0"/>
              <a:t>]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57199" y="2667000"/>
            <a:ext cx="3000989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Tends to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produce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clusters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</a:rPr>
              <a:t>, which lead to</a:t>
            </a:r>
            <a:endParaRPr lang="en-US" sz="2000" b="0" kern="0" dirty="0">
              <a:solidFill>
                <a:schemeClr val="accent1"/>
              </a:solidFill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long probing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sequences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noProof="0" dirty="0" smtClean="0">
                <a:solidFill>
                  <a:schemeClr val="accent1"/>
                </a:solidFill>
                <a:latin typeface="+mn-lt"/>
              </a:rPr>
              <a:t>Called </a:t>
            </a:r>
            <a:r>
              <a:rPr lang="en-US" sz="2000" b="0" kern="0" noProof="0" dirty="0" smtClean="0">
                <a:solidFill>
                  <a:schemeClr val="accent2"/>
                </a:solidFill>
                <a:latin typeface="+mn-lt"/>
              </a:rPr>
              <a:t>primary clustering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Saw</a:t>
            </a:r>
            <a:r>
              <a:rPr kumimoji="0" lang="en-US" sz="20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this starting in our example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505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Analysis of Linear Probing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Trivial fact</a:t>
            </a:r>
            <a:r>
              <a:rPr lang="en-US" dirty="0" smtClean="0"/>
              <a:t>: For any </a:t>
            </a:r>
            <a:r>
              <a:rPr lang="en-US" b="1" i="1" dirty="0" smtClean="0">
                <a:sym typeface="Symbol" pitchFamily="18" charset="2"/>
              </a:rPr>
              <a:t> </a:t>
            </a:r>
            <a:r>
              <a:rPr lang="en-US" i="1" dirty="0" smtClean="0">
                <a:sym typeface="Symbol" pitchFamily="18" charset="2"/>
              </a:rPr>
              <a:t>&lt; 1, </a:t>
            </a:r>
            <a:r>
              <a:rPr lang="en-US" dirty="0" smtClean="0">
                <a:sym typeface="Symbol" pitchFamily="18" charset="2"/>
              </a:rPr>
              <a:t>linear probing will find an empty slot</a:t>
            </a:r>
          </a:p>
          <a:p>
            <a:pPr lvl="1"/>
            <a:r>
              <a:rPr lang="en-US" dirty="0" smtClean="0">
                <a:sym typeface="Symbol" pitchFamily="18" charset="2"/>
              </a:rPr>
              <a:t>It is “safe” in this sense: no infinite loop unless table is full</a:t>
            </a:r>
          </a:p>
          <a:p>
            <a:pPr lvl="1"/>
            <a:endParaRPr lang="en-US" dirty="0" smtClean="0">
              <a:sym typeface="Symbol" pitchFamily="18" charset="2"/>
            </a:endParaRPr>
          </a:p>
          <a:p>
            <a:r>
              <a:rPr lang="en-US" b="1" dirty="0" smtClean="0">
                <a:sym typeface="Symbol" pitchFamily="18" charset="2"/>
              </a:rPr>
              <a:t>Non-trivial facts we won’t prove</a:t>
            </a:r>
            <a:r>
              <a:rPr lang="en-US" dirty="0" smtClean="0">
                <a:sym typeface="Symbol" pitchFamily="18" charset="2"/>
              </a:rPr>
              <a:t>: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Average # of probes given </a:t>
            </a:r>
            <a:r>
              <a:rPr lang="en-US" b="1" i="1" dirty="0" smtClean="0">
                <a:sym typeface="Symbol" pitchFamily="18" charset="2"/>
              </a:rPr>
              <a:t> </a:t>
            </a:r>
            <a:r>
              <a:rPr lang="en-US" dirty="0" smtClean="0">
                <a:sym typeface="Symbol" pitchFamily="18" charset="2"/>
              </a:rPr>
              <a:t>(in the limit as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TableSize</a:t>
            </a:r>
            <a:r>
              <a:rPr lang="en-US" b="1" i="1" dirty="0" smtClean="0">
                <a:sym typeface="Symbol" pitchFamily="18" charset="2"/>
              </a:rPr>
              <a:t> →</a:t>
            </a:r>
            <a:r>
              <a:rPr lang="en-US" b="1" i="1" dirty="0" smtClean="0">
                <a:sym typeface="Symbol"/>
              </a:rPr>
              <a:t></a:t>
            </a:r>
            <a:r>
              <a:rPr lang="en-US" dirty="0" smtClean="0">
                <a:sym typeface="Symbol" pitchFamily="18" charset="2"/>
              </a:rPr>
              <a:t> )</a:t>
            </a:r>
            <a:endParaRPr lang="en-US" b="1" dirty="0" smtClean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Unsuccessful search:</a:t>
            </a: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Successful search:  </a:t>
            </a: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endParaRPr lang="en-US" dirty="0" smtClean="0">
              <a:sym typeface="Symbol" pitchFamily="18" charset="2"/>
            </a:endParaRPr>
          </a:p>
          <a:p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This </a:t>
            </a:r>
            <a:r>
              <a:rPr lang="en-US" dirty="0" smtClean="0">
                <a:sym typeface="Symbol" pitchFamily="18" charset="2"/>
              </a:rPr>
              <a:t>is pretty bad: need to leave sufficient empty space in the table to get decent performance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UW CSE 373, Summer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4038600" y="3505200"/>
          <a:ext cx="175260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6" imgW="965160" imgH="482400" progId="Equation.3">
                  <p:embed/>
                </p:oleObj>
              </mc:Choice>
              <mc:Fallback>
                <p:oleObj name="Equation" r:id="rId6" imgW="9651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505200"/>
                        <a:ext cx="1752600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4038600" y="4521200"/>
          <a:ext cx="17526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8" imgW="901440" imgH="457200" progId="Equation.3">
                  <p:embed/>
                </p:oleObj>
              </mc:Choice>
              <mc:Fallback>
                <p:oleObj name="Equation" r:id="rId8" imgW="9014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521200"/>
                        <a:ext cx="17526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5822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000" y="264160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In a chart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Linear-probing performance degrades rapidly as table gets full</a:t>
            </a:r>
          </a:p>
          <a:p>
            <a:pPr lvl="1"/>
            <a:r>
              <a:rPr lang="en-US" dirty="0" smtClean="0"/>
              <a:t>(Formula assumes “large table” but point remains)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By </a:t>
            </a:r>
            <a:r>
              <a:rPr lang="en-US" dirty="0" smtClean="0"/>
              <a:t>comparison, chaining performance is linear in </a:t>
            </a:r>
            <a:r>
              <a:rPr lang="en-US" b="1" i="1" dirty="0" smtClean="0">
                <a:sym typeface="Symbol" pitchFamily="18" charset="2"/>
              </a:rPr>
              <a:t> </a:t>
            </a:r>
            <a:r>
              <a:rPr lang="en-US" dirty="0" smtClean="0">
                <a:sym typeface="Symbol" pitchFamily="18" charset="2"/>
              </a:rPr>
              <a:t>and has no trouble with </a:t>
            </a:r>
            <a:r>
              <a:rPr lang="en-US" b="1" i="1" dirty="0" smtClean="0">
                <a:sym typeface="Symbol" pitchFamily="18" charset="2"/>
              </a:rPr>
              <a:t>&gt;1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UW CSE 373, Summer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94200" y="264160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21858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Quadratic probing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We can avoid primary clustering by changing the probe function</a:t>
            </a:r>
          </a:p>
          <a:p>
            <a:pPr marL="0" indent="0">
              <a:buNone/>
            </a:pPr>
            <a:r>
              <a:rPr lang="en-US" dirty="0" smtClean="0"/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+ f(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A common technique is quadratic probing: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4F81BD"/>
                </a:solidFill>
                <a:latin typeface="Courier New" pitchFamily="49" charset="0"/>
                <a:cs typeface="Courier New" pitchFamily="49" charset="0"/>
              </a:rPr>
              <a:t> f(</a:t>
            </a:r>
            <a:r>
              <a:rPr lang="en-US" b="1" dirty="0" err="1" smtClean="0">
                <a:solidFill>
                  <a:srgbClr val="4F81BD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4F81BD"/>
                </a:solidFill>
                <a:latin typeface="Courier New" pitchFamily="49" charset="0"/>
                <a:cs typeface="Courier New" pitchFamily="49" charset="0"/>
              </a:rPr>
              <a:t>) = i</a:t>
            </a:r>
            <a:r>
              <a:rPr lang="en-US" b="1" baseline="30000" dirty="0" smtClean="0">
                <a:solidFill>
                  <a:srgbClr val="4F81BD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  <a:p>
            <a:pPr lvl="1"/>
            <a:r>
              <a:rPr lang="en-US" dirty="0" smtClean="0"/>
              <a:t>So probe sequence is:</a:t>
            </a:r>
          </a:p>
          <a:p>
            <a:pPr lvl="2"/>
            <a:r>
              <a:rPr lang="en-US" dirty="0" smtClean="0"/>
              <a:t>0</a:t>
            </a:r>
            <a:r>
              <a:rPr lang="en-US" baseline="30000" dirty="0" smtClean="0"/>
              <a:t>th</a:t>
            </a:r>
            <a:r>
              <a:rPr lang="en-US" dirty="0" smtClean="0"/>
              <a:t> probe: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probe: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+ 1)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probe: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+ 4)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probe: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+ 9)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…</a:t>
            </a:r>
          </a:p>
          <a:p>
            <a:pPr lvl="2"/>
            <a:r>
              <a:rPr lang="en-US" dirty="0" err="1" smtClean="0">
                <a:solidFill>
                  <a:schemeClr val="accent1"/>
                </a:solidFill>
              </a:rPr>
              <a:t>i</a:t>
            </a:r>
            <a:r>
              <a:rPr lang="en-US" baseline="30000" dirty="0" err="1" smtClean="0">
                <a:solidFill>
                  <a:schemeClr val="accent1"/>
                </a:solidFill>
              </a:rPr>
              <a:t>th</a:t>
            </a:r>
            <a:r>
              <a:rPr lang="en-US" dirty="0" smtClean="0">
                <a:solidFill>
                  <a:schemeClr val="accent1"/>
                </a:solidFill>
              </a:rPr>
              <a:t> probe: 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(h(key) + i</a:t>
            </a:r>
            <a:r>
              <a:rPr lang="en-US" b="1" baseline="30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baseline="30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% </a:t>
            </a:r>
            <a:r>
              <a:rPr lang="en-US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pPr lvl="2"/>
            <a:endParaRPr lang="en-US" sz="1000" dirty="0" smtClean="0"/>
          </a:p>
          <a:p>
            <a:r>
              <a:rPr lang="en-US" dirty="0" smtClean="0"/>
              <a:t>Intuition: Probes quickly “leave the neighborhood”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UW CSE 373, Summer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130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Hash Tables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467600" cy="4495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Aim for constant-time (i.e., </a:t>
            </a:r>
            <a:r>
              <a:rPr lang="en-US" sz="2000" i="1" dirty="0" smtClean="0"/>
              <a:t>O</a:t>
            </a:r>
            <a:r>
              <a:rPr lang="en-US" sz="2000" dirty="0" smtClean="0"/>
              <a:t>(1))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dirty="0" smtClean="0"/>
              <a:t>, and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delete</a:t>
            </a:r>
            <a:endParaRPr lang="en-US" sz="2000" dirty="0" smtClean="0"/>
          </a:p>
          <a:p>
            <a:pPr lvl="1"/>
            <a:r>
              <a:rPr lang="en-US" sz="1800" dirty="0" smtClean="0"/>
              <a:t>“On average” under some often-reasonable </a:t>
            </a:r>
            <a:r>
              <a:rPr lang="en-US" sz="1800" dirty="0" smtClean="0">
                <a:solidFill>
                  <a:schemeClr val="accent1"/>
                </a:solidFill>
              </a:rPr>
              <a:t>assumptions</a:t>
            </a:r>
          </a:p>
          <a:p>
            <a:pPr lvl="1"/>
            <a:endParaRPr lang="en-US" sz="700" dirty="0" smtClean="0"/>
          </a:p>
          <a:p>
            <a:r>
              <a:rPr lang="en-US" sz="2000" dirty="0" smtClean="0"/>
              <a:t>A hash table is an array of some fixed size</a:t>
            </a:r>
          </a:p>
          <a:p>
            <a:endParaRPr lang="en-US" sz="700" dirty="0" smtClean="0"/>
          </a:p>
          <a:p>
            <a:endParaRPr lang="en-US" sz="2000" dirty="0" smtClean="0"/>
          </a:p>
          <a:p>
            <a:r>
              <a:rPr lang="en-US" sz="2000" dirty="0" smtClean="0"/>
              <a:t>Basic idea: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UW CSE 373, Summer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Freeform 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1320800" y="4038600"/>
            <a:ext cx="2946400" cy="1733550"/>
          </a:xfrm>
          <a:custGeom>
            <a:avLst/>
            <a:gdLst/>
            <a:ahLst/>
            <a:cxnLst>
              <a:cxn ang="0">
                <a:pos x="982" y="68"/>
              </a:cxn>
              <a:cxn ang="0">
                <a:pos x="598" y="68"/>
              </a:cxn>
              <a:cxn ang="0">
                <a:pos x="534" y="90"/>
              </a:cxn>
              <a:cxn ang="0">
                <a:pos x="502" y="100"/>
              </a:cxn>
              <a:cxn ang="0">
                <a:pos x="353" y="175"/>
              </a:cxn>
              <a:cxn ang="0">
                <a:pos x="182" y="303"/>
              </a:cxn>
              <a:cxn ang="0">
                <a:pos x="129" y="367"/>
              </a:cxn>
              <a:cxn ang="0">
                <a:pos x="76" y="463"/>
              </a:cxn>
              <a:cxn ang="0">
                <a:pos x="1" y="719"/>
              </a:cxn>
              <a:cxn ang="0">
                <a:pos x="12" y="836"/>
              </a:cxn>
              <a:cxn ang="0">
                <a:pos x="86" y="858"/>
              </a:cxn>
              <a:cxn ang="0">
                <a:pos x="321" y="879"/>
              </a:cxn>
              <a:cxn ang="0">
                <a:pos x="353" y="900"/>
              </a:cxn>
              <a:cxn ang="0">
                <a:pos x="374" y="964"/>
              </a:cxn>
              <a:cxn ang="0">
                <a:pos x="353" y="1071"/>
              </a:cxn>
              <a:cxn ang="0">
                <a:pos x="257" y="1231"/>
              </a:cxn>
              <a:cxn ang="0">
                <a:pos x="204" y="1348"/>
              </a:cxn>
              <a:cxn ang="0">
                <a:pos x="332" y="1604"/>
              </a:cxn>
              <a:cxn ang="0">
                <a:pos x="460" y="1594"/>
              </a:cxn>
              <a:cxn ang="0">
                <a:pos x="588" y="1530"/>
              </a:cxn>
              <a:cxn ang="0">
                <a:pos x="716" y="1455"/>
              </a:cxn>
              <a:cxn ang="0">
                <a:pos x="844" y="1498"/>
              </a:cxn>
              <a:cxn ang="0">
                <a:pos x="886" y="1594"/>
              </a:cxn>
              <a:cxn ang="0">
                <a:pos x="993" y="1956"/>
              </a:cxn>
              <a:cxn ang="0">
                <a:pos x="1249" y="1914"/>
              </a:cxn>
              <a:cxn ang="0">
                <a:pos x="1302" y="1871"/>
              </a:cxn>
              <a:cxn ang="0">
                <a:pos x="1324" y="1839"/>
              </a:cxn>
              <a:cxn ang="0">
                <a:pos x="1356" y="1818"/>
              </a:cxn>
              <a:cxn ang="0">
                <a:pos x="1473" y="1306"/>
              </a:cxn>
              <a:cxn ang="0">
                <a:pos x="1398" y="911"/>
              </a:cxn>
              <a:cxn ang="0">
                <a:pos x="1345" y="836"/>
              </a:cxn>
              <a:cxn ang="0">
                <a:pos x="1302" y="751"/>
              </a:cxn>
              <a:cxn ang="0">
                <a:pos x="1270" y="634"/>
              </a:cxn>
              <a:cxn ang="0">
                <a:pos x="1345" y="356"/>
              </a:cxn>
              <a:cxn ang="0">
                <a:pos x="1345" y="143"/>
              </a:cxn>
              <a:cxn ang="0">
                <a:pos x="1217" y="58"/>
              </a:cxn>
              <a:cxn ang="0">
                <a:pos x="1153" y="36"/>
              </a:cxn>
              <a:cxn ang="0">
                <a:pos x="982" y="68"/>
              </a:cxn>
            </a:cxnLst>
            <a:rect l="0" t="0" r="r" b="b"/>
            <a:pathLst>
              <a:path w="1473" h="1959">
                <a:moveTo>
                  <a:pt x="982" y="68"/>
                </a:moveTo>
                <a:cubicBezTo>
                  <a:pt x="876" y="15"/>
                  <a:pt x="715" y="60"/>
                  <a:pt x="598" y="68"/>
                </a:cubicBezTo>
                <a:cubicBezTo>
                  <a:pt x="577" y="75"/>
                  <a:pt x="555" y="83"/>
                  <a:pt x="534" y="90"/>
                </a:cubicBezTo>
                <a:cubicBezTo>
                  <a:pt x="523" y="94"/>
                  <a:pt x="502" y="100"/>
                  <a:pt x="502" y="100"/>
                </a:cubicBezTo>
                <a:cubicBezTo>
                  <a:pt x="381" y="182"/>
                  <a:pt x="500" y="108"/>
                  <a:pt x="353" y="175"/>
                </a:cubicBezTo>
                <a:cubicBezTo>
                  <a:pt x="287" y="205"/>
                  <a:pt x="241" y="264"/>
                  <a:pt x="182" y="303"/>
                </a:cubicBezTo>
                <a:cubicBezTo>
                  <a:pt x="130" y="382"/>
                  <a:pt x="197" y="285"/>
                  <a:pt x="129" y="367"/>
                </a:cubicBezTo>
                <a:cubicBezTo>
                  <a:pt x="105" y="396"/>
                  <a:pt x="97" y="432"/>
                  <a:pt x="76" y="463"/>
                </a:cubicBezTo>
                <a:cubicBezTo>
                  <a:pt x="54" y="550"/>
                  <a:pt x="16" y="629"/>
                  <a:pt x="1" y="719"/>
                </a:cubicBezTo>
                <a:cubicBezTo>
                  <a:pt x="5" y="758"/>
                  <a:pt x="0" y="799"/>
                  <a:pt x="12" y="836"/>
                </a:cubicBezTo>
                <a:cubicBezTo>
                  <a:pt x="13" y="840"/>
                  <a:pt x="68" y="853"/>
                  <a:pt x="86" y="858"/>
                </a:cubicBezTo>
                <a:cubicBezTo>
                  <a:pt x="195" y="889"/>
                  <a:pt x="34" y="863"/>
                  <a:pt x="321" y="879"/>
                </a:cubicBezTo>
                <a:cubicBezTo>
                  <a:pt x="332" y="886"/>
                  <a:pt x="346" y="889"/>
                  <a:pt x="353" y="900"/>
                </a:cubicBezTo>
                <a:cubicBezTo>
                  <a:pt x="365" y="919"/>
                  <a:pt x="374" y="964"/>
                  <a:pt x="374" y="964"/>
                </a:cubicBezTo>
                <a:cubicBezTo>
                  <a:pt x="371" y="987"/>
                  <a:pt x="368" y="1044"/>
                  <a:pt x="353" y="1071"/>
                </a:cubicBezTo>
                <a:cubicBezTo>
                  <a:pt x="322" y="1126"/>
                  <a:pt x="287" y="1177"/>
                  <a:pt x="257" y="1231"/>
                </a:cubicBezTo>
                <a:cubicBezTo>
                  <a:pt x="235" y="1271"/>
                  <a:pt x="229" y="1310"/>
                  <a:pt x="204" y="1348"/>
                </a:cubicBezTo>
                <a:cubicBezTo>
                  <a:pt x="212" y="1485"/>
                  <a:pt x="191" y="1571"/>
                  <a:pt x="332" y="1604"/>
                </a:cubicBezTo>
                <a:cubicBezTo>
                  <a:pt x="375" y="1601"/>
                  <a:pt x="418" y="1600"/>
                  <a:pt x="460" y="1594"/>
                </a:cubicBezTo>
                <a:cubicBezTo>
                  <a:pt x="508" y="1588"/>
                  <a:pt x="541" y="1545"/>
                  <a:pt x="588" y="1530"/>
                </a:cubicBezTo>
                <a:cubicBezTo>
                  <a:pt x="623" y="1495"/>
                  <a:pt x="668" y="1471"/>
                  <a:pt x="716" y="1455"/>
                </a:cubicBezTo>
                <a:cubicBezTo>
                  <a:pt x="772" y="1463"/>
                  <a:pt x="806" y="1460"/>
                  <a:pt x="844" y="1498"/>
                </a:cubicBezTo>
                <a:cubicBezTo>
                  <a:pt x="855" y="1533"/>
                  <a:pt x="875" y="1559"/>
                  <a:pt x="886" y="1594"/>
                </a:cubicBezTo>
                <a:cubicBezTo>
                  <a:pt x="894" y="1728"/>
                  <a:pt x="871" y="1876"/>
                  <a:pt x="993" y="1956"/>
                </a:cubicBezTo>
                <a:cubicBezTo>
                  <a:pt x="1285" y="1941"/>
                  <a:pt x="1104" y="1959"/>
                  <a:pt x="1249" y="1914"/>
                </a:cubicBezTo>
                <a:cubicBezTo>
                  <a:pt x="1307" y="1825"/>
                  <a:pt x="1231" y="1928"/>
                  <a:pt x="1302" y="1871"/>
                </a:cubicBezTo>
                <a:cubicBezTo>
                  <a:pt x="1312" y="1863"/>
                  <a:pt x="1315" y="1848"/>
                  <a:pt x="1324" y="1839"/>
                </a:cubicBezTo>
                <a:cubicBezTo>
                  <a:pt x="1333" y="1830"/>
                  <a:pt x="1345" y="1825"/>
                  <a:pt x="1356" y="1818"/>
                </a:cubicBezTo>
                <a:cubicBezTo>
                  <a:pt x="1466" y="1650"/>
                  <a:pt x="1423" y="1499"/>
                  <a:pt x="1473" y="1306"/>
                </a:cubicBezTo>
                <a:cubicBezTo>
                  <a:pt x="1466" y="1156"/>
                  <a:pt x="1470" y="1037"/>
                  <a:pt x="1398" y="911"/>
                </a:cubicBezTo>
                <a:cubicBezTo>
                  <a:pt x="1326" y="785"/>
                  <a:pt x="1399" y="935"/>
                  <a:pt x="1345" y="836"/>
                </a:cubicBezTo>
                <a:cubicBezTo>
                  <a:pt x="1330" y="808"/>
                  <a:pt x="1302" y="751"/>
                  <a:pt x="1302" y="751"/>
                </a:cubicBezTo>
                <a:cubicBezTo>
                  <a:pt x="1293" y="711"/>
                  <a:pt x="1280" y="673"/>
                  <a:pt x="1270" y="634"/>
                </a:cubicBezTo>
                <a:cubicBezTo>
                  <a:pt x="1279" y="537"/>
                  <a:pt x="1290" y="439"/>
                  <a:pt x="1345" y="356"/>
                </a:cubicBezTo>
                <a:cubicBezTo>
                  <a:pt x="1356" y="285"/>
                  <a:pt x="1372" y="215"/>
                  <a:pt x="1345" y="143"/>
                </a:cubicBezTo>
                <a:cubicBezTo>
                  <a:pt x="1322" y="82"/>
                  <a:pt x="1267" y="75"/>
                  <a:pt x="1217" y="58"/>
                </a:cubicBezTo>
                <a:cubicBezTo>
                  <a:pt x="1196" y="51"/>
                  <a:pt x="1153" y="36"/>
                  <a:pt x="1153" y="36"/>
                </a:cubicBezTo>
                <a:cubicBezTo>
                  <a:pt x="985" y="48"/>
                  <a:pt x="1018" y="0"/>
                  <a:pt x="982" y="68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4597400" y="49784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9" name="Group 89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6705600" y="3170535"/>
          <a:ext cx="1524000" cy="316992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8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67400" y="5943600"/>
            <a:ext cx="18573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err="1"/>
              <a:t>TableSize</a:t>
            </a:r>
            <a:r>
              <a:rPr lang="en-US" sz="2000" dirty="0"/>
              <a:t> –1 </a:t>
            </a:r>
          </a:p>
        </p:txBody>
      </p:sp>
      <p:sp>
        <p:nvSpPr>
          <p:cNvPr id="11" name="Text Box 8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687290" y="4050397"/>
            <a:ext cx="15347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algn="ctr"/>
            <a:r>
              <a:rPr lang="en-US" dirty="0"/>
              <a:t>hash function:</a:t>
            </a:r>
          </a:p>
          <a:p>
            <a:pPr algn="ctr"/>
            <a:r>
              <a:rPr lang="en-US" b="1" dirty="0">
                <a:solidFill>
                  <a:srgbClr val="3366FF"/>
                </a:solidFill>
              </a:rPr>
              <a:t>index = </a:t>
            </a:r>
            <a:r>
              <a:rPr lang="en-US" b="1" dirty="0" smtClean="0">
                <a:solidFill>
                  <a:srgbClr val="3366FF"/>
                </a:solidFill>
              </a:rPr>
              <a:t>h(key)</a:t>
            </a:r>
            <a:endParaRPr lang="en-US" b="1" dirty="0">
              <a:solidFill>
                <a:srgbClr val="3366FF"/>
              </a:solidFill>
            </a:endParaRPr>
          </a:p>
        </p:txBody>
      </p:sp>
      <p:sp>
        <p:nvSpPr>
          <p:cNvPr id="12" name="Text Box 8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896100" y="2662535"/>
            <a:ext cx="140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hash table</a:t>
            </a:r>
          </a:p>
        </p:txBody>
      </p:sp>
      <p:sp>
        <p:nvSpPr>
          <p:cNvPr id="13" name="Text Box 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1152" y="5867400"/>
            <a:ext cx="36984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key space (e.g., integers, strings)</a:t>
            </a:r>
          </a:p>
        </p:txBody>
      </p:sp>
    </p:spTree>
    <p:extLst>
      <p:ext uri="{BB962C8B-B14F-4D97-AF65-F5344CB8AC3E}">
        <p14:creationId xmlns:p14="http://schemas.microsoft.com/office/powerpoint/2010/main" val="2630072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Quadratic Probing Example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UW CSE 373, Summer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+mj-lt"/>
              </a:rPr>
              <a:t>TableSize</a:t>
            </a:r>
            <a:r>
              <a:rPr lang="en-US" sz="2000" b="0" dirty="0" smtClean="0">
                <a:latin typeface="+mj-lt"/>
              </a:rPr>
              <a:t>=10</a:t>
            </a:r>
          </a:p>
          <a:p>
            <a:r>
              <a:rPr lang="en-US" sz="2000" dirty="0" smtClean="0">
                <a:latin typeface="+mj-lt"/>
              </a:rPr>
              <a:t>Insert</a:t>
            </a:r>
            <a:r>
              <a:rPr lang="en-US" sz="2000" dirty="0">
                <a:latin typeface="+mj-lt"/>
              </a:rPr>
              <a:t>: </a:t>
            </a:r>
          </a:p>
          <a:p>
            <a:r>
              <a:rPr lang="en-US" sz="2000" b="0" i="1" dirty="0">
                <a:latin typeface="+mj-lt"/>
              </a:rPr>
              <a:t>89</a:t>
            </a:r>
          </a:p>
          <a:p>
            <a:r>
              <a:rPr lang="en-US" sz="2000" b="0" i="1" dirty="0">
                <a:latin typeface="+mj-lt"/>
              </a:rPr>
              <a:t>18</a:t>
            </a:r>
          </a:p>
          <a:p>
            <a:r>
              <a:rPr lang="en-US" sz="2000" b="0" i="1" dirty="0">
                <a:latin typeface="+mj-lt"/>
              </a:rPr>
              <a:t>49</a:t>
            </a:r>
          </a:p>
          <a:p>
            <a:r>
              <a:rPr lang="en-US" sz="2000" b="0" i="1" dirty="0">
                <a:latin typeface="+mj-lt"/>
              </a:rPr>
              <a:t>58</a:t>
            </a:r>
          </a:p>
          <a:p>
            <a:r>
              <a:rPr lang="en-US" sz="2000" b="0" i="1" dirty="0">
                <a:latin typeface="+mj-lt"/>
              </a:rPr>
              <a:t>79</a:t>
            </a:r>
          </a:p>
        </p:txBody>
      </p:sp>
    </p:spTree>
    <p:extLst>
      <p:ext uri="{BB962C8B-B14F-4D97-AF65-F5344CB8AC3E}">
        <p14:creationId xmlns:p14="http://schemas.microsoft.com/office/powerpoint/2010/main" val="1154374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Quadratic Probing Example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UW CSE 373, Summer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+mj-lt"/>
              </a:rPr>
              <a:t>TableSize</a:t>
            </a:r>
            <a:r>
              <a:rPr lang="en-US" sz="2000" b="0" dirty="0" smtClean="0">
                <a:latin typeface="+mj-lt"/>
              </a:rPr>
              <a:t>=10</a:t>
            </a:r>
          </a:p>
          <a:p>
            <a:r>
              <a:rPr lang="en-US" sz="2000" dirty="0" smtClean="0">
                <a:latin typeface="+mj-lt"/>
              </a:rPr>
              <a:t>Insert</a:t>
            </a:r>
            <a:r>
              <a:rPr lang="en-US" sz="2000" dirty="0">
                <a:latin typeface="+mj-lt"/>
              </a:rPr>
              <a:t>: </a:t>
            </a:r>
          </a:p>
          <a:p>
            <a:r>
              <a:rPr lang="en-US" sz="2000" b="0" i="1" dirty="0">
                <a:latin typeface="+mj-lt"/>
              </a:rPr>
              <a:t>89</a:t>
            </a:r>
          </a:p>
          <a:p>
            <a:r>
              <a:rPr lang="en-US" sz="2000" b="0" i="1" dirty="0">
                <a:latin typeface="+mj-lt"/>
              </a:rPr>
              <a:t>18</a:t>
            </a:r>
          </a:p>
          <a:p>
            <a:r>
              <a:rPr lang="en-US" sz="2000" b="0" i="1" dirty="0">
                <a:latin typeface="+mj-lt"/>
              </a:rPr>
              <a:t>49</a:t>
            </a:r>
          </a:p>
          <a:p>
            <a:r>
              <a:rPr lang="en-US" sz="2000" b="0" i="1" dirty="0">
                <a:latin typeface="+mj-lt"/>
              </a:rPr>
              <a:t>58</a:t>
            </a:r>
          </a:p>
          <a:p>
            <a:r>
              <a:rPr lang="en-US" sz="2000" b="0" i="1" dirty="0">
                <a:latin typeface="+mj-lt"/>
              </a:rPr>
              <a:t>79</a:t>
            </a:r>
          </a:p>
        </p:txBody>
      </p:sp>
    </p:spTree>
    <p:extLst>
      <p:ext uri="{BB962C8B-B14F-4D97-AF65-F5344CB8AC3E}">
        <p14:creationId xmlns:p14="http://schemas.microsoft.com/office/powerpoint/2010/main" val="31512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Quadratic Probing Example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UW CSE 373, Summer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+mj-lt"/>
              </a:rPr>
              <a:t>TableSize</a:t>
            </a:r>
            <a:r>
              <a:rPr lang="en-US" sz="2000" b="0" dirty="0" smtClean="0">
                <a:latin typeface="+mj-lt"/>
              </a:rPr>
              <a:t>=10</a:t>
            </a:r>
          </a:p>
          <a:p>
            <a:r>
              <a:rPr lang="en-US" sz="2000" dirty="0" smtClean="0">
                <a:latin typeface="+mj-lt"/>
              </a:rPr>
              <a:t>Insert</a:t>
            </a:r>
            <a:r>
              <a:rPr lang="en-US" sz="2000" dirty="0">
                <a:latin typeface="+mj-lt"/>
              </a:rPr>
              <a:t>: </a:t>
            </a:r>
          </a:p>
          <a:p>
            <a:r>
              <a:rPr lang="en-US" sz="2000" b="0" i="1" dirty="0">
                <a:latin typeface="+mj-lt"/>
              </a:rPr>
              <a:t>89</a:t>
            </a:r>
          </a:p>
          <a:p>
            <a:r>
              <a:rPr lang="en-US" sz="2000" b="0" i="1" dirty="0">
                <a:latin typeface="+mj-lt"/>
              </a:rPr>
              <a:t>18</a:t>
            </a:r>
          </a:p>
          <a:p>
            <a:r>
              <a:rPr lang="en-US" sz="2000" b="0" i="1" dirty="0">
                <a:latin typeface="+mj-lt"/>
              </a:rPr>
              <a:t>49</a:t>
            </a:r>
          </a:p>
          <a:p>
            <a:r>
              <a:rPr lang="en-US" sz="2000" b="0" i="1" dirty="0">
                <a:latin typeface="+mj-lt"/>
              </a:rPr>
              <a:t>58</a:t>
            </a:r>
          </a:p>
          <a:p>
            <a:r>
              <a:rPr lang="en-US" sz="2000" b="0" i="1" dirty="0">
                <a:latin typeface="+mj-lt"/>
              </a:rPr>
              <a:t>79</a:t>
            </a:r>
          </a:p>
        </p:txBody>
      </p:sp>
    </p:spTree>
    <p:extLst>
      <p:ext uri="{BB962C8B-B14F-4D97-AF65-F5344CB8AC3E}">
        <p14:creationId xmlns:p14="http://schemas.microsoft.com/office/powerpoint/2010/main" val="4000613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Quadratic Probing Example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UW CSE 373, Summer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+mj-lt"/>
              </a:rPr>
              <a:t>TableSize</a:t>
            </a:r>
            <a:r>
              <a:rPr lang="en-US" sz="2000" b="0" dirty="0" smtClean="0">
                <a:latin typeface="+mj-lt"/>
              </a:rPr>
              <a:t>=10</a:t>
            </a:r>
          </a:p>
          <a:p>
            <a:r>
              <a:rPr lang="en-US" sz="2000" dirty="0" smtClean="0">
                <a:latin typeface="+mj-lt"/>
              </a:rPr>
              <a:t>Insert</a:t>
            </a:r>
            <a:r>
              <a:rPr lang="en-US" sz="2000" dirty="0">
                <a:latin typeface="+mj-lt"/>
              </a:rPr>
              <a:t>: </a:t>
            </a:r>
          </a:p>
          <a:p>
            <a:r>
              <a:rPr lang="en-US" sz="2000" b="0" i="1" dirty="0">
                <a:latin typeface="+mj-lt"/>
              </a:rPr>
              <a:t>89</a:t>
            </a:r>
          </a:p>
          <a:p>
            <a:r>
              <a:rPr lang="en-US" sz="2000" b="0" i="1" dirty="0">
                <a:latin typeface="+mj-lt"/>
              </a:rPr>
              <a:t>18</a:t>
            </a:r>
          </a:p>
          <a:p>
            <a:r>
              <a:rPr lang="en-US" sz="2000" b="0" i="1" dirty="0">
                <a:latin typeface="+mj-lt"/>
              </a:rPr>
              <a:t>49</a:t>
            </a:r>
          </a:p>
          <a:p>
            <a:r>
              <a:rPr lang="en-US" sz="2000" b="0" i="1" dirty="0">
                <a:latin typeface="+mj-lt"/>
              </a:rPr>
              <a:t>58</a:t>
            </a:r>
          </a:p>
          <a:p>
            <a:r>
              <a:rPr lang="en-US" sz="2000" b="0" i="1" dirty="0">
                <a:latin typeface="+mj-lt"/>
              </a:rPr>
              <a:t>79</a:t>
            </a:r>
          </a:p>
        </p:txBody>
      </p:sp>
    </p:spTree>
    <p:extLst>
      <p:ext uri="{BB962C8B-B14F-4D97-AF65-F5344CB8AC3E}">
        <p14:creationId xmlns:p14="http://schemas.microsoft.com/office/powerpoint/2010/main" val="4011708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Quadratic Probing Example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UW CSE 373, Summer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+mj-lt"/>
              </a:rPr>
              <a:t>TableSize</a:t>
            </a:r>
            <a:r>
              <a:rPr lang="en-US" sz="2000" b="0" dirty="0" smtClean="0">
                <a:latin typeface="+mj-lt"/>
              </a:rPr>
              <a:t>=10</a:t>
            </a:r>
          </a:p>
          <a:p>
            <a:r>
              <a:rPr lang="en-US" sz="2000" dirty="0" smtClean="0">
                <a:latin typeface="+mj-lt"/>
              </a:rPr>
              <a:t>Insert</a:t>
            </a:r>
            <a:r>
              <a:rPr lang="en-US" sz="2000" dirty="0">
                <a:latin typeface="+mj-lt"/>
              </a:rPr>
              <a:t>: </a:t>
            </a:r>
          </a:p>
          <a:p>
            <a:r>
              <a:rPr lang="en-US" sz="2000" b="0" i="1" dirty="0">
                <a:latin typeface="+mj-lt"/>
              </a:rPr>
              <a:t>89</a:t>
            </a:r>
          </a:p>
          <a:p>
            <a:r>
              <a:rPr lang="en-US" sz="2000" b="0" i="1" dirty="0">
                <a:latin typeface="+mj-lt"/>
              </a:rPr>
              <a:t>18</a:t>
            </a:r>
          </a:p>
          <a:p>
            <a:r>
              <a:rPr lang="en-US" sz="2000" b="0" i="1" dirty="0">
                <a:latin typeface="+mj-lt"/>
              </a:rPr>
              <a:t>49</a:t>
            </a:r>
          </a:p>
          <a:p>
            <a:r>
              <a:rPr lang="en-US" sz="2000" b="0" i="1" dirty="0">
                <a:latin typeface="+mj-lt"/>
              </a:rPr>
              <a:t>58</a:t>
            </a:r>
          </a:p>
          <a:p>
            <a:r>
              <a:rPr lang="en-US" sz="2000" b="0" i="1" dirty="0">
                <a:latin typeface="+mj-lt"/>
              </a:rPr>
              <a:t>79</a:t>
            </a:r>
          </a:p>
        </p:txBody>
      </p:sp>
    </p:spTree>
    <p:extLst>
      <p:ext uri="{BB962C8B-B14F-4D97-AF65-F5344CB8AC3E}">
        <p14:creationId xmlns:p14="http://schemas.microsoft.com/office/powerpoint/2010/main" val="1250771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Quadratic Probing Example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UW CSE 373, Summer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+mj-lt"/>
              </a:rPr>
              <a:t>TableSize</a:t>
            </a:r>
            <a:r>
              <a:rPr lang="en-US" sz="2000" b="0" dirty="0" smtClean="0">
                <a:latin typeface="+mj-lt"/>
              </a:rPr>
              <a:t>=10</a:t>
            </a:r>
          </a:p>
          <a:p>
            <a:r>
              <a:rPr lang="en-US" sz="2000" dirty="0" smtClean="0">
                <a:latin typeface="+mj-lt"/>
              </a:rPr>
              <a:t>Insert</a:t>
            </a:r>
            <a:r>
              <a:rPr lang="en-US" sz="2000" dirty="0">
                <a:latin typeface="+mj-lt"/>
              </a:rPr>
              <a:t>: </a:t>
            </a:r>
          </a:p>
          <a:p>
            <a:r>
              <a:rPr lang="en-US" sz="2000" b="0" i="1" dirty="0">
                <a:latin typeface="+mj-lt"/>
              </a:rPr>
              <a:t>89</a:t>
            </a:r>
          </a:p>
          <a:p>
            <a:r>
              <a:rPr lang="en-US" sz="2000" b="0" i="1" dirty="0">
                <a:latin typeface="+mj-lt"/>
              </a:rPr>
              <a:t>18</a:t>
            </a:r>
          </a:p>
          <a:p>
            <a:r>
              <a:rPr lang="en-US" sz="2000" b="0" i="1" dirty="0">
                <a:latin typeface="+mj-lt"/>
              </a:rPr>
              <a:t>49</a:t>
            </a:r>
          </a:p>
          <a:p>
            <a:r>
              <a:rPr lang="en-US" sz="2000" b="0" i="1" dirty="0">
                <a:latin typeface="+mj-lt"/>
              </a:rPr>
              <a:t>58</a:t>
            </a:r>
          </a:p>
          <a:p>
            <a:r>
              <a:rPr lang="en-US" sz="2000" b="0" i="1" dirty="0">
                <a:latin typeface="+mj-lt"/>
              </a:rPr>
              <a:t>79</a:t>
            </a:r>
          </a:p>
        </p:txBody>
      </p:sp>
    </p:spTree>
    <p:extLst>
      <p:ext uri="{BB962C8B-B14F-4D97-AF65-F5344CB8AC3E}">
        <p14:creationId xmlns:p14="http://schemas.microsoft.com/office/powerpoint/2010/main" val="3754819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Another Quadratic Probing Example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UW CSE 373, Summer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0" y="1752600"/>
            <a:ext cx="3124200" cy="3200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1800" dirty="0" err="1">
                <a:latin typeface="+mj-lt"/>
              </a:rPr>
              <a:t>TableSize</a:t>
            </a:r>
            <a:r>
              <a:rPr lang="en-US" sz="1800" dirty="0">
                <a:latin typeface="+mj-lt"/>
              </a:rPr>
              <a:t> = 7</a:t>
            </a:r>
          </a:p>
          <a:p>
            <a:pPr eaLnBrk="0" hangingPunct="0"/>
            <a:endParaRPr lang="en-US" sz="1800" dirty="0" smtClean="0">
              <a:latin typeface="+mj-lt"/>
            </a:endParaRPr>
          </a:p>
          <a:p>
            <a:pPr eaLnBrk="0" hangingPunct="0"/>
            <a:r>
              <a:rPr lang="en-US" sz="1800" dirty="0" smtClean="0">
                <a:latin typeface="+mj-lt"/>
              </a:rPr>
              <a:t>Insert:</a:t>
            </a:r>
            <a:endParaRPr lang="en-US" sz="1800" dirty="0">
              <a:latin typeface="+mj-lt"/>
            </a:endParaRPr>
          </a:p>
          <a:p>
            <a:pPr marL="457200" indent="-457200" eaLnBrk="0" hangingPunct="0">
              <a:buAutoNum type="arabicPlain" startAt="76"/>
            </a:pPr>
            <a:r>
              <a:rPr lang="en-US" sz="1800" b="0" dirty="0" smtClean="0">
                <a:latin typeface="+mj-lt"/>
              </a:rPr>
              <a:t>                (76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pPr marL="457200" indent="-457200">
              <a:buAutoNum type="arabicPlain" startAt="40"/>
            </a:pPr>
            <a:r>
              <a:rPr lang="en-US" sz="1800" b="0" dirty="0" smtClean="0">
                <a:latin typeface="+mj-lt"/>
              </a:rPr>
              <a:t>                (40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5)</a:t>
            </a:r>
            <a:endParaRPr lang="en-US" sz="1800" b="0" dirty="0">
              <a:latin typeface="+mj-lt"/>
            </a:endParaRPr>
          </a:p>
          <a:p>
            <a:pPr marL="457200" indent="-457200"/>
            <a:r>
              <a:rPr lang="en-US" sz="1800" b="0" dirty="0" smtClean="0">
                <a:latin typeface="+mj-lt"/>
              </a:rPr>
              <a:t>48                   (48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5                     (  5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55                   (55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47                   (47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</a:t>
            </a:r>
            <a:r>
              <a:rPr lang="en-US" sz="1800" dirty="0" smtClean="0">
                <a:latin typeface="+mj-lt"/>
              </a:rPr>
              <a:t>)</a:t>
            </a:r>
            <a:endParaRPr lang="en-US" sz="1800" dirty="0">
              <a:latin typeface="+mj-lt"/>
            </a:endParaRPr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4311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Another Quadratic Probing Example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UW CSE 373, Summer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 Box 1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953000" y="1752600"/>
            <a:ext cx="3124200" cy="3200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1800" dirty="0" err="1">
                <a:latin typeface="+mj-lt"/>
              </a:rPr>
              <a:t>TableSize</a:t>
            </a:r>
            <a:r>
              <a:rPr lang="en-US" sz="1800" dirty="0">
                <a:latin typeface="+mj-lt"/>
              </a:rPr>
              <a:t> = 7</a:t>
            </a:r>
          </a:p>
          <a:p>
            <a:pPr eaLnBrk="0" hangingPunct="0"/>
            <a:endParaRPr lang="en-US" sz="1800" dirty="0" smtClean="0">
              <a:latin typeface="+mj-lt"/>
            </a:endParaRPr>
          </a:p>
          <a:p>
            <a:pPr eaLnBrk="0" hangingPunct="0"/>
            <a:r>
              <a:rPr lang="en-US" sz="1800" dirty="0" smtClean="0">
                <a:latin typeface="+mj-lt"/>
              </a:rPr>
              <a:t>Insert:</a:t>
            </a:r>
            <a:endParaRPr lang="en-US" sz="1800" dirty="0">
              <a:latin typeface="+mj-lt"/>
            </a:endParaRPr>
          </a:p>
          <a:p>
            <a:pPr marL="457200" indent="-457200" eaLnBrk="0" hangingPunct="0">
              <a:buAutoNum type="arabicPlain" startAt="76"/>
            </a:pPr>
            <a:r>
              <a:rPr lang="en-US" sz="1800" b="0" dirty="0" smtClean="0">
                <a:latin typeface="+mj-lt"/>
              </a:rPr>
              <a:t>                (76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pPr marL="457200" indent="-457200">
              <a:buAutoNum type="arabicPlain" startAt="40"/>
            </a:pPr>
            <a:r>
              <a:rPr lang="en-US" sz="1800" b="0" dirty="0" smtClean="0">
                <a:latin typeface="+mj-lt"/>
              </a:rPr>
              <a:t>                (40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5)</a:t>
            </a:r>
            <a:endParaRPr lang="en-US" sz="1800" b="0" dirty="0">
              <a:latin typeface="+mj-lt"/>
            </a:endParaRPr>
          </a:p>
          <a:p>
            <a:pPr marL="457200" indent="-457200"/>
            <a:r>
              <a:rPr lang="en-US" sz="1800" b="0" dirty="0" smtClean="0">
                <a:latin typeface="+mj-lt"/>
              </a:rPr>
              <a:t>48                   (48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5                     (  5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55                   (55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47                   (47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</a:t>
            </a:r>
            <a:r>
              <a:rPr lang="en-US" sz="1800" dirty="0" smtClean="0">
                <a:latin typeface="+mj-lt"/>
              </a:rPr>
              <a:t>)</a:t>
            </a:r>
            <a:endParaRPr lang="en-US" sz="1800" dirty="0">
              <a:latin typeface="+mj-lt"/>
            </a:endParaRPr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02102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Another Quadratic Probing Example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UW CSE 373, Summer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 Box 1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953000" y="1752600"/>
            <a:ext cx="3124200" cy="3200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1800" dirty="0" err="1">
                <a:latin typeface="+mj-lt"/>
              </a:rPr>
              <a:t>TableSize</a:t>
            </a:r>
            <a:r>
              <a:rPr lang="en-US" sz="1800" dirty="0">
                <a:latin typeface="+mj-lt"/>
              </a:rPr>
              <a:t> = 7</a:t>
            </a:r>
          </a:p>
          <a:p>
            <a:pPr eaLnBrk="0" hangingPunct="0"/>
            <a:endParaRPr lang="en-US" sz="1800" dirty="0" smtClean="0">
              <a:latin typeface="+mj-lt"/>
            </a:endParaRPr>
          </a:p>
          <a:p>
            <a:pPr eaLnBrk="0" hangingPunct="0"/>
            <a:r>
              <a:rPr lang="en-US" sz="1800" dirty="0" smtClean="0">
                <a:latin typeface="+mj-lt"/>
              </a:rPr>
              <a:t>Insert:</a:t>
            </a:r>
            <a:endParaRPr lang="en-US" sz="1800" dirty="0">
              <a:latin typeface="+mj-lt"/>
            </a:endParaRPr>
          </a:p>
          <a:p>
            <a:pPr marL="457200" indent="-457200" eaLnBrk="0" hangingPunct="0">
              <a:buAutoNum type="arabicPlain" startAt="76"/>
            </a:pPr>
            <a:r>
              <a:rPr lang="en-US" sz="1800" b="0" dirty="0" smtClean="0">
                <a:latin typeface="+mj-lt"/>
              </a:rPr>
              <a:t>                (76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pPr marL="457200" indent="-457200">
              <a:buAutoNum type="arabicPlain" startAt="40"/>
            </a:pPr>
            <a:r>
              <a:rPr lang="en-US" sz="1800" b="0" dirty="0" smtClean="0">
                <a:latin typeface="+mj-lt"/>
              </a:rPr>
              <a:t>                (40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5)</a:t>
            </a:r>
            <a:endParaRPr lang="en-US" sz="1800" b="0" dirty="0">
              <a:latin typeface="+mj-lt"/>
            </a:endParaRPr>
          </a:p>
          <a:p>
            <a:pPr marL="457200" indent="-457200"/>
            <a:r>
              <a:rPr lang="en-US" sz="1800" b="0" dirty="0" smtClean="0">
                <a:latin typeface="+mj-lt"/>
              </a:rPr>
              <a:t>48                   (48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5                     (  5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55                   (55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47                   (47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</a:t>
            </a:r>
            <a:r>
              <a:rPr lang="en-US" sz="1800" dirty="0" smtClean="0">
                <a:latin typeface="+mj-lt"/>
              </a:rPr>
              <a:t>)</a:t>
            </a:r>
            <a:endParaRPr lang="en-US" sz="1800" dirty="0">
              <a:latin typeface="+mj-lt"/>
            </a:endParaRPr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23100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Another Quadratic Probing Example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UW CSE 373, Summer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 Box 1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953000" y="1752600"/>
            <a:ext cx="3124200" cy="3200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1800" dirty="0" err="1">
                <a:latin typeface="+mj-lt"/>
              </a:rPr>
              <a:t>TableSize</a:t>
            </a:r>
            <a:r>
              <a:rPr lang="en-US" sz="1800" dirty="0">
                <a:latin typeface="+mj-lt"/>
              </a:rPr>
              <a:t> = 7</a:t>
            </a:r>
          </a:p>
          <a:p>
            <a:pPr eaLnBrk="0" hangingPunct="0"/>
            <a:endParaRPr lang="en-US" sz="1800" dirty="0" smtClean="0">
              <a:latin typeface="+mj-lt"/>
            </a:endParaRPr>
          </a:p>
          <a:p>
            <a:pPr eaLnBrk="0" hangingPunct="0"/>
            <a:r>
              <a:rPr lang="en-US" sz="1800" dirty="0" smtClean="0">
                <a:latin typeface="+mj-lt"/>
              </a:rPr>
              <a:t>Insert:</a:t>
            </a:r>
            <a:endParaRPr lang="en-US" sz="1800" dirty="0">
              <a:latin typeface="+mj-lt"/>
            </a:endParaRPr>
          </a:p>
          <a:p>
            <a:pPr marL="457200" indent="-457200" eaLnBrk="0" hangingPunct="0">
              <a:buAutoNum type="arabicPlain" startAt="76"/>
            </a:pPr>
            <a:r>
              <a:rPr lang="en-US" sz="1800" b="0" dirty="0" smtClean="0">
                <a:latin typeface="+mj-lt"/>
              </a:rPr>
              <a:t>                (76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pPr marL="457200" indent="-457200">
              <a:buAutoNum type="arabicPlain" startAt="40"/>
            </a:pPr>
            <a:r>
              <a:rPr lang="en-US" sz="1800" b="0" dirty="0" smtClean="0">
                <a:latin typeface="+mj-lt"/>
              </a:rPr>
              <a:t>                (40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5)</a:t>
            </a:r>
            <a:endParaRPr lang="en-US" sz="1800" b="0" dirty="0">
              <a:latin typeface="+mj-lt"/>
            </a:endParaRPr>
          </a:p>
          <a:p>
            <a:pPr marL="457200" indent="-457200"/>
            <a:r>
              <a:rPr lang="en-US" sz="1800" b="0" dirty="0" smtClean="0">
                <a:latin typeface="+mj-lt"/>
              </a:rPr>
              <a:t>48                   (48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5                     (  5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55                   (55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47                   (47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</a:t>
            </a:r>
            <a:r>
              <a:rPr lang="en-US" sz="1800" dirty="0" smtClean="0">
                <a:latin typeface="+mj-lt"/>
              </a:rPr>
              <a:t>)</a:t>
            </a:r>
            <a:endParaRPr lang="en-US" sz="1800" dirty="0">
              <a:latin typeface="+mj-lt"/>
            </a:endParaRPr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95972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Hash functions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90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An ideal hash function:</a:t>
            </a:r>
          </a:p>
          <a:p>
            <a:r>
              <a:rPr lang="en-US" sz="2000" dirty="0" smtClean="0"/>
              <a:t>Fast to compute</a:t>
            </a:r>
          </a:p>
          <a:p>
            <a:r>
              <a:rPr lang="en-US" sz="2000" dirty="0" smtClean="0"/>
              <a:t>“Rarely” hashes two “used” keys to the same index</a:t>
            </a:r>
          </a:p>
          <a:p>
            <a:pPr lvl="1"/>
            <a:r>
              <a:rPr lang="en-US" sz="1800" dirty="0" smtClean="0"/>
              <a:t>Often impossible in theory but easy in practice</a:t>
            </a:r>
          </a:p>
          <a:p>
            <a:pPr lvl="1"/>
            <a:r>
              <a:rPr lang="en-US" sz="1800" dirty="0" smtClean="0"/>
              <a:t>Will handle </a:t>
            </a:r>
            <a:r>
              <a:rPr lang="en-US" sz="1800" i="1" dirty="0" smtClean="0"/>
              <a:t>collisions</a:t>
            </a:r>
            <a:r>
              <a:rPr lang="en-US" sz="1800" dirty="0" smtClean="0"/>
              <a:t> later</a:t>
            </a:r>
            <a:endParaRPr lang="en-US" sz="1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UW CSE 373, Summer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Freeform 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1320800" y="4038600"/>
            <a:ext cx="2946400" cy="1733550"/>
          </a:xfrm>
          <a:custGeom>
            <a:avLst/>
            <a:gdLst/>
            <a:ahLst/>
            <a:cxnLst>
              <a:cxn ang="0">
                <a:pos x="982" y="68"/>
              </a:cxn>
              <a:cxn ang="0">
                <a:pos x="598" y="68"/>
              </a:cxn>
              <a:cxn ang="0">
                <a:pos x="534" y="90"/>
              </a:cxn>
              <a:cxn ang="0">
                <a:pos x="502" y="100"/>
              </a:cxn>
              <a:cxn ang="0">
                <a:pos x="353" y="175"/>
              </a:cxn>
              <a:cxn ang="0">
                <a:pos x="182" y="303"/>
              </a:cxn>
              <a:cxn ang="0">
                <a:pos x="129" y="367"/>
              </a:cxn>
              <a:cxn ang="0">
                <a:pos x="76" y="463"/>
              </a:cxn>
              <a:cxn ang="0">
                <a:pos x="1" y="719"/>
              </a:cxn>
              <a:cxn ang="0">
                <a:pos x="12" y="836"/>
              </a:cxn>
              <a:cxn ang="0">
                <a:pos x="86" y="858"/>
              </a:cxn>
              <a:cxn ang="0">
                <a:pos x="321" y="879"/>
              </a:cxn>
              <a:cxn ang="0">
                <a:pos x="353" y="900"/>
              </a:cxn>
              <a:cxn ang="0">
                <a:pos x="374" y="964"/>
              </a:cxn>
              <a:cxn ang="0">
                <a:pos x="353" y="1071"/>
              </a:cxn>
              <a:cxn ang="0">
                <a:pos x="257" y="1231"/>
              </a:cxn>
              <a:cxn ang="0">
                <a:pos x="204" y="1348"/>
              </a:cxn>
              <a:cxn ang="0">
                <a:pos x="332" y="1604"/>
              </a:cxn>
              <a:cxn ang="0">
                <a:pos x="460" y="1594"/>
              </a:cxn>
              <a:cxn ang="0">
                <a:pos x="588" y="1530"/>
              </a:cxn>
              <a:cxn ang="0">
                <a:pos x="716" y="1455"/>
              </a:cxn>
              <a:cxn ang="0">
                <a:pos x="844" y="1498"/>
              </a:cxn>
              <a:cxn ang="0">
                <a:pos x="886" y="1594"/>
              </a:cxn>
              <a:cxn ang="0">
                <a:pos x="993" y="1956"/>
              </a:cxn>
              <a:cxn ang="0">
                <a:pos x="1249" y="1914"/>
              </a:cxn>
              <a:cxn ang="0">
                <a:pos x="1302" y="1871"/>
              </a:cxn>
              <a:cxn ang="0">
                <a:pos x="1324" y="1839"/>
              </a:cxn>
              <a:cxn ang="0">
                <a:pos x="1356" y="1818"/>
              </a:cxn>
              <a:cxn ang="0">
                <a:pos x="1473" y="1306"/>
              </a:cxn>
              <a:cxn ang="0">
                <a:pos x="1398" y="911"/>
              </a:cxn>
              <a:cxn ang="0">
                <a:pos x="1345" y="836"/>
              </a:cxn>
              <a:cxn ang="0">
                <a:pos x="1302" y="751"/>
              </a:cxn>
              <a:cxn ang="0">
                <a:pos x="1270" y="634"/>
              </a:cxn>
              <a:cxn ang="0">
                <a:pos x="1345" y="356"/>
              </a:cxn>
              <a:cxn ang="0">
                <a:pos x="1345" y="143"/>
              </a:cxn>
              <a:cxn ang="0">
                <a:pos x="1217" y="58"/>
              </a:cxn>
              <a:cxn ang="0">
                <a:pos x="1153" y="36"/>
              </a:cxn>
              <a:cxn ang="0">
                <a:pos x="982" y="68"/>
              </a:cxn>
            </a:cxnLst>
            <a:rect l="0" t="0" r="r" b="b"/>
            <a:pathLst>
              <a:path w="1473" h="1959">
                <a:moveTo>
                  <a:pt x="982" y="68"/>
                </a:moveTo>
                <a:cubicBezTo>
                  <a:pt x="876" y="15"/>
                  <a:pt x="715" y="60"/>
                  <a:pt x="598" y="68"/>
                </a:cubicBezTo>
                <a:cubicBezTo>
                  <a:pt x="577" y="75"/>
                  <a:pt x="555" y="83"/>
                  <a:pt x="534" y="90"/>
                </a:cubicBezTo>
                <a:cubicBezTo>
                  <a:pt x="523" y="94"/>
                  <a:pt x="502" y="100"/>
                  <a:pt x="502" y="100"/>
                </a:cubicBezTo>
                <a:cubicBezTo>
                  <a:pt x="381" y="182"/>
                  <a:pt x="500" y="108"/>
                  <a:pt x="353" y="175"/>
                </a:cubicBezTo>
                <a:cubicBezTo>
                  <a:pt x="287" y="205"/>
                  <a:pt x="241" y="264"/>
                  <a:pt x="182" y="303"/>
                </a:cubicBezTo>
                <a:cubicBezTo>
                  <a:pt x="130" y="382"/>
                  <a:pt x="197" y="285"/>
                  <a:pt x="129" y="367"/>
                </a:cubicBezTo>
                <a:cubicBezTo>
                  <a:pt x="105" y="396"/>
                  <a:pt x="97" y="432"/>
                  <a:pt x="76" y="463"/>
                </a:cubicBezTo>
                <a:cubicBezTo>
                  <a:pt x="54" y="550"/>
                  <a:pt x="16" y="629"/>
                  <a:pt x="1" y="719"/>
                </a:cubicBezTo>
                <a:cubicBezTo>
                  <a:pt x="5" y="758"/>
                  <a:pt x="0" y="799"/>
                  <a:pt x="12" y="836"/>
                </a:cubicBezTo>
                <a:cubicBezTo>
                  <a:pt x="13" y="840"/>
                  <a:pt x="68" y="853"/>
                  <a:pt x="86" y="858"/>
                </a:cubicBezTo>
                <a:cubicBezTo>
                  <a:pt x="195" y="889"/>
                  <a:pt x="34" y="863"/>
                  <a:pt x="321" y="879"/>
                </a:cubicBezTo>
                <a:cubicBezTo>
                  <a:pt x="332" y="886"/>
                  <a:pt x="346" y="889"/>
                  <a:pt x="353" y="900"/>
                </a:cubicBezTo>
                <a:cubicBezTo>
                  <a:pt x="365" y="919"/>
                  <a:pt x="374" y="964"/>
                  <a:pt x="374" y="964"/>
                </a:cubicBezTo>
                <a:cubicBezTo>
                  <a:pt x="371" y="987"/>
                  <a:pt x="368" y="1044"/>
                  <a:pt x="353" y="1071"/>
                </a:cubicBezTo>
                <a:cubicBezTo>
                  <a:pt x="322" y="1126"/>
                  <a:pt x="287" y="1177"/>
                  <a:pt x="257" y="1231"/>
                </a:cubicBezTo>
                <a:cubicBezTo>
                  <a:pt x="235" y="1271"/>
                  <a:pt x="229" y="1310"/>
                  <a:pt x="204" y="1348"/>
                </a:cubicBezTo>
                <a:cubicBezTo>
                  <a:pt x="212" y="1485"/>
                  <a:pt x="191" y="1571"/>
                  <a:pt x="332" y="1604"/>
                </a:cubicBezTo>
                <a:cubicBezTo>
                  <a:pt x="375" y="1601"/>
                  <a:pt x="418" y="1600"/>
                  <a:pt x="460" y="1594"/>
                </a:cubicBezTo>
                <a:cubicBezTo>
                  <a:pt x="508" y="1588"/>
                  <a:pt x="541" y="1545"/>
                  <a:pt x="588" y="1530"/>
                </a:cubicBezTo>
                <a:cubicBezTo>
                  <a:pt x="623" y="1495"/>
                  <a:pt x="668" y="1471"/>
                  <a:pt x="716" y="1455"/>
                </a:cubicBezTo>
                <a:cubicBezTo>
                  <a:pt x="772" y="1463"/>
                  <a:pt x="806" y="1460"/>
                  <a:pt x="844" y="1498"/>
                </a:cubicBezTo>
                <a:cubicBezTo>
                  <a:pt x="855" y="1533"/>
                  <a:pt x="875" y="1559"/>
                  <a:pt x="886" y="1594"/>
                </a:cubicBezTo>
                <a:cubicBezTo>
                  <a:pt x="894" y="1728"/>
                  <a:pt x="871" y="1876"/>
                  <a:pt x="993" y="1956"/>
                </a:cubicBezTo>
                <a:cubicBezTo>
                  <a:pt x="1285" y="1941"/>
                  <a:pt x="1104" y="1959"/>
                  <a:pt x="1249" y="1914"/>
                </a:cubicBezTo>
                <a:cubicBezTo>
                  <a:pt x="1307" y="1825"/>
                  <a:pt x="1231" y="1928"/>
                  <a:pt x="1302" y="1871"/>
                </a:cubicBezTo>
                <a:cubicBezTo>
                  <a:pt x="1312" y="1863"/>
                  <a:pt x="1315" y="1848"/>
                  <a:pt x="1324" y="1839"/>
                </a:cubicBezTo>
                <a:cubicBezTo>
                  <a:pt x="1333" y="1830"/>
                  <a:pt x="1345" y="1825"/>
                  <a:pt x="1356" y="1818"/>
                </a:cubicBezTo>
                <a:cubicBezTo>
                  <a:pt x="1466" y="1650"/>
                  <a:pt x="1423" y="1499"/>
                  <a:pt x="1473" y="1306"/>
                </a:cubicBezTo>
                <a:cubicBezTo>
                  <a:pt x="1466" y="1156"/>
                  <a:pt x="1470" y="1037"/>
                  <a:pt x="1398" y="911"/>
                </a:cubicBezTo>
                <a:cubicBezTo>
                  <a:pt x="1326" y="785"/>
                  <a:pt x="1399" y="935"/>
                  <a:pt x="1345" y="836"/>
                </a:cubicBezTo>
                <a:cubicBezTo>
                  <a:pt x="1330" y="808"/>
                  <a:pt x="1302" y="751"/>
                  <a:pt x="1302" y="751"/>
                </a:cubicBezTo>
                <a:cubicBezTo>
                  <a:pt x="1293" y="711"/>
                  <a:pt x="1280" y="673"/>
                  <a:pt x="1270" y="634"/>
                </a:cubicBezTo>
                <a:cubicBezTo>
                  <a:pt x="1279" y="537"/>
                  <a:pt x="1290" y="439"/>
                  <a:pt x="1345" y="356"/>
                </a:cubicBezTo>
                <a:cubicBezTo>
                  <a:pt x="1356" y="285"/>
                  <a:pt x="1372" y="215"/>
                  <a:pt x="1345" y="143"/>
                </a:cubicBezTo>
                <a:cubicBezTo>
                  <a:pt x="1322" y="82"/>
                  <a:pt x="1267" y="75"/>
                  <a:pt x="1217" y="58"/>
                </a:cubicBezTo>
                <a:cubicBezTo>
                  <a:pt x="1196" y="51"/>
                  <a:pt x="1153" y="36"/>
                  <a:pt x="1153" y="36"/>
                </a:cubicBezTo>
                <a:cubicBezTo>
                  <a:pt x="985" y="48"/>
                  <a:pt x="1018" y="0"/>
                  <a:pt x="982" y="68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4597400" y="49784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9" name="Group 89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6934200" y="2941935"/>
          <a:ext cx="1524000" cy="316992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8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67400" y="5786735"/>
            <a:ext cx="18573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/>
              <a:t>TableSize</a:t>
            </a:r>
            <a:r>
              <a:rPr lang="en-US" dirty="0"/>
              <a:t> –1 </a:t>
            </a:r>
          </a:p>
        </p:txBody>
      </p:sp>
      <p:sp>
        <p:nvSpPr>
          <p:cNvPr id="11" name="Text Box 8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16546" y="3958064"/>
            <a:ext cx="20762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algn="ctr"/>
            <a:r>
              <a:rPr lang="en-US" dirty="0"/>
              <a:t>hash function:</a:t>
            </a:r>
          </a:p>
          <a:p>
            <a:pPr algn="ctr"/>
            <a:r>
              <a:rPr lang="en-US" b="1" dirty="0">
                <a:solidFill>
                  <a:schemeClr val="accent1"/>
                </a:solidFill>
              </a:rPr>
              <a:t>index = </a:t>
            </a:r>
            <a:r>
              <a:rPr lang="en-US" b="1" dirty="0" smtClean="0">
                <a:solidFill>
                  <a:schemeClr val="accent1"/>
                </a:solidFill>
              </a:rPr>
              <a:t>h(key)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2" name="Text Box 8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24700" y="2433935"/>
            <a:ext cx="140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hash table</a:t>
            </a:r>
          </a:p>
        </p:txBody>
      </p:sp>
      <p:sp>
        <p:nvSpPr>
          <p:cNvPr id="13" name="Text Box 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3400" y="5867400"/>
            <a:ext cx="417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key space (e.g., integers, strings)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53007" y="1116008"/>
            <a:ext cx="18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b="0" dirty="0" err="1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59224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Another Quadratic Probing Example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UW CSE 373, Summer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 Box 1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953000" y="1752600"/>
            <a:ext cx="3124200" cy="3200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1800" dirty="0" err="1">
                <a:latin typeface="+mj-lt"/>
              </a:rPr>
              <a:t>TableSize</a:t>
            </a:r>
            <a:r>
              <a:rPr lang="en-US" sz="1800" dirty="0">
                <a:latin typeface="+mj-lt"/>
              </a:rPr>
              <a:t> = 7</a:t>
            </a:r>
          </a:p>
          <a:p>
            <a:pPr eaLnBrk="0" hangingPunct="0"/>
            <a:endParaRPr lang="en-US" sz="1800" dirty="0" smtClean="0">
              <a:latin typeface="+mj-lt"/>
            </a:endParaRPr>
          </a:p>
          <a:p>
            <a:pPr eaLnBrk="0" hangingPunct="0"/>
            <a:r>
              <a:rPr lang="en-US" sz="1800" dirty="0" smtClean="0">
                <a:latin typeface="+mj-lt"/>
              </a:rPr>
              <a:t>Insert:</a:t>
            </a:r>
            <a:endParaRPr lang="en-US" sz="1800" dirty="0">
              <a:latin typeface="+mj-lt"/>
            </a:endParaRPr>
          </a:p>
          <a:p>
            <a:pPr marL="457200" indent="-457200" eaLnBrk="0" hangingPunct="0">
              <a:buAutoNum type="arabicPlain" startAt="76"/>
            </a:pPr>
            <a:r>
              <a:rPr lang="en-US" sz="1800" b="0" dirty="0" smtClean="0">
                <a:latin typeface="+mj-lt"/>
              </a:rPr>
              <a:t>                (76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pPr marL="457200" indent="-457200">
              <a:buAutoNum type="arabicPlain" startAt="40"/>
            </a:pPr>
            <a:r>
              <a:rPr lang="en-US" sz="1800" b="0" dirty="0" smtClean="0">
                <a:latin typeface="+mj-lt"/>
              </a:rPr>
              <a:t>                (40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5)</a:t>
            </a:r>
            <a:endParaRPr lang="en-US" sz="1800" b="0" dirty="0">
              <a:latin typeface="+mj-lt"/>
            </a:endParaRPr>
          </a:p>
          <a:p>
            <a:pPr marL="457200" indent="-457200"/>
            <a:r>
              <a:rPr lang="en-US" sz="1800" b="0" dirty="0" smtClean="0">
                <a:latin typeface="+mj-lt"/>
              </a:rPr>
              <a:t>48                   (48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5                     (  5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55                   (55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47                   (47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</a:t>
            </a:r>
            <a:r>
              <a:rPr lang="en-US" sz="1800" dirty="0" smtClean="0">
                <a:latin typeface="+mj-lt"/>
              </a:rPr>
              <a:t>)</a:t>
            </a:r>
            <a:endParaRPr lang="en-US" sz="1800" dirty="0">
              <a:latin typeface="+mj-lt"/>
            </a:endParaRPr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92611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Another Quadratic Probing Example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UW CSE 373, Summer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 Box 1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953000" y="1752600"/>
            <a:ext cx="3124200" cy="3200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1800" dirty="0" err="1">
                <a:latin typeface="+mj-lt"/>
              </a:rPr>
              <a:t>TableSize</a:t>
            </a:r>
            <a:r>
              <a:rPr lang="en-US" sz="1800" dirty="0">
                <a:latin typeface="+mj-lt"/>
              </a:rPr>
              <a:t> = 7</a:t>
            </a:r>
          </a:p>
          <a:p>
            <a:pPr eaLnBrk="0" hangingPunct="0"/>
            <a:endParaRPr lang="en-US" sz="1800" dirty="0" smtClean="0">
              <a:latin typeface="+mj-lt"/>
            </a:endParaRPr>
          </a:p>
          <a:p>
            <a:pPr eaLnBrk="0" hangingPunct="0"/>
            <a:r>
              <a:rPr lang="en-US" sz="1800" dirty="0" smtClean="0">
                <a:latin typeface="+mj-lt"/>
              </a:rPr>
              <a:t>Insert:</a:t>
            </a:r>
            <a:endParaRPr lang="en-US" sz="1800" dirty="0">
              <a:latin typeface="+mj-lt"/>
            </a:endParaRPr>
          </a:p>
          <a:p>
            <a:pPr marL="457200" indent="-457200" eaLnBrk="0" hangingPunct="0">
              <a:buAutoNum type="arabicPlain" startAt="76"/>
            </a:pPr>
            <a:r>
              <a:rPr lang="en-US" sz="1800" b="0" dirty="0" smtClean="0">
                <a:latin typeface="+mj-lt"/>
              </a:rPr>
              <a:t>                (76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pPr marL="457200" indent="-457200">
              <a:buAutoNum type="arabicPlain" startAt="40"/>
            </a:pPr>
            <a:r>
              <a:rPr lang="en-US" sz="1800" b="0" dirty="0" smtClean="0">
                <a:latin typeface="+mj-lt"/>
              </a:rPr>
              <a:t>                (40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5)</a:t>
            </a:r>
            <a:endParaRPr lang="en-US" sz="1800" b="0" dirty="0">
              <a:latin typeface="+mj-lt"/>
            </a:endParaRPr>
          </a:p>
          <a:p>
            <a:pPr marL="457200" indent="-457200"/>
            <a:r>
              <a:rPr lang="en-US" sz="1800" b="0" dirty="0" smtClean="0">
                <a:latin typeface="+mj-lt"/>
              </a:rPr>
              <a:t>48                   (48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5                     (  5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55                   (55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47                   (47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</a:t>
            </a:r>
            <a:r>
              <a:rPr lang="en-US" sz="1800" dirty="0" smtClean="0">
                <a:latin typeface="+mj-lt"/>
              </a:rPr>
              <a:t>)</a:t>
            </a:r>
            <a:endParaRPr lang="en-US" sz="1800" dirty="0">
              <a:latin typeface="+mj-lt"/>
            </a:endParaRPr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80611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Another Quadratic Probing Example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UW CSE 373, Summer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19200" y="5029200"/>
            <a:ext cx="754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err="1" smtClean="0">
                <a:solidFill>
                  <a:srgbClr val="3366FF"/>
                </a:solidFill>
                <a:latin typeface="+mn-lt"/>
              </a:rPr>
              <a:t>Doh</a:t>
            </a:r>
            <a:r>
              <a:rPr lang="en-US" sz="2000" b="0" dirty="0" smtClean="0">
                <a:solidFill>
                  <a:srgbClr val="3366FF"/>
                </a:solidFill>
                <a:latin typeface="+mn-lt"/>
              </a:rPr>
              <a:t>!: For all </a:t>
            </a:r>
            <a:r>
              <a:rPr lang="en-US" sz="2000" b="0" i="1" dirty="0" smtClean="0">
                <a:solidFill>
                  <a:srgbClr val="3366FF"/>
                </a:solidFill>
                <a:latin typeface="+mn-lt"/>
              </a:rPr>
              <a:t>n</a:t>
            </a:r>
            <a:r>
              <a:rPr lang="en-US" sz="2000" b="0" dirty="0" smtClean="0">
                <a:solidFill>
                  <a:srgbClr val="3366FF"/>
                </a:solidFill>
                <a:latin typeface="+mn-lt"/>
              </a:rPr>
              <a:t>, </a:t>
            </a:r>
            <a:r>
              <a:rPr lang="en-US" sz="2000" dirty="0" smtClean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</a:rPr>
              <a:t>((n*n) +5) % 7 is 0, 2, 5, or 6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>
                <a:latin typeface="+mn-lt"/>
              </a:rPr>
              <a:t>  Excel shows takes “at least” 50 probes and a pattern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>
                <a:latin typeface="+mn-lt"/>
              </a:rPr>
              <a:t>  Proof uses induction and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(n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+5) % 7 = ((n-7)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+5) % 7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0" dirty="0" smtClean="0">
                <a:latin typeface="+mn-lt"/>
              </a:rPr>
              <a:t>  In fact, for all </a:t>
            </a:r>
            <a:r>
              <a:rPr lang="en-US" sz="2000" b="0" i="1" dirty="0" smtClean="0">
                <a:latin typeface="+mn-lt"/>
              </a:rPr>
              <a:t>c</a:t>
            </a:r>
            <a:r>
              <a:rPr lang="en-US" sz="2000" b="0" dirty="0" smtClean="0">
                <a:latin typeface="+mn-lt"/>
              </a:rPr>
              <a:t> and </a:t>
            </a:r>
            <a:r>
              <a:rPr lang="en-US" sz="2000" b="0" i="1" dirty="0" smtClean="0">
                <a:latin typeface="+mn-lt"/>
              </a:rPr>
              <a:t>k</a:t>
            </a:r>
            <a:r>
              <a:rPr lang="en-US" sz="2000" b="0" dirty="0" smtClean="0">
                <a:latin typeface="+mn-lt"/>
              </a:rPr>
              <a:t>,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(n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+c) % k = ((n-k)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+c) % k</a:t>
            </a:r>
          </a:p>
        </p:txBody>
      </p:sp>
      <p:sp>
        <p:nvSpPr>
          <p:cNvPr id="9" name="Text Box 1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953000" y="1752600"/>
            <a:ext cx="3124200" cy="3200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1800" dirty="0" err="1">
                <a:latin typeface="+mj-lt"/>
              </a:rPr>
              <a:t>TableSize</a:t>
            </a:r>
            <a:r>
              <a:rPr lang="en-US" sz="1800" dirty="0">
                <a:latin typeface="+mj-lt"/>
              </a:rPr>
              <a:t> = 7</a:t>
            </a:r>
          </a:p>
          <a:p>
            <a:pPr eaLnBrk="0" hangingPunct="0"/>
            <a:endParaRPr lang="en-US" sz="1800" dirty="0" smtClean="0">
              <a:latin typeface="+mj-lt"/>
            </a:endParaRPr>
          </a:p>
          <a:p>
            <a:pPr eaLnBrk="0" hangingPunct="0"/>
            <a:r>
              <a:rPr lang="en-US" sz="1800" dirty="0" smtClean="0">
                <a:latin typeface="+mj-lt"/>
              </a:rPr>
              <a:t>Insert:</a:t>
            </a:r>
            <a:endParaRPr lang="en-US" sz="1800" dirty="0">
              <a:latin typeface="+mj-lt"/>
            </a:endParaRPr>
          </a:p>
          <a:p>
            <a:pPr marL="457200" indent="-457200" eaLnBrk="0" hangingPunct="0">
              <a:buAutoNum type="arabicPlain" startAt="76"/>
            </a:pPr>
            <a:r>
              <a:rPr lang="en-US" sz="1800" b="0" dirty="0" smtClean="0">
                <a:latin typeface="+mj-lt"/>
              </a:rPr>
              <a:t>                (76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pPr marL="457200" indent="-457200">
              <a:buAutoNum type="arabicPlain" startAt="40"/>
            </a:pPr>
            <a:r>
              <a:rPr lang="en-US" sz="1800" b="0" dirty="0" smtClean="0">
                <a:latin typeface="+mj-lt"/>
              </a:rPr>
              <a:t>                (40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5)</a:t>
            </a:r>
            <a:endParaRPr lang="en-US" sz="1800" b="0" dirty="0">
              <a:latin typeface="+mj-lt"/>
            </a:endParaRPr>
          </a:p>
          <a:p>
            <a:pPr marL="457200" indent="-457200"/>
            <a:r>
              <a:rPr lang="en-US" sz="1800" b="0" dirty="0" smtClean="0">
                <a:latin typeface="+mj-lt"/>
              </a:rPr>
              <a:t>48                   (48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5                     (  5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55                   (55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47                   (47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</a:t>
            </a:r>
            <a:r>
              <a:rPr lang="en-US" sz="1800" dirty="0" smtClean="0">
                <a:latin typeface="+mj-lt"/>
              </a:rPr>
              <a:t>)</a:t>
            </a:r>
            <a:endParaRPr lang="en-US" sz="1800" dirty="0">
              <a:latin typeface="+mj-lt"/>
            </a:endParaRPr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05761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From Bad News to Good News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7244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Bad news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Quadratic probing can cycle through the same full indices, never terminating despite table not being full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b="1" dirty="0" smtClean="0"/>
              <a:t>Good news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If </a:t>
            </a:r>
            <a:r>
              <a:rPr lang="en-US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>
                <a:solidFill>
                  <a:schemeClr val="accent1"/>
                </a:solidFill>
              </a:rPr>
              <a:t> is </a:t>
            </a:r>
            <a:r>
              <a:rPr lang="en-US" i="1" dirty="0" smtClean="0">
                <a:solidFill>
                  <a:schemeClr val="accent1"/>
                </a:solidFill>
              </a:rPr>
              <a:t>prime</a:t>
            </a:r>
            <a:r>
              <a:rPr lang="en-US" dirty="0" smtClean="0">
                <a:solidFill>
                  <a:schemeClr val="accent1"/>
                </a:solidFill>
              </a:rPr>
              <a:t> and </a:t>
            </a:r>
            <a:r>
              <a:rPr lang="en-US" dirty="0" smtClean="0">
                <a:solidFill>
                  <a:schemeClr val="accent1"/>
                </a:solidFill>
                <a:sym typeface="Symbol" pitchFamily="18" charset="2"/>
              </a:rPr>
              <a:t> </a:t>
            </a:r>
            <a:r>
              <a:rPr lang="en-US" dirty="0" smtClean="0">
                <a:solidFill>
                  <a:schemeClr val="accent1"/>
                </a:solidFill>
              </a:rPr>
              <a:t>&lt; ½</a:t>
            </a:r>
            <a:r>
              <a:rPr lang="en-US" dirty="0" smtClean="0"/>
              <a:t>, then quadratic probing will find an empty slot in at most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/2 </a:t>
            </a:r>
            <a:r>
              <a:rPr lang="en-US" dirty="0" smtClean="0"/>
              <a:t>probes</a:t>
            </a:r>
          </a:p>
          <a:p>
            <a:pPr lvl="1"/>
            <a:r>
              <a:rPr lang="en-US" dirty="0" smtClean="0">
                <a:sym typeface="Symbol" pitchFamily="18" charset="2"/>
              </a:rPr>
              <a:t>So</a:t>
            </a:r>
            <a:r>
              <a:rPr lang="en-US" dirty="0">
                <a:sym typeface="Symbol" pitchFamily="18" charset="2"/>
              </a:rPr>
              <a:t>: If you keep  </a:t>
            </a:r>
            <a:r>
              <a:rPr lang="en-US" dirty="0"/>
              <a:t>&lt; </a:t>
            </a:r>
            <a:r>
              <a:rPr lang="en-US" dirty="0" smtClean="0"/>
              <a:t>½ 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/>
              <a:t> is </a:t>
            </a:r>
            <a:r>
              <a:rPr lang="en-US" i="1" dirty="0"/>
              <a:t>prime</a:t>
            </a:r>
            <a:r>
              <a:rPr lang="en-US" dirty="0" smtClean="0"/>
              <a:t>, </a:t>
            </a:r>
            <a:r>
              <a:rPr lang="en-US" dirty="0"/>
              <a:t>no need to detect cycles</a:t>
            </a:r>
            <a:endParaRPr lang="en-US" dirty="0">
              <a:sym typeface="Symbol" pitchFamily="18" charset="2"/>
            </a:endParaRPr>
          </a:p>
          <a:p>
            <a:pPr marL="457200" lvl="1" indent="0"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Optional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Also, slightly less detailed proof in textbook</a:t>
            </a:r>
          </a:p>
          <a:p>
            <a:pPr lvl="2"/>
            <a:r>
              <a:rPr lang="en-US" dirty="0" smtClean="0"/>
              <a:t>Key fact: For prime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sym typeface="Bookshelf Symbol 2" pitchFamily="2" charset="2"/>
              </a:rPr>
              <a:t>0 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&lt; </a:t>
            </a:r>
            <a:r>
              <a:rPr lang="en-US" b="1" dirty="0" err="1" smtClean="0">
                <a:latin typeface="Courier New" pitchFamily="49" charset="0"/>
                <a:sym typeface="Symbol" pitchFamily="18" charset="2"/>
              </a:rPr>
              <a:t>i,j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 &lt; T/2</a:t>
            </a:r>
            <a:r>
              <a:rPr lang="en-US" dirty="0" smtClean="0">
                <a:sym typeface="Symbol" pitchFamily="18" charset="2"/>
              </a:rPr>
              <a:t> where </a:t>
            </a:r>
            <a:r>
              <a:rPr lang="en-US" b="1" dirty="0" err="1" smtClean="0">
                <a:latin typeface="Courier New" pitchFamily="49" charset="0"/>
                <a:sym typeface="Symbol" pitchFamily="18" charset="2"/>
              </a:rPr>
              <a:t>i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  j</a:t>
            </a:r>
            <a:r>
              <a:rPr lang="en-US" b="1" dirty="0" smtClean="0">
                <a:sym typeface="Symbol" pitchFamily="18" charset="2"/>
              </a:rPr>
              <a:t>,</a:t>
            </a:r>
            <a:endParaRPr lang="en-US" dirty="0" smtClean="0">
              <a:sym typeface="Bookshelf Symbol 2" pitchFamily="2" charset="2"/>
            </a:endParaRP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sym typeface="Symbol" pitchFamily="18" charset="2"/>
              </a:rPr>
              <a:t> 		</a:t>
            </a:r>
            <a:r>
              <a:rPr lang="en-US" b="1" dirty="0" smtClean="0">
                <a:latin typeface="Courier New" pitchFamily="49" charset="0"/>
                <a:sym typeface="Bookshelf Symbol 2" pitchFamily="2" charset="2"/>
              </a:rPr>
              <a:t> (k + i</a:t>
            </a:r>
            <a:r>
              <a:rPr lang="en-US" b="1" baseline="30000" dirty="0" smtClean="0">
                <a:latin typeface="Courier New" pitchFamily="49" charset="0"/>
                <a:sym typeface="Bookshelf Symbol 2" pitchFamily="2" charset="2"/>
              </a:rPr>
              <a:t>2</a:t>
            </a:r>
            <a:r>
              <a:rPr lang="en-US" b="1" dirty="0" smtClean="0">
                <a:latin typeface="Courier New" pitchFamily="49" charset="0"/>
                <a:sym typeface="Bookshelf Symbol 2" pitchFamily="2" charset="2"/>
              </a:rPr>
              <a:t>) % 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T</a:t>
            </a:r>
            <a:r>
              <a:rPr lang="en-US" b="1" dirty="0" smtClean="0">
                <a:latin typeface="Courier New" pitchFamily="49" charset="0"/>
                <a:sym typeface="Bookshelf Symbol 2" pitchFamily="2" charset="2"/>
              </a:rPr>
              <a:t> 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 (k + j</a:t>
            </a:r>
            <a:r>
              <a:rPr lang="en-US" b="1" baseline="30000" dirty="0" smtClean="0">
                <a:latin typeface="Courier New" pitchFamily="49" charset="0"/>
                <a:sym typeface="Symbol" pitchFamily="18" charset="2"/>
              </a:rPr>
              <a:t>2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) % T </a:t>
            </a:r>
            <a:r>
              <a:rPr lang="en-US" dirty="0" smtClean="0">
                <a:latin typeface="+mj-lt"/>
                <a:sym typeface="Symbol" pitchFamily="18" charset="2"/>
              </a:rPr>
              <a:t>(i.e., no index repeat)</a:t>
            </a:r>
          </a:p>
          <a:p>
            <a:pPr marL="457200" lvl="1" indent="0">
              <a:buNone/>
            </a:pPr>
            <a:endParaRPr lang="en-US" sz="1000" dirty="0" smtClean="0">
              <a:latin typeface="+mj-lt"/>
              <a:sym typeface="Symbol" pitchFamily="18" charset="2"/>
            </a:endParaRPr>
          </a:p>
          <a:p>
            <a:pPr lvl="1"/>
            <a:endParaRPr lang="en-US" sz="1000" dirty="0" smtClean="0">
              <a:latin typeface="+mj-lt"/>
              <a:sym typeface="Symbol" pitchFamily="18" charset="2"/>
            </a:endParaRPr>
          </a:p>
          <a:p>
            <a:pPr lvl="1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UW CSE 373, Summer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496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914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>
                <a:solidFill>
                  <a:srgbClr val="3366FF"/>
                </a:solidFill>
                <a:latin typeface="Arial" charset="0"/>
                <a:cs typeface="Arial" charset="0"/>
              </a:rPr>
              <a:t>Quadratic Probing:</a:t>
            </a:r>
            <a:br>
              <a:rPr lang="en-US" altLang="en-US" dirty="0" smtClean="0">
                <a:solidFill>
                  <a:srgbClr val="3366FF"/>
                </a:solidFill>
                <a:latin typeface="Arial" charset="0"/>
                <a:cs typeface="Arial" charset="0"/>
              </a:rPr>
            </a:br>
            <a:r>
              <a:rPr lang="en-US" altLang="en-US" sz="3600" dirty="0" smtClean="0">
                <a:solidFill>
                  <a:srgbClr val="3366FF"/>
                </a:solidFill>
                <a:latin typeface="Arial" charset="0"/>
                <a:cs typeface="Arial" charset="0"/>
              </a:rPr>
              <a:t>Success guarantee for </a:t>
            </a:r>
            <a:r>
              <a:rPr lang="en-US" altLang="en-US" sz="3600" dirty="0" smtClean="0">
                <a:solidFill>
                  <a:srgbClr val="3366FF"/>
                </a:solidFill>
                <a:latin typeface="Arial" charset="0"/>
                <a:cs typeface="Arial" charset="0"/>
                <a:sym typeface="Symbol" pitchFamily="18" charset="2"/>
              </a:rPr>
              <a:t></a:t>
            </a:r>
            <a:r>
              <a:rPr lang="en-US" altLang="en-US" sz="3600" dirty="0" smtClean="0">
                <a:solidFill>
                  <a:srgbClr val="3366FF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3600" dirty="0" smtClean="0">
                <a:solidFill>
                  <a:srgbClr val="3366FF"/>
                </a:solidFill>
                <a:latin typeface="Arial" charset="0"/>
                <a:cs typeface="Arial" charset="0"/>
                <a:sym typeface="Symbol" pitchFamily="18" charset="2"/>
              </a:rPr>
              <a:t>&lt;</a:t>
            </a:r>
            <a:r>
              <a:rPr lang="en-US" altLang="en-US" sz="3600" dirty="0" smtClean="0">
                <a:solidFill>
                  <a:srgbClr val="3366FF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3600" dirty="0" smtClean="0">
                <a:solidFill>
                  <a:srgbClr val="3366FF"/>
                </a:solidFill>
                <a:latin typeface="Arial" charset="0"/>
                <a:cs typeface="Arial" charset="0"/>
                <a:sym typeface="Bookshelf Symbol 2" pitchFamily="2" charset="2"/>
              </a:rPr>
              <a:t>½</a:t>
            </a:r>
            <a:endParaRPr lang="en-US" altLang="en-US" sz="3600" dirty="0" smtClean="0">
              <a:solidFill>
                <a:srgbClr val="3366FF"/>
              </a:solidFill>
              <a:latin typeface="Arial" charset="0"/>
              <a:cs typeface="Arial" charset="0"/>
            </a:endParaRPr>
          </a:p>
        </p:txBody>
      </p:sp>
      <p:sp>
        <p:nvSpPr>
          <p:cNvPr id="28676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828800"/>
            <a:ext cx="8305800" cy="4800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dirty="0" smtClean="0">
                <a:latin typeface="Arial" charset="0"/>
                <a:cs typeface="Arial" charset="0"/>
              </a:rPr>
              <a:t>Assertion #1: </a:t>
            </a:r>
            <a:r>
              <a:rPr lang="en-US" altLang="en-US" sz="2400" dirty="0" smtClean="0">
                <a:latin typeface="Arial" charset="0"/>
                <a:cs typeface="Arial" charset="0"/>
              </a:rPr>
              <a:t>If T = </a:t>
            </a:r>
            <a:r>
              <a:rPr lang="en-US" altLang="en-US" sz="2400" dirty="0" err="1" smtClean="0">
                <a:latin typeface="Arial" charset="0"/>
                <a:cs typeface="Arial" charset="0"/>
              </a:rPr>
              <a:t>TableSize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is </a:t>
            </a:r>
            <a:r>
              <a:rPr lang="en-US" altLang="en-US" sz="2400" b="1" dirty="0" smtClean="0">
                <a:latin typeface="Arial" charset="0"/>
                <a:cs typeface="Arial" charset="0"/>
              </a:rPr>
              <a:t>prime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and </a:t>
            </a:r>
            <a:r>
              <a:rPr lang="en-US" altLang="en-US" sz="2400" dirty="0" smtClean="0">
                <a:latin typeface="Arial" charset="0"/>
                <a:cs typeface="Arial" charset="0"/>
                <a:sym typeface="Symbol" pitchFamily="18" charset="2"/>
              </a:rPr>
              <a:t>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&lt; </a:t>
            </a:r>
            <a:r>
              <a:rPr lang="en-US" altLang="en-US" sz="2400" dirty="0" smtClean="0">
                <a:latin typeface="Arial" charset="0"/>
                <a:cs typeface="Arial" charset="0"/>
                <a:sym typeface="Bookshelf Symbol 2" pitchFamily="2" charset="2"/>
              </a:rPr>
              <a:t>½, then quadratic probing will find an empty slot in </a:t>
            </a:r>
            <a:r>
              <a:rPr lang="en-US" altLang="en-US" sz="2400" b="1" dirty="0" smtClean="0">
                <a:latin typeface="Courier New" pitchFamily="49" charset="0"/>
                <a:cs typeface="Arial" charset="0"/>
                <a:sym typeface="Symbol" pitchFamily="18" charset="2"/>
              </a:rPr>
              <a:t> </a:t>
            </a:r>
            <a:r>
              <a:rPr lang="en-US" altLang="en-US" sz="2400" dirty="0" smtClean="0">
                <a:latin typeface="Arial" charset="0"/>
                <a:cs typeface="Arial" charset="0"/>
                <a:sym typeface="Bookshelf Symbol 2" pitchFamily="2" charset="2"/>
              </a:rPr>
              <a:t>T/2 probes</a:t>
            </a:r>
            <a:endParaRPr lang="en-US" altLang="en-US" sz="2800" dirty="0" smtClean="0">
              <a:latin typeface="Arial" charset="0"/>
              <a:cs typeface="Arial" charset="0"/>
              <a:sym typeface="Bookshelf Symbol 2" pitchFamily="2" charset="2"/>
            </a:endParaRPr>
          </a:p>
          <a:p>
            <a:pPr eaLnBrk="1" hangingPunct="1">
              <a:buFontTx/>
              <a:buNone/>
            </a:pPr>
            <a:endParaRPr lang="en-US" altLang="en-US" sz="2800" dirty="0" smtClean="0">
              <a:latin typeface="Arial" charset="0"/>
              <a:cs typeface="Arial" charset="0"/>
              <a:sym typeface="Bookshelf Symbol 2" pitchFamily="2" charset="2"/>
            </a:endParaRPr>
          </a:p>
          <a:p>
            <a:pPr eaLnBrk="1" hangingPunct="1">
              <a:buFontTx/>
              <a:buNone/>
            </a:pPr>
            <a:r>
              <a:rPr lang="en-US" altLang="en-US" sz="2800" dirty="0" smtClean="0">
                <a:latin typeface="Arial" charset="0"/>
                <a:cs typeface="Arial" charset="0"/>
                <a:sym typeface="Bookshelf Symbol 2" pitchFamily="2" charset="2"/>
              </a:rPr>
              <a:t>Assertion #2: </a:t>
            </a:r>
            <a:r>
              <a:rPr lang="en-US" altLang="en-US" sz="2400" dirty="0" smtClean="0">
                <a:latin typeface="Arial" charset="0"/>
                <a:cs typeface="Arial" charset="0"/>
                <a:sym typeface="Bookshelf Symbol 2" pitchFamily="2" charset="2"/>
              </a:rPr>
              <a:t>For prime T and all </a:t>
            </a:r>
            <a:r>
              <a:rPr lang="en-US" altLang="en-US" sz="2400" b="1" dirty="0" smtClean="0">
                <a:latin typeface="Courier New" pitchFamily="49" charset="0"/>
                <a:cs typeface="Arial" charset="0"/>
                <a:sym typeface="Bookshelf Symbol 2" pitchFamily="2" charset="2"/>
              </a:rPr>
              <a:t>0 </a:t>
            </a:r>
            <a:r>
              <a:rPr lang="en-US" altLang="en-US" sz="2400" b="1" dirty="0" smtClean="0">
                <a:latin typeface="Courier New" pitchFamily="49" charset="0"/>
                <a:cs typeface="Arial" charset="0"/>
                <a:sym typeface="Symbol" pitchFamily="18" charset="2"/>
              </a:rPr>
              <a:t> </a:t>
            </a:r>
            <a:r>
              <a:rPr lang="en-US" altLang="en-US" sz="2400" b="1" dirty="0" err="1" smtClean="0">
                <a:latin typeface="Courier New" pitchFamily="49" charset="0"/>
                <a:cs typeface="Arial" charset="0"/>
                <a:sym typeface="Symbol" pitchFamily="18" charset="2"/>
              </a:rPr>
              <a:t>i,j</a:t>
            </a:r>
            <a:r>
              <a:rPr lang="en-US" altLang="en-US" sz="2400" b="1" dirty="0" smtClean="0">
                <a:latin typeface="Courier New" pitchFamily="49" charset="0"/>
                <a:cs typeface="Arial" charset="0"/>
                <a:sym typeface="Symbol" pitchFamily="18" charset="2"/>
              </a:rPr>
              <a:t>  T/2</a:t>
            </a:r>
            <a:r>
              <a:rPr lang="en-US" altLang="en-US" sz="2400" dirty="0" smtClean="0">
                <a:latin typeface="Arial" charset="0"/>
                <a:cs typeface="Arial" charset="0"/>
                <a:sym typeface="Symbol" pitchFamily="18" charset="2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altLang="en-US" sz="2400" dirty="0" smtClean="0">
                <a:latin typeface="Arial" charset="0"/>
                <a:cs typeface="Arial" charset="0"/>
                <a:sym typeface="Symbol" pitchFamily="18" charset="2"/>
              </a:rPr>
              <a:t>and </a:t>
            </a:r>
            <a:r>
              <a:rPr lang="en-US" altLang="en-US" sz="2400" b="1" dirty="0" err="1" smtClean="0">
                <a:latin typeface="Courier New" pitchFamily="49" charset="0"/>
                <a:cs typeface="Arial" charset="0"/>
                <a:sym typeface="Symbol" pitchFamily="18" charset="2"/>
              </a:rPr>
              <a:t>i</a:t>
            </a:r>
            <a:r>
              <a:rPr lang="en-US" altLang="en-US" sz="2400" b="1" dirty="0" smtClean="0">
                <a:latin typeface="Courier New" pitchFamily="49" charset="0"/>
                <a:cs typeface="Arial" charset="0"/>
                <a:sym typeface="Symbol" pitchFamily="18" charset="2"/>
              </a:rPr>
              <a:t>  j</a:t>
            </a:r>
            <a:r>
              <a:rPr lang="en-US" altLang="en-US" sz="2400" b="1" dirty="0" smtClean="0">
                <a:latin typeface="Arial" charset="0"/>
                <a:cs typeface="Arial" charset="0"/>
                <a:sym typeface="Symbol" pitchFamily="18" charset="2"/>
              </a:rPr>
              <a:t>,</a:t>
            </a:r>
            <a:endParaRPr lang="en-US" altLang="en-US" sz="2400" dirty="0" smtClean="0">
              <a:latin typeface="Arial" charset="0"/>
              <a:cs typeface="Arial" charset="0"/>
              <a:sym typeface="Bookshelf Symbol 2" pitchFamily="2" charset="2"/>
            </a:endParaRPr>
          </a:p>
          <a:p>
            <a:pPr lvl="1" eaLnBrk="1" hangingPunct="1">
              <a:buFontTx/>
              <a:buNone/>
            </a:pPr>
            <a:r>
              <a:rPr lang="en-US" altLang="en-US" sz="2400" dirty="0" smtClean="0">
                <a:latin typeface="Arial" charset="0"/>
                <a:cs typeface="Arial" charset="0"/>
                <a:sym typeface="Bookshelf Symbol 2" pitchFamily="2" charset="2"/>
              </a:rPr>
              <a:t>		</a:t>
            </a:r>
            <a:r>
              <a:rPr lang="en-US" altLang="en-US" sz="2400" b="1" dirty="0" smtClean="0">
                <a:latin typeface="Courier New" pitchFamily="49" charset="0"/>
                <a:cs typeface="Arial" charset="0"/>
                <a:sym typeface="Bookshelf Symbol 2" pitchFamily="2" charset="2"/>
              </a:rPr>
              <a:t>(h(K) + i</a:t>
            </a:r>
            <a:r>
              <a:rPr lang="en-US" altLang="en-US" sz="2400" b="1" baseline="30000" dirty="0" smtClean="0">
                <a:latin typeface="Courier New" pitchFamily="49" charset="0"/>
                <a:cs typeface="Arial" charset="0"/>
                <a:sym typeface="Bookshelf Symbol 2" pitchFamily="2" charset="2"/>
              </a:rPr>
              <a:t>2</a:t>
            </a:r>
            <a:r>
              <a:rPr lang="en-US" altLang="en-US" sz="2400" b="1" dirty="0" smtClean="0">
                <a:latin typeface="Courier New" pitchFamily="49" charset="0"/>
                <a:cs typeface="Arial" charset="0"/>
                <a:sym typeface="Bookshelf Symbol 2" pitchFamily="2" charset="2"/>
              </a:rPr>
              <a:t>) % </a:t>
            </a:r>
            <a:r>
              <a:rPr lang="en-US" altLang="en-US" sz="2400" b="1" dirty="0" smtClean="0">
                <a:latin typeface="Courier New" pitchFamily="49" charset="0"/>
                <a:cs typeface="Arial" charset="0"/>
                <a:sym typeface="Symbol" pitchFamily="18" charset="2"/>
              </a:rPr>
              <a:t>T</a:t>
            </a:r>
            <a:r>
              <a:rPr lang="en-US" altLang="en-US" sz="2400" b="1" dirty="0" smtClean="0">
                <a:latin typeface="Courier New" pitchFamily="49" charset="0"/>
                <a:cs typeface="Arial" charset="0"/>
                <a:sym typeface="Bookshelf Symbol 2" pitchFamily="2" charset="2"/>
              </a:rPr>
              <a:t> </a:t>
            </a:r>
            <a:r>
              <a:rPr lang="en-US" altLang="en-US" sz="2400" b="1" dirty="0" smtClean="0">
                <a:latin typeface="Courier New" pitchFamily="49" charset="0"/>
                <a:cs typeface="Arial" charset="0"/>
                <a:sym typeface="Symbol" pitchFamily="18" charset="2"/>
              </a:rPr>
              <a:t> (h(K) + j</a:t>
            </a:r>
            <a:r>
              <a:rPr lang="en-US" altLang="en-US" sz="2400" b="1" baseline="30000" dirty="0" smtClean="0">
                <a:latin typeface="Courier New" pitchFamily="49" charset="0"/>
                <a:cs typeface="Arial" charset="0"/>
                <a:sym typeface="Symbol" pitchFamily="18" charset="2"/>
              </a:rPr>
              <a:t>2</a:t>
            </a:r>
            <a:r>
              <a:rPr lang="en-US" altLang="en-US" sz="2400" b="1" dirty="0" smtClean="0">
                <a:latin typeface="Courier New" pitchFamily="49" charset="0"/>
                <a:cs typeface="Arial" charset="0"/>
                <a:sym typeface="Symbol" pitchFamily="18" charset="2"/>
              </a:rPr>
              <a:t>) % T</a:t>
            </a:r>
          </a:p>
          <a:p>
            <a:pPr eaLnBrk="1" hangingPunct="1">
              <a:buFontTx/>
              <a:buNone/>
            </a:pPr>
            <a:endParaRPr lang="en-US" altLang="en-US" sz="2800" b="1" dirty="0" smtClean="0">
              <a:latin typeface="Courier New" pitchFamily="49" charset="0"/>
              <a:cs typeface="Arial" charset="0"/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en-US" altLang="en-US" sz="2800" dirty="0" smtClean="0">
                <a:latin typeface="Arial" charset="0"/>
                <a:cs typeface="Arial" charset="0"/>
                <a:sym typeface="Symbol" pitchFamily="18" charset="2"/>
              </a:rPr>
              <a:t>Assertion #3: </a:t>
            </a:r>
            <a:r>
              <a:rPr lang="en-US" altLang="en-US" sz="2400" dirty="0" smtClean="0">
                <a:latin typeface="Arial" charset="0"/>
                <a:cs typeface="Arial" charset="0"/>
                <a:sym typeface="Symbol" pitchFamily="18" charset="2"/>
              </a:rPr>
              <a:t>Assertion #2 proves assertion #1.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altLang="en-US" smtClean="0"/>
              <a:t>UW CSE 373, Summer 2016</a:t>
            </a:r>
            <a:endParaRPr lang="en-US" altLang="en-US"/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9A24CFC-20EE-406C-8BA2-2A5362339B27}" type="slidenum">
              <a:rPr lang="en-US" altLang="en-US" sz="1400">
                <a:latin typeface="Arial" charset="0"/>
                <a:cs typeface="Arial" charset="0"/>
              </a:rPr>
              <a:pPr eaLnBrk="1" hangingPunct="1"/>
              <a:t>44</a:t>
            </a:fld>
            <a:endParaRPr lang="en-US" altLang="en-US" sz="140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730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914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>
                <a:solidFill>
                  <a:srgbClr val="3366FF"/>
                </a:solidFill>
                <a:latin typeface="Arial" charset="0"/>
                <a:cs typeface="Arial" charset="0"/>
              </a:rPr>
              <a:t>Quadratic Probing:</a:t>
            </a:r>
            <a:br>
              <a:rPr lang="en-US" altLang="en-US" dirty="0" smtClean="0">
                <a:solidFill>
                  <a:srgbClr val="3366FF"/>
                </a:solidFill>
                <a:latin typeface="Arial" charset="0"/>
                <a:cs typeface="Arial" charset="0"/>
              </a:rPr>
            </a:br>
            <a:r>
              <a:rPr lang="en-US" altLang="en-US" sz="3600" dirty="0" smtClean="0">
                <a:solidFill>
                  <a:srgbClr val="3366FF"/>
                </a:solidFill>
                <a:latin typeface="Arial" charset="0"/>
                <a:cs typeface="Arial" charset="0"/>
              </a:rPr>
              <a:t>Success guarantee for </a:t>
            </a:r>
            <a:r>
              <a:rPr lang="en-US" altLang="en-US" sz="3600" dirty="0" smtClean="0">
                <a:solidFill>
                  <a:srgbClr val="3366FF"/>
                </a:solidFill>
                <a:latin typeface="Arial" charset="0"/>
                <a:cs typeface="Arial" charset="0"/>
                <a:sym typeface="Symbol" pitchFamily="18" charset="2"/>
              </a:rPr>
              <a:t></a:t>
            </a:r>
            <a:r>
              <a:rPr lang="en-US" altLang="en-US" sz="3600" dirty="0" smtClean="0">
                <a:solidFill>
                  <a:srgbClr val="3366FF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3600" dirty="0" smtClean="0">
                <a:solidFill>
                  <a:srgbClr val="3366FF"/>
                </a:solidFill>
                <a:latin typeface="Arial" charset="0"/>
                <a:cs typeface="Arial" charset="0"/>
                <a:sym typeface="Symbol" pitchFamily="18" charset="2"/>
              </a:rPr>
              <a:t>&lt;</a:t>
            </a:r>
            <a:r>
              <a:rPr lang="en-US" altLang="en-US" sz="3600" dirty="0" smtClean="0">
                <a:solidFill>
                  <a:srgbClr val="3366FF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3600" dirty="0" smtClean="0">
                <a:solidFill>
                  <a:srgbClr val="3366FF"/>
                </a:solidFill>
                <a:latin typeface="Arial" charset="0"/>
                <a:cs typeface="Arial" charset="0"/>
                <a:sym typeface="Bookshelf Symbol 2" pitchFamily="2" charset="2"/>
              </a:rPr>
              <a:t>½</a:t>
            </a:r>
            <a:endParaRPr lang="en-US" altLang="en-US" sz="3600" dirty="0" smtClean="0">
              <a:solidFill>
                <a:srgbClr val="3366FF"/>
              </a:solidFill>
              <a:latin typeface="Arial" charset="0"/>
              <a:cs typeface="Arial" charset="0"/>
            </a:endParaRPr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828800"/>
            <a:ext cx="8534400" cy="4800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dirty="0" smtClean="0">
                <a:latin typeface="Arial" charset="0"/>
                <a:cs typeface="Arial" charset="0"/>
              </a:rPr>
              <a:t>We can prove assertion #2 by contradiction. 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>
                <a:latin typeface="Arial" charset="0"/>
                <a:cs typeface="Arial" charset="0"/>
              </a:rPr>
              <a:t>S</a:t>
            </a:r>
            <a:r>
              <a:rPr lang="en-US" altLang="en-US" sz="2800" dirty="0" smtClean="0">
                <a:latin typeface="Arial" charset="0"/>
                <a:cs typeface="Arial" charset="0"/>
                <a:sym typeface="Symbol" pitchFamily="18" charset="2"/>
              </a:rPr>
              <a:t>uppose that for some </a:t>
            </a:r>
            <a:r>
              <a:rPr lang="en-US" altLang="en-US" sz="2800" dirty="0" err="1" smtClean="0">
                <a:latin typeface="Arial" charset="0"/>
                <a:cs typeface="Arial" charset="0"/>
                <a:sym typeface="Symbol" pitchFamily="18" charset="2"/>
              </a:rPr>
              <a:t>i</a:t>
            </a:r>
            <a:r>
              <a:rPr lang="en-US" altLang="en-US" sz="2800" dirty="0" smtClean="0">
                <a:latin typeface="Arial" charset="0"/>
                <a:cs typeface="Arial" charset="0"/>
                <a:sym typeface="Symbol" pitchFamily="18" charset="2"/>
              </a:rPr>
              <a:t> </a:t>
            </a:r>
            <a:r>
              <a:rPr lang="en-US" altLang="en-US" sz="2800" b="1" dirty="0" smtClean="0">
                <a:latin typeface="Courier New" pitchFamily="49" charset="0"/>
                <a:cs typeface="Arial" charset="0"/>
                <a:sym typeface="Symbol" pitchFamily="18" charset="2"/>
              </a:rPr>
              <a:t></a:t>
            </a:r>
            <a:r>
              <a:rPr lang="en-US" altLang="en-US" sz="2800" dirty="0" smtClean="0">
                <a:latin typeface="Arial" charset="0"/>
                <a:cs typeface="Arial" charset="0"/>
                <a:sym typeface="Symbol" pitchFamily="18" charset="2"/>
              </a:rPr>
              <a:t> j, </a:t>
            </a:r>
            <a:r>
              <a:rPr lang="en-US" altLang="en-US" sz="2400" b="1" dirty="0" smtClean="0">
                <a:latin typeface="Courier New" pitchFamily="49" charset="0"/>
                <a:cs typeface="Arial" charset="0"/>
                <a:sym typeface="Bookshelf Symbol 2" pitchFamily="2" charset="2"/>
              </a:rPr>
              <a:t>0 </a:t>
            </a:r>
            <a:r>
              <a:rPr lang="en-US" altLang="en-US" sz="2400" b="1" dirty="0" smtClean="0">
                <a:latin typeface="Courier New" pitchFamily="49" charset="0"/>
                <a:cs typeface="Arial" charset="0"/>
                <a:sym typeface="Symbol" pitchFamily="18" charset="2"/>
              </a:rPr>
              <a:t> </a:t>
            </a:r>
            <a:r>
              <a:rPr lang="en-US" altLang="en-US" sz="2400" b="1" dirty="0" err="1" smtClean="0">
                <a:latin typeface="Courier New" pitchFamily="49" charset="0"/>
                <a:cs typeface="Arial" charset="0"/>
                <a:sym typeface="Symbol" pitchFamily="18" charset="2"/>
              </a:rPr>
              <a:t>i,j</a:t>
            </a:r>
            <a:r>
              <a:rPr lang="en-US" altLang="en-US" sz="2400" b="1" dirty="0" smtClean="0">
                <a:latin typeface="Courier New" pitchFamily="49" charset="0"/>
                <a:cs typeface="Arial" charset="0"/>
                <a:sym typeface="Symbol" pitchFamily="18" charset="2"/>
              </a:rPr>
              <a:t>  T/2</a:t>
            </a:r>
            <a:r>
              <a:rPr lang="en-US" altLang="en-US" sz="2400" dirty="0" smtClean="0">
                <a:latin typeface="Arial" charset="0"/>
                <a:cs typeface="Arial" charset="0"/>
                <a:sym typeface="Symbol" pitchFamily="18" charset="2"/>
              </a:rPr>
              <a:t> , </a:t>
            </a:r>
            <a:r>
              <a:rPr lang="en-US" altLang="en-US" sz="2800" dirty="0" smtClean="0">
                <a:latin typeface="Arial" charset="0"/>
                <a:cs typeface="Arial" charset="0"/>
                <a:sym typeface="Symbol" pitchFamily="18" charset="2"/>
              </a:rPr>
              <a:t>prime T:</a:t>
            </a:r>
            <a:endParaRPr lang="en-US" altLang="en-US" sz="2800" dirty="0" smtClean="0">
              <a:latin typeface="Arial" charset="0"/>
              <a:cs typeface="Arial" charset="0"/>
              <a:sym typeface="Bookshelf Symbol 2" pitchFamily="2" charset="2"/>
            </a:endParaRPr>
          </a:p>
          <a:p>
            <a:pPr lvl="1" eaLnBrk="1" hangingPunct="1">
              <a:buFontTx/>
              <a:buNone/>
            </a:pPr>
            <a:r>
              <a:rPr lang="en-US" altLang="en-US" dirty="0" smtClean="0">
                <a:latin typeface="Arial" charset="0"/>
                <a:cs typeface="Arial" charset="0"/>
                <a:sym typeface="Bookshelf Symbol 2" pitchFamily="2" charset="2"/>
              </a:rPr>
              <a:t>		</a:t>
            </a:r>
            <a:r>
              <a:rPr lang="en-US" altLang="en-US" sz="2400" b="1" dirty="0" smtClean="0">
                <a:latin typeface="Courier New" pitchFamily="49" charset="0"/>
                <a:cs typeface="Arial" charset="0"/>
                <a:sym typeface="Bookshelf Symbol 2" pitchFamily="2" charset="2"/>
              </a:rPr>
              <a:t>(h(K) + i</a:t>
            </a:r>
            <a:r>
              <a:rPr lang="en-US" altLang="en-US" sz="2400" b="1" baseline="30000" dirty="0" smtClean="0">
                <a:latin typeface="Courier New" pitchFamily="49" charset="0"/>
                <a:cs typeface="Arial" charset="0"/>
                <a:sym typeface="Bookshelf Symbol 2" pitchFamily="2" charset="2"/>
              </a:rPr>
              <a:t>2</a:t>
            </a:r>
            <a:r>
              <a:rPr lang="en-US" altLang="en-US" sz="2400" b="1" dirty="0" smtClean="0">
                <a:latin typeface="Courier New" pitchFamily="49" charset="0"/>
                <a:cs typeface="Arial" charset="0"/>
                <a:sym typeface="Bookshelf Symbol 2" pitchFamily="2" charset="2"/>
              </a:rPr>
              <a:t>) % </a:t>
            </a:r>
            <a:r>
              <a:rPr lang="en-US" altLang="en-US" sz="2400" b="1" dirty="0" smtClean="0">
                <a:latin typeface="Courier New" pitchFamily="49" charset="0"/>
                <a:cs typeface="Arial" charset="0"/>
                <a:sym typeface="Symbol" pitchFamily="18" charset="2"/>
              </a:rPr>
              <a:t>T</a:t>
            </a:r>
            <a:r>
              <a:rPr lang="en-US" altLang="en-US" sz="2400" b="1" dirty="0" smtClean="0">
                <a:latin typeface="Courier New" pitchFamily="49" charset="0"/>
                <a:cs typeface="Arial" charset="0"/>
                <a:sym typeface="Bookshelf Symbol 2" pitchFamily="2" charset="2"/>
              </a:rPr>
              <a:t> </a:t>
            </a:r>
            <a:r>
              <a:rPr lang="en-US" altLang="en-US" sz="2400" b="1" dirty="0" smtClean="0">
                <a:latin typeface="Courier New" pitchFamily="49" charset="0"/>
                <a:cs typeface="Arial" charset="0"/>
                <a:sym typeface="Symbol" pitchFamily="18" charset="2"/>
              </a:rPr>
              <a:t>= (h(K) + j</a:t>
            </a:r>
            <a:r>
              <a:rPr lang="en-US" altLang="en-US" sz="2400" b="1" baseline="30000" dirty="0" smtClean="0">
                <a:latin typeface="Courier New" pitchFamily="49" charset="0"/>
                <a:cs typeface="Arial" charset="0"/>
                <a:sym typeface="Symbol" pitchFamily="18" charset="2"/>
              </a:rPr>
              <a:t>2</a:t>
            </a:r>
            <a:r>
              <a:rPr lang="en-US" altLang="en-US" sz="2400" b="1" dirty="0" smtClean="0">
                <a:latin typeface="Courier New" pitchFamily="49" charset="0"/>
                <a:cs typeface="Arial" charset="0"/>
                <a:sym typeface="Symbol" pitchFamily="18" charset="2"/>
              </a:rPr>
              <a:t>) % 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altLang="en-US" smtClean="0"/>
              <a:t>UW CSE 373, Summer 2016</a:t>
            </a:r>
            <a:endParaRPr lang="en-US" altLang="en-US"/>
          </a:p>
        </p:txBody>
      </p:sp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DEC2A57-8622-4E33-B33F-C8AB64682A52}" type="slidenum">
              <a:rPr lang="en-US" altLang="en-US" sz="1400">
                <a:latin typeface="Arial" charset="0"/>
                <a:cs typeface="Arial" charset="0"/>
              </a:rPr>
              <a:pPr eaLnBrk="1" hangingPunct="1"/>
              <a:t>45</a:t>
            </a:fld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29701" name="Text Box 9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6035675"/>
            <a:ext cx="8991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eaLnBrk="1" hangingPunct="1"/>
            <a:r>
              <a:rPr lang="en-US" altLang="en-US">
                <a:solidFill>
                  <a:schemeClr val="accent1"/>
                </a:solidFill>
                <a:sym typeface="Symbol" pitchFamily="18" charset="2"/>
              </a:rPr>
              <a:t>Since T is prime, it must be that one of these terms is zero or T.</a:t>
            </a:r>
          </a:p>
          <a:p>
            <a:pPr lvl="1" eaLnBrk="1" hangingPunct="1"/>
            <a:r>
              <a:rPr lang="en-US" altLang="en-US">
                <a:solidFill>
                  <a:schemeClr val="accent1"/>
                </a:solidFill>
                <a:sym typeface="Symbol" pitchFamily="18" charset="2"/>
              </a:rPr>
              <a:t>But how can </a:t>
            </a:r>
            <a:r>
              <a:rPr lang="en-US" altLang="en-US" b="1">
                <a:solidFill>
                  <a:schemeClr val="accent1"/>
                </a:solidFill>
                <a:sym typeface="Symbol" pitchFamily="18" charset="2"/>
              </a:rPr>
              <a:t>i +/- j = 0</a:t>
            </a:r>
            <a:r>
              <a:rPr lang="en-US" altLang="en-US">
                <a:solidFill>
                  <a:schemeClr val="accent1"/>
                </a:solidFill>
                <a:sym typeface="Symbol" pitchFamily="18" charset="2"/>
              </a:rPr>
              <a:t> or </a:t>
            </a:r>
            <a:r>
              <a:rPr lang="en-US" altLang="en-US" b="1">
                <a:solidFill>
                  <a:schemeClr val="accent1"/>
                </a:solidFill>
                <a:sym typeface="Symbol" pitchFamily="18" charset="2"/>
              </a:rPr>
              <a:t>i +/- j = size</a:t>
            </a:r>
            <a:r>
              <a:rPr lang="en-US" altLang="en-US">
                <a:solidFill>
                  <a:schemeClr val="accent1"/>
                </a:solidFill>
                <a:sym typeface="Symbol" pitchFamily="18" charset="2"/>
              </a:rPr>
              <a:t> when </a:t>
            </a:r>
            <a:r>
              <a:rPr lang="en-US" altLang="en-US" b="1">
                <a:solidFill>
                  <a:schemeClr val="accent1"/>
                </a:solidFill>
                <a:sym typeface="Symbol" pitchFamily="18" charset="2"/>
              </a:rPr>
              <a:t>i  j</a:t>
            </a:r>
            <a:r>
              <a:rPr lang="en-US" altLang="en-US">
                <a:solidFill>
                  <a:schemeClr val="accent1"/>
                </a:solidFill>
                <a:sym typeface="Symbol" pitchFamily="18" charset="2"/>
              </a:rPr>
              <a:t> and </a:t>
            </a:r>
            <a:r>
              <a:rPr lang="en-US" altLang="en-US" b="1">
                <a:solidFill>
                  <a:schemeClr val="accent1"/>
                </a:solidFill>
                <a:sym typeface="Symbol" pitchFamily="18" charset="2"/>
              </a:rPr>
              <a:t>i,j  size/2</a:t>
            </a:r>
            <a:r>
              <a:rPr lang="en-US" altLang="en-US">
                <a:solidFill>
                  <a:schemeClr val="accent1"/>
                </a:solidFill>
                <a:sym typeface="Symbol" pitchFamily="18" charset="2"/>
              </a:rPr>
              <a:t>?</a:t>
            </a:r>
            <a:endParaRPr lang="en-US" altLang="en-US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126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Clustering reconsidered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Quadratic probing does not suffer from primary clustering:       no problem with keys initially hashing to the same neighborhood</a:t>
            </a:r>
          </a:p>
          <a:p>
            <a:endParaRPr lang="en-US" dirty="0" smtClean="0"/>
          </a:p>
          <a:p>
            <a:r>
              <a:rPr lang="en-US" dirty="0" smtClean="0"/>
              <a:t>But it’s no help if keys initially hash to the same index</a:t>
            </a:r>
          </a:p>
          <a:p>
            <a:pPr lvl="1"/>
            <a:r>
              <a:rPr lang="en-US" dirty="0" smtClean="0"/>
              <a:t>Called </a:t>
            </a:r>
            <a:r>
              <a:rPr lang="en-US" dirty="0" smtClean="0">
                <a:solidFill>
                  <a:schemeClr val="accent1"/>
                </a:solidFill>
              </a:rPr>
              <a:t>secondary clustering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Can avoid secondary clustering with a probe function that depends on the key: </a:t>
            </a:r>
            <a:r>
              <a:rPr lang="en-US" dirty="0" smtClean="0">
                <a:solidFill>
                  <a:srgbClr val="4F81BD"/>
                </a:solidFill>
              </a:rPr>
              <a:t>double hashing…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UW CSE 373, Summer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977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Double hashing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Idea: </a:t>
            </a:r>
          </a:p>
          <a:p>
            <a:pPr lvl="1"/>
            <a:r>
              <a:rPr lang="en-US" dirty="0" smtClean="0"/>
              <a:t>Given two good hash functions </a:t>
            </a:r>
            <a:r>
              <a:rPr lang="en-US" i="1" dirty="0" smtClean="0"/>
              <a:t>h</a:t>
            </a:r>
            <a:r>
              <a:rPr lang="en-US" dirty="0" smtClean="0"/>
              <a:t> and </a:t>
            </a:r>
            <a:r>
              <a:rPr lang="en-US" i="1" dirty="0" smtClean="0"/>
              <a:t>g</a:t>
            </a:r>
            <a:r>
              <a:rPr lang="en-US" dirty="0" smtClean="0"/>
              <a:t>, it is very unlikely that for some </a:t>
            </a:r>
            <a:r>
              <a:rPr lang="en-US" i="1" dirty="0" smtClean="0"/>
              <a:t>key</a:t>
            </a:r>
            <a:r>
              <a:rPr lang="en-US" dirty="0" smtClean="0"/>
              <a:t>,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 == g(key)</a:t>
            </a:r>
          </a:p>
          <a:p>
            <a:pPr lvl="1"/>
            <a:r>
              <a:rPr lang="en-US" dirty="0" smtClean="0"/>
              <a:t>So make the probe function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*g(key)</a:t>
            </a:r>
          </a:p>
          <a:p>
            <a:pPr lvl="1"/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Probe sequence:</a:t>
            </a:r>
          </a:p>
          <a:p>
            <a:pPr lvl="2"/>
            <a:r>
              <a:rPr lang="en-US" dirty="0" smtClean="0"/>
              <a:t>0</a:t>
            </a:r>
            <a:r>
              <a:rPr lang="en-US" baseline="30000" dirty="0" smtClean="0"/>
              <a:t>th</a:t>
            </a:r>
            <a:r>
              <a:rPr lang="en-US" dirty="0" smtClean="0"/>
              <a:t> probe: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probe: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g(key))  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probe: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+ 2*g(key))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probe: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+ 3*g(key))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…</a:t>
            </a:r>
          </a:p>
          <a:p>
            <a:pPr lvl="2"/>
            <a:r>
              <a:rPr lang="en-US" dirty="0" err="1" smtClean="0">
                <a:solidFill>
                  <a:schemeClr val="accent1"/>
                </a:solidFill>
              </a:rPr>
              <a:t>i</a:t>
            </a:r>
            <a:r>
              <a:rPr lang="en-US" baseline="30000" dirty="0" err="1" smtClean="0">
                <a:solidFill>
                  <a:schemeClr val="accent1"/>
                </a:solidFill>
              </a:rPr>
              <a:t>th</a:t>
            </a:r>
            <a:r>
              <a:rPr lang="en-US" dirty="0" smtClean="0">
                <a:solidFill>
                  <a:schemeClr val="accent1"/>
                </a:solidFill>
              </a:rPr>
              <a:t> probe: 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(h(key) + </a:t>
            </a:r>
            <a:r>
              <a:rPr lang="en-US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*g(key))</a:t>
            </a:r>
            <a:r>
              <a:rPr lang="en-US" b="1" baseline="30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% </a:t>
            </a:r>
            <a:r>
              <a:rPr lang="en-US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000" dirty="0" smtClean="0">
              <a:latin typeface="+mj-lt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Detail: Make sure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g(key)</a:t>
            </a:r>
            <a:r>
              <a:rPr lang="en-US" dirty="0" smtClean="0">
                <a:latin typeface="+mj-lt"/>
                <a:cs typeface="Courier New" pitchFamily="49" charset="0"/>
              </a:rPr>
              <a:t> cannot be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>
              <a:buNone/>
            </a:pPr>
            <a:endParaRPr lang="en-US" dirty="0" smtClean="0">
              <a:latin typeface="+mj-lt"/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UW CSE 373, Summer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82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7318CF7-7B55-462E-9EC9-CCD260AA0D19}" type="slidenum">
              <a:rPr lang="en-US" altLang="en-US" sz="1400">
                <a:latin typeface="Arial" charset="0"/>
                <a:cs typeface="Arial" charset="0"/>
              </a:rPr>
              <a:pPr eaLnBrk="1" hangingPunct="1"/>
              <a:t>48</a:t>
            </a:fld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3366FF"/>
                </a:solidFill>
                <a:latin typeface="Arial" charset="0"/>
                <a:cs typeface="Arial" charset="0"/>
              </a:rPr>
              <a:t>Double Hashing Example</a:t>
            </a:r>
          </a:p>
        </p:txBody>
      </p:sp>
      <p:sp>
        <p:nvSpPr>
          <p:cNvPr id="32772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19138" y="1981200"/>
            <a:ext cx="576262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2000"/>
              <a:t>0</a:t>
            </a:r>
          </a:p>
        </p:txBody>
      </p:sp>
      <p:sp>
        <p:nvSpPr>
          <p:cNvPr id="32773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19138" y="2557463"/>
            <a:ext cx="5762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2000"/>
              <a:t>1</a:t>
            </a:r>
          </a:p>
        </p:txBody>
      </p:sp>
      <p:sp>
        <p:nvSpPr>
          <p:cNvPr id="32774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9138" y="3135313"/>
            <a:ext cx="576262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2000"/>
              <a:t>2</a:t>
            </a:r>
          </a:p>
        </p:txBody>
      </p:sp>
      <p:sp>
        <p:nvSpPr>
          <p:cNvPr id="32775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19138" y="3711575"/>
            <a:ext cx="5762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2000"/>
              <a:t>3</a:t>
            </a:r>
          </a:p>
        </p:txBody>
      </p:sp>
      <p:sp>
        <p:nvSpPr>
          <p:cNvPr id="32776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9138" y="4289425"/>
            <a:ext cx="576262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2000"/>
              <a:t>4</a:t>
            </a:r>
          </a:p>
        </p:txBody>
      </p:sp>
      <p:sp>
        <p:nvSpPr>
          <p:cNvPr id="32777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19138" y="4865688"/>
            <a:ext cx="5762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2000"/>
              <a:t>5</a:t>
            </a:r>
          </a:p>
        </p:txBody>
      </p:sp>
      <p:sp>
        <p:nvSpPr>
          <p:cNvPr id="32778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19138" y="5443538"/>
            <a:ext cx="576262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2000"/>
              <a:t>6</a:t>
            </a:r>
          </a:p>
        </p:txBody>
      </p:sp>
      <p:sp>
        <p:nvSpPr>
          <p:cNvPr id="32779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225550" y="1981200"/>
            <a:ext cx="808038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altLang="en-US" sz="2000"/>
          </a:p>
        </p:txBody>
      </p:sp>
      <p:sp>
        <p:nvSpPr>
          <p:cNvPr id="32780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225550" y="2557463"/>
            <a:ext cx="808038" cy="577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altLang="en-US" sz="2000"/>
          </a:p>
        </p:txBody>
      </p:sp>
      <p:sp>
        <p:nvSpPr>
          <p:cNvPr id="32781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225550" y="3135313"/>
            <a:ext cx="808038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altLang="en-US" sz="2000"/>
          </a:p>
        </p:txBody>
      </p:sp>
      <p:sp>
        <p:nvSpPr>
          <p:cNvPr id="32782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225550" y="3711575"/>
            <a:ext cx="808038" cy="577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altLang="en-US" sz="2000"/>
          </a:p>
        </p:txBody>
      </p:sp>
      <p:sp>
        <p:nvSpPr>
          <p:cNvPr id="32783" name="Rectangl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225550" y="4289425"/>
            <a:ext cx="808038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altLang="en-US" sz="2000"/>
          </a:p>
        </p:txBody>
      </p:sp>
      <p:sp>
        <p:nvSpPr>
          <p:cNvPr id="32784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225550" y="4865688"/>
            <a:ext cx="808038" cy="577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altLang="en-US" sz="2000"/>
          </a:p>
        </p:txBody>
      </p:sp>
      <p:sp>
        <p:nvSpPr>
          <p:cNvPr id="32785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225550" y="5443538"/>
            <a:ext cx="808038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altLang="en-US" sz="2000"/>
          </a:p>
        </p:txBody>
      </p:sp>
      <p:sp>
        <p:nvSpPr>
          <p:cNvPr id="32786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667000" y="3657600"/>
            <a:ext cx="60198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dirty="0"/>
              <a:t>Insert(76)  76 % 7 = 6  and  5 - 76 % 5 =</a:t>
            </a:r>
          </a:p>
          <a:p>
            <a:pPr eaLnBrk="1" hangingPunct="1"/>
            <a:r>
              <a:rPr lang="en-US" altLang="en-US" dirty="0"/>
              <a:t>Insert(93)  93 % 7 = 2  and  5 - 93 % 5 =</a:t>
            </a:r>
          </a:p>
          <a:p>
            <a:pPr eaLnBrk="1" hangingPunct="1"/>
            <a:r>
              <a:rPr lang="en-US" altLang="en-US" dirty="0"/>
              <a:t>Insert(40)  40 % 7 = 5  and  5 - 40 % 5 = </a:t>
            </a:r>
          </a:p>
          <a:p>
            <a:pPr eaLnBrk="1" hangingPunct="1"/>
            <a:r>
              <a:rPr lang="en-US" altLang="en-US" dirty="0"/>
              <a:t>Insert(47)  47 % 7 = 5  and  5 - 47 % 5 =</a:t>
            </a:r>
          </a:p>
          <a:p>
            <a:pPr eaLnBrk="1" hangingPunct="1"/>
            <a:r>
              <a:rPr lang="en-US" altLang="en-US" dirty="0"/>
              <a:t>Insert(10)  10 % 7 = 3  and  5 - 10 % 5 =</a:t>
            </a:r>
          </a:p>
          <a:p>
            <a:pPr eaLnBrk="1" hangingPunct="1"/>
            <a:r>
              <a:rPr lang="en-US" altLang="en-US" dirty="0"/>
              <a:t>Insert(55)  55 % 7 = 6  and  5 - 55 % 5 =</a:t>
            </a:r>
          </a:p>
        </p:txBody>
      </p:sp>
      <p:sp>
        <p:nvSpPr>
          <p:cNvPr id="32787" name="Text Box 93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953000" y="2008188"/>
            <a:ext cx="25241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TableSize = 7</a:t>
            </a:r>
          </a:p>
          <a:p>
            <a:pPr eaLnBrk="1" hangingPunct="1"/>
            <a:r>
              <a:rPr lang="en-US" altLang="en-US"/>
              <a:t>h(K) = K % 7</a:t>
            </a:r>
          </a:p>
          <a:p>
            <a:pPr eaLnBrk="1" hangingPunct="1"/>
            <a:r>
              <a:rPr lang="en-US" altLang="en-US"/>
              <a:t>g(K) = 5 – (K % 5)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altLang="en-US" smtClean="0"/>
              <a:t>UW CSE 373, Summer 2016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1757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Double-hashing analysis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Intuition: Because each probe is “jumping” by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g(key)</a:t>
            </a:r>
            <a:r>
              <a:rPr lang="en-US" dirty="0" smtClean="0"/>
              <a:t> each time, we “leave the neighborhood” </a:t>
            </a:r>
            <a:r>
              <a:rPr lang="en-US" i="1" dirty="0" smtClean="0"/>
              <a:t>and</a:t>
            </a:r>
            <a:r>
              <a:rPr lang="en-US" dirty="0" smtClean="0"/>
              <a:t> “go different places from other initial collisions”</a:t>
            </a:r>
          </a:p>
          <a:p>
            <a:endParaRPr lang="en-US" dirty="0" smtClean="0"/>
          </a:p>
          <a:p>
            <a:r>
              <a:rPr lang="en-US" dirty="0" smtClean="0"/>
              <a:t>But we could still have a problem like in quadratic probing where we are not “safe” (infinite loop despite room in table)</a:t>
            </a:r>
          </a:p>
          <a:p>
            <a:pPr lvl="1"/>
            <a:r>
              <a:rPr lang="en-US" dirty="0" smtClean="0"/>
              <a:t>It is known that this cannot happen in at least one case: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 = key % p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g(key) = q – (key % q)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 &lt; q &lt; p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dirty="0" smtClean="0"/>
              <a:t> are prime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UW CSE 373, Summer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811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B8501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98" descr="http://upload.wikimedia.org/wikipedia/commons/thumb/7/7d/Hash_table_3_1_1_0_1_0_0_SP.svg/315px-Hash_table_3_1_1_0_1_0_0_SP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004" y="1600200"/>
            <a:ext cx="5008562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UW CSE 373, Summer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189B-7AA4-4B4A-ADF4-F7D03698E10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304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More double-hashing facts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Assume “uniform hashing” </a:t>
            </a:r>
          </a:p>
          <a:p>
            <a:pPr lvl="1"/>
            <a:r>
              <a:rPr lang="en-US" dirty="0" smtClean="0"/>
              <a:t>Means probability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g(key1) % p == g(key2) % p </a:t>
            </a:r>
            <a:r>
              <a:rPr lang="en-US" dirty="0" smtClean="0"/>
              <a:t>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1/p</a:t>
            </a:r>
          </a:p>
          <a:p>
            <a:pPr lvl="1"/>
            <a:endParaRPr lang="en-US" sz="1000" dirty="0" smtClean="0"/>
          </a:p>
          <a:p>
            <a:r>
              <a:rPr lang="en-US" dirty="0" smtClean="0">
                <a:sym typeface="Symbol" pitchFamily="18" charset="2"/>
              </a:rPr>
              <a:t>Non-trivial facts we won’t prove: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Average # of probes given </a:t>
            </a:r>
            <a:r>
              <a:rPr lang="en-US" b="1" i="1" dirty="0" smtClean="0">
                <a:sym typeface="Symbol" pitchFamily="18" charset="2"/>
              </a:rPr>
              <a:t> </a:t>
            </a:r>
            <a:r>
              <a:rPr lang="en-US" dirty="0" smtClean="0">
                <a:sym typeface="Symbol" pitchFamily="18" charset="2"/>
              </a:rPr>
              <a:t>(in the limit as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TableSize</a:t>
            </a:r>
            <a:r>
              <a:rPr lang="en-US" b="1" i="1" dirty="0" smtClean="0">
                <a:sym typeface="Symbol" pitchFamily="18" charset="2"/>
              </a:rPr>
              <a:t> →</a:t>
            </a:r>
            <a:r>
              <a:rPr lang="en-US" b="1" i="1" dirty="0" smtClean="0">
                <a:sym typeface="Symbol"/>
              </a:rPr>
              <a:t></a:t>
            </a:r>
            <a:r>
              <a:rPr lang="en-US" dirty="0" smtClean="0">
                <a:sym typeface="Symbol" pitchFamily="18" charset="2"/>
              </a:rPr>
              <a:t> )</a:t>
            </a:r>
            <a:endParaRPr lang="en-US" b="1" dirty="0" smtClean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Unsuccessful search (intuitive):</a:t>
            </a: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Successful search (less intuitive):</a:t>
            </a: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endParaRPr lang="en-US" sz="1000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Bottom line: unsuccessful bad (but not as bad as </a:t>
            </a:r>
            <a:r>
              <a:rPr lang="en-US" dirty="0" smtClean="0"/>
              <a:t>linear probing), but successful is not nearly as bad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UW CSE 373, Summer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50</a:t>
            </a:fld>
            <a:endParaRPr lang="en-US"/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5486400" y="3429000"/>
          <a:ext cx="79851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6" imgW="342720" imgH="393480" progId="">
                  <p:embed/>
                </p:oleObj>
              </mc:Choice>
              <mc:Fallback>
                <p:oleObj name="Equation" r:id="rId6" imgW="342720" imgH="393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429000"/>
                        <a:ext cx="798513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5486400" y="4572000"/>
          <a:ext cx="1865313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8" imgW="901440" imgH="431640" progId="Equation.3">
                  <p:embed/>
                </p:oleObj>
              </mc:Choice>
              <mc:Fallback>
                <p:oleObj name="Equation" r:id="rId8" imgW="9014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572000"/>
                        <a:ext cx="1865313" cy="890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8736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Rehashing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9248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As with array-based stacks/queues/lists, if table gets too full, create a bigger table and copy everything</a:t>
            </a:r>
          </a:p>
          <a:p>
            <a:endParaRPr lang="en-US" sz="1000" dirty="0" smtClean="0"/>
          </a:p>
          <a:p>
            <a:r>
              <a:rPr lang="en-US" dirty="0" smtClean="0"/>
              <a:t>With chaining, we get to decide what “too full” means</a:t>
            </a:r>
          </a:p>
          <a:p>
            <a:pPr lvl="1"/>
            <a:r>
              <a:rPr lang="en-US" dirty="0" smtClean="0"/>
              <a:t>Keep load factor reasonable (e.g., &lt; 1)?</a:t>
            </a:r>
          </a:p>
          <a:p>
            <a:pPr lvl="1"/>
            <a:r>
              <a:rPr lang="en-US" dirty="0" smtClean="0"/>
              <a:t>Consider average or max size of non-empty chains?</a:t>
            </a:r>
          </a:p>
          <a:p>
            <a:endParaRPr lang="en-US" dirty="0" smtClean="0"/>
          </a:p>
          <a:p>
            <a:r>
              <a:rPr lang="en-US" dirty="0" smtClean="0"/>
              <a:t>For open addressing, half-full is a good rule of thumb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 smtClean="0"/>
              <a:t>New table size</a:t>
            </a:r>
          </a:p>
          <a:p>
            <a:pPr lvl="1"/>
            <a:r>
              <a:rPr lang="en-US" dirty="0" smtClean="0"/>
              <a:t>Twice-as-big is a good idea, except, </a:t>
            </a:r>
            <a:r>
              <a:rPr lang="en-US" dirty="0" err="1" smtClean="0"/>
              <a:t>uhm</a:t>
            </a:r>
            <a:r>
              <a:rPr lang="en-US" dirty="0" smtClean="0"/>
              <a:t>, that won’t be prime!</a:t>
            </a:r>
          </a:p>
          <a:p>
            <a:pPr lvl="1"/>
            <a:r>
              <a:rPr lang="en-US" dirty="0" smtClean="0"/>
              <a:t>So go </a:t>
            </a:r>
            <a:r>
              <a:rPr lang="en-US" i="1" dirty="0" smtClean="0"/>
              <a:t>about</a:t>
            </a:r>
            <a:r>
              <a:rPr lang="en-US" dirty="0" smtClean="0"/>
              <a:t> twice-as-big </a:t>
            </a:r>
          </a:p>
          <a:p>
            <a:pPr lvl="1"/>
            <a:r>
              <a:rPr lang="en-US" dirty="0" smtClean="0"/>
              <a:t>Can have a list of prime numbers in your code since you won’t grow more than 20-30 times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UW CSE 373, Summer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626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71450"/>
            <a:ext cx="7772400" cy="6858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>
                <a:solidFill>
                  <a:srgbClr val="3366FF"/>
                </a:solidFill>
                <a:latin typeface="Arial" charset="0"/>
                <a:cs typeface="Arial" charset="0"/>
              </a:rPr>
              <a:t>Rehashing</a:t>
            </a:r>
          </a:p>
        </p:txBody>
      </p:sp>
      <p:sp>
        <p:nvSpPr>
          <p:cNvPr id="37891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711200" y="1200150"/>
            <a:ext cx="7772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latin typeface="Arial" charset="0"/>
                <a:cs typeface="Arial" charset="0"/>
              </a:rPr>
              <a:t>When the table gets too full, create a bigger table (usually 2x as large) and hash all the items from the original table into the new table.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Arial" charset="0"/>
                <a:cs typeface="Arial" charset="0"/>
              </a:rPr>
              <a:t>When to rehash?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latin typeface="Arial" charset="0"/>
                <a:cs typeface="Arial" charset="0"/>
              </a:rPr>
              <a:t>Separate chaining: full (</a:t>
            </a:r>
            <a:r>
              <a:rPr lang="en-US" altLang="en-US" sz="2400" dirty="0" smtClean="0">
                <a:latin typeface="Arial" charset="0"/>
                <a:cs typeface="Arial" charset="0"/>
                <a:sym typeface="Symbol" pitchFamily="18" charset="2"/>
              </a:rPr>
              <a:t> = 1)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latin typeface="Arial" charset="0"/>
                <a:cs typeface="Arial" charset="0"/>
              </a:rPr>
              <a:t>Open addressing: half full (</a:t>
            </a:r>
            <a:r>
              <a:rPr lang="en-US" altLang="en-US" sz="2400" dirty="0" smtClean="0">
                <a:latin typeface="Arial" charset="0"/>
                <a:cs typeface="Arial" charset="0"/>
                <a:sym typeface="Symbol" pitchFamily="18" charset="2"/>
              </a:rPr>
              <a:t> = 0.5)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latin typeface="Arial" charset="0"/>
                <a:cs typeface="Arial" charset="0"/>
                <a:sym typeface="Symbol" pitchFamily="18" charset="2"/>
              </a:rPr>
              <a:t>When an insertion fails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latin typeface="Arial" charset="0"/>
                <a:cs typeface="Arial" charset="0"/>
                <a:sym typeface="Symbol" pitchFamily="18" charset="2"/>
              </a:rPr>
              <a:t>Some other threshold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Arial" charset="0"/>
                <a:cs typeface="Arial" charset="0"/>
                <a:sym typeface="Symbol" pitchFamily="18" charset="2"/>
              </a:rPr>
              <a:t>Cost of a single rehashing?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altLang="en-US" smtClean="0"/>
              <a:t>UW CSE 373, Summer 2016</a:t>
            </a:r>
            <a:endParaRPr lang="en-US" altLang="en-US"/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BC1940D-AABC-4B48-9191-CF6C1E67008B}" type="slidenum">
              <a:rPr lang="en-US" altLang="en-US" sz="1400">
                <a:latin typeface="Arial" charset="0"/>
                <a:cs typeface="Arial" charset="0"/>
              </a:rPr>
              <a:pPr eaLnBrk="1" hangingPunct="1"/>
              <a:t>52</a:t>
            </a:fld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37893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00600" y="5715000"/>
            <a:ext cx="1600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</a:rPr>
              <a:t>O(N) but infrequent</a:t>
            </a:r>
          </a:p>
        </p:txBody>
      </p:sp>
    </p:spTree>
    <p:extLst>
      <p:ext uri="{BB962C8B-B14F-4D97-AF65-F5344CB8AC3E}">
        <p14:creationId xmlns:p14="http://schemas.microsoft.com/office/powerpoint/2010/main" val="1191917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3366FF"/>
                </a:solidFill>
                <a:latin typeface="Arial" charset="0"/>
                <a:cs typeface="Arial" charset="0"/>
              </a:rPr>
              <a:t>Rehashing Picture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981200"/>
            <a:ext cx="7772400" cy="914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Arial" charset="0"/>
                <a:cs typeface="Arial" charset="0"/>
              </a:rPr>
              <a:t>Starting with table of size 2, double when load factor &gt; 1.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altLang="en-US" smtClean="0"/>
              <a:t>UW CSE 373, Summer 2016</a:t>
            </a:r>
            <a:endParaRPr lang="en-US" altLang="en-US"/>
          </a:p>
        </p:txBody>
      </p:sp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412BF74-3E47-46CE-8CED-9EB3B594506C}" type="slidenum">
              <a:rPr lang="en-US" altLang="en-US" sz="1400">
                <a:latin typeface="Arial" charset="0"/>
                <a:cs typeface="Arial" charset="0"/>
              </a:rPr>
              <a:pPr eaLnBrk="1" hangingPunct="1"/>
              <a:t>53</a:t>
            </a:fld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39941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430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42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4478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43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7526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44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0574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45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3622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46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6670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47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48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2766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49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5814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50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8862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51" name="Rectangl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910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52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4958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53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8006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54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1054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55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4102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56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7150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57" name="Rectangl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0198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58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3246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59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6294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60" name="Rectangle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9342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61" name="Rectangle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72390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62" name="Rectangle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5438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63" name="Rectangle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8486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64" name="Rectangle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81534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65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050925" y="5699125"/>
            <a:ext cx="749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600">
                <a:latin typeface="Arial" charset="0"/>
              </a:rPr>
              <a:t> 1    2   3    4   5    6   7    8  9   10  11 12 13 14  15  16 17 18  19 20  21 23 24  25</a:t>
            </a:r>
          </a:p>
        </p:txBody>
      </p:sp>
      <p:sp>
        <p:nvSpPr>
          <p:cNvPr id="39966" name="Rectangle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752600" y="54102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67" name="Rectangle 3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752600" y="52578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68" name="Rectangle 3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362200" y="54102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69" name="Rectangle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362200" y="52578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70" name="Rectangle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2362200" y="51054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71" name="Rectangle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362200" y="49530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72" name="Rectangle 3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581400" y="54102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73" name="Rectangle 36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581400" y="52578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74" name="Rectangle 3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581400" y="51054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75" name="Rectangle 38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3581400" y="49530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76" name="Rectangle 3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581400" y="48006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77" name="Rectangle 40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581400" y="46482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78" name="Rectangle 41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581400" y="44958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79" name="Rectangle 4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581400" y="43434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80" name="Rectangle 4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019800" y="54102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81" name="Rectangle 44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019800" y="52578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82" name="Rectangle 45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6019800" y="51054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83" name="Rectangle 46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6019800" y="49530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84" name="Rectangle 47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6019800" y="48006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85" name="Rectangle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6019800" y="46482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86" name="Rectangle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6019800" y="44958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87" name="Rectangle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6019800" y="43434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88" name="Rectangle 51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6019800" y="41910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89" name="Rectangle 52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019800" y="40386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90" name="Rectangle 53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6019800" y="38862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91" name="Rectangle 54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6019800" y="37338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92" name="Rectangle 55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6019800" y="35814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93" name="Rectangle 56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6019800" y="34290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94" name="Rectangle 57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6019800" y="32766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95" name="Rectangle 58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6019800" y="31242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96" name="Rectangle 59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1143000" y="31242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97" name="Rectangle 60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1143000" y="34290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98" name="Text Box 61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1447800" y="2971800"/>
            <a:ext cx="1228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>
                <a:latin typeface="Arial" charset="0"/>
              </a:rPr>
              <a:t>hashes</a:t>
            </a:r>
          </a:p>
          <a:p>
            <a:r>
              <a:rPr lang="en-US" altLang="en-US" sz="2000">
                <a:latin typeface="Arial" charset="0"/>
              </a:rPr>
              <a:t>rehashes</a:t>
            </a:r>
          </a:p>
        </p:txBody>
      </p:sp>
    </p:spTree>
    <p:extLst>
      <p:ext uri="{BB962C8B-B14F-4D97-AF65-F5344CB8AC3E}">
        <p14:creationId xmlns:p14="http://schemas.microsoft.com/office/powerpoint/2010/main" val="11514091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3366FF"/>
                </a:solidFill>
                <a:latin typeface="Arial" charset="0"/>
                <a:cs typeface="Arial" charset="0"/>
              </a:rPr>
              <a:t>Amortized Analysis of Rehashing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Cost of inserting n keys is &lt; 3n</a:t>
            </a:r>
          </a:p>
          <a:p>
            <a:pPr eaLnBrk="1" hangingPunct="1"/>
            <a:r>
              <a:rPr lang="en-US" altLang="en-US" sz="2800" dirty="0" smtClean="0">
                <a:latin typeface="Arial" charset="0"/>
                <a:cs typeface="Arial" charset="0"/>
              </a:rPr>
              <a:t>suppose 2</a:t>
            </a:r>
            <a:r>
              <a:rPr lang="en-US" altLang="en-US" sz="2800" baseline="30000" dirty="0" smtClean="0">
                <a:latin typeface="Arial" charset="0"/>
                <a:cs typeface="Arial" charset="0"/>
              </a:rPr>
              <a:t>k</a:t>
            </a:r>
            <a:r>
              <a:rPr lang="en-US" altLang="en-US" sz="2800" dirty="0" smtClean="0">
                <a:latin typeface="Arial" charset="0"/>
                <a:cs typeface="Arial" charset="0"/>
              </a:rPr>
              <a:t> + 1 </a:t>
            </a:r>
            <a:r>
              <a:rPr lang="en-US" altLang="en-US" sz="2800" u="sng" dirty="0" smtClean="0">
                <a:latin typeface="Arial" charset="0"/>
                <a:cs typeface="Arial" charset="0"/>
              </a:rPr>
              <a:t>&lt;</a:t>
            </a:r>
            <a:r>
              <a:rPr lang="en-US" altLang="en-US" sz="2800" dirty="0" smtClean="0">
                <a:latin typeface="Arial" charset="0"/>
                <a:cs typeface="Arial" charset="0"/>
              </a:rPr>
              <a:t> n </a:t>
            </a:r>
            <a:r>
              <a:rPr lang="en-US" altLang="en-US" sz="2800" u="sng" dirty="0" smtClean="0">
                <a:latin typeface="Arial" charset="0"/>
                <a:cs typeface="Arial" charset="0"/>
              </a:rPr>
              <a:t>&lt;</a:t>
            </a:r>
            <a:r>
              <a:rPr lang="en-US" altLang="en-US" sz="2800" dirty="0" smtClean="0">
                <a:latin typeface="Arial" charset="0"/>
                <a:cs typeface="Arial" charset="0"/>
              </a:rPr>
              <a:t> 2</a:t>
            </a:r>
            <a:r>
              <a:rPr lang="en-US" altLang="en-US" sz="2800" baseline="30000" dirty="0" smtClean="0">
                <a:latin typeface="Arial" charset="0"/>
                <a:cs typeface="Arial" charset="0"/>
              </a:rPr>
              <a:t>k+1</a:t>
            </a:r>
          </a:p>
          <a:p>
            <a:pPr lvl="1" eaLnBrk="1" hangingPunct="1"/>
            <a:r>
              <a:rPr lang="en-US" altLang="en-US" sz="2400" dirty="0" smtClean="0">
                <a:latin typeface="Arial" charset="0"/>
                <a:cs typeface="Arial" charset="0"/>
              </a:rPr>
              <a:t>Hashes = n</a:t>
            </a:r>
          </a:p>
          <a:p>
            <a:pPr lvl="1" eaLnBrk="1" hangingPunct="1"/>
            <a:r>
              <a:rPr lang="en-US" altLang="en-US" sz="2400" dirty="0" smtClean="0">
                <a:latin typeface="Arial" charset="0"/>
                <a:cs typeface="Arial" charset="0"/>
              </a:rPr>
              <a:t>Rehashes = 2 + 2</a:t>
            </a:r>
            <a:r>
              <a:rPr lang="en-US" altLang="en-US" sz="2400" baseline="30000" dirty="0" smtClean="0">
                <a:latin typeface="Arial" charset="0"/>
                <a:cs typeface="Arial" charset="0"/>
              </a:rPr>
              <a:t>2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+ … + 2</a:t>
            </a:r>
            <a:r>
              <a:rPr lang="en-US" altLang="en-US" sz="2400" baseline="30000" dirty="0" smtClean="0">
                <a:latin typeface="Arial" charset="0"/>
                <a:cs typeface="Arial" charset="0"/>
              </a:rPr>
              <a:t>k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= 2</a:t>
            </a:r>
            <a:r>
              <a:rPr lang="en-US" altLang="en-US" sz="2400" baseline="30000" dirty="0" smtClean="0">
                <a:latin typeface="Arial" charset="0"/>
                <a:cs typeface="Arial" charset="0"/>
              </a:rPr>
              <a:t>k+1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– 2</a:t>
            </a:r>
          </a:p>
          <a:p>
            <a:pPr lvl="1" eaLnBrk="1" hangingPunct="1"/>
            <a:r>
              <a:rPr lang="en-US" altLang="en-US" sz="2400" dirty="0" smtClean="0">
                <a:latin typeface="Arial" charset="0"/>
                <a:cs typeface="Arial" charset="0"/>
              </a:rPr>
              <a:t>Total = n + 2</a:t>
            </a:r>
            <a:r>
              <a:rPr lang="en-US" altLang="en-US" sz="2400" baseline="30000" dirty="0" smtClean="0">
                <a:latin typeface="Arial" charset="0"/>
                <a:cs typeface="Arial" charset="0"/>
              </a:rPr>
              <a:t>k+1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– 2 &lt; 3n</a:t>
            </a:r>
            <a:br>
              <a:rPr lang="en-US" altLang="en-US" sz="2400" dirty="0" smtClean="0">
                <a:latin typeface="Arial" charset="0"/>
                <a:cs typeface="Arial" charset="0"/>
              </a:rPr>
            </a:br>
            <a:endParaRPr lang="en-US" altLang="en-US" sz="20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Example</a:t>
            </a:r>
          </a:p>
          <a:p>
            <a:pPr lvl="1" eaLnBrk="1" hangingPunct="1"/>
            <a:r>
              <a:rPr lang="en-US" altLang="en-US" sz="2400" dirty="0" smtClean="0">
                <a:latin typeface="Arial" charset="0"/>
                <a:cs typeface="Arial" charset="0"/>
              </a:rPr>
              <a:t>n = 33, Total = 33 + 64 –2 = 95 &lt; 99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altLang="en-US" smtClean="0"/>
              <a:t>UW CSE 373, Summer 2016</a:t>
            </a:r>
            <a:endParaRPr lang="en-US" altLang="en-US"/>
          </a:p>
        </p:txBody>
      </p:sp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3D4DAD8-5B58-464B-B333-536EE4CDB473}" type="slidenum">
              <a:rPr lang="en-US" altLang="en-US" sz="1400">
                <a:latin typeface="Arial" charset="0"/>
                <a:cs typeface="Arial" charset="0"/>
              </a:rPr>
              <a:pPr eaLnBrk="1" hangingPunct="1"/>
              <a:t>54</a:t>
            </a:fld>
            <a:endParaRPr lang="en-US" altLang="en-US" sz="140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04621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Terminology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We and the book use the terms</a:t>
            </a:r>
          </a:p>
          <a:p>
            <a:pPr lvl="1"/>
            <a:r>
              <a:rPr lang="en-US" dirty="0" smtClean="0"/>
              <a:t>“chaining” or “separate chaining”</a:t>
            </a:r>
          </a:p>
          <a:p>
            <a:pPr lvl="1"/>
            <a:r>
              <a:rPr lang="en-US" dirty="0" smtClean="0"/>
              <a:t>“open addressing”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Very confusingly,</a:t>
            </a:r>
          </a:p>
          <a:p>
            <a:pPr lvl="1"/>
            <a:r>
              <a:rPr lang="en-US" dirty="0" smtClean="0"/>
              <a:t>“open hashing” is a synonym for “chaining”</a:t>
            </a:r>
          </a:p>
          <a:p>
            <a:pPr lvl="1"/>
            <a:r>
              <a:rPr lang="en-US" dirty="0" smtClean="0"/>
              <a:t>“closed hashing” is a synonym for “open addressing”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(If it makes you feel any better, </a:t>
            </a:r>
          </a:p>
          <a:p>
            <a:pPr>
              <a:buNone/>
            </a:pPr>
            <a:r>
              <a:rPr lang="en-US" dirty="0" smtClean="0"/>
              <a:t>most trees in CS grow upside-down </a:t>
            </a:r>
            <a:r>
              <a:rPr lang="en-US" dirty="0" smtClean="0">
                <a:sym typeface="Wingdings" pitchFamily="2" charset="2"/>
              </a:rPr>
              <a:t>)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UW CSE 373, Summer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55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0412" y="4572000"/>
            <a:ext cx="1881188" cy="1905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5516578" y="5113944"/>
            <a:ext cx="1417622" cy="1162330"/>
            <a:chOff x="2700950" y="5266344"/>
            <a:chExt cx="1417622" cy="1162330"/>
          </a:xfrm>
        </p:grpSpPr>
        <p:sp>
          <p:nvSpPr>
            <p:cNvPr id="9" name="Oval 3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086477" y="6207638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0" name="Oval 6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656845" y="573699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896354" y="573699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2" name="Oval 9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276600" y="526634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13" name="AutoShape 15"/>
            <p:cNvCxnSpPr>
              <a:cxnSpLocks noChangeShapeType="1"/>
              <a:stCxn id="12" idx="3"/>
              <a:endCxn id="11" idx="0"/>
            </p:cNvCxnSpPr>
            <p:nvPr>
              <p:custDataLst>
                <p:tags r:id="rId5"/>
              </p:custDataLst>
            </p:nvPr>
          </p:nvCxnSpPr>
          <p:spPr bwMode="auto">
            <a:xfrm flipH="1">
              <a:off x="3032156" y="5448720"/>
              <a:ext cx="284053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4" name="AutoShape 16"/>
            <p:cNvCxnSpPr>
              <a:cxnSpLocks noChangeShapeType="1"/>
              <a:stCxn id="12" idx="5"/>
              <a:endCxn id="10" idx="0"/>
            </p:cNvCxnSpPr>
            <p:nvPr>
              <p:custDataLst>
                <p:tags r:id="rId6"/>
              </p:custDataLst>
            </p:nvPr>
          </p:nvCxnSpPr>
          <p:spPr bwMode="auto">
            <a:xfrm>
              <a:off x="3508595" y="5448720"/>
              <a:ext cx="284052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" name="AutoShape 17"/>
            <p:cNvCxnSpPr>
              <a:cxnSpLocks noChangeShapeType="1"/>
              <a:stCxn id="11" idx="5"/>
              <a:endCxn id="9" idx="0"/>
            </p:cNvCxnSpPr>
            <p:nvPr>
              <p:custDataLst>
                <p:tags r:id="rId7"/>
              </p:custDataLst>
            </p:nvPr>
          </p:nvCxnSpPr>
          <p:spPr bwMode="auto">
            <a:xfrm>
              <a:off x="3128349" y="5919367"/>
              <a:ext cx="93929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6" name="Oval 20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846968" y="6207638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17" name="AutoShape 21"/>
            <p:cNvCxnSpPr>
              <a:cxnSpLocks noChangeShapeType="1"/>
              <a:stCxn id="10" idx="5"/>
              <a:endCxn id="16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3888840" y="5919367"/>
              <a:ext cx="93929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8" name="Oval 22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700950" y="6226968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19" name="AutoShape 23"/>
            <p:cNvCxnSpPr>
              <a:cxnSpLocks noChangeShapeType="1"/>
              <a:endCxn id="18" idx="0"/>
            </p:cNvCxnSpPr>
            <p:nvPr>
              <p:custDataLst>
                <p:tags r:id="rId11"/>
              </p:custDataLst>
            </p:nvPr>
          </p:nvCxnSpPr>
          <p:spPr bwMode="auto">
            <a:xfrm flipH="1">
              <a:off x="2836752" y="5938697"/>
              <a:ext cx="93930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0" name="Oval 22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462950" y="619419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21" name="AutoShape 23"/>
            <p:cNvCxnSpPr>
              <a:cxnSpLocks noChangeShapeType="1"/>
              <a:endCxn id="20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3598752" y="5905920"/>
              <a:ext cx="93930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4024995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3366FF"/>
                </a:solidFill>
              </a:rPr>
              <a:t>Equal objects must hash the same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The Java library (and your project hash table) make a very important assumption that clients must satisfy…</a:t>
            </a:r>
            <a:endParaRPr lang="en-US" sz="2400" dirty="0" smtClean="0">
              <a:cs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400" dirty="0" smtClean="0">
                <a:cs typeface="Courier New" pitchFamily="49" charset="0"/>
              </a:rPr>
              <a:t>	</a:t>
            </a:r>
            <a:r>
              <a:rPr lang="en-US" sz="2800" dirty="0" smtClean="0">
                <a:solidFill>
                  <a:schemeClr val="accent2"/>
                </a:solidFill>
                <a:cs typeface="Courier New" pitchFamily="49" charset="0"/>
              </a:rPr>
              <a:t>     </a:t>
            </a:r>
            <a:r>
              <a:rPr lang="en-US" sz="2400" dirty="0" smtClean="0">
                <a:solidFill>
                  <a:schemeClr val="accent2"/>
                </a:solidFill>
                <a:cs typeface="Courier New" pitchFamily="49" charset="0"/>
              </a:rPr>
              <a:t> </a:t>
            </a:r>
            <a:r>
              <a:rPr lang="en-US" sz="2400" dirty="0" smtClean="0">
                <a:solidFill>
                  <a:srgbClr val="3366FF"/>
                </a:solidFill>
                <a:cs typeface="Courier New" pitchFamily="49" charset="0"/>
              </a:rPr>
              <a:t>If </a:t>
            </a:r>
            <a:r>
              <a:rPr lang="en-US" sz="2400" b="1" dirty="0" err="1" smtClean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</a:rPr>
              <a:t>c.compare</a:t>
            </a:r>
            <a:r>
              <a:rPr lang="en-US" sz="2400" b="1" dirty="0" smtClean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400" b="1" dirty="0" smtClean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</a:rPr>
              <a:t>) == 0</a:t>
            </a:r>
            <a:r>
              <a:rPr lang="en-US" sz="2400" dirty="0" smtClean="0">
                <a:solidFill>
                  <a:srgbClr val="3366FF"/>
                </a:solidFill>
                <a:cs typeface="Courier New" pitchFamily="49" charset="0"/>
              </a:rPr>
              <a:t>, then we require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solidFill>
                  <a:srgbClr val="3366FF"/>
                </a:solidFill>
                <a:cs typeface="Courier New" pitchFamily="49" charset="0"/>
              </a:rPr>
              <a:t>           </a:t>
            </a:r>
            <a:r>
              <a:rPr lang="en-US" sz="2400" b="1" dirty="0" err="1" smtClean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</a:rPr>
              <a:t>h.hash</a:t>
            </a:r>
            <a:r>
              <a:rPr lang="en-US" sz="2400" b="1" dirty="0" smtClean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</a:rPr>
              <a:t>(a) == </a:t>
            </a:r>
            <a:r>
              <a:rPr lang="en-US" sz="2400" b="1" dirty="0" err="1" smtClean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</a:rPr>
              <a:t>h.hash</a:t>
            </a:r>
            <a:r>
              <a:rPr lang="en-US" sz="2400" b="1" dirty="0" smtClean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</a:rPr>
              <a:t>(b)</a:t>
            </a:r>
            <a:br>
              <a:rPr lang="en-US" sz="2400" b="1" dirty="0" smtClean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</a:rPr>
            </a:br>
            <a:endParaRPr lang="en-US" dirty="0" smtClean="0">
              <a:solidFill>
                <a:srgbClr val="3366FF"/>
              </a:solidFill>
              <a:cs typeface="Courier New" pitchFamily="49" charset="0"/>
            </a:endParaRPr>
          </a:p>
          <a:p>
            <a:r>
              <a:rPr lang="en-US" sz="2400" dirty="0"/>
              <a:t>If you ever override equals</a:t>
            </a:r>
          </a:p>
          <a:p>
            <a:pPr lvl="1"/>
            <a:r>
              <a:rPr lang="en-US" sz="1800" dirty="0"/>
              <a:t>You need to override </a:t>
            </a:r>
            <a:r>
              <a:rPr lang="en-US" sz="1800" dirty="0" err="1"/>
              <a:t>hashCode</a:t>
            </a:r>
            <a:r>
              <a:rPr lang="en-US" sz="1800" dirty="0"/>
              <a:t> also in a consistent way</a:t>
            </a:r>
          </a:p>
          <a:p>
            <a:pPr lvl="1"/>
            <a:r>
              <a:rPr lang="en-US" sz="1800" dirty="0"/>
              <a:t>See </a:t>
            </a:r>
            <a:r>
              <a:rPr lang="en-US" sz="1800" dirty="0" err="1"/>
              <a:t>CoreJava</a:t>
            </a:r>
            <a:r>
              <a:rPr lang="en-US" sz="1800" dirty="0"/>
              <a:t> book, Chapter 5 for other "gotchas" with equals</a:t>
            </a:r>
          </a:p>
          <a:p>
            <a:pPr lvl="1"/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altLang="en-US" smtClean="0"/>
              <a:t>UW CSE 373, Summer 2016</a:t>
            </a:r>
            <a:endParaRPr lang="en-US" altLang="en-US"/>
          </a:p>
        </p:txBody>
      </p:sp>
      <p:sp>
        <p:nvSpPr>
          <p:cNvPr id="148484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fld id="{81090100-0AA1-4F79-A419-DEB5725069D4}" type="slidenum">
              <a:rPr lang="en-US" smtClean="0"/>
              <a:pPr/>
              <a:t>56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2175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3366FF"/>
                </a:solidFill>
                <a:latin typeface="Arial" charset="0"/>
                <a:cs typeface="Arial" charset="0"/>
              </a:rPr>
              <a:t>Hashing Summary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0" y="1219200"/>
            <a:ext cx="89916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latin typeface="Arial" charset="0"/>
                <a:cs typeface="Arial" charset="0"/>
              </a:rPr>
              <a:t>Hashing is one of the most important data structures.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latin typeface="Arial" charset="0"/>
                <a:cs typeface="Arial" charset="0"/>
              </a:rPr>
              <a:t>Hashing has many applications where operations are limited to find, insert, and delete.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>
                <a:latin typeface="Arial" charset="0"/>
                <a:cs typeface="Arial" charset="0"/>
              </a:rPr>
              <a:t>But what is the cost of doing, e.g., </a:t>
            </a:r>
            <a:r>
              <a:rPr lang="en-US" altLang="en-US" sz="2400" dirty="0" err="1" smtClean="0">
                <a:latin typeface="Arial" charset="0"/>
                <a:cs typeface="Arial" charset="0"/>
              </a:rPr>
              <a:t>findMin</a:t>
            </a:r>
            <a:r>
              <a:rPr lang="en-US" altLang="en-US" sz="2400" dirty="0" smtClean="0">
                <a:latin typeface="Arial" charset="0"/>
                <a:cs typeface="Arial" charset="0"/>
              </a:rPr>
              <a:t>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latin typeface="Arial" charset="0"/>
                <a:cs typeface="Arial" charset="0"/>
              </a:rPr>
              <a:t>Can use: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>
                <a:latin typeface="Arial" charset="0"/>
                <a:cs typeface="Arial" charset="0"/>
              </a:rPr>
              <a:t>Separate chaining (easiest)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>
                <a:latin typeface="Arial" charset="0"/>
                <a:cs typeface="Arial" charset="0"/>
              </a:rPr>
              <a:t>Open hashing (memory conservation, no linked list management)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>
                <a:latin typeface="Arial" charset="0"/>
                <a:cs typeface="Arial" charset="0"/>
              </a:rPr>
              <a:t>Java uses separate chaining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latin typeface="Arial" charset="0"/>
                <a:cs typeface="Arial" charset="0"/>
              </a:rPr>
              <a:t>Rehashing has good amortized complexity.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latin typeface="Arial" charset="0"/>
                <a:cs typeface="Arial" charset="0"/>
              </a:rPr>
              <a:t>Also has a big data version to minimize disk accesses: extendible hashing.  (See book.)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altLang="en-US" smtClean="0"/>
              <a:t>UW CSE 373, Summer 2016</a:t>
            </a:r>
            <a:endParaRPr lang="en-US" altLang="en-US"/>
          </a:p>
        </p:txBody>
      </p:sp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92BEAD9-6A86-4AB4-A8A9-FEC8F18173F8}" type="slidenum">
              <a:rPr lang="en-US" altLang="en-US" sz="1400">
                <a:latin typeface="Arial" charset="0"/>
                <a:cs typeface="Arial" charset="0"/>
              </a:rPr>
              <a:pPr eaLnBrk="1" hangingPunct="1"/>
              <a:t>57</a:t>
            </a:fld>
            <a:endParaRPr lang="en-US" altLang="en-US" sz="140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131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Collision resolution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Collision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	When two keys map to the same location in the hash table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We try to avoid it, but number-of-keys exceeds table size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 hash tables should support </a:t>
            </a:r>
            <a:r>
              <a:rPr lang="en-US" dirty="0" smtClean="0">
                <a:solidFill>
                  <a:srgbClr val="4F81BD"/>
                </a:solidFill>
              </a:rPr>
              <a:t>collision resolution</a:t>
            </a:r>
          </a:p>
          <a:p>
            <a:pPr lvl="1"/>
            <a:r>
              <a:rPr lang="en-US" dirty="0" smtClean="0"/>
              <a:t>Ideas?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UW CSE 373, Summer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35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Separate Chaining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1371600"/>
            <a:ext cx="5638800" cy="4495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Chaining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All keys that map to the same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b="1" dirty="0" smtClean="0"/>
              <a:t>Example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insert 10, 22, 107, 12, 42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with mod hashing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UW CSE 373, Summer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1032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Separate Chaining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114800" y="1371600"/>
            <a:ext cx="4800600" cy="4495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Chaining: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All keys that map to the same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insert 10, 22, 107, 12, 42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with mod hashing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UW CSE 373, Summer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91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Separate Chaining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114800" y="1371600"/>
            <a:ext cx="4800600" cy="4495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Chaining: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All keys that map to the same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insert 10, 22, 107, 12, 42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with mod hashing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UW CSE 373, Summer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9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56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</TotalTime>
  <Words>3834</Words>
  <Application>Microsoft Macintosh PowerPoint</Application>
  <PresentationFormat>On-screen Show (4:3)</PresentationFormat>
  <Paragraphs>1094</Paragraphs>
  <Slides>57</Slides>
  <Notes>52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57</vt:i4>
      </vt:variant>
    </vt:vector>
  </HeadingPairs>
  <TitlesOfParts>
    <vt:vector size="60" baseType="lpstr">
      <vt:lpstr>Office Theme</vt:lpstr>
      <vt:lpstr>Microsoft Equation</vt:lpstr>
      <vt:lpstr>Equation</vt:lpstr>
      <vt:lpstr>CSE 373: Hash Tables</vt:lpstr>
      <vt:lpstr>Announcements  </vt:lpstr>
      <vt:lpstr>Hash Tables</vt:lpstr>
      <vt:lpstr>Hash functions</vt:lpstr>
      <vt:lpstr>PowerPoint Presentation</vt:lpstr>
      <vt:lpstr>Collision resolution</vt:lpstr>
      <vt:lpstr>Separate Chaining</vt:lpstr>
      <vt:lpstr>Separate Chaining</vt:lpstr>
      <vt:lpstr>Separate Chaining</vt:lpstr>
      <vt:lpstr>Separate Chaining</vt:lpstr>
      <vt:lpstr>Separate Chaining</vt:lpstr>
      <vt:lpstr>Separate Chaining</vt:lpstr>
      <vt:lpstr>More rigorous chaining analysis</vt:lpstr>
      <vt:lpstr>Deleting an element using Separate Chaining</vt:lpstr>
      <vt:lpstr>Alternative: Use empty space in the table</vt:lpstr>
      <vt:lpstr>Alternative: Use empty space in the table</vt:lpstr>
      <vt:lpstr>Alternative: Use empty space in the table</vt:lpstr>
      <vt:lpstr>Alternative: Use empty space in the table</vt:lpstr>
      <vt:lpstr>Alternative: Use empty space in the table</vt:lpstr>
      <vt:lpstr>Open addressing</vt:lpstr>
      <vt:lpstr>Open Addressing</vt:lpstr>
      <vt:lpstr>Deletion in open addressing</vt:lpstr>
      <vt:lpstr>Deletion in Open Addressing</vt:lpstr>
      <vt:lpstr>Open Addressing</vt:lpstr>
      <vt:lpstr>Other operations</vt:lpstr>
      <vt:lpstr>(Primary) Clustering</vt:lpstr>
      <vt:lpstr>Analysis of Linear Probing</vt:lpstr>
      <vt:lpstr>In a chart</vt:lpstr>
      <vt:lpstr>Quadratic probing</vt:lpstr>
      <vt:lpstr>Quadratic Probing Example</vt:lpstr>
      <vt:lpstr>Quadratic Probing Example</vt:lpstr>
      <vt:lpstr>Quadratic Probing Example</vt:lpstr>
      <vt:lpstr>Quadratic Probing Example</vt:lpstr>
      <vt:lpstr>Quadratic Probing Example</vt:lpstr>
      <vt:lpstr>Quadratic Probing Example</vt:lpstr>
      <vt:lpstr>Another Quadratic Probing Example</vt:lpstr>
      <vt:lpstr>Another Quadratic Probing Example</vt:lpstr>
      <vt:lpstr>Another Quadratic Probing Example</vt:lpstr>
      <vt:lpstr>Another Quadratic Probing Example</vt:lpstr>
      <vt:lpstr>Another Quadratic Probing Example</vt:lpstr>
      <vt:lpstr>Another Quadratic Probing Example</vt:lpstr>
      <vt:lpstr>Another Quadratic Probing Example</vt:lpstr>
      <vt:lpstr>From Bad News to Good News</vt:lpstr>
      <vt:lpstr>Quadratic Probing: Success guarantee for  &lt; ½</vt:lpstr>
      <vt:lpstr>Quadratic Probing: Success guarantee for  &lt; ½</vt:lpstr>
      <vt:lpstr>Clustering reconsidered</vt:lpstr>
      <vt:lpstr>Double hashing</vt:lpstr>
      <vt:lpstr>Double Hashing Example</vt:lpstr>
      <vt:lpstr>Double-hashing analysis</vt:lpstr>
      <vt:lpstr>More double-hashing facts</vt:lpstr>
      <vt:lpstr>Rehashing</vt:lpstr>
      <vt:lpstr>Rehashing</vt:lpstr>
      <vt:lpstr>Rehashing Picture</vt:lpstr>
      <vt:lpstr>Amortized Analysis of Rehashing</vt:lpstr>
      <vt:lpstr>Terminology</vt:lpstr>
      <vt:lpstr>Equal objects must hash the same</vt:lpstr>
      <vt:lpstr>Hashing 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332: Hash Tables</dc:title>
  <dc:creator>Hunter Zahn</dc:creator>
  <cp:lastModifiedBy>Hunter Zahn</cp:lastModifiedBy>
  <cp:revision>5</cp:revision>
  <dcterms:created xsi:type="dcterms:W3CDTF">2016-07-08T05:44:27Z</dcterms:created>
  <dcterms:modified xsi:type="dcterms:W3CDTF">2016-07-08T17:47:55Z</dcterms:modified>
</cp:coreProperties>
</file>