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7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8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9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0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11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1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3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47.xml" ContentType="application/vnd.openxmlformats-officedocument.presentationml.tags+xml"/>
  <Override PartName="/ppt/notesSlides/notesSlide16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17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8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19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20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21.xml" ContentType="application/vnd.openxmlformats-officedocument.presentationml.notesSlide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22.xml" ContentType="application/vnd.openxmlformats-officedocument.presentationml.notesSlide+xml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82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E396C-A53A-C541-8E15-684764A414C6}" type="datetimeFigureOut">
              <a:rPr lang="en-US" smtClean="0"/>
              <a:t>06/07/16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C9CBD-9A38-134F-B932-7191F4417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359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F6E44-9FBB-E142-9387-A2539CB88A19}" type="datetimeFigureOut">
              <a:rPr lang="en-US" smtClean="0"/>
              <a:t>06/07/16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9FC29-6980-9F4D-80BC-6E365F7E6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132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29B8AC0-0876-4622-B0F1-A005918B89C9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E.g., 80 mod 7?  80 = 70 + 10  -&gt; 0 + 3</a:t>
            </a:r>
          </a:p>
          <a:p>
            <a:pPr eaLnBrk="1" hangingPunct="1"/>
            <a:r>
              <a:rPr lang="en-US" altLang="en-US" smtClean="0"/>
              <a:t>81 mod 7?  81 = 9 * 9 -&gt; 2 * 2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09B9BF3-17B4-42A4-B33A-6E1FDF93996E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1FCB830-5997-441A-9265-DDAFD4E51913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3) Takes the position of each character into account, like with a positional number system.</a:t>
            </a:r>
          </a:p>
          <a:p>
            <a:pPr eaLnBrk="1" hangingPunct="1"/>
            <a:r>
              <a:rPr lang="en-US" altLang="en-US" smtClean="0"/>
              <a:t>[s0 + s1*37 + s2*37^2+s3*37^3]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F1B0D3-FDB0-4762-8500-37FE58FC14A1}" type="datetime1">
              <a:rPr lang="en-US" smtClean="0"/>
              <a:pPr/>
              <a:t>06/07/16</a:t>
            </a:fld>
            <a:endParaRPr lang="en-US" smtClean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09A4F-FB9C-49DE-B82D-BDED7039EE7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8668" y="4343704"/>
            <a:ext cx="5030391" cy="4113893"/>
          </a:xfrm>
          <a:noFill/>
          <a:ln/>
        </p:spPr>
        <p:txBody>
          <a:bodyPr/>
          <a:lstStyle/>
          <a:p>
            <a:r>
              <a:rPr lang="en-US" dirty="0" smtClean="0"/>
              <a:t>LL: O(1), O(n), O(n)</a:t>
            </a:r>
          </a:p>
          <a:p>
            <a:r>
              <a:rPr lang="en-US" dirty="0" err="1" smtClean="0"/>
              <a:t>Uns</a:t>
            </a:r>
            <a:r>
              <a:rPr lang="en-US" dirty="0" smtClean="0"/>
              <a:t>: O(1), O(n), O(n)</a:t>
            </a:r>
          </a:p>
          <a:p>
            <a:r>
              <a:rPr lang="en-US" dirty="0" smtClean="0"/>
              <a:t>Sorted: O(n), O(log n), O(n)</a:t>
            </a:r>
          </a:p>
          <a:p>
            <a:r>
              <a:rPr lang="en-US" b="1" dirty="0" smtClean="0"/>
              <a:t>Sorted array is oh-so-close</a:t>
            </a:r>
            <a:r>
              <a:rPr lang="en-US" dirty="0" smtClean="0"/>
              <a:t>. O(log n) find time and almost O(log n) insert time. What’s wrong?</a:t>
            </a:r>
          </a:p>
          <a:p>
            <a:r>
              <a:rPr lang="en-US" dirty="0" smtClean="0"/>
              <a:t>Let’s look at how that search goes:</a:t>
            </a:r>
          </a:p>
          <a:p>
            <a:r>
              <a:rPr lang="en-US" dirty="0" smtClean="0"/>
              <a:t>Draw recursive calls (and potential recursive calls) in binary search. </a:t>
            </a:r>
          </a:p>
          <a:p>
            <a:r>
              <a:rPr lang="en-US" dirty="0" smtClean="0"/>
              <a:t>Note how it starts looking like a binary tree where the left </a:t>
            </a:r>
            <a:r>
              <a:rPr lang="en-US" dirty="0" err="1" smtClean="0"/>
              <a:t>subtrees</a:t>
            </a:r>
            <a:r>
              <a:rPr lang="en-US" dirty="0" smtClean="0"/>
              <a:t> have smaller elements and the right </a:t>
            </a:r>
            <a:r>
              <a:rPr lang="en-US" dirty="0" err="1" smtClean="0"/>
              <a:t>subtrees</a:t>
            </a:r>
            <a:r>
              <a:rPr lang="en-US" dirty="0" smtClean="0"/>
              <a:t> have bigger elements.</a:t>
            </a:r>
          </a:p>
          <a:p>
            <a:r>
              <a:rPr lang="en-US" dirty="0" smtClean="0"/>
              <a:t>What if we could store the whole thing in the structure this recursive search is building?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E94BB2D-6028-413B-A09D-44B84E22954E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Map the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754596-3B56-4395-80FB-11DAE4916FB5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34C6579-8B9D-48C8-A27C-E0A99D14FB51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2118-62DE-1C4C-921F-FBDA45072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4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2118-62DE-1C4C-921F-FBDA45072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23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2118-62DE-1C4C-921F-FBDA45072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8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Summer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en-US" smtClean="0"/>
              <a:t>CSE373: Data Structures &amp; Algorithms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0EFA6-A81B-4840-A481-42B0CA67E4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6849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2118-62DE-1C4C-921F-FBDA45072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2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2118-62DE-1C4C-921F-FBDA45072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2118-62DE-1C4C-921F-FBDA45072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35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2118-62DE-1C4C-921F-FBDA45072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835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2118-62DE-1C4C-921F-FBDA45072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2118-62DE-1C4C-921F-FBDA45072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2118-62DE-1C4C-921F-FBDA45072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98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2118-62DE-1C4C-921F-FBDA45072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4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A2118-62DE-1C4C-921F-FBDA45072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9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4" Type="http://schemas.openxmlformats.org/officeDocument/2006/relationships/tags" Target="../tags/tag23.xml"/><Relationship Id="rId5" Type="http://schemas.openxmlformats.org/officeDocument/2006/relationships/tags" Target="../tags/tag24.xml"/><Relationship Id="rId6" Type="http://schemas.openxmlformats.org/officeDocument/2006/relationships/tags" Target="../tags/tag25.xml"/><Relationship Id="rId7" Type="http://schemas.openxmlformats.org/officeDocument/2006/relationships/tags" Target="../tags/tag26.xml"/><Relationship Id="rId8" Type="http://schemas.openxmlformats.org/officeDocument/2006/relationships/tags" Target="../tags/tag27.xml"/><Relationship Id="rId9" Type="http://schemas.openxmlformats.org/officeDocument/2006/relationships/slideLayout" Target="../slideLayouts/slideLayout2.xml"/><Relationship Id="rId10" Type="http://schemas.openxmlformats.org/officeDocument/2006/relationships/notesSlide" Target="../notesSlides/notesSlide8.xml"/><Relationship Id="rId1" Type="http://schemas.openxmlformats.org/officeDocument/2006/relationships/tags" Target="../tags/tag20.xml"/><Relationship Id="rId2" Type="http://schemas.openxmlformats.org/officeDocument/2006/relationships/tags" Target="../tags/tag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4" Type="http://schemas.openxmlformats.org/officeDocument/2006/relationships/tags" Target="../tags/tag31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9.xml"/><Relationship Id="rId1" Type="http://schemas.openxmlformats.org/officeDocument/2006/relationships/tags" Target="../tags/tag28.xml"/><Relationship Id="rId2" Type="http://schemas.openxmlformats.org/officeDocument/2006/relationships/tags" Target="../tags/tag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4" Type="http://schemas.openxmlformats.org/officeDocument/2006/relationships/tags" Target="../tags/tag35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0.xml"/><Relationship Id="rId1" Type="http://schemas.openxmlformats.org/officeDocument/2006/relationships/tags" Target="../tags/tag32.xml"/><Relationship Id="rId2" Type="http://schemas.openxmlformats.org/officeDocument/2006/relationships/tags" Target="../tags/tag3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1.xml"/><Relationship Id="rId1" Type="http://schemas.openxmlformats.org/officeDocument/2006/relationships/tags" Target="../tags/tag36.xml"/><Relationship Id="rId2" Type="http://schemas.openxmlformats.org/officeDocument/2006/relationships/tags" Target="../tags/tag3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.wmf"/><Relationship Id="rId12" Type="http://schemas.openxmlformats.org/officeDocument/2006/relationships/oleObject" Target="../embeddings/oleObject2.bin"/><Relationship Id="rId13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tags" Target="../tags/tag38.xml"/><Relationship Id="rId3" Type="http://schemas.openxmlformats.org/officeDocument/2006/relationships/tags" Target="../tags/tag39.xml"/><Relationship Id="rId4" Type="http://schemas.openxmlformats.org/officeDocument/2006/relationships/tags" Target="../tags/tag40.xml"/><Relationship Id="rId5" Type="http://schemas.openxmlformats.org/officeDocument/2006/relationships/tags" Target="../tags/tag41.xml"/><Relationship Id="rId6" Type="http://schemas.openxmlformats.org/officeDocument/2006/relationships/tags" Target="../tags/tag42.xml"/><Relationship Id="rId7" Type="http://schemas.openxmlformats.org/officeDocument/2006/relationships/tags" Target="../tags/tag43.xml"/><Relationship Id="rId8" Type="http://schemas.openxmlformats.org/officeDocument/2006/relationships/slideLayout" Target="../slideLayouts/slideLayout12.xml"/><Relationship Id="rId9" Type="http://schemas.openxmlformats.org/officeDocument/2006/relationships/notesSlide" Target="../notesSlides/notesSlide12.xml"/><Relationship Id="rId10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4.xml"/><Relationship Id="rId1" Type="http://schemas.openxmlformats.org/officeDocument/2006/relationships/tags" Target="../tags/tag44.xml"/><Relationship Id="rId2" Type="http://schemas.openxmlformats.org/officeDocument/2006/relationships/tags" Target="../tags/tag4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4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4" Type="http://schemas.openxmlformats.org/officeDocument/2006/relationships/tags" Target="../tags/tag51.xml"/><Relationship Id="rId5" Type="http://schemas.openxmlformats.org/officeDocument/2006/relationships/tags" Target="../tags/tag52.xml"/><Relationship Id="rId6" Type="http://schemas.openxmlformats.org/officeDocument/2006/relationships/tags" Target="../tags/tag53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17.xml"/><Relationship Id="rId1" Type="http://schemas.openxmlformats.org/officeDocument/2006/relationships/tags" Target="../tags/tag48.xml"/><Relationship Id="rId2" Type="http://schemas.openxmlformats.org/officeDocument/2006/relationships/tags" Target="../tags/tag49.xml"/></Relationships>
</file>

<file path=ppt/slides/_rels/slide22.xml.rels><?xml version="1.0" encoding="UTF-8" standalone="yes"?>
<Relationships xmlns="http://schemas.openxmlformats.org/package/2006/relationships"><Relationship Id="rId11" Type="http://schemas.openxmlformats.org/officeDocument/2006/relationships/tags" Target="../tags/tag64.xml"/><Relationship Id="rId12" Type="http://schemas.openxmlformats.org/officeDocument/2006/relationships/slideLayout" Target="../slideLayouts/slideLayout2.xml"/><Relationship Id="rId13" Type="http://schemas.openxmlformats.org/officeDocument/2006/relationships/notesSlide" Target="../notesSlides/notesSlide18.xml"/><Relationship Id="rId1" Type="http://schemas.openxmlformats.org/officeDocument/2006/relationships/tags" Target="../tags/tag54.xml"/><Relationship Id="rId2" Type="http://schemas.openxmlformats.org/officeDocument/2006/relationships/tags" Target="../tags/tag55.xml"/><Relationship Id="rId3" Type="http://schemas.openxmlformats.org/officeDocument/2006/relationships/tags" Target="../tags/tag56.xml"/><Relationship Id="rId4" Type="http://schemas.openxmlformats.org/officeDocument/2006/relationships/tags" Target="../tags/tag57.xml"/><Relationship Id="rId5" Type="http://schemas.openxmlformats.org/officeDocument/2006/relationships/tags" Target="../tags/tag58.xml"/><Relationship Id="rId6" Type="http://schemas.openxmlformats.org/officeDocument/2006/relationships/tags" Target="../tags/tag59.xml"/><Relationship Id="rId7" Type="http://schemas.openxmlformats.org/officeDocument/2006/relationships/tags" Target="../tags/tag60.xml"/><Relationship Id="rId8" Type="http://schemas.openxmlformats.org/officeDocument/2006/relationships/tags" Target="../tags/tag61.xml"/><Relationship Id="rId9" Type="http://schemas.openxmlformats.org/officeDocument/2006/relationships/tags" Target="../tags/tag62.xml"/><Relationship Id="rId10" Type="http://schemas.openxmlformats.org/officeDocument/2006/relationships/tags" Target="../tags/tag63.xml"/></Relationships>
</file>

<file path=ppt/slides/_rels/slide23.xml.rels><?xml version="1.0" encoding="UTF-8" standalone="yes"?>
<Relationships xmlns="http://schemas.openxmlformats.org/package/2006/relationships"><Relationship Id="rId11" Type="http://schemas.openxmlformats.org/officeDocument/2006/relationships/tags" Target="../tags/tag75.xml"/><Relationship Id="rId12" Type="http://schemas.openxmlformats.org/officeDocument/2006/relationships/tags" Target="../tags/tag76.xml"/><Relationship Id="rId13" Type="http://schemas.openxmlformats.org/officeDocument/2006/relationships/tags" Target="../tags/tag77.xml"/><Relationship Id="rId14" Type="http://schemas.openxmlformats.org/officeDocument/2006/relationships/tags" Target="../tags/tag78.xml"/><Relationship Id="rId15" Type="http://schemas.openxmlformats.org/officeDocument/2006/relationships/tags" Target="../tags/tag79.xml"/><Relationship Id="rId16" Type="http://schemas.openxmlformats.org/officeDocument/2006/relationships/tags" Target="../tags/tag80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19.xml"/><Relationship Id="rId1" Type="http://schemas.openxmlformats.org/officeDocument/2006/relationships/tags" Target="../tags/tag65.xml"/><Relationship Id="rId2" Type="http://schemas.openxmlformats.org/officeDocument/2006/relationships/tags" Target="../tags/tag66.xml"/><Relationship Id="rId3" Type="http://schemas.openxmlformats.org/officeDocument/2006/relationships/tags" Target="../tags/tag67.xml"/><Relationship Id="rId4" Type="http://schemas.openxmlformats.org/officeDocument/2006/relationships/tags" Target="../tags/tag68.xml"/><Relationship Id="rId5" Type="http://schemas.openxmlformats.org/officeDocument/2006/relationships/tags" Target="../tags/tag69.xml"/><Relationship Id="rId6" Type="http://schemas.openxmlformats.org/officeDocument/2006/relationships/tags" Target="../tags/tag70.xml"/><Relationship Id="rId7" Type="http://schemas.openxmlformats.org/officeDocument/2006/relationships/tags" Target="../tags/tag71.xml"/><Relationship Id="rId8" Type="http://schemas.openxmlformats.org/officeDocument/2006/relationships/tags" Target="../tags/tag72.xml"/><Relationship Id="rId9" Type="http://schemas.openxmlformats.org/officeDocument/2006/relationships/tags" Target="../tags/tag73.xml"/><Relationship Id="rId10" Type="http://schemas.openxmlformats.org/officeDocument/2006/relationships/tags" Target="../tags/tag74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tags" Target="../tags/tag89.xml"/><Relationship Id="rId20" Type="http://schemas.openxmlformats.org/officeDocument/2006/relationships/tags" Target="../tags/tag100.xml"/><Relationship Id="rId21" Type="http://schemas.openxmlformats.org/officeDocument/2006/relationships/tags" Target="../tags/tag101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0.xml"/><Relationship Id="rId10" Type="http://schemas.openxmlformats.org/officeDocument/2006/relationships/tags" Target="../tags/tag90.xml"/><Relationship Id="rId11" Type="http://schemas.openxmlformats.org/officeDocument/2006/relationships/tags" Target="../tags/tag91.xml"/><Relationship Id="rId12" Type="http://schemas.openxmlformats.org/officeDocument/2006/relationships/tags" Target="../tags/tag92.xml"/><Relationship Id="rId13" Type="http://schemas.openxmlformats.org/officeDocument/2006/relationships/tags" Target="../tags/tag93.xml"/><Relationship Id="rId14" Type="http://schemas.openxmlformats.org/officeDocument/2006/relationships/tags" Target="../tags/tag94.xml"/><Relationship Id="rId15" Type="http://schemas.openxmlformats.org/officeDocument/2006/relationships/tags" Target="../tags/tag95.xml"/><Relationship Id="rId16" Type="http://schemas.openxmlformats.org/officeDocument/2006/relationships/tags" Target="../tags/tag96.xml"/><Relationship Id="rId17" Type="http://schemas.openxmlformats.org/officeDocument/2006/relationships/tags" Target="../tags/tag97.xml"/><Relationship Id="rId18" Type="http://schemas.openxmlformats.org/officeDocument/2006/relationships/tags" Target="../tags/tag98.xml"/><Relationship Id="rId19" Type="http://schemas.openxmlformats.org/officeDocument/2006/relationships/tags" Target="../tags/tag99.xml"/><Relationship Id="rId1" Type="http://schemas.openxmlformats.org/officeDocument/2006/relationships/tags" Target="../tags/tag81.xml"/><Relationship Id="rId2" Type="http://schemas.openxmlformats.org/officeDocument/2006/relationships/tags" Target="../tags/tag82.xml"/><Relationship Id="rId3" Type="http://schemas.openxmlformats.org/officeDocument/2006/relationships/tags" Target="../tags/tag83.xml"/><Relationship Id="rId4" Type="http://schemas.openxmlformats.org/officeDocument/2006/relationships/tags" Target="../tags/tag84.xml"/><Relationship Id="rId5" Type="http://schemas.openxmlformats.org/officeDocument/2006/relationships/tags" Target="../tags/tag85.xml"/><Relationship Id="rId6" Type="http://schemas.openxmlformats.org/officeDocument/2006/relationships/tags" Target="../tags/tag86.xml"/><Relationship Id="rId7" Type="http://schemas.openxmlformats.org/officeDocument/2006/relationships/tags" Target="../tags/tag87.xml"/><Relationship Id="rId8" Type="http://schemas.openxmlformats.org/officeDocument/2006/relationships/tags" Target="../tags/tag88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tags" Target="../tags/tag110.xml"/><Relationship Id="rId20" Type="http://schemas.openxmlformats.org/officeDocument/2006/relationships/tags" Target="../tags/tag121.xml"/><Relationship Id="rId21" Type="http://schemas.openxmlformats.org/officeDocument/2006/relationships/tags" Target="../tags/tag122.xml"/><Relationship Id="rId22" Type="http://schemas.openxmlformats.org/officeDocument/2006/relationships/tags" Target="../tags/tag123.xml"/><Relationship Id="rId23" Type="http://schemas.openxmlformats.org/officeDocument/2006/relationships/tags" Target="../tags/tag124.xml"/><Relationship Id="rId24" Type="http://schemas.openxmlformats.org/officeDocument/2006/relationships/tags" Target="../tags/tag125.xml"/><Relationship Id="rId25" Type="http://schemas.openxmlformats.org/officeDocument/2006/relationships/tags" Target="../tags/tag126.xml"/><Relationship Id="rId26" Type="http://schemas.openxmlformats.org/officeDocument/2006/relationships/tags" Target="../tags/tag127.xml"/><Relationship Id="rId27" Type="http://schemas.openxmlformats.org/officeDocument/2006/relationships/slideLayout" Target="../slideLayouts/slideLayout2.xml"/><Relationship Id="rId28" Type="http://schemas.openxmlformats.org/officeDocument/2006/relationships/notesSlide" Target="../notesSlides/notesSlide21.xml"/><Relationship Id="rId10" Type="http://schemas.openxmlformats.org/officeDocument/2006/relationships/tags" Target="../tags/tag111.xml"/><Relationship Id="rId11" Type="http://schemas.openxmlformats.org/officeDocument/2006/relationships/tags" Target="../tags/tag112.xml"/><Relationship Id="rId12" Type="http://schemas.openxmlformats.org/officeDocument/2006/relationships/tags" Target="../tags/tag113.xml"/><Relationship Id="rId13" Type="http://schemas.openxmlformats.org/officeDocument/2006/relationships/tags" Target="../tags/tag114.xml"/><Relationship Id="rId14" Type="http://schemas.openxmlformats.org/officeDocument/2006/relationships/tags" Target="../tags/tag115.xml"/><Relationship Id="rId15" Type="http://schemas.openxmlformats.org/officeDocument/2006/relationships/tags" Target="../tags/tag116.xml"/><Relationship Id="rId16" Type="http://schemas.openxmlformats.org/officeDocument/2006/relationships/tags" Target="../tags/tag117.xml"/><Relationship Id="rId17" Type="http://schemas.openxmlformats.org/officeDocument/2006/relationships/tags" Target="../tags/tag118.xml"/><Relationship Id="rId18" Type="http://schemas.openxmlformats.org/officeDocument/2006/relationships/tags" Target="../tags/tag119.xml"/><Relationship Id="rId19" Type="http://schemas.openxmlformats.org/officeDocument/2006/relationships/tags" Target="../tags/tag120.xml"/><Relationship Id="rId1" Type="http://schemas.openxmlformats.org/officeDocument/2006/relationships/tags" Target="../tags/tag102.xml"/><Relationship Id="rId2" Type="http://schemas.openxmlformats.org/officeDocument/2006/relationships/tags" Target="../tags/tag103.xml"/><Relationship Id="rId3" Type="http://schemas.openxmlformats.org/officeDocument/2006/relationships/tags" Target="../tags/tag104.xml"/><Relationship Id="rId4" Type="http://schemas.openxmlformats.org/officeDocument/2006/relationships/tags" Target="../tags/tag105.xml"/><Relationship Id="rId5" Type="http://schemas.openxmlformats.org/officeDocument/2006/relationships/tags" Target="../tags/tag106.xml"/><Relationship Id="rId6" Type="http://schemas.openxmlformats.org/officeDocument/2006/relationships/tags" Target="../tags/tag107.xml"/><Relationship Id="rId7" Type="http://schemas.openxmlformats.org/officeDocument/2006/relationships/tags" Target="../tags/tag108.xml"/><Relationship Id="rId8" Type="http://schemas.openxmlformats.org/officeDocument/2006/relationships/tags" Target="../tags/tag10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2.xml"/><Relationship Id="rId6" Type="http://schemas.openxmlformats.org/officeDocument/2006/relationships/oleObject" Target="../embeddings/oleObject3.bin"/><Relationship Id="rId7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tags" Target="../tags/tag1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4" Type="http://schemas.openxmlformats.org/officeDocument/2006/relationships/tags" Target="../tags/tag9.xml"/><Relationship Id="rId5" Type="http://schemas.openxmlformats.org/officeDocument/2006/relationships/tags" Target="../tags/tag10.xml"/><Relationship Id="rId6" Type="http://schemas.openxmlformats.org/officeDocument/2006/relationships/tags" Target="../tags/tag11.xml"/><Relationship Id="rId7" Type="http://schemas.openxmlformats.org/officeDocument/2006/relationships/tags" Target="../tags/tag12.xml"/><Relationship Id="rId8" Type="http://schemas.openxmlformats.org/officeDocument/2006/relationships/slideLayout" Target="../slideLayouts/slideLayout2.xml"/><Relationship Id="rId9" Type="http://schemas.openxmlformats.org/officeDocument/2006/relationships/notesSlide" Target="../notesSlides/notesSlide4.xml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4" Type="http://schemas.openxmlformats.org/officeDocument/2006/relationships/tags" Target="../tags/tag16.xml"/><Relationship Id="rId5" Type="http://schemas.openxmlformats.org/officeDocument/2006/relationships/tags" Target="../tags/tag17.xml"/><Relationship Id="rId6" Type="http://schemas.openxmlformats.org/officeDocument/2006/relationships/tags" Target="../tags/tag18.xml"/><Relationship Id="rId7" Type="http://schemas.openxmlformats.org/officeDocument/2006/relationships/tags" Target="../tags/tag19.xml"/><Relationship Id="rId8" Type="http://schemas.openxmlformats.org/officeDocument/2006/relationships/slideLayout" Target="../slideLayouts/slideLayout2.xml"/><Relationship Id="rId9" Type="http://schemas.openxmlformats.org/officeDocument/2006/relationships/notesSlide" Target="../notesSlides/notesSlide7.xml"/><Relationship Id="rId1" Type="http://schemas.openxmlformats.org/officeDocument/2006/relationships/tags" Target="../tags/tag13.xml"/><Relationship Id="rId2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>
                <a:solidFill>
                  <a:srgbClr val="0000FF"/>
                </a:solidFill>
              </a:rPr>
              <a:t>CSE373: Data Structures &amp; Algorithms</a:t>
            </a:r>
            <a:br>
              <a:rPr lang="en-US" sz="3200" i="0" dirty="0" smtClean="0">
                <a:solidFill>
                  <a:srgbClr val="0000FF"/>
                </a:solidFill>
              </a:rPr>
            </a:b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200" i="0" dirty="0" smtClean="0">
                <a:solidFill>
                  <a:srgbClr val="0000FF"/>
                </a:solidFill>
              </a:rPr>
              <a:t>Lecture 6: Hash Tables</a:t>
            </a:r>
            <a:endParaRPr lang="en-US" sz="32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Hunter Zahn</a:t>
            </a:r>
          </a:p>
          <a:p>
            <a:r>
              <a:rPr lang="en-US" sz="2400" dirty="0" smtClean="0"/>
              <a:t>Summer 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CSE373: Data </a:t>
            </a:r>
            <a:r>
              <a:rPr lang="pl-PL" dirty="0" err="1" smtClean="0"/>
              <a:t>Structures</a:t>
            </a:r>
            <a:r>
              <a:rPr lang="pl-PL" dirty="0" smtClean="0"/>
              <a:t> &amp; </a:t>
            </a:r>
            <a:r>
              <a:rPr lang="pl-PL" dirty="0" err="1" smtClean="0"/>
              <a:t>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A7D43-9770-6841-8275-58F2AD40D2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4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67417DD-49C4-46CC-8137-5A1B271EC317}" type="slidenum">
              <a:rPr lang="en-US" altLang="en-US" sz="1400">
                <a:latin typeface="Calibri"/>
                <a:cs typeface="Calibri"/>
              </a:rPr>
              <a:pPr eaLnBrk="1" hangingPunct="1"/>
              <a:t>10</a:t>
            </a:fld>
            <a:endParaRPr lang="en-US" altLang="en-US" sz="1400" dirty="0">
              <a:latin typeface="Calibri"/>
              <a:cs typeface="Calibri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>
                <a:solidFill>
                  <a:srgbClr val="0000FF"/>
                </a:solidFill>
                <a:latin typeface="Calibri"/>
                <a:cs typeface="Calibri"/>
              </a:rPr>
              <a:t>Simple Integer Hash Functions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085850"/>
            <a:ext cx="7772400" cy="971550"/>
          </a:xfrm>
        </p:spPr>
        <p:txBody>
          <a:bodyPr>
            <a:normAutofit fontScale="25000" lnSpcReduction="20000"/>
          </a:bodyPr>
          <a:lstStyle/>
          <a:p>
            <a:pPr eaLnBrk="1" hangingPunct="1"/>
            <a:r>
              <a:rPr lang="en-US" altLang="en-US" sz="11200" dirty="0" smtClean="0">
                <a:latin typeface="Calibri"/>
                <a:cs typeface="Calibri"/>
              </a:rPr>
              <a:t>key space K = integers</a:t>
            </a:r>
          </a:p>
          <a:p>
            <a:pPr eaLnBrk="1" hangingPunct="1"/>
            <a:r>
              <a:rPr lang="en-US" altLang="en-US" sz="11200" dirty="0" err="1" smtClean="0">
                <a:latin typeface="Calibri"/>
                <a:cs typeface="Calibri"/>
              </a:rPr>
              <a:t>TableSize</a:t>
            </a:r>
            <a:r>
              <a:rPr lang="en-US" altLang="en-US" sz="11200" dirty="0" smtClean="0">
                <a:latin typeface="Calibri"/>
                <a:cs typeface="Calibri"/>
              </a:rPr>
              <a:t> = 7</a:t>
            </a:r>
          </a:p>
          <a:p>
            <a:pPr eaLnBrk="1" hangingPunct="1"/>
            <a:endParaRPr lang="en-US" altLang="en-US" sz="11200" dirty="0" smtClean="0">
              <a:latin typeface="Calibri"/>
              <a:cs typeface="Calibri"/>
            </a:endParaRPr>
          </a:p>
          <a:p>
            <a:pPr eaLnBrk="1" hangingPunct="1"/>
            <a:r>
              <a:rPr lang="en-US" altLang="en-US" sz="11200" dirty="0" smtClean="0">
                <a:latin typeface="Calibri"/>
                <a:cs typeface="Calibri"/>
              </a:rPr>
              <a:t>h(K) = K % 7</a:t>
            </a:r>
          </a:p>
          <a:p>
            <a:pPr eaLnBrk="1" hangingPunct="1"/>
            <a:endParaRPr lang="en-US" altLang="en-US" sz="11200" dirty="0" smtClean="0">
              <a:latin typeface="Calibri"/>
              <a:cs typeface="Calibri"/>
            </a:endParaRPr>
          </a:p>
          <a:p>
            <a:pPr eaLnBrk="1" hangingPunct="1"/>
            <a:r>
              <a:rPr lang="en-US" altLang="en-US" sz="11200" b="1" dirty="0" smtClean="0">
                <a:latin typeface="Calibri"/>
                <a:cs typeface="Calibri"/>
              </a:rPr>
              <a:t>Insert</a:t>
            </a:r>
            <a:r>
              <a:rPr lang="en-US" altLang="en-US" sz="11200" dirty="0" smtClean="0">
                <a:latin typeface="Calibri"/>
                <a:cs typeface="Calibri"/>
              </a:rPr>
              <a:t>: 7, 18, 41</a:t>
            </a:r>
            <a:endParaRPr lang="en-US" altLang="en-US" sz="11200" dirty="0">
              <a:latin typeface="Calibri"/>
              <a:cs typeface="Calibri"/>
            </a:endParaRPr>
          </a:p>
          <a:p>
            <a:pPr eaLnBrk="1" hangingPunct="1"/>
            <a:endParaRPr lang="en-US" altLang="en-US" dirty="0" smtClean="0">
              <a:latin typeface="Calibri"/>
              <a:cs typeface="Calibri"/>
            </a:endParaRPr>
          </a:p>
          <a:p>
            <a:pPr eaLnBrk="1" hangingPunct="1"/>
            <a:endParaRPr lang="en-US" altLang="en-US" dirty="0" smtClean="0">
              <a:latin typeface="Calibri"/>
              <a:cs typeface="Calibri"/>
            </a:endParaRPr>
          </a:p>
        </p:txBody>
      </p:sp>
      <p:graphicFrame>
        <p:nvGraphicFramePr>
          <p:cNvPr id="42052" name="Group 68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374385099"/>
              </p:ext>
            </p:extLst>
          </p:nvPr>
        </p:nvGraphicFramePr>
        <p:xfrm>
          <a:off x="6096000" y="1371600"/>
          <a:ext cx="2133600" cy="3627435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5182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4" marB="45724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4" marB="45724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4" marB="45724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4" marB="45724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4" marB="45724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24" marB="45724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4" marB="45724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22" name="Text Box 61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781800" y="39624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8223" name="Text Box 62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4800" y="48768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8224" name="Text Box 69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305800" y="1371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8225" name="Text Box 70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229600" y="3505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18</a:t>
            </a:r>
          </a:p>
        </p:txBody>
      </p:sp>
      <p:sp>
        <p:nvSpPr>
          <p:cNvPr id="8226" name="Text Box 71" hidden="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229600" y="44958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41,34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altLang="en-US" smtClean="0"/>
              <a:t>CSE373: Data Structures &amp; Algorithms</a:t>
            </a:r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7224313" y="14594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07319" y="3593068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24313" y="4629703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41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56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C94EB15-64CF-4E2D-B897-0114D7DA9E8A}" type="slidenum">
              <a:rPr lang="en-US" altLang="en-US" sz="1400">
                <a:latin typeface="Calibri"/>
                <a:cs typeface="Calibri"/>
              </a:rPr>
              <a:pPr eaLnBrk="1" hangingPunct="1"/>
              <a:t>11</a:t>
            </a:fld>
            <a:endParaRPr lang="en-US" altLang="en-US" sz="1400" dirty="0">
              <a:latin typeface="Calibri"/>
              <a:cs typeface="Calibri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>
                <a:solidFill>
                  <a:srgbClr val="0000FF"/>
                </a:solidFill>
                <a:latin typeface="Calibri"/>
                <a:cs typeface="Calibri"/>
              </a:rPr>
              <a:t>Simple Integer Hash Functions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085850"/>
            <a:ext cx="7772400" cy="97155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800" dirty="0" smtClean="0">
                <a:latin typeface="Calibri"/>
                <a:cs typeface="Calibri"/>
              </a:rPr>
              <a:t>key space K = integers</a:t>
            </a:r>
          </a:p>
          <a:p>
            <a:pPr eaLnBrk="1" hangingPunct="1"/>
            <a:r>
              <a:rPr lang="en-US" altLang="en-US" sz="2800" dirty="0" err="1" smtClean="0">
                <a:latin typeface="Calibri"/>
                <a:cs typeface="Calibri"/>
              </a:rPr>
              <a:t>TableSize</a:t>
            </a:r>
            <a:r>
              <a:rPr lang="en-US" altLang="en-US" sz="2800" dirty="0" smtClean="0">
                <a:latin typeface="Calibri"/>
                <a:cs typeface="Calibri"/>
              </a:rPr>
              <a:t> = 10</a:t>
            </a:r>
          </a:p>
          <a:p>
            <a:pPr eaLnBrk="1" hangingPunct="1"/>
            <a:endParaRPr lang="en-US" altLang="en-US" sz="2800" dirty="0" smtClean="0">
              <a:latin typeface="Calibri"/>
              <a:cs typeface="Calibri"/>
            </a:endParaRPr>
          </a:p>
          <a:p>
            <a:pPr eaLnBrk="1" hangingPunct="1"/>
            <a:r>
              <a:rPr lang="en-US" altLang="en-US" sz="2800" dirty="0" smtClean="0">
                <a:latin typeface="Calibri"/>
                <a:cs typeface="Calibri"/>
              </a:rPr>
              <a:t>h(K) = ??</a:t>
            </a:r>
          </a:p>
          <a:p>
            <a:pPr eaLnBrk="1" hangingPunct="1"/>
            <a:endParaRPr lang="en-US" altLang="en-US" sz="2800" dirty="0" smtClean="0">
              <a:latin typeface="Calibri"/>
              <a:cs typeface="Calibri"/>
            </a:endParaRPr>
          </a:p>
          <a:p>
            <a:pPr eaLnBrk="1" hangingPunct="1"/>
            <a:r>
              <a:rPr lang="en-US" altLang="en-US" sz="2800" b="1" dirty="0" smtClean="0">
                <a:latin typeface="Calibri"/>
                <a:cs typeface="Calibri"/>
              </a:rPr>
              <a:t>Insert</a:t>
            </a:r>
            <a:r>
              <a:rPr lang="en-US" altLang="en-US" sz="2800" dirty="0" smtClean="0">
                <a:latin typeface="Calibri"/>
                <a:cs typeface="Calibri"/>
              </a:rPr>
              <a:t>: 7, 18, 41, 34</a:t>
            </a:r>
          </a:p>
          <a:p>
            <a:pPr lvl="1"/>
            <a:r>
              <a:rPr lang="en-US" altLang="en-US" sz="2400" dirty="0" smtClean="0">
                <a:latin typeface="Calibri"/>
                <a:cs typeface="Calibri"/>
              </a:rPr>
              <a:t>What happens when we insert 44?</a:t>
            </a:r>
          </a:p>
          <a:p>
            <a:pPr marL="0" indent="0" eaLnBrk="1" hangingPunct="1">
              <a:buNone/>
            </a:pPr>
            <a:endParaRPr lang="en-US" altLang="en-US" sz="2800" dirty="0" smtClean="0">
              <a:latin typeface="Calibri"/>
              <a:cs typeface="Calibri"/>
            </a:endParaRPr>
          </a:p>
          <a:p>
            <a:pPr eaLnBrk="1" hangingPunct="1"/>
            <a:endParaRPr lang="en-US" altLang="en-US" sz="2800" dirty="0" smtClean="0">
              <a:latin typeface="Calibri"/>
              <a:cs typeface="Calibri"/>
            </a:endParaRPr>
          </a:p>
          <a:p>
            <a:pPr eaLnBrk="1" hangingPunct="1"/>
            <a:endParaRPr lang="en-US" altLang="en-US" sz="2800" dirty="0" smtClean="0">
              <a:latin typeface="Calibri"/>
              <a:cs typeface="Calibri"/>
            </a:endParaRPr>
          </a:p>
        </p:txBody>
      </p:sp>
      <p:graphicFrame>
        <p:nvGraphicFramePr>
          <p:cNvPr id="12361" name="Group 7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172200" y="914400"/>
          <a:ext cx="2133600" cy="5181599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07" name="Text Box 79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" y="3519488"/>
            <a:ext cx="2286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chemeClr val="accent1"/>
                </a:solidFill>
              </a:rPr>
              <a:t>K mod 10   ( K % 10)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altLang="en-US" smtClean="0"/>
              <a:t>CSE373: Data Structures &amp; Algorithms</a:t>
            </a:r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7391133" y="466384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74139" y="5217847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74139" y="1421407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74139" y="3049035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34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17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0E7EF8D-AAB9-48EB-8A73-0B0C1D8A373A}" type="slidenum">
              <a:rPr lang="en-US" altLang="en-US" sz="1400">
                <a:latin typeface="Calibri"/>
                <a:cs typeface="Calibri"/>
              </a:rPr>
              <a:pPr eaLnBrk="1" hangingPunct="1"/>
              <a:t>12</a:t>
            </a:fld>
            <a:endParaRPr lang="en-US" altLang="en-US" sz="1400" dirty="0">
              <a:latin typeface="Calibri"/>
              <a:cs typeface="Calibri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rgbClr val="0000FF"/>
                </a:solidFill>
                <a:latin typeface="Calibri"/>
                <a:cs typeface="Calibri"/>
              </a:rPr>
              <a:t>Aside: Properties of Mod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085850"/>
            <a:ext cx="7772400" cy="53911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 smtClean="0">
                <a:latin typeface="Calibri"/>
                <a:cs typeface="Calibri"/>
              </a:rPr>
              <a:t>To keep hashed values within the size of the table, we will generally do:</a:t>
            </a:r>
          </a:p>
          <a:p>
            <a:pPr algn="ctr" eaLnBrk="1" hangingPunct="1">
              <a:buFontTx/>
              <a:buNone/>
            </a:pPr>
            <a:r>
              <a:rPr lang="en-US" altLang="en-US" sz="2800" dirty="0" smtClean="0">
                <a:latin typeface="Calibri"/>
                <a:cs typeface="Calibri"/>
              </a:rPr>
              <a:t>h(K) = function(K) % </a:t>
            </a:r>
            <a:r>
              <a:rPr lang="en-US" altLang="en-US" sz="2800" dirty="0" err="1" smtClean="0">
                <a:latin typeface="Calibri"/>
                <a:cs typeface="Calibri"/>
              </a:rPr>
              <a:t>TableSize</a:t>
            </a:r>
            <a:endParaRPr lang="en-US" altLang="en-US" sz="2800" dirty="0" smtClean="0">
              <a:latin typeface="Calibri"/>
              <a:cs typeface="Calibri"/>
            </a:endParaRP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latin typeface="Calibri"/>
                <a:cs typeface="Calibri"/>
              </a:rPr>
              <a:t>(In the previous examples, function(K) = K.)</a:t>
            </a:r>
          </a:p>
          <a:p>
            <a:pPr eaLnBrk="1" hangingPunct="1">
              <a:buFontTx/>
              <a:buNone/>
            </a:pPr>
            <a:endParaRPr lang="en-US" altLang="en-US" sz="2800" dirty="0" smtClean="0">
              <a:latin typeface="Calibri"/>
              <a:cs typeface="Calibri"/>
            </a:endParaRP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latin typeface="Calibri"/>
                <a:cs typeface="Calibri"/>
              </a:rPr>
              <a:t>Useful properties of mod:</a:t>
            </a:r>
          </a:p>
          <a:p>
            <a:pPr lvl="1" eaLnBrk="1" hangingPunct="1"/>
            <a:r>
              <a:rPr lang="en-US" altLang="en-US" sz="2400" dirty="0" smtClean="0">
                <a:latin typeface="Calibri"/>
                <a:cs typeface="Calibri"/>
              </a:rPr>
              <a:t>(a + b) % c = [(a % c) + (b % c)] % c</a:t>
            </a:r>
          </a:p>
          <a:p>
            <a:pPr lvl="1" eaLnBrk="1" hangingPunct="1"/>
            <a:r>
              <a:rPr lang="en-US" altLang="en-US" sz="2400" dirty="0" smtClean="0">
                <a:latin typeface="Calibri"/>
                <a:cs typeface="Calibri"/>
              </a:rPr>
              <a:t>(a b) % c = [(a % c) (b % c)] % c</a:t>
            </a:r>
          </a:p>
          <a:p>
            <a:pPr lvl="1" eaLnBrk="1" hangingPunct="1"/>
            <a:r>
              <a:rPr lang="en-US" altLang="en-US" sz="2400" dirty="0" smtClean="0">
                <a:latin typeface="Calibri"/>
                <a:cs typeface="Calibri"/>
              </a:rPr>
              <a:t>a % c = b % c  </a:t>
            </a:r>
            <a:r>
              <a:rPr lang="en-US" altLang="en-US" sz="2400" dirty="0" smtClean="0">
                <a:latin typeface="Calibri"/>
                <a:cs typeface="Times New Roman" pitchFamily="18" charset="0"/>
              </a:rPr>
              <a:t>→</a:t>
            </a:r>
            <a:r>
              <a:rPr lang="en-US" altLang="en-US" sz="2400" dirty="0" smtClean="0">
                <a:latin typeface="Calibri"/>
                <a:cs typeface="Calibri"/>
              </a:rPr>
              <a:t> (a – b) % c = 0</a:t>
            </a:r>
          </a:p>
        </p:txBody>
      </p:sp>
      <p:sp>
        <p:nvSpPr>
          <p:cNvPr id="9221" name="Text Box 37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48768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2" name="Text Box 38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41148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Show 24 +/* 57 = 4 +/ 7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altLang="en-US" smtClean="0"/>
              <a:t>CSE373: Data Structures &amp; Algorithms</a:t>
            </a: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41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7CA09D2-9B43-429D-B6A4-446E9A8C6FA7}" type="slidenum">
              <a:rPr lang="en-US" altLang="en-US" sz="1400">
                <a:latin typeface="Calibri"/>
                <a:cs typeface="Calibri"/>
              </a:rPr>
              <a:pPr eaLnBrk="1" hangingPunct="1"/>
              <a:t>13</a:t>
            </a:fld>
            <a:endParaRPr lang="en-US" altLang="en-US" sz="1400" dirty="0">
              <a:latin typeface="Calibri"/>
              <a:cs typeface="Calibri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FF"/>
                </a:solidFill>
                <a:latin typeface="Calibri"/>
                <a:cs typeface="Calibri"/>
              </a:rPr>
              <a:t>Designing Hash Functions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Calibri"/>
                <a:cs typeface="Calibri"/>
              </a:rPr>
              <a:t>Often based on </a:t>
            </a:r>
            <a:r>
              <a:rPr lang="en-US" altLang="en-US" sz="2400" b="1" dirty="0" smtClean="0">
                <a:latin typeface="Calibri"/>
                <a:cs typeface="Calibri"/>
              </a:rPr>
              <a:t>modular hashing</a:t>
            </a:r>
            <a:r>
              <a:rPr lang="en-US" altLang="en-US" sz="2400" dirty="0" smtClean="0">
                <a:latin typeface="Calibri"/>
                <a:cs typeface="Calibri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latin typeface="Calibri"/>
                <a:cs typeface="Calibri"/>
              </a:rPr>
              <a:t>                            h(K) = f(K) % 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Calibri"/>
                <a:cs typeface="Calibri"/>
              </a:rPr>
              <a:t>P is typically the </a:t>
            </a:r>
            <a:r>
              <a:rPr lang="en-US" altLang="en-US" sz="2400" dirty="0" err="1" smtClean="0">
                <a:latin typeface="Calibri"/>
                <a:cs typeface="Calibri"/>
              </a:rPr>
              <a:t>TableSize</a:t>
            </a:r>
            <a:endParaRPr lang="en-US" altLang="en-US" sz="2400" dirty="0" smtClean="0">
              <a:latin typeface="Calibri"/>
              <a:cs typeface="Calibri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 smtClean="0">
              <a:latin typeface="Calibri"/>
              <a:cs typeface="Calibri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Calibri"/>
                <a:cs typeface="Calibri"/>
              </a:rPr>
              <a:t>P is often chosen to be prime: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latin typeface="Calibri"/>
                <a:cs typeface="Calibri"/>
              </a:rPr>
              <a:t>Reduces likelihood of collisions due to patterns in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latin typeface="Calibri"/>
                <a:cs typeface="Calibri"/>
              </a:rPr>
              <a:t>Is useful for guarantees on certain hashing strategies </a:t>
            </a:r>
            <a:br>
              <a:rPr lang="en-US" altLang="en-US" sz="2000" dirty="0" smtClean="0">
                <a:latin typeface="Calibri"/>
                <a:cs typeface="Calibri"/>
              </a:rPr>
            </a:br>
            <a:r>
              <a:rPr lang="en-US" altLang="en-US" sz="2000" dirty="0" smtClean="0">
                <a:latin typeface="Calibri"/>
                <a:cs typeface="Calibri"/>
              </a:rPr>
              <a:t>(as we’ll see)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dirty="0">
              <a:latin typeface="Calibri"/>
              <a:cs typeface="Calibri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 smtClean="0">
                <a:latin typeface="Calibri"/>
                <a:cs typeface="Calibri"/>
              </a:rPr>
              <a:t>Equivalent objects MUST hash to the same location</a:t>
            </a:r>
            <a:endParaRPr lang="en-US" altLang="en-US" sz="2400" dirty="0">
              <a:latin typeface="Calibri"/>
              <a:cs typeface="Calibri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altLang="en-US" smtClean="0"/>
              <a:t>CSE373: Data Structures &amp; Algorithms</a:t>
            </a: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76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Designing Hash Functions: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cs typeface="Calibri"/>
              </a:rPr>
              <a:t> h(K) = f(K) % P</a:t>
            </a:r>
          </a:p>
          <a:p>
            <a:pPr lvl="1"/>
            <a:r>
              <a:rPr lang="en-US" dirty="0" smtClean="0"/>
              <a:t>f(K) = ??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2118-62DE-1C4C-921F-FBDA45072F9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34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6163FE8-CE41-4388-A6C4-B7AB483B9514}" type="slidenum">
              <a:rPr lang="en-US" altLang="en-US" sz="1400">
                <a:latin typeface="Calibri"/>
                <a:cs typeface="Calibri"/>
              </a:rPr>
              <a:pPr eaLnBrk="1" hangingPunct="1"/>
              <a:t>15</a:t>
            </a:fld>
            <a:endParaRPr lang="en-US" altLang="en-US" sz="1400" dirty="0">
              <a:latin typeface="Calibri"/>
              <a:cs typeface="Calibri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FF"/>
                </a:solidFill>
                <a:latin typeface="Calibri"/>
                <a:cs typeface="Calibri"/>
              </a:rPr>
              <a:t>Some String Hash Functions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sz="half" idx="1"/>
            <p:custDataLst>
              <p:tags r:id="rId3"/>
            </p:custDataLst>
          </p:nvPr>
        </p:nvSpPr>
        <p:spPr>
          <a:xfrm>
            <a:off x="685800" y="1524000"/>
            <a:ext cx="7696200" cy="4114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z="2800" dirty="0" smtClean="0">
                <a:latin typeface="Calibri"/>
                <a:cs typeface="Calibri"/>
              </a:rPr>
              <a:t>key space = strings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 dirty="0" smtClean="0">
                <a:latin typeface="Calibri"/>
                <a:cs typeface="Calibri"/>
              </a:rPr>
              <a:t>    </a:t>
            </a:r>
            <a:r>
              <a:rPr lang="en-US" altLang="en-US" sz="2400" dirty="0" smtClean="0">
                <a:latin typeface="Calibri"/>
                <a:cs typeface="Calibri"/>
              </a:rPr>
              <a:t>K = s</a:t>
            </a:r>
            <a:r>
              <a:rPr lang="en-US" altLang="en-US" sz="2400" baseline="-25000" dirty="0" smtClean="0">
                <a:latin typeface="Calibri"/>
                <a:cs typeface="Calibri"/>
              </a:rPr>
              <a:t>0</a:t>
            </a:r>
            <a:r>
              <a:rPr lang="en-US" altLang="en-US" sz="2400" dirty="0" smtClean="0">
                <a:latin typeface="Calibri"/>
                <a:cs typeface="Calibri"/>
              </a:rPr>
              <a:t> s</a:t>
            </a:r>
            <a:r>
              <a:rPr lang="en-US" altLang="en-US" sz="2400" baseline="-25000" dirty="0" smtClean="0">
                <a:latin typeface="Calibri"/>
                <a:cs typeface="Calibri"/>
              </a:rPr>
              <a:t>1</a:t>
            </a:r>
            <a:r>
              <a:rPr lang="en-US" altLang="en-US" sz="2400" dirty="0" smtClean="0">
                <a:latin typeface="Calibri"/>
                <a:cs typeface="Calibri"/>
              </a:rPr>
              <a:t> s</a:t>
            </a:r>
            <a:r>
              <a:rPr lang="en-US" altLang="en-US" sz="2400" baseline="-25000" dirty="0" smtClean="0">
                <a:latin typeface="Calibri"/>
                <a:cs typeface="Calibri"/>
              </a:rPr>
              <a:t>2</a:t>
            </a:r>
            <a:r>
              <a:rPr lang="en-US" altLang="en-US" sz="2400" dirty="0" smtClean="0">
                <a:latin typeface="Calibri"/>
                <a:cs typeface="Calibri"/>
              </a:rPr>
              <a:t> … s </a:t>
            </a:r>
            <a:r>
              <a:rPr lang="en-US" altLang="en-US" sz="2400" baseline="-25000" dirty="0" smtClean="0">
                <a:latin typeface="Calibri"/>
                <a:cs typeface="Calibri"/>
              </a:rPr>
              <a:t>m-1</a:t>
            </a:r>
            <a:r>
              <a:rPr lang="en-US" altLang="en-US" sz="2400" dirty="0" smtClean="0">
                <a:latin typeface="Calibri"/>
                <a:cs typeface="Calibri"/>
              </a:rPr>
              <a:t> </a:t>
            </a:r>
            <a:r>
              <a:rPr lang="en-US" altLang="en-US" sz="2000" dirty="0" smtClean="0">
                <a:latin typeface="Calibri"/>
                <a:cs typeface="Calibri"/>
              </a:rPr>
              <a:t>(where </a:t>
            </a:r>
            <a:r>
              <a:rPr lang="en-US" altLang="en-US" sz="2000" dirty="0" err="1" smtClean="0">
                <a:latin typeface="Calibri"/>
                <a:cs typeface="Calibri"/>
              </a:rPr>
              <a:t>s</a:t>
            </a:r>
            <a:r>
              <a:rPr lang="en-US" altLang="en-US" sz="2000" baseline="-25000" dirty="0" err="1" smtClean="0">
                <a:latin typeface="Calibri"/>
                <a:cs typeface="Calibri"/>
              </a:rPr>
              <a:t>i</a:t>
            </a:r>
            <a:r>
              <a:rPr lang="en-US" altLang="en-US" sz="2000" dirty="0" smtClean="0">
                <a:latin typeface="Calibri"/>
                <a:cs typeface="Calibri"/>
              </a:rPr>
              <a:t> are chars:  </a:t>
            </a:r>
            <a:r>
              <a:rPr lang="en-US" altLang="en-US" sz="2000" dirty="0" err="1" smtClean="0">
                <a:latin typeface="Calibri"/>
                <a:cs typeface="Calibri"/>
              </a:rPr>
              <a:t>s</a:t>
            </a:r>
            <a:r>
              <a:rPr lang="en-US" altLang="en-US" sz="2000" baseline="-25000" dirty="0" err="1" smtClean="0">
                <a:latin typeface="Calibri"/>
                <a:cs typeface="Calibri"/>
              </a:rPr>
              <a:t>i</a:t>
            </a:r>
            <a:r>
              <a:rPr lang="en-US" altLang="en-US" sz="2000" dirty="0" smtClean="0">
                <a:latin typeface="Calibri"/>
                <a:cs typeface="Calibri"/>
              </a:rPr>
              <a:t> </a:t>
            </a:r>
            <a:r>
              <a:rPr lang="en-US" altLang="en-US" sz="2000" dirty="0" smtClean="0">
                <a:latin typeface="Calibri"/>
                <a:cs typeface="Calibri"/>
                <a:sym typeface="Symbol" pitchFamily="18" charset="2"/>
              </a:rPr>
              <a:t> [0, 128])</a:t>
            </a:r>
            <a:endParaRPr lang="en-US" altLang="en-US" sz="2000" baseline="-25000" dirty="0" smtClean="0">
              <a:latin typeface="Calibri"/>
              <a:cs typeface="Calibri"/>
            </a:endParaRPr>
          </a:p>
          <a:p>
            <a:pPr marL="609600" indent="-609600" eaLnBrk="1" hangingPunct="1">
              <a:buFontTx/>
              <a:buNone/>
            </a:pPr>
            <a:endParaRPr lang="en-US" altLang="en-US" sz="2800" baseline="-25000" dirty="0" smtClean="0">
              <a:latin typeface="Calibri"/>
              <a:cs typeface="Calibri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dirty="0" smtClean="0">
                <a:latin typeface="Calibri"/>
                <a:cs typeface="Calibri"/>
              </a:rPr>
              <a:t>h(K) = s</a:t>
            </a:r>
            <a:r>
              <a:rPr lang="en-US" altLang="en-US" sz="2800" baseline="-25000" dirty="0" smtClean="0">
                <a:latin typeface="Calibri"/>
                <a:cs typeface="Calibri"/>
              </a:rPr>
              <a:t>0</a:t>
            </a:r>
            <a:r>
              <a:rPr lang="en-US" altLang="en-US" sz="2800" dirty="0" smtClean="0">
                <a:latin typeface="Calibri"/>
                <a:cs typeface="Calibri"/>
              </a:rPr>
              <a:t> % </a:t>
            </a:r>
            <a:r>
              <a:rPr lang="en-US" altLang="en-US" sz="2800" dirty="0" err="1" smtClean="0">
                <a:latin typeface="Calibri"/>
                <a:cs typeface="Calibri"/>
              </a:rPr>
              <a:t>TableSize</a:t>
            </a:r>
            <a:endParaRPr lang="en-US" altLang="en-US" sz="2800" dirty="0" smtClean="0">
              <a:latin typeface="Calibri"/>
              <a:cs typeface="Calibri"/>
            </a:endParaRPr>
          </a:p>
          <a:p>
            <a:pPr marL="609600" indent="-609600" eaLnBrk="1" hangingPunct="1">
              <a:buFontTx/>
              <a:buNone/>
            </a:pPr>
            <a:r>
              <a:rPr lang="en-US" altLang="en-US" sz="2800" dirty="0" smtClean="0">
                <a:latin typeface="Calibri"/>
                <a:cs typeface="Calibri"/>
              </a:rPr>
              <a:t>  </a:t>
            </a:r>
          </a:p>
          <a:p>
            <a:pPr marL="609600" indent="-609600" eaLnBrk="1" hangingPunct="1">
              <a:buFontTx/>
              <a:buAutoNum type="arabicPeriod" startAt="2"/>
            </a:pPr>
            <a:r>
              <a:rPr lang="en-US" altLang="en-US" sz="2800" dirty="0" smtClean="0">
                <a:latin typeface="Calibri"/>
                <a:cs typeface="Calibri"/>
              </a:rPr>
              <a:t>h(K) =                   % </a:t>
            </a:r>
            <a:r>
              <a:rPr lang="en-US" altLang="en-US" sz="2800" dirty="0" err="1" smtClean="0">
                <a:latin typeface="Calibri"/>
                <a:cs typeface="Calibri"/>
              </a:rPr>
              <a:t>TableSize</a:t>
            </a:r>
            <a:endParaRPr lang="en-US" altLang="en-US" sz="2800" dirty="0" smtClean="0">
              <a:latin typeface="Calibri"/>
              <a:cs typeface="Calibri"/>
            </a:endParaRPr>
          </a:p>
          <a:p>
            <a:pPr marL="609600" indent="-609600" eaLnBrk="1" hangingPunct="1">
              <a:buFontTx/>
              <a:buAutoNum type="arabicPeriod" startAt="2"/>
            </a:pPr>
            <a:endParaRPr lang="en-US" altLang="en-US" sz="2800" dirty="0" smtClean="0">
              <a:latin typeface="Calibri"/>
              <a:cs typeface="Calibri"/>
            </a:endParaRPr>
          </a:p>
          <a:p>
            <a:pPr marL="609600" indent="-609600" eaLnBrk="1" hangingPunct="1">
              <a:buFontTx/>
              <a:buAutoNum type="arabicPeriod" startAt="3"/>
            </a:pPr>
            <a:r>
              <a:rPr lang="en-US" altLang="en-US" sz="2800" dirty="0" smtClean="0">
                <a:latin typeface="Calibri"/>
                <a:cs typeface="Calibri"/>
              </a:rPr>
              <a:t>h(K) =                     % </a:t>
            </a:r>
            <a:r>
              <a:rPr lang="en-US" altLang="en-US" sz="2800" dirty="0" err="1" smtClean="0">
                <a:latin typeface="Calibri"/>
                <a:cs typeface="Calibri"/>
              </a:rPr>
              <a:t>TableSize</a:t>
            </a:r>
            <a:endParaRPr lang="en-US" altLang="en-US" sz="2800" dirty="0" smtClean="0">
              <a:latin typeface="Calibri"/>
              <a:cs typeface="Calibri"/>
            </a:endParaRPr>
          </a:p>
          <a:p>
            <a:pPr marL="609600" indent="-609600" eaLnBrk="1" hangingPunct="1">
              <a:buFontTx/>
              <a:buNone/>
            </a:pPr>
            <a:endParaRPr lang="en-US" altLang="en-US" sz="2800" dirty="0" smtClean="0">
              <a:solidFill>
                <a:srgbClr val="FF0000"/>
              </a:solidFill>
              <a:latin typeface="Calibri"/>
              <a:cs typeface="Calibri"/>
            </a:endParaRPr>
          </a:p>
        </p:txBody>
      </p:sp>
      <p:graphicFrame>
        <p:nvGraphicFramePr>
          <p:cNvPr id="251908" name="Object 4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438400" y="3808413"/>
          <a:ext cx="1331913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10" imgW="482600" imgH="457200" progId="Equation.DSMT4">
                  <p:embed/>
                </p:oleObj>
              </mc:Choice>
              <mc:Fallback>
                <p:oleObj name="Equation" r:id="rId10" imgW="4826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808413"/>
                        <a:ext cx="1331913" cy="91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1909" name="Object 5"/>
          <p:cNvGraphicFramePr>
            <a:graphicFrameLocks noGrp="1" noChangeAspect="1"/>
          </p:cNvGraphicFramePr>
          <p:nvPr>
            <p:ph sz="half" idx="2"/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940373645"/>
              </p:ext>
            </p:extLst>
          </p:nvPr>
        </p:nvGraphicFramePr>
        <p:xfrm>
          <a:off x="2640013" y="4791075"/>
          <a:ext cx="1316037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12" imgW="723900" imgH="508000" progId="Equation.3">
                  <p:embed/>
                </p:oleObj>
              </mc:Choice>
              <mc:Fallback>
                <p:oleObj name="Equation" r:id="rId12" imgW="7239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3" y="4791075"/>
                        <a:ext cx="1316037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 Box 8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76800" y="44958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spot, post, stop</a:t>
            </a:r>
          </a:p>
        </p:txBody>
      </p:sp>
      <p:sp>
        <p:nvSpPr>
          <p:cNvPr id="11272" name="Text Box 9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62000" y="6248400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altLang="en-US">
                <a:solidFill>
                  <a:schemeClr val="accent1"/>
                </a:solidFill>
              </a:rPr>
              <a:t>[s</a:t>
            </a:r>
            <a:r>
              <a:rPr lang="en-US" altLang="en-US" baseline="-25000">
                <a:solidFill>
                  <a:schemeClr val="accent1"/>
                </a:solidFill>
              </a:rPr>
              <a:t>0</a:t>
            </a:r>
            <a:r>
              <a:rPr lang="en-US" altLang="en-US">
                <a:solidFill>
                  <a:schemeClr val="accent1"/>
                </a:solidFill>
              </a:rPr>
              <a:t> + s</a:t>
            </a:r>
            <a:r>
              <a:rPr lang="en-US" altLang="en-US" baseline="-25000">
                <a:solidFill>
                  <a:schemeClr val="accent1"/>
                </a:solidFill>
              </a:rPr>
              <a:t>1</a:t>
            </a:r>
            <a:r>
              <a:rPr lang="en-US" altLang="en-US">
                <a:solidFill>
                  <a:schemeClr val="accent1"/>
                </a:solidFill>
              </a:rPr>
              <a:t>37 + s</a:t>
            </a:r>
            <a:r>
              <a:rPr lang="en-US" altLang="en-US" baseline="-25000">
                <a:solidFill>
                  <a:schemeClr val="accent1"/>
                </a:solidFill>
              </a:rPr>
              <a:t>2</a:t>
            </a:r>
            <a:r>
              <a:rPr lang="en-US" altLang="en-US">
                <a:solidFill>
                  <a:schemeClr val="accent1"/>
                </a:solidFill>
              </a:rPr>
              <a:t>37</a:t>
            </a:r>
            <a:r>
              <a:rPr lang="en-US" altLang="en-US" baseline="30000">
                <a:solidFill>
                  <a:schemeClr val="accent1"/>
                </a:solidFill>
              </a:rPr>
              <a:t>2</a:t>
            </a:r>
            <a:r>
              <a:rPr lang="en-US" altLang="en-US">
                <a:solidFill>
                  <a:schemeClr val="accent1"/>
                </a:solidFill>
              </a:rPr>
              <a:t>+s</a:t>
            </a:r>
            <a:r>
              <a:rPr lang="en-US" altLang="en-US" baseline="-25000">
                <a:solidFill>
                  <a:schemeClr val="accent1"/>
                </a:solidFill>
              </a:rPr>
              <a:t>3</a:t>
            </a:r>
            <a:r>
              <a:rPr lang="en-US" altLang="en-US">
                <a:solidFill>
                  <a:schemeClr val="accent1"/>
                </a:solidFill>
              </a:rPr>
              <a:t>37</a:t>
            </a:r>
            <a:r>
              <a:rPr lang="en-US" altLang="en-US" baseline="30000">
                <a:solidFill>
                  <a:schemeClr val="accent1"/>
                </a:solidFill>
              </a:rPr>
              <a:t>3</a:t>
            </a:r>
            <a:r>
              <a:rPr lang="en-US" altLang="en-US">
                <a:solidFill>
                  <a:schemeClr val="accent1"/>
                </a:solidFill>
              </a:rPr>
              <a:t>…]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altLang="en-US" smtClean="0"/>
              <a:t>CSE373: Data Structures &amp; Algorithms</a:t>
            </a:r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5747135" y="2916217"/>
            <a:ext cx="2939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H(“batman”) = H(“ballgame”)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68840" y="3964795"/>
            <a:ext cx="2179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H(“spot”) = H(“pots”)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Summer 2016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465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 to hash?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153400" cy="5181600"/>
          </a:xfrm>
        </p:spPr>
        <p:txBody>
          <a:bodyPr>
            <a:normAutofit fontScale="77500" lnSpcReduction="20000"/>
          </a:bodyPr>
          <a:lstStyle/>
          <a:p>
            <a:pPr marL="514350" indent="-457200">
              <a:buNone/>
            </a:pPr>
            <a:r>
              <a:rPr lang="en-US" dirty="0" smtClean="0"/>
              <a:t>We will focus on the two most common things to hash: </a:t>
            </a:r>
            <a:r>
              <a:rPr lang="en-US" i="1" dirty="0" err="1" smtClean="0">
                <a:solidFill>
                  <a:schemeClr val="accent1"/>
                </a:solidFill>
              </a:rPr>
              <a:t>ints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i="1" dirty="0" smtClean="0">
                <a:solidFill>
                  <a:srgbClr val="4F81BD"/>
                </a:solidFill>
              </a:rPr>
              <a:t>strings</a:t>
            </a:r>
          </a:p>
          <a:p>
            <a:pPr marL="914400" lvl="1" indent="-457200"/>
            <a:endParaRPr lang="en-US" sz="1000" dirty="0" smtClean="0"/>
          </a:p>
          <a:p>
            <a:pPr marL="914400" lvl="1" indent="-457200"/>
            <a:r>
              <a:rPr lang="en-US" dirty="0" smtClean="0"/>
              <a:t>For objects with several fields, usually best to have most of the “identifying fields” contribute to the hash to avoid collisions</a:t>
            </a:r>
          </a:p>
          <a:p>
            <a:pPr marL="914400" lvl="1" indent="-457200"/>
            <a:endParaRPr lang="en-US" sz="1000" dirty="0" smtClean="0"/>
          </a:p>
          <a:p>
            <a:pPr marL="914400" lvl="1" indent="-457200"/>
            <a:r>
              <a:rPr lang="en-US" dirty="0" smtClean="0"/>
              <a:t>Example: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Person { 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 first; String middle; String last;    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Date birthdate;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914400" lvl="1" indent="-457200">
              <a:lnSpc>
                <a:spcPts val="1700"/>
              </a:lnSpc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914400" lvl="1" indent="-457200"/>
            <a:r>
              <a:rPr lang="en-US" dirty="0" smtClean="0">
                <a:latin typeface="+mj-lt"/>
                <a:cs typeface="Courier New" pitchFamily="49" charset="0"/>
              </a:rPr>
              <a:t>An inherent trade-off: hashing-time vs. collision-avoidance</a:t>
            </a:r>
          </a:p>
          <a:p>
            <a:pPr marL="1314450" lvl="2" indent="-457200"/>
            <a:r>
              <a:rPr lang="en-US" dirty="0" smtClean="0">
                <a:latin typeface="+mj-lt"/>
                <a:cs typeface="Courier New" pitchFamily="49" charset="0"/>
              </a:rPr>
              <a:t>Bad idea(?):  Use only first name</a:t>
            </a:r>
          </a:p>
          <a:p>
            <a:pPr marL="1314450" lvl="2" indent="-457200"/>
            <a:r>
              <a:rPr lang="en-US" dirty="0" smtClean="0">
                <a:latin typeface="+mj-lt"/>
                <a:cs typeface="Courier New" pitchFamily="49" charset="0"/>
              </a:rPr>
              <a:t>Good idea(?):  Use only middle initial? Combination of fields?</a:t>
            </a:r>
          </a:p>
          <a:p>
            <a:pPr marL="1314450" lvl="2" indent="-457200"/>
            <a:r>
              <a:rPr lang="en-US" dirty="0" smtClean="0">
                <a:latin typeface="+mj-lt"/>
                <a:cs typeface="Courier New" pitchFamily="49" charset="0"/>
              </a:rPr>
              <a:t>Admittedly, what-to-hash-with is often unprincipled </a:t>
            </a:r>
            <a:r>
              <a:rPr lang="en-US" dirty="0" smtClean="0">
                <a:latin typeface="+mj-lt"/>
                <a:cs typeface="Courier New" pitchFamily="49" charset="0"/>
                <a:sym typeface="Wingdings" pitchFamily="2" charset="2"/>
              </a:rPr>
              <a:t>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marL="1314450" lvl="2" indent="-457200"/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08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Deep Breath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A7D43-9770-6841-8275-58F2AD40D25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80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Hash Tables: Review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467600" cy="1828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Aim for constant-time (i.e., </a:t>
            </a:r>
            <a:r>
              <a:rPr lang="en-US" i="1" dirty="0" smtClean="0"/>
              <a:t>O</a:t>
            </a:r>
            <a:r>
              <a:rPr lang="en-US" dirty="0" smtClean="0"/>
              <a:t>(1))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dirty="0" smtClean="0"/>
          </a:p>
          <a:p>
            <a:pPr lvl="1"/>
            <a:r>
              <a:rPr lang="en-US" dirty="0" smtClean="0"/>
              <a:t>“On average” under some reasonable </a:t>
            </a:r>
            <a:r>
              <a:rPr lang="en-US" dirty="0" smtClean="0">
                <a:solidFill>
                  <a:schemeClr val="accent1"/>
                </a:solidFill>
              </a:rPr>
              <a:t>assumptions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hash table is an array of some fixed size</a:t>
            </a:r>
          </a:p>
          <a:p>
            <a:pPr lvl="1"/>
            <a:r>
              <a:rPr lang="en-US" dirty="0" smtClean="0"/>
              <a:t>But </a:t>
            </a:r>
            <a:r>
              <a:rPr lang="en-US" dirty="0" err="1" smtClean="0"/>
              <a:t>growable</a:t>
            </a:r>
            <a:r>
              <a:rPr lang="en-US" dirty="0" smtClean="0"/>
              <a:t> as we’ll see</a:t>
            </a:r>
          </a:p>
          <a:p>
            <a:endParaRPr lang="en-US" sz="10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CSE373: Data Structures &amp; Algorithms</a:t>
            </a:r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304800" y="3886200"/>
            <a:ext cx="7162800" cy="1295400"/>
            <a:chOff x="1143000" y="3962400"/>
            <a:chExt cx="7162800" cy="129540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1143000" y="4038600"/>
              <a:ext cx="2057400" cy="1219200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3000" y="46290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E</a:t>
              </a:r>
            </a:p>
          </p:txBody>
        </p:sp>
        <p:sp>
          <p:nvSpPr>
            <p:cNvPr id="17" name="Right Arrow 16"/>
            <p:cNvSpPr/>
            <p:nvPr/>
          </p:nvSpPr>
          <p:spPr bwMode="auto">
            <a:xfrm>
              <a:off x="1600200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0" y="460998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>
                  <a:cs typeface="Times New Roman" pitchFamily="18" charset="0"/>
                </a:rPr>
                <a:t>int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79378" y="460998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table-index</a:t>
              </a:r>
            </a:p>
          </p:txBody>
        </p:sp>
        <p:sp>
          <p:nvSpPr>
            <p:cNvPr id="20" name="Right Arrow 19"/>
            <p:cNvSpPr/>
            <p:nvPr/>
          </p:nvSpPr>
          <p:spPr bwMode="auto">
            <a:xfrm>
              <a:off x="3288792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ight Arrow 20"/>
            <p:cNvSpPr/>
            <p:nvPr/>
          </p:nvSpPr>
          <p:spPr bwMode="auto">
            <a:xfrm>
              <a:off x="5727192" y="4705290"/>
              <a:ext cx="11308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15000" y="4400490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collision?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022218" y="4473714"/>
              <a:ext cx="1207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</a:t>
              </a:r>
            </a:p>
            <a:p>
              <a:r>
                <a:rPr lang="en-US" sz="2000" b="0" dirty="0" smtClean="0">
                  <a:cs typeface="Times New Roman" pitchFamily="18" charset="0"/>
                </a:rPr>
                <a:t>resolution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52600" y="4019490"/>
              <a:ext cx="752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client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819400" y="4038600"/>
              <a:ext cx="5486400" cy="1219200"/>
            </a:xfrm>
            <a:prstGeom prst="rect">
              <a:avLst/>
            </a:prstGeom>
            <a:solidFill>
              <a:srgbClr val="00B0F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05400" y="3962400"/>
              <a:ext cx="1960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hash table library</a:t>
              </a:r>
            </a:p>
          </p:txBody>
        </p:sp>
      </p:grpSp>
      <p:graphicFrame>
        <p:nvGraphicFramePr>
          <p:cNvPr id="27" name="Group 8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315200" y="29419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Text Box 8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48400" y="5786735"/>
            <a:ext cx="1857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/>
              <a:t>TableSize</a:t>
            </a:r>
            <a:r>
              <a:rPr lang="en-US" dirty="0"/>
              <a:t> –1 </a:t>
            </a:r>
          </a:p>
        </p:txBody>
      </p:sp>
      <p:sp>
        <p:nvSpPr>
          <p:cNvPr id="29" name="Text Box 8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05700" y="243393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hash table</a:t>
            </a:r>
          </a:p>
        </p:txBody>
      </p:sp>
    </p:spTree>
    <p:extLst>
      <p:ext uri="{BB962C8B-B14F-4D97-AF65-F5344CB8AC3E}">
        <p14:creationId xmlns:p14="http://schemas.microsoft.com/office/powerpoint/2010/main" val="41865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Collision resolution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Collision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	When two keys map to the same location in the hash table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try to avoid it, but number-of-keys exceeds table size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hash tables should support </a:t>
            </a:r>
            <a:r>
              <a:rPr lang="en-US" dirty="0" smtClean="0">
                <a:solidFill>
                  <a:srgbClr val="4F81BD"/>
                </a:solidFill>
              </a:rPr>
              <a:t>collision resolution</a:t>
            </a:r>
          </a:p>
          <a:p>
            <a:pPr lvl="1"/>
            <a:r>
              <a:rPr lang="en-US" dirty="0" smtClean="0"/>
              <a:t>Ideas?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94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Motivating Hash Tables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295400"/>
            <a:ext cx="8229600" cy="4724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For a </a:t>
            </a:r>
            <a:r>
              <a:rPr lang="en-US" b="1" dirty="0" smtClean="0"/>
              <a:t>dictionary</a:t>
            </a:r>
            <a:r>
              <a:rPr lang="en-US" dirty="0" smtClean="0"/>
              <a:t> with </a:t>
            </a:r>
            <a:r>
              <a:rPr lang="en-US" i="1" dirty="0" smtClean="0"/>
              <a:t>n</a:t>
            </a:r>
            <a:r>
              <a:rPr lang="en-US" dirty="0" smtClean="0"/>
              <a:t>  key, value pairs</a:t>
            </a:r>
          </a:p>
          <a:p>
            <a:pPr>
              <a:buNone/>
            </a:pPr>
            <a:endParaRPr lang="en-US" sz="1600" dirty="0" smtClean="0"/>
          </a:p>
          <a:p>
            <a:pPr lvl="4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        find        delete</a:t>
            </a:r>
          </a:p>
          <a:p>
            <a:r>
              <a:rPr lang="en-US" dirty="0" smtClean="0"/>
              <a:t>Unsorted linked-list           </a:t>
            </a:r>
            <a:r>
              <a:rPr lang="en-US" i="1" dirty="0" smtClean="0"/>
              <a:t>O</a:t>
            </a:r>
            <a:r>
              <a:rPr lang="en-US" dirty="0" smtClean="0"/>
              <a:t>(1)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Unsorted array                  </a:t>
            </a:r>
            <a:r>
              <a:rPr lang="en-US" i="1" dirty="0" smtClean="0"/>
              <a:t>O</a:t>
            </a:r>
            <a:r>
              <a:rPr lang="en-US" dirty="0" smtClean="0"/>
              <a:t>(1)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Sorted linked list   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Sorted array                     </a:t>
            </a:r>
            <a:r>
              <a:rPr lang="en-US" sz="1000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i="1" dirty="0" smtClean="0">
                <a:solidFill>
                  <a:schemeClr val="accent1"/>
                </a:solidFill>
              </a:rPr>
              <a:t>Balanced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tree	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  <a:r>
              <a:rPr lang="en-US" dirty="0" smtClean="0"/>
              <a:t>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  <a:r>
              <a:rPr lang="en-US" dirty="0" smtClean="0"/>
              <a:t>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119F33"/>
                </a:solidFill>
              </a:rPr>
              <a:t>Magic array                      </a:t>
            </a:r>
            <a:r>
              <a:rPr lang="en-US" i="1" dirty="0" smtClean="0">
                <a:solidFill>
                  <a:srgbClr val="119F33"/>
                </a:solidFill>
              </a:rPr>
              <a:t>O</a:t>
            </a:r>
            <a:r>
              <a:rPr lang="en-US" dirty="0" smtClean="0">
                <a:solidFill>
                  <a:srgbClr val="119F33"/>
                </a:solidFill>
              </a:rPr>
              <a:t>(1)           </a:t>
            </a:r>
            <a:r>
              <a:rPr lang="en-US" i="1" dirty="0" smtClean="0">
                <a:solidFill>
                  <a:srgbClr val="119F33"/>
                </a:solidFill>
              </a:rPr>
              <a:t>O</a:t>
            </a:r>
            <a:r>
              <a:rPr lang="en-US" dirty="0" smtClean="0">
                <a:solidFill>
                  <a:srgbClr val="119F33"/>
                </a:solidFill>
              </a:rPr>
              <a:t>(1)            </a:t>
            </a:r>
            <a:r>
              <a:rPr lang="en-US" i="1" dirty="0" smtClean="0">
                <a:solidFill>
                  <a:srgbClr val="119F33"/>
                </a:solidFill>
              </a:rPr>
              <a:t>O</a:t>
            </a:r>
            <a:r>
              <a:rPr lang="en-US" dirty="0" smtClean="0">
                <a:solidFill>
                  <a:srgbClr val="119F33"/>
                </a:solidFill>
              </a:rPr>
              <a:t>(1</a:t>
            </a:r>
            <a:r>
              <a:rPr lang="en-US" dirty="0">
                <a:solidFill>
                  <a:srgbClr val="119F33"/>
                </a:solidFill>
              </a:rPr>
              <a:t>)</a:t>
            </a:r>
            <a:endParaRPr lang="en-US" dirty="0" smtClean="0">
              <a:solidFill>
                <a:srgbClr val="119F33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Sufficient “magic”: </a:t>
            </a:r>
          </a:p>
          <a:p>
            <a:pPr lvl="1"/>
            <a:r>
              <a:rPr lang="en-US" dirty="0" smtClean="0"/>
              <a:t>Use key to compute array index for an item in </a:t>
            </a:r>
            <a:r>
              <a:rPr lang="en-US" i="1" dirty="0" smtClean="0"/>
              <a:t>O</a:t>
            </a:r>
            <a:r>
              <a:rPr lang="en-US" dirty="0" smtClean="0"/>
              <a:t>(1) time [doable]</a:t>
            </a:r>
          </a:p>
          <a:p>
            <a:pPr lvl="1"/>
            <a:r>
              <a:rPr lang="en-US" dirty="0" smtClean="0"/>
              <a:t>Have a different index for every item [magic]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                           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4800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44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Separate Chaining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371600"/>
            <a:ext cx="56388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Chaining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b="1" dirty="0" smtClean="0"/>
              <a:t>Example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52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Separate Chaining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46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Separate Chaining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96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Separate Chaining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84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Separate Chaining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20793" y="1144310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927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Separate Chaining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4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8" name="Rectangle 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9" name="Rectangle 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2672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" name="AutoShape 9"/>
          <p:cNvCxnSpPr>
            <a:cxnSpLocks noChangeShapeType="1"/>
          </p:cNvCxnSpPr>
          <p:nvPr>
            <p:custDataLst>
              <p:tags r:id="rId25"/>
            </p:custDataLst>
          </p:nvPr>
        </p:nvCxnSpPr>
        <p:spPr bwMode="auto">
          <a:xfrm>
            <a:off x="35814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Rectangle 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4495800" y="1371600"/>
            <a:ext cx="4267200" cy="4495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15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More rigorous chaining analysis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Definition: The </a:t>
            </a:r>
            <a:r>
              <a:rPr lang="en-US" dirty="0" smtClean="0">
                <a:solidFill>
                  <a:schemeClr val="accent1"/>
                </a:solidFill>
              </a:rPr>
              <a:t>load factor</a:t>
            </a:r>
            <a:r>
              <a:rPr lang="en-US" dirty="0" smtClean="0"/>
              <a:t>, </a:t>
            </a:r>
            <a:r>
              <a:rPr lang="en-US" b="1" i="1" dirty="0" smtClean="0">
                <a:sym typeface="Symbol" pitchFamily="18" charset="2"/>
              </a:rPr>
              <a:t></a:t>
            </a:r>
            <a:r>
              <a:rPr lang="en-US" i="1" dirty="0" smtClean="0">
                <a:sym typeface="Symbol" pitchFamily="18" charset="2"/>
              </a:rPr>
              <a:t>, </a:t>
            </a:r>
            <a:r>
              <a:rPr lang="en-US" dirty="0" smtClean="0"/>
              <a:t>of a hash table is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CSE373: Data Structures &amp; Algorithms</a:t>
            </a:r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743200" y="2171700"/>
          <a:ext cx="18827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6" imgW="927000" imgH="393480" progId="Equation.3">
                  <p:embed/>
                </p:oleObj>
              </mc:Choice>
              <mc:Fallback>
                <p:oleObj name="Equation" r:id="rId6" imgW="927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71700"/>
                        <a:ext cx="18827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10125" y="2171700"/>
            <a:ext cx="315907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 </a:t>
            </a:r>
            <a:r>
              <a:rPr lang="en-US" dirty="0" smtClean="0"/>
              <a:t>number </a:t>
            </a:r>
            <a:r>
              <a:rPr lang="en-US" dirty="0"/>
              <a:t>of elements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32004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 chaining, the average number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elements per bucket is </a:t>
            </a:r>
            <a:r>
              <a:rPr lang="en-US" sz="2000" i="1" dirty="0" smtClean="0">
                <a:sym typeface="Symbol" pitchFamily="18" charset="2"/>
              </a:rPr>
              <a:t></a:t>
            </a:r>
          </a:p>
          <a:p>
            <a:pPr marL="342900" lvl="0" indent="-342900">
              <a:spcBef>
                <a:spcPct val="20000"/>
              </a:spcBef>
            </a:pPr>
            <a:endParaRPr lang="en-US" sz="2000" i="1" dirty="0" smtClean="0">
              <a:sym typeface="Symbol" pitchFamily="18" charset="2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if some inserts are followed by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random</a:t>
            </a:r>
            <a:r>
              <a:rPr lang="en-US" sz="2000" b="0" dirty="0" smtClean="0">
                <a:latin typeface="+mj-lt"/>
                <a:sym typeface="Symbol" pitchFamily="18" charset="2"/>
              </a:rPr>
              <a:t> finds, then on average: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“unsuccessful”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</a:t>
            </a:r>
            <a:r>
              <a:rPr lang="en-US" sz="2000" i="1" dirty="0" smtClean="0">
                <a:solidFill>
                  <a:srgbClr val="4F81BD"/>
                </a:solidFill>
                <a:sym typeface="Symbol" pitchFamily="18" charset="2"/>
              </a:rPr>
              <a:t></a:t>
            </a:r>
            <a:r>
              <a:rPr lang="en-US" sz="2000" b="0" dirty="0" smtClean="0">
                <a:latin typeface="+mj-lt"/>
                <a:sym typeface="Symbol" pitchFamily="18" charset="2"/>
              </a:rPr>
              <a:t> items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dirty="0" smtClean="0"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dirty="0">
              <a:latin typeface="+mj-lt"/>
              <a:sym typeface="Symbol" pitchFamily="18" charset="2"/>
            </a:endParaRPr>
          </a:p>
          <a:p>
            <a:pPr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we like to keep </a:t>
            </a:r>
            <a:r>
              <a:rPr lang="en-US" sz="2000" i="1" dirty="0" smtClean="0">
                <a:sym typeface="Symbol" pitchFamily="18" charset="2"/>
              </a:rPr>
              <a:t>  </a:t>
            </a:r>
            <a:r>
              <a:rPr lang="en-US" sz="2000" b="0" dirty="0" smtClean="0">
                <a:latin typeface="+mj-lt"/>
                <a:sym typeface="Symbol" pitchFamily="18" charset="2"/>
              </a:rPr>
              <a:t>fairly low (e.g., 1 or 1.5 or 2) for chaining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433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Motivating Hash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Let’s say you are tasked with counting the frequency of integers in a text file. You are guaranteed that only the integers 0 through 100 will occur: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For example</a:t>
            </a:r>
            <a:r>
              <a:rPr lang="en-US" dirty="0" smtClean="0"/>
              <a:t>: 5, 7, 8, 9, 9, 5, 0, 0, 1, 12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dirty="0" smtClean="0"/>
              <a:t> Result: </a:t>
            </a:r>
            <a:r>
              <a:rPr lang="en-US" dirty="0" smtClean="0"/>
              <a:t>0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2     1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1     5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2     7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1    8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1     9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2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b="1" dirty="0" smtClean="0"/>
              <a:t>What structure is appropriate?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Tree?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List?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Array? </a:t>
            </a:r>
          </a:p>
          <a:p>
            <a:pPr marL="0" indent="0">
              <a:buNone/>
            </a:pPr>
            <a:r>
              <a:rPr lang="en-US" b="1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819400" y="4876800"/>
            <a:ext cx="5181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2      1                          2           1     1  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2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3528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8862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4196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9530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54864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60198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64770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70104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75438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80010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743200" y="5334000"/>
            <a:ext cx="53115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</a:t>
            </a:r>
            <a:r>
              <a:rPr lang="en-US" sz="2000" b="0" smtClean="0">
                <a:latin typeface="+mn-lt"/>
              </a:rPr>
              <a:t>0      </a:t>
            </a:r>
            <a:r>
              <a:rPr lang="en-US" sz="2000" b="0" smtClean="0">
                <a:latin typeface="+mn-lt"/>
              </a:rPr>
              <a:t>   1        2       3       4       5      6      7        8      9    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903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1B6EE6B-E7DA-4CB9-909E-B660C258E896}" type="slidenum">
              <a:rPr lang="en-US" altLang="en-US" sz="1400">
                <a:latin typeface="Calibri"/>
                <a:cs typeface="Calibri"/>
              </a:rPr>
              <a:pPr eaLnBrk="1" hangingPunct="1"/>
              <a:t>4</a:t>
            </a:fld>
            <a:endParaRPr lang="en-US" altLang="en-US" sz="1400" dirty="0">
              <a:latin typeface="Calibri"/>
              <a:cs typeface="Calibri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762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FF"/>
                </a:solidFill>
                <a:latin typeface="Calibri"/>
                <a:cs typeface="Calibri"/>
              </a:rPr>
              <a:t>Motivating Hash Tables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 smtClean="0">
                <a:latin typeface="Calibri"/>
                <a:cs typeface="Calibri"/>
              </a:rPr>
              <a:t>Now what if we want to associate name to phone number?</a:t>
            </a:r>
          </a:p>
          <a:p>
            <a:pPr eaLnBrk="1" hangingPunct="1">
              <a:buFontTx/>
              <a:buNone/>
            </a:pPr>
            <a:endParaRPr lang="en-US" altLang="en-US" sz="2800" dirty="0">
              <a:latin typeface="Calibri"/>
              <a:cs typeface="Calibri"/>
            </a:endParaRP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latin typeface="Calibri"/>
                <a:cs typeface="Calibri"/>
              </a:rPr>
              <a:t>Suppose keys are first, last names</a:t>
            </a:r>
            <a:endParaRPr lang="en-US" altLang="en-US" sz="2800" baseline="30000" dirty="0" smtClean="0">
              <a:latin typeface="Calibri"/>
              <a:cs typeface="Calibri"/>
            </a:endParaRPr>
          </a:p>
          <a:p>
            <a:pPr lvl="1" eaLnBrk="1" hangingPunct="1"/>
            <a:r>
              <a:rPr lang="en-US" altLang="en-US" sz="2400" dirty="0" smtClean="0">
                <a:latin typeface="Calibri"/>
                <a:cs typeface="Calibri"/>
              </a:rPr>
              <a:t>how big is the key space?</a:t>
            </a:r>
          </a:p>
          <a:p>
            <a:pPr lvl="1" eaLnBrk="1" hangingPunct="1"/>
            <a:endParaRPr lang="en-US" altLang="en-US" sz="24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altLang="en-US" sz="2800" dirty="0" smtClean="0">
                <a:latin typeface="Calibri"/>
                <a:cs typeface="Calibri"/>
              </a:rPr>
              <a:t>Maybe we only care about students</a:t>
            </a:r>
          </a:p>
          <a:p>
            <a:pPr eaLnBrk="1" hangingPunct="1">
              <a:buFontTx/>
              <a:buNone/>
            </a:pPr>
            <a:endParaRPr lang="en-US" altLang="en-US" sz="2800" dirty="0" smtClean="0">
              <a:latin typeface="Calibri"/>
              <a:cs typeface="Calibri"/>
            </a:endParaRPr>
          </a:p>
          <a:p>
            <a:pPr eaLnBrk="1" hangingPunct="1">
              <a:buFontTx/>
              <a:buNone/>
            </a:pPr>
            <a:endParaRPr lang="en-US" altLang="en-US" sz="2800" dirty="0" smtClean="0">
              <a:latin typeface="Calibri"/>
              <a:cs typeface="Calibri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altLang="en-US" smtClean="0"/>
              <a:t>CSE373: Data Structures &amp; Algorithms</a:t>
            </a: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10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Hash Tables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467600" cy="4495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Aim for constant-time (i.e., </a:t>
            </a:r>
            <a:r>
              <a:rPr lang="en-US" sz="2000" i="1" dirty="0" smtClean="0"/>
              <a:t>O</a:t>
            </a:r>
            <a:r>
              <a:rPr lang="en-US" sz="2000" dirty="0" smtClean="0"/>
              <a:t>(1))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dirty="0" smtClean="0"/>
              <a:t>,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sz="2000" dirty="0" smtClean="0"/>
          </a:p>
          <a:p>
            <a:pPr lvl="1"/>
            <a:r>
              <a:rPr lang="en-US" sz="1800" dirty="0" smtClean="0"/>
              <a:t>“On average” under some often-reasonable </a:t>
            </a:r>
            <a:r>
              <a:rPr lang="en-US" sz="1800" dirty="0" smtClean="0">
                <a:solidFill>
                  <a:schemeClr val="accent1"/>
                </a:solidFill>
              </a:rPr>
              <a:t>assumptions</a:t>
            </a:r>
          </a:p>
          <a:p>
            <a:pPr lvl="1"/>
            <a:endParaRPr lang="en-US" sz="700" dirty="0" smtClean="0"/>
          </a:p>
          <a:p>
            <a:r>
              <a:rPr lang="en-US" sz="2000" dirty="0" smtClean="0"/>
              <a:t>A hash table is an array of some fixed size</a:t>
            </a:r>
          </a:p>
          <a:p>
            <a:endParaRPr lang="en-US" sz="700" dirty="0" smtClean="0"/>
          </a:p>
          <a:p>
            <a:endParaRPr lang="en-US" sz="2000" dirty="0" smtClean="0"/>
          </a:p>
          <a:p>
            <a:r>
              <a:rPr lang="en-US" sz="2000" dirty="0" smtClean="0"/>
              <a:t>Basic idea: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CSE373: Data Structures &amp; Algorithms</a:t>
            </a:r>
            <a:endParaRPr lang="en-US"/>
          </a:p>
        </p:txBody>
      </p:sp>
      <p:sp>
        <p:nvSpPr>
          <p:cNvPr id="7" name="Freeform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320800" y="4038600"/>
            <a:ext cx="2946400" cy="1733550"/>
          </a:xfrm>
          <a:custGeom>
            <a:avLst/>
            <a:gdLst/>
            <a:ahLst/>
            <a:cxnLst>
              <a:cxn ang="0">
                <a:pos x="982" y="68"/>
              </a:cxn>
              <a:cxn ang="0">
                <a:pos x="598" y="68"/>
              </a:cxn>
              <a:cxn ang="0">
                <a:pos x="534" y="90"/>
              </a:cxn>
              <a:cxn ang="0">
                <a:pos x="502" y="100"/>
              </a:cxn>
              <a:cxn ang="0">
                <a:pos x="353" y="175"/>
              </a:cxn>
              <a:cxn ang="0">
                <a:pos x="182" y="303"/>
              </a:cxn>
              <a:cxn ang="0">
                <a:pos x="129" y="367"/>
              </a:cxn>
              <a:cxn ang="0">
                <a:pos x="76" y="463"/>
              </a:cxn>
              <a:cxn ang="0">
                <a:pos x="1" y="719"/>
              </a:cxn>
              <a:cxn ang="0">
                <a:pos x="12" y="836"/>
              </a:cxn>
              <a:cxn ang="0">
                <a:pos x="86" y="858"/>
              </a:cxn>
              <a:cxn ang="0">
                <a:pos x="321" y="879"/>
              </a:cxn>
              <a:cxn ang="0">
                <a:pos x="353" y="900"/>
              </a:cxn>
              <a:cxn ang="0">
                <a:pos x="374" y="964"/>
              </a:cxn>
              <a:cxn ang="0">
                <a:pos x="353" y="1071"/>
              </a:cxn>
              <a:cxn ang="0">
                <a:pos x="257" y="1231"/>
              </a:cxn>
              <a:cxn ang="0">
                <a:pos x="204" y="1348"/>
              </a:cxn>
              <a:cxn ang="0">
                <a:pos x="332" y="1604"/>
              </a:cxn>
              <a:cxn ang="0">
                <a:pos x="460" y="1594"/>
              </a:cxn>
              <a:cxn ang="0">
                <a:pos x="588" y="1530"/>
              </a:cxn>
              <a:cxn ang="0">
                <a:pos x="716" y="1455"/>
              </a:cxn>
              <a:cxn ang="0">
                <a:pos x="844" y="1498"/>
              </a:cxn>
              <a:cxn ang="0">
                <a:pos x="886" y="1594"/>
              </a:cxn>
              <a:cxn ang="0">
                <a:pos x="993" y="1956"/>
              </a:cxn>
              <a:cxn ang="0">
                <a:pos x="1249" y="1914"/>
              </a:cxn>
              <a:cxn ang="0">
                <a:pos x="1302" y="1871"/>
              </a:cxn>
              <a:cxn ang="0">
                <a:pos x="1324" y="1839"/>
              </a:cxn>
              <a:cxn ang="0">
                <a:pos x="1356" y="1818"/>
              </a:cxn>
              <a:cxn ang="0">
                <a:pos x="1473" y="1306"/>
              </a:cxn>
              <a:cxn ang="0">
                <a:pos x="1398" y="911"/>
              </a:cxn>
              <a:cxn ang="0">
                <a:pos x="1345" y="836"/>
              </a:cxn>
              <a:cxn ang="0">
                <a:pos x="1302" y="751"/>
              </a:cxn>
              <a:cxn ang="0">
                <a:pos x="1270" y="634"/>
              </a:cxn>
              <a:cxn ang="0">
                <a:pos x="1345" y="356"/>
              </a:cxn>
              <a:cxn ang="0">
                <a:pos x="1345" y="143"/>
              </a:cxn>
              <a:cxn ang="0">
                <a:pos x="1217" y="58"/>
              </a:cxn>
              <a:cxn ang="0">
                <a:pos x="1153" y="36"/>
              </a:cxn>
              <a:cxn ang="0">
                <a:pos x="982" y="68"/>
              </a:cxn>
            </a:cxnLst>
            <a:rect l="0" t="0" r="r" b="b"/>
            <a:pathLst>
              <a:path w="1473" h="1959">
                <a:moveTo>
                  <a:pt x="982" y="68"/>
                </a:moveTo>
                <a:cubicBezTo>
                  <a:pt x="876" y="15"/>
                  <a:pt x="715" y="60"/>
                  <a:pt x="598" y="68"/>
                </a:cubicBezTo>
                <a:cubicBezTo>
                  <a:pt x="577" y="75"/>
                  <a:pt x="555" y="83"/>
                  <a:pt x="534" y="90"/>
                </a:cubicBezTo>
                <a:cubicBezTo>
                  <a:pt x="523" y="94"/>
                  <a:pt x="502" y="100"/>
                  <a:pt x="502" y="100"/>
                </a:cubicBezTo>
                <a:cubicBezTo>
                  <a:pt x="381" y="182"/>
                  <a:pt x="500" y="108"/>
                  <a:pt x="353" y="175"/>
                </a:cubicBezTo>
                <a:cubicBezTo>
                  <a:pt x="287" y="205"/>
                  <a:pt x="241" y="264"/>
                  <a:pt x="182" y="303"/>
                </a:cubicBezTo>
                <a:cubicBezTo>
                  <a:pt x="130" y="382"/>
                  <a:pt x="197" y="285"/>
                  <a:pt x="129" y="367"/>
                </a:cubicBezTo>
                <a:cubicBezTo>
                  <a:pt x="105" y="396"/>
                  <a:pt x="97" y="432"/>
                  <a:pt x="76" y="463"/>
                </a:cubicBezTo>
                <a:cubicBezTo>
                  <a:pt x="54" y="550"/>
                  <a:pt x="16" y="629"/>
                  <a:pt x="1" y="719"/>
                </a:cubicBezTo>
                <a:cubicBezTo>
                  <a:pt x="5" y="758"/>
                  <a:pt x="0" y="799"/>
                  <a:pt x="12" y="836"/>
                </a:cubicBezTo>
                <a:cubicBezTo>
                  <a:pt x="13" y="840"/>
                  <a:pt x="68" y="853"/>
                  <a:pt x="86" y="858"/>
                </a:cubicBezTo>
                <a:cubicBezTo>
                  <a:pt x="195" y="889"/>
                  <a:pt x="34" y="863"/>
                  <a:pt x="321" y="879"/>
                </a:cubicBezTo>
                <a:cubicBezTo>
                  <a:pt x="332" y="886"/>
                  <a:pt x="346" y="889"/>
                  <a:pt x="353" y="900"/>
                </a:cubicBezTo>
                <a:cubicBezTo>
                  <a:pt x="365" y="919"/>
                  <a:pt x="374" y="964"/>
                  <a:pt x="374" y="964"/>
                </a:cubicBezTo>
                <a:cubicBezTo>
                  <a:pt x="371" y="987"/>
                  <a:pt x="368" y="1044"/>
                  <a:pt x="353" y="1071"/>
                </a:cubicBezTo>
                <a:cubicBezTo>
                  <a:pt x="322" y="1126"/>
                  <a:pt x="287" y="1177"/>
                  <a:pt x="257" y="1231"/>
                </a:cubicBezTo>
                <a:cubicBezTo>
                  <a:pt x="235" y="1271"/>
                  <a:pt x="229" y="1310"/>
                  <a:pt x="204" y="1348"/>
                </a:cubicBezTo>
                <a:cubicBezTo>
                  <a:pt x="212" y="1485"/>
                  <a:pt x="191" y="1571"/>
                  <a:pt x="332" y="1604"/>
                </a:cubicBezTo>
                <a:cubicBezTo>
                  <a:pt x="375" y="1601"/>
                  <a:pt x="418" y="1600"/>
                  <a:pt x="460" y="1594"/>
                </a:cubicBezTo>
                <a:cubicBezTo>
                  <a:pt x="508" y="1588"/>
                  <a:pt x="541" y="1545"/>
                  <a:pt x="588" y="1530"/>
                </a:cubicBezTo>
                <a:cubicBezTo>
                  <a:pt x="623" y="1495"/>
                  <a:pt x="668" y="1471"/>
                  <a:pt x="716" y="1455"/>
                </a:cubicBezTo>
                <a:cubicBezTo>
                  <a:pt x="772" y="1463"/>
                  <a:pt x="806" y="1460"/>
                  <a:pt x="844" y="1498"/>
                </a:cubicBezTo>
                <a:cubicBezTo>
                  <a:pt x="855" y="1533"/>
                  <a:pt x="875" y="1559"/>
                  <a:pt x="886" y="1594"/>
                </a:cubicBezTo>
                <a:cubicBezTo>
                  <a:pt x="894" y="1728"/>
                  <a:pt x="871" y="1876"/>
                  <a:pt x="993" y="1956"/>
                </a:cubicBezTo>
                <a:cubicBezTo>
                  <a:pt x="1285" y="1941"/>
                  <a:pt x="1104" y="1959"/>
                  <a:pt x="1249" y="1914"/>
                </a:cubicBezTo>
                <a:cubicBezTo>
                  <a:pt x="1307" y="1825"/>
                  <a:pt x="1231" y="1928"/>
                  <a:pt x="1302" y="1871"/>
                </a:cubicBezTo>
                <a:cubicBezTo>
                  <a:pt x="1312" y="1863"/>
                  <a:pt x="1315" y="1848"/>
                  <a:pt x="1324" y="1839"/>
                </a:cubicBezTo>
                <a:cubicBezTo>
                  <a:pt x="1333" y="1830"/>
                  <a:pt x="1345" y="1825"/>
                  <a:pt x="1356" y="1818"/>
                </a:cubicBezTo>
                <a:cubicBezTo>
                  <a:pt x="1466" y="1650"/>
                  <a:pt x="1423" y="1499"/>
                  <a:pt x="1473" y="1306"/>
                </a:cubicBezTo>
                <a:cubicBezTo>
                  <a:pt x="1466" y="1156"/>
                  <a:pt x="1470" y="1037"/>
                  <a:pt x="1398" y="911"/>
                </a:cubicBezTo>
                <a:cubicBezTo>
                  <a:pt x="1326" y="785"/>
                  <a:pt x="1399" y="935"/>
                  <a:pt x="1345" y="836"/>
                </a:cubicBezTo>
                <a:cubicBezTo>
                  <a:pt x="1330" y="808"/>
                  <a:pt x="1302" y="751"/>
                  <a:pt x="1302" y="751"/>
                </a:cubicBezTo>
                <a:cubicBezTo>
                  <a:pt x="1293" y="711"/>
                  <a:pt x="1280" y="673"/>
                  <a:pt x="1270" y="634"/>
                </a:cubicBezTo>
                <a:cubicBezTo>
                  <a:pt x="1279" y="537"/>
                  <a:pt x="1290" y="439"/>
                  <a:pt x="1345" y="356"/>
                </a:cubicBezTo>
                <a:cubicBezTo>
                  <a:pt x="1356" y="285"/>
                  <a:pt x="1372" y="215"/>
                  <a:pt x="1345" y="143"/>
                </a:cubicBezTo>
                <a:cubicBezTo>
                  <a:pt x="1322" y="82"/>
                  <a:pt x="1267" y="75"/>
                  <a:pt x="1217" y="58"/>
                </a:cubicBezTo>
                <a:cubicBezTo>
                  <a:pt x="1196" y="51"/>
                  <a:pt x="1153" y="36"/>
                  <a:pt x="1153" y="36"/>
                </a:cubicBezTo>
                <a:cubicBezTo>
                  <a:pt x="985" y="48"/>
                  <a:pt x="1018" y="0"/>
                  <a:pt x="982" y="68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4597400" y="49784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" name="Group 8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705600" y="31705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8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67400" y="5943600"/>
            <a:ext cx="1857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/>
              <a:t>TableSize</a:t>
            </a:r>
            <a:r>
              <a:rPr lang="en-US" sz="2000" dirty="0"/>
              <a:t> –1 </a:t>
            </a:r>
          </a:p>
        </p:txBody>
      </p:sp>
      <p:sp>
        <p:nvSpPr>
          <p:cNvPr id="11" name="Text Box 8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6546" y="3958064"/>
            <a:ext cx="20762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algn="ctr"/>
            <a:r>
              <a:rPr lang="en-US" dirty="0"/>
              <a:t>hash function: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index = </a:t>
            </a:r>
            <a:r>
              <a:rPr lang="en-US" b="1" dirty="0" smtClean="0">
                <a:solidFill>
                  <a:srgbClr val="C00000"/>
                </a:solidFill>
              </a:rPr>
              <a:t>h(key)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Text Box 8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96100" y="266253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hash table</a:t>
            </a:r>
          </a:p>
        </p:txBody>
      </p:sp>
      <p:sp>
        <p:nvSpPr>
          <p:cNvPr id="13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1152" y="5867400"/>
            <a:ext cx="36984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key space (e.g., integers, strings)</a:t>
            </a:r>
          </a:p>
        </p:txBody>
      </p:sp>
    </p:spTree>
    <p:extLst>
      <p:ext uri="{BB962C8B-B14F-4D97-AF65-F5344CB8AC3E}">
        <p14:creationId xmlns:p14="http://schemas.microsoft.com/office/powerpoint/2010/main" val="3652088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B8501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98" descr="http://upload.wikimedia.org/wikipedia/commons/thumb/7/7d/Hash_table_3_1_1_0_1_0_0_SP.svg/315px-Hash_table_3_1_1_0_1_0_0_SP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004" y="1600200"/>
            <a:ext cx="500856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A7D43-9770-6841-8275-58F2AD40D2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73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Hash Tables vs. Balanced Trees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terms of a Dictionary ADT for just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, hash tables and balanced trees are just different data structures</a:t>
            </a:r>
          </a:p>
          <a:p>
            <a:pPr lvl="1"/>
            <a:r>
              <a:rPr lang="en-US" dirty="0" smtClean="0"/>
              <a:t>Hash tables </a:t>
            </a:r>
            <a:r>
              <a:rPr lang="en-US" i="1" dirty="0" smtClean="0"/>
              <a:t>O</a:t>
            </a:r>
            <a:r>
              <a:rPr lang="en-US" dirty="0" smtClean="0"/>
              <a:t>(1) on average (</a:t>
            </a:r>
            <a:r>
              <a:rPr lang="en-US" i="1" dirty="0" smtClean="0"/>
              <a:t>assuming</a:t>
            </a:r>
            <a:r>
              <a:rPr lang="en-US" dirty="0" smtClean="0"/>
              <a:t> we follow good practices)</a:t>
            </a:r>
          </a:p>
          <a:p>
            <a:pPr lvl="1"/>
            <a:r>
              <a:rPr lang="en-US" dirty="0" smtClean="0"/>
              <a:t>Balanced trees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worst-case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Constant-time is better, right?</a:t>
            </a:r>
          </a:p>
          <a:p>
            <a:pPr lvl="1"/>
            <a:r>
              <a:rPr lang="en-US" dirty="0" smtClean="0"/>
              <a:t>Yes, but you need “hashing to behave” (must avoid collisions)</a:t>
            </a:r>
          </a:p>
          <a:p>
            <a:pPr lvl="1"/>
            <a:r>
              <a:rPr lang="en-US" dirty="0" smtClean="0"/>
              <a:t>Yes, but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findMax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predecessor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successor</a:t>
            </a:r>
            <a:r>
              <a:rPr lang="en-US" dirty="0" smtClean="0"/>
              <a:t>  go from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to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printSorted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from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to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lvl="2"/>
            <a:r>
              <a:rPr lang="en-US" dirty="0" smtClean="0"/>
              <a:t>Why your textbook considers this to be a different ADT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0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Hash Tables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There are </a:t>
            </a:r>
            <a:r>
              <a:rPr lang="en-US" b="1" i="1" dirty="0" smtClean="0"/>
              <a:t>m</a:t>
            </a:r>
            <a:r>
              <a:rPr lang="en-US" dirty="0" smtClean="0"/>
              <a:t> possible keys (</a:t>
            </a:r>
            <a:r>
              <a:rPr lang="en-US" i="1" dirty="0" smtClean="0"/>
              <a:t>m</a:t>
            </a:r>
            <a:r>
              <a:rPr lang="en-US" dirty="0" smtClean="0"/>
              <a:t> typically large, even infinite) </a:t>
            </a:r>
          </a:p>
          <a:p>
            <a:r>
              <a:rPr lang="en-US" dirty="0" smtClean="0"/>
              <a:t>We expect our table to have only </a:t>
            </a:r>
            <a:r>
              <a:rPr lang="en-US" b="1" i="1" dirty="0" smtClean="0"/>
              <a:t>n</a:t>
            </a:r>
            <a:r>
              <a:rPr lang="en-US" dirty="0" smtClean="0"/>
              <a:t> items </a:t>
            </a:r>
          </a:p>
          <a:p>
            <a:r>
              <a:rPr lang="en-US" b="1" i="1" dirty="0" smtClean="0"/>
              <a:t>n</a:t>
            </a:r>
            <a:r>
              <a:rPr lang="en-US" dirty="0" smtClean="0"/>
              <a:t> is much less than </a:t>
            </a:r>
            <a:r>
              <a:rPr lang="en-US" b="1" i="1" dirty="0" smtClean="0"/>
              <a:t>m</a:t>
            </a:r>
            <a:r>
              <a:rPr lang="en-US" dirty="0" smtClean="0"/>
              <a:t> (often written </a:t>
            </a:r>
            <a:r>
              <a:rPr lang="en-US" b="1" i="1" dirty="0" smtClean="0"/>
              <a:t>n</a:t>
            </a:r>
            <a:r>
              <a:rPr lang="en-US" b="1" dirty="0" smtClean="0"/>
              <a:t> &lt;&lt; </a:t>
            </a:r>
            <a:r>
              <a:rPr lang="en-US" b="1" i="1" dirty="0" smtClean="0"/>
              <a:t>m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Many dictionaries have this property</a:t>
            </a:r>
          </a:p>
          <a:p>
            <a:pPr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Compiler: All possible identifiers allowed by the language vs. those used in some file of one program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Database: All possible student names vs. students enrolled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AI: All possible chess-board configurations vs. those considered by the current player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2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Hash functions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90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An ideal hash function:</a:t>
            </a:r>
          </a:p>
          <a:p>
            <a:r>
              <a:rPr lang="en-US" sz="2000" dirty="0" smtClean="0"/>
              <a:t>Fast to compute</a:t>
            </a:r>
          </a:p>
          <a:p>
            <a:r>
              <a:rPr lang="en-US" sz="2000" dirty="0" smtClean="0"/>
              <a:t>“Rarely” hashes two “used” keys to the same index</a:t>
            </a:r>
          </a:p>
          <a:p>
            <a:pPr lvl="1"/>
            <a:r>
              <a:rPr lang="en-US" sz="1800" dirty="0" smtClean="0"/>
              <a:t>Often impossible in theory but easy in practice</a:t>
            </a:r>
          </a:p>
          <a:p>
            <a:pPr lvl="1"/>
            <a:r>
              <a:rPr lang="en-US" sz="1800" dirty="0" smtClean="0"/>
              <a:t>Will handle </a:t>
            </a:r>
            <a:r>
              <a:rPr lang="en-US" sz="1800" i="1" dirty="0" smtClean="0"/>
              <a:t>collisions</a:t>
            </a:r>
            <a:r>
              <a:rPr lang="en-US" sz="1800" dirty="0" smtClean="0"/>
              <a:t> later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CSE373: Data Structures &amp; Algorithms</a:t>
            </a:r>
            <a:endParaRPr lang="en-US"/>
          </a:p>
        </p:txBody>
      </p:sp>
      <p:sp>
        <p:nvSpPr>
          <p:cNvPr id="7" name="Freeform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320800" y="4038600"/>
            <a:ext cx="2946400" cy="1733550"/>
          </a:xfrm>
          <a:custGeom>
            <a:avLst/>
            <a:gdLst/>
            <a:ahLst/>
            <a:cxnLst>
              <a:cxn ang="0">
                <a:pos x="982" y="68"/>
              </a:cxn>
              <a:cxn ang="0">
                <a:pos x="598" y="68"/>
              </a:cxn>
              <a:cxn ang="0">
                <a:pos x="534" y="90"/>
              </a:cxn>
              <a:cxn ang="0">
                <a:pos x="502" y="100"/>
              </a:cxn>
              <a:cxn ang="0">
                <a:pos x="353" y="175"/>
              </a:cxn>
              <a:cxn ang="0">
                <a:pos x="182" y="303"/>
              </a:cxn>
              <a:cxn ang="0">
                <a:pos x="129" y="367"/>
              </a:cxn>
              <a:cxn ang="0">
                <a:pos x="76" y="463"/>
              </a:cxn>
              <a:cxn ang="0">
                <a:pos x="1" y="719"/>
              </a:cxn>
              <a:cxn ang="0">
                <a:pos x="12" y="836"/>
              </a:cxn>
              <a:cxn ang="0">
                <a:pos x="86" y="858"/>
              </a:cxn>
              <a:cxn ang="0">
                <a:pos x="321" y="879"/>
              </a:cxn>
              <a:cxn ang="0">
                <a:pos x="353" y="900"/>
              </a:cxn>
              <a:cxn ang="0">
                <a:pos x="374" y="964"/>
              </a:cxn>
              <a:cxn ang="0">
                <a:pos x="353" y="1071"/>
              </a:cxn>
              <a:cxn ang="0">
                <a:pos x="257" y="1231"/>
              </a:cxn>
              <a:cxn ang="0">
                <a:pos x="204" y="1348"/>
              </a:cxn>
              <a:cxn ang="0">
                <a:pos x="332" y="1604"/>
              </a:cxn>
              <a:cxn ang="0">
                <a:pos x="460" y="1594"/>
              </a:cxn>
              <a:cxn ang="0">
                <a:pos x="588" y="1530"/>
              </a:cxn>
              <a:cxn ang="0">
                <a:pos x="716" y="1455"/>
              </a:cxn>
              <a:cxn ang="0">
                <a:pos x="844" y="1498"/>
              </a:cxn>
              <a:cxn ang="0">
                <a:pos x="886" y="1594"/>
              </a:cxn>
              <a:cxn ang="0">
                <a:pos x="993" y="1956"/>
              </a:cxn>
              <a:cxn ang="0">
                <a:pos x="1249" y="1914"/>
              </a:cxn>
              <a:cxn ang="0">
                <a:pos x="1302" y="1871"/>
              </a:cxn>
              <a:cxn ang="0">
                <a:pos x="1324" y="1839"/>
              </a:cxn>
              <a:cxn ang="0">
                <a:pos x="1356" y="1818"/>
              </a:cxn>
              <a:cxn ang="0">
                <a:pos x="1473" y="1306"/>
              </a:cxn>
              <a:cxn ang="0">
                <a:pos x="1398" y="911"/>
              </a:cxn>
              <a:cxn ang="0">
                <a:pos x="1345" y="836"/>
              </a:cxn>
              <a:cxn ang="0">
                <a:pos x="1302" y="751"/>
              </a:cxn>
              <a:cxn ang="0">
                <a:pos x="1270" y="634"/>
              </a:cxn>
              <a:cxn ang="0">
                <a:pos x="1345" y="356"/>
              </a:cxn>
              <a:cxn ang="0">
                <a:pos x="1345" y="143"/>
              </a:cxn>
              <a:cxn ang="0">
                <a:pos x="1217" y="58"/>
              </a:cxn>
              <a:cxn ang="0">
                <a:pos x="1153" y="36"/>
              </a:cxn>
              <a:cxn ang="0">
                <a:pos x="982" y="68"/>
              </a:cxn>
            </a:cxnLst>
            <a:rect l="0" t="0" r="r" b="b"/>
            <a:pathLst>
              <a:path w="1473" h="1959">
                <a:moveTo>
                  <a:pt x="982" y="68"/>
                </a:moveTo>
                <a:cubicBezTo>
                  <a:pt x="876" y="15"/>
                  <a:pt x="715" y="60"/>
                  <a:pt x="598" y="68"/>
                </a:cubicBezTo>
                <a:cubicBezTo>
                  <a:pt x="577" y="75"/>
                  <a:pt x="555" y="83"/>
                  <a:pt x="534" y="90"/>
                </a:cubicBezTo>
                <a:cubicBezTo>
                  <a:pt x="523" y="94"/>
                  <a:pt x="502" y="100"/>
                  <a:pt x="502" y="100"/>
                </a:cubicBezTo>
                <a:cubicBezTo>
                  <a:pt x="381" y="182"/>
                  <a:pt x="500" y="108"/>
                  <a:pt x="353" y="175"/>
                </a:cubicBezTo>
                <a:cubicBezTo>
                  <a:pt x="287" y="205"/>
                  <a:pt x="241" y="264"/>
                  <a:pt x="182" y="303"/>
                </a:cubicBezTo>
                <a:cubicBezTo>
                  <a:pt x="130" y="382"/>
                  <a:pt x="197" y="285"/>
                  <a:pt x="129" y="367"/>
                </a:cubicBezTo>
                <a:cubicBezTo>
                  <a:pt x="105" y="396"/>
                  <a:pt x="97" y="432"/>
                  <a:pt x="76" y="463"/>
                </a:cubicBezTo>
                <a:cubicBezTo>
                  <a:pt x="54" y="550"/>
                  <a:pt x="16" y="629"/>
                  <a:pt x="1" y="719"/>
                </a:cubicBezTo>
                <a:cubicBezTo>
                  <a:pt x="5" y="758"/>
                  <a:pt x="0" y="799"/>
                  <a:pt x="12" y="836"/>
                </a:cubicBezTo>
                <a:cubicBezTo>
                  <a:pt x="13" y="840"/>
                  <a:pt x="68" y="853"/>
                  <a:pt x="86" y="858"/>
                </a:cubicBezTo>
                <a:cubicBezTo>
                  <a:pt x="195" y="889"/>
                  <a:pt x="34" y="863"/>
                  <a:pt x="321" y="879"/>
                </a:cubicBezTo>
                <a:cubicBezTo>
                  <a:pt x="332" y="886"/>
                  <a:pt x="346" y="889"/>
                  <a:pt x="353" y="900"/>
                </a:cubicBezTo>
                <a:cubicBezTo>
                  <a:pt x="365" y="919"/>
                  <a:pt x="374" y="964"/>
                  <a:pt x="374" y="964"/>
                </a:cubicBezTo>
                <a:cubicBezTo>
                  <a:pt x="371" y="987"/>
                  <a:pt x="368" y="1044"/>
                  <a:pt x="353" y="1071"/>
                </a:cubicBezTo>
                <a:cubicBezTo>
                  <a:pt x="322" y="1126"/>
                  <a:pt x="287" y="1177"/>
                  <a:pt x="257" y="1231"/>
                </a:cubicBezTo>
                <a:cubicBezTo>
                  <a:pt x="235" y="1271"/>
                  <a:pt x="229" y="1310"/>
                  <a:pt x="204" y="1348"/>
                </a:cubicBezTo>
                <a:cubicBezTo>
                  <a:pt x="212" y="1485"/>
                  <a:pt x="191" y="1571"/>
                  <a:pt x="332" y="1604"/>
                </a:cubicBezTo>
                <a:cubicBezTo>
                  <a:pt x="375" y="1601"/>
                  <a:pt x="418" y="1600"/>
                  <a:pt x="460" y="1594"/>
                </a:cubicBezTo>
                <a:cubicBezTo>
                  <a:pt x="508" y="1588"/>
                  <a:pt x="541" y="1545"/>
                  <a:pt x="588" y="1530"/>
                </a:cubicBezTo>
                <a:cubicBezTo>
                  <a:pt x="623" y="1495"/>
                  <a:pt x="668" y="1471"/>
                  <a:pt x="716" y="1455"/>
                </a:cubicBezTo>
                <a:cubicBezTo>
                  <a:pt x="772" y="1463"/>
                  <a:pt x="806" y="1460"/>
                  <a:pt x="844" y="1498"/>
                </a:cubicBezTo>
                <a:cubicBezTo>
                  <a:pt x="855" y="1533"/>
                  <a:pt x="875" y="1559"/>
                  <a:pt x="886" y="1594"/>
                </a:cubicBezTo>
                <a:cubicBezTo>
                  <a:pt x="894" y="1728"/>
                  <a:pt x="871" y="1876"/>
                  <a:pt x="993" y="1956"/>
                </a:cubicBezTo>
                <a:cubicBezTo>
                  <a:pt x="1285" y="1941"/>
                  <a:pt x="1104" y="1959"/>
                  <a:pt x="1249" y="1914"/>
                </a:cubicBezTo>
                <a:cubicBezTo>
                  <a:pt x="1307" y="1825"/>
                  <a:pt x="1231" y="1928"/>
                  <a:pt x="1302" y="1871"/>
                </a:cubicBezTo>
                <a:cubicBezTo>
                  <a:pt x="1312" y="1863"/>
                  <a:pt x="1315" y="1848"/>
                  <a:pt x="1324" y="1839"/>
                </a:cubicBezTo>
                <a:cubicBezTo>
                  <a:pt x="1333" y="1830"/>
                  <a:pt x="1345" y="1825"/>
                  <a:pt x="1356" y="1818"/>
                </a:cubicBezTo>
                <a:cubicBezTo>
                  <a:pt x="1466" y="1650"/>
                  <a:pt x="1423" y="1499"/>
                  <a:pt x="1473" y="1306"/>
                </a:cubicBezTo>
                <a:cubicBezTo>
                  <a:pt x="1466" y="1156"/>
                  <a:pt x="1470" y="1037"/>
                  <a:pt x="1398" y="911"/>
                </a:cubicBezTo>
                <a:cubicBezTo>
                  <a:pt x="1326" y="785"/>
                  <a:pt x="1399" y="935"/>
                  <a:pt x="1345" y="836"/>
                </a:cubicBezTo>
                <a:cubicBezTo>
                  <a:pt x="1330" y="808"/>
                  <a:pt x="1302" y="751"/>
                  <a:pt x="1302" y="751"/>
                </a:cubicBezTo>
                <a:cubicBezTo>
                  <a:pt x="1293" y="711"/>
                  <a:pt x="1280" y="673"/>
                  <a:pt x="1270" y="634"/>
                </a:cubicBezTo>
                <a:cubicBezTo>
                  <a:pt x="1279" y="537"/>
                  <a:pt x="1290" y="439"/>
                  <a:pt x="1345" y="356"/>
                </a:cubicBezTo>
                <a:cubicBezTo>
                  <a:pt x="1356" y="285"/>
                  <a:pt x="1372" y="215"/>
                  <a:pt x="1345" y="143"/>
                </a:cubicBezTo>
                <a:cubicBezTo>
                  <a:pt x="1322" y="82"/>
                  <a:pt x="1267" y="75"/>
                  <a:pt x="1217" y="58"/>
                </a:cubicBezTo>
                <a:cubicBezTo>
                  <a:pt x="1196" y="51"/>
                  <a:pt x="1153" y="36"/>
                  <a:pt x="1153" y="36"/>
                </a:cubicBezTo>
                <a:cubicBezTo>
                  <a:pt x="985" y="48"/>
                  <a:pt x="1018" y="0"/>
                  <a:pt x="982" y="68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4597400" y="49784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" name="Group 8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934200" y="29419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8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67400" y="5786735"/>
            <a:ext cx="1857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/>
              <a:t>TableSize</a:t>
            </a:r>
            <a:r>
              <a:rPr lang="en-US" dirty="0"/>
              <a:t> –1 </a:t>
            </a:r>
          </a:p>
        </p:txBody>
      </p:sp>
      <p:sp>
        <p:nvSpPr>
          <p:cNvPr id="11" name="Text Box 8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6546" y="3958064"/>
            <a:ext cx="20762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algn="ctr"/>
            <a:r>
              <a:rPr lang="en-US" dirty="0"/>
              <a:t>hash function:</a:t>
            </a:r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index = </a:t>
            </a:r>
            <a:r>
              <a:rPr lang="en-US" b="1" dirty="0" smtClean="0">
                <a:solidFill>
                  <a:schemeClr val="accent1"/>
                </a:solidFill>
              </a:rPr>
              <a:t>h(key)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2" name="Text Box 8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24700" y="243393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hash table</a:t>
            </a:r>
          </a:p>
        </p:txBody>
      </p:sp>
      <p:sp>
        <p:nvSpPr>
          <p:cNvPr id="13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" y="5867400"/>
            <a:ext cx="417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key space (e.g., integers, strings)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53007" y="1116008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950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1665</Words>
  <Application>Microsoft Macintosh PowerPoint</Application>
  <PresentationFormat>On-screen Show (4:3)</PresentationFormat>
  <Paragraphs>537</Paragraphs>
  <Slides>26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Office Theme</vt:lpstr>
      <vt:lpstr>Equation</vt:lpstr>
      <vt:lpstr>Microsoft Equation</vt:lpstr>
      <vt:lpstr>CSE373: Data Structures &amp; Algorithms  Lecture 6: Hash Tables</vt:lpstr>
      <vt:lpstr>Motivating Hash Tables</vt:lpstr>
      <vt:lpstr>Motivating Hash Tables</vt:lpstr>
      <vt:lpstr>Motivating Hash Tables</vt:lpstr>
      <vt:lpstr>Hash Tables</vt:lpstr>
      <vt:lpstr>PowerPoint Presentation</vt:lpstr>
      <vt:lpstr>Hash Tables vs. Balanced Trees</vt:lpstr>
      <vt:lpstr>Hash Tables</vt:lpstr>
      <vt:lpstr>Hash functions</vt:lpstr>
      <vt:lpstr>Simple Integer Hash Functions</vt:lpstr>
      <vt:lpstr>Simple Integer Hash Functions</vt:lpstr>
      <vt:lpstr>Aside: Properties of Mod</vt:lpstr>
      <vt:lpstr>Designing Hash Functions</vt:lpstr>
      <vt:lpstr>Designing Hash Functions:</vt:lpstr>
      <vt:lpstr>Some String Hash Functions</vt:lpstr>
      <vt:lpstr>What to hash?</vt:lpstr>
      <vt:lpstr>Deep Breath</vt:lpstr>
      <vt:lpstr>Hash Tables: Review</vt:lpstr>
      <vt:lpstr>Collision resolution</vt:lpstr>
      <vt:lpstr>Separate Chaining</vt:lpstr>
      <vt:lpstr>Separate Chaining</vt:lpstr>
      <vt:lpstr>Separate Chaining</vt:lpstr>
      <vt:lpstr>Separate Chaining</vt:lpstr>
      <vt:lpstr>Separate Chaining</vt:lpstr>
      <vt:lpstr>Separate Chaining</vt:lpstr>
      <vt:lpstr>More rigorous chaining analysis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&amp; Algorithms  Lecture 6: Hash Tables</dc:title>
  <dc:creator>Hunter Zahn</dc:creator>
  <cp:lastModifiedBy>Hunter Zahn</cp:lastModifiedBy>
  <cp:revision>8</cp:revision>
  <dcterms:created xsi:type="dcterms:W3CDTF">2016-07-06T16:08:18Z</dcterms:created>
  <dcterms:modified xsi:type="dcterms:W3CDTF">2016-07-06T19:46:15Z</dcterms:modified>
</cp:coreProperties>
</file>