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0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6.xml" ContentType="application/vnd.openxmlformats-officedocument.presentationml.notesSlide+xml"/>
  <Override PartName="/ppt/tags/tag65.xml" ContentType="application/vnd.openxmlformats-officedocument.presentationml.tags+xml"/>
  <Override PartName="/ppt/notesSlides/notesSlide17.xml" ContentType="application/vnd.openxmlformats-officedocument.presentationml.notesSlide+xml"/>
  <Override PartName="/ppt/tags/tag6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88" r:id="rId3"/>
    <p:sldId id="289" r:id="rId4"/>
    <p:sldId id="290" r:id="rId5"/>
    <p:sldId id="293" r:id="rId6"/>
    <p:sldId id="258" r:id="rId7"/>
    <p:sldId id="259" r:id="rId8"/>
    <p:sldId id="260" r:id="rId9"/>
    <p:sldId id="29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quinnkcq:Documents:454:my_results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quinnkcq:Documents:454:my_result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 dirty="0" smtClean="0">
                <a:effectLst/>
              </a:rPr>
              <a:t>Runtime for (1/600)n) vs. log(n) with Various Input Sizes</a:t>
            </a:r>
            <a:endParaRPr lang="en-US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644546599305"/>
          <c:y val="0.168576709796673"/>
          <c:w val="0.643437561634275"/>
          <c:h val="0.70149155107922"/>
        </c:manualLayout>
      </c:layout>
      <c:lineChart>
        <c:grouping val="standard"/>
        <c:varyColors val="0"/>
        <c:ser>
          <c:idx val="0"/>
          <c:order val="0"/>
          <c:tx>
            <c:v>log(n)</c:v>
          </c:tx>
          <c:cat>
            <c:numRef>
              <c:f>my_results.csv!$E$2:$E$14</c:f>
              <c:numCache>
                <c:formatCode>General</c:formatCode>
                <c:ptCount val="13"/>
                <c:pt idx="0">
                  <c:v>100.0</c:v>
                </c:pt>
                <c:pt idx="1">
                  <c:v>300.0</c:v>
                </c:pt>
                <c:pt idx="2">
                  <c:v>500.0</c:v>
                </c:pt>
                <c:pt idx="3">
                  <c:v>700.0</c:v>
                </c:pt>
                <c:pt idx="4">
                  <c:v>900.0</c:v>
                </c:pt>
                <c:pt idx="5">
                  <c:v>1100.0</c:v>
                </c:pt>
                <c:pt idx="6">
                  <c:v>1300.0</c:v>
                </c:pt>
                <c:pt idx="7">
                  <c:v>1500.0</c:v>
                </c:pt>
                <c:pt idx="8">
                  <c:v>1700.0</c:v>
                </c:pt>
                <c:pt idx="9">
                  <c:v>1900.0</c:v>
                </c:pt>
                <c:pt idx="10">
                  <c:v>2100.0</c:v>
                </c:pt>
                <c:pt idx="11">
                  <c:v>2300.0</c:v>
                </c:pt>
                <c:pt idx="12">
                  <c:v>2500.0</c:v>
                </c:pt>
              </c:numCache>
            </c:numRef>
          </c:cat>
          <c:val>
            <c:numRef>
              <c:f>my_results.csv!$F$2:$F$14</c:f>
              <c:numCache>
                <c:formatCode>General</c:formatCode>
                <c:ptCount val="13"/>
                <c:pt idx="0">
                  <c:v>6.643856189774726</c:v>
                </c:pt>
                <c:pt idx="1">
                  <c:v>8.228818690495865</c:v>
                </c:pt>
                <c:pt idx="2">
                  <c:v>8.96578428466209</c:v>
                </c:pt>
                <c:pt idx="3">
                  <c:v>9.451211111832322</c:v>
                </c:pt>
                <c:pt idx="4">
                  <c:v>9.813781191217037</c:v>
                </c:pt>
                <c:pt idx="5">
                  <c:v>10.10328780841202</c:v>
                </c:pt>
                <c:pt idx="6">
                  <c:v>10.34429590791582</c:v>
                </c:pt>
                <c:pt idx="7">
                  <c:v>10.55074678538324</c:v>
                </c:pt>
                <c:pt idx="8">
                  <c:v>10.73131903102506</c:v>
                </c:pt>
                <c:pt idx="9">
                  <c:v>10.89178370321831</c:v>
                </c:pt>
                <c:pt idx="10">
                  <c:v>11.03617361255349</c:v>
                </c:pt>
                <c:pt idx="11">
                  <c:v>11.16741814583174</c:v>
                </c:pt>
                <c:pt idx="12">
                  <c:v>11.28771237954945</c:v>
                </c:pt>
              </c:numCache>
            </c:numRef>
          </c:val>
          <c:smooth val="0"/>
        </c:ser>
        <c:ser>
          <c:idx val="1"/>
          <c:order val="1"/>
          <c:tx>
            <c:v>sped up linear</c:v>
          </c:tx>
          <c:cat>
            <c:numRef>
              <c:f>my_results.csv!$E$2:$E$14</c:f>
              <c:numCache>
                <c:formatCode>General</c:formatCode>
                <c:ptCount val="13"/>
                <c:pt idx="0">
                  <c:v>100.0</c:v>
                </c:pt>
                <c:pt idx="1">
                  <c:v>300.0</c:v>
                </c:pt>
                <c:pt idx="2">
                  <c:v>500.0</c:v>
                </c:pt>
                <c:pt idx="3">
                  <c:v>700.0</c:v>
                </c:pt>
                <c:pt idx="4">
                  <c:v>900.0</c:v>
                </c:pt>
                <c:pt idx="5">
                  <c:v>1100.0</c:v>
                </c:pt>
                <c:pt idx="6">
                  <c:v>1300.0</c:v>
                </c:pt>
                <c:pt idx="7">
                  <c:v>1500.0</c:v>
                </c:pt>
                <c:pt idx="8">
                  <c:v>1700.0</c:v>
                </c:pt>
                <c:pt idx="9">
                  <c:v>1900.0</c:v>
                </c:pt>
                <c:pt idx="10">
                  <c:v>2100.0</c:v>
                </c:pt>
                <c:pt idx="11">
                  <c:v>2300.0</c:v>
                </c:pt>
                <c:pt idx="12">
                  <c:v>2500.0</c:v>
                </c:pt>
              </c:numCache>
            </c:numRef>
          </c:cat>
          <c:val>
            <c:numRef>
              <c:f>my_results.csv!$G$2:$G$14</c:f>
              <c:numCache>
                <c:formatCode>General</c:formatCode>
                <c:ptCount val="13"/>
                <c:pt idx="0">
                  <c:v>0.166666666666667</c:v>
                </c:pt>
                <c:pt idx="1">
                  <c:v>0.5</c:v>
                </c:pt>
                <c:pt idx="2">
                  <c:v>0.833333333333333</c:v>
                </c:pt>
                <c:pt idx="3">
                  <c:v>1.166666666666667</c:v>
                </c:pt>
                <c:pt idx="4">
                  <c:v>1.5</c:v>
                </c:pt>
                <c:pt idx="5">
                  <c:v>1.833333333333333</c:v>
                </c:pt>
                <c:pt idx="6">
                  <c:v>2.166666666666667</c:v>
                </c:pt>
                <c:pt idx="7">
                  <c:v>2.5</c:v>
                </c:pt>
                <c:pt idx="8">
                  <c:v>2.833333333333333</c:v>
                </c:pt>
                <c:pt idx="9">
                  <c:v>3.166666666666667</c:v>
                </c:pt>
                <c:pt idx="10">
                  <c:v>3.5</c:v>
                </c:pt>
                <c:pt idx="11">
                  <c:v>3.833333333333333</c:v>
                </c:pt>
                <c:pt idx="12">
                  <c:v>4.166666666666667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7328168"/>
        <c:axId val="-2097343624"/>
      </c:lineChart>
      <c:catAx>
        <c:axId val="-2097328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Input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7343624"/>
        <c:crosses val="autoZero"/>
        <c:auto val="1"/>
        <c:lblAlgn val="ctr"/>
        <c:lblOffset val="100"/>
        <c:noMultiLvlLbl val="0"/>
      </c:catAx>
      <c:valAx>
        <c:axId val="-20973436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Runtime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7328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03495516818"/>
          <c:y val="0.343998137016607"/>
          <c:w val="0.163821552652739"/>
          <c:h val="0.43577491837910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Runtime for (1/600)n</a:t>
            </a:r>
            <a:r>
              <a:rPr lang="en-US" sz="1600" dirty="0"/>
              <a:t>) </a:t>
            </a:r>
            <a:r>
              <a:rPr lang="en-US" sz="1600" dirty="0" smtClean="0"/>
              <a:t>vs. log</a:t>
            </a:r>
            <a:r>
              <a:rPr lang="en-US" sz="1600" dirty="0"/>
              <a:t>(</a:t>
            </a:r>
            <a:r>
              <a:rPr lang="en-US" sz="1600" dirty="0" smtClean="0"/>
              <a:t>n) with Various Input</a:t>
            </a:r>
            <a:r>
              <a:rPr lang="en-US" sz="1600" baseline="0" dirty="0" smtClean="0"/>
              <a:t> Sizes</a:t>
            </a:r>
            <a:endParaRPr lang="en-US" sz="1600" dirty="0"/>
          </a:p>
        </c:rich>
      </c:tx>
      <c:layout>
        <c:manualLayout>
          <c:xMode val="edge"/>
          <c:yMode val="edge"/>
          <c:x val="0.0983145041652402"/>
          <c:y val="0.020408163265306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644546599305"/>
          <c:y val="0.142698706099815"/>
          <c:w val="0.643437561634275"/>
          <c:h val="0.70149155107922"/>
        </c:manualLayout>
      </c:layout>
      <c:lineChart>
        <c:grouping val="standard"/>
        <c:varyColors val="0"/>
        <c:ser>
          <c:idx val="0"/>
          <c:order val="0"/>
          <c:tx>
            <c:v>log(n)</c:v>
          </c:tx>
          <c:marker>
            <c:symbol val="none"/>
          </c:marker>
          <c:cat>
            <c:numRef>
              <c:f>my_results.csv!$E$1:$E$72</c:f>
              <c:numCache>
                <c:formatCode>General</c:formatCode>
                <c:ptCount val="72"/>
                <c:pt idx="1">
                  <c:v>100.0</c:v>
                </c:pt>
                <c:pt idx="2">
                  <c:v>300.0</c:v>
                </c:pt>
                <c:pt idx="3">
                  <c:v>500.0</c:v>
                </c:pt>
                <c:pt idx="4">
                  <c:v>700.0</c:v>
                </c:pt>
                <c:pt idx="5">
                  <c:v>900.0</c:v>
                </c:pt>
                <c:pt idx="6">
                  <c:v>1100.0</c:v>
                </c:pt>
                <c:pt idx="7">
                  <c:v>1300.0</c:v>
                </c:pt>
                <c:pt idx="8">
                  <c:v>1500.0</c:v>
                </c:pt>
                <c:pt idx="9">
                  <c:v>1700.0</c:v>
                </c:pt>
                <c:pt idx="10">
                  <c:v>1900.0</c:v>
                </c:pt>
                <c:pt idx="11">
                  <c:v>2100.0</c:v>
                </c:pt>
                <c:pt idx="12">
                  <c:v>2300.0</c:v>
                </c:pt>
                <c:pt idx="13">
                  <c:v>2500.0</c:v>
                </c:pt>
                <c:pt idx="14">
                  <c:v>2700.0</c:v>
                </c:pt>
                <c:pt idx="15">
                  <c:v>2900.0</c:v>
                </c:pt>
                <c:pt idx="16">
                  <c:v>3100.0</c:v>
                </c:pt>
                <c:pt idx="17">
                  <c:v>3300.0</c:v>
                </c:pt>
                <c:pt idx="18">
                  <c:v>3500.0</c:v>
                </c:pt>
                <c:pt idx="19">
                  <c:v>3700.0</c:v>
                </c:pt>
                <c:pt idx="20">
                  <c:v>3900.0</c:v>
                </c:pt>
                <c:pt idx="21">
                  <c:v>4100.0</c:v>
                </c:pt>
                <c:pt idx="22">
                  <c:v>4300.0</c:v>
                </c:pt>
                <c:pt idx="23">
                  <c:v>4500.0</c:v>
                </c:pt>
                <c:pt idx="24">
                  <c:v>4700.0</c:v>
                </c:pt>
                <c:pt idx="25">
                  <c:v>4900.0</c:v>
                </c:pt>
                <c:pt idx="26">
                  <c:v>5100.0</c:v>
                </c:pt>
                <c:pt idx="27">
                  <c:v>5300.0</c:v>
                </c:pt>
                <c:pt idx="28">
                  <c:v>5500.0</c:v>
                </c:pt>
                <c:pt idx="29">
                  <c:v>5700.0</c:v>
                </c:pt>
                <c:pt idx="30">
                  <c:v>5900.0</c:v>
                </c:pt>
                <c:pt idx="31">
                  <c:v>6100.0</c:v>
                </c:pt>
                <c:pt idx="32">
                  <c:v>6300.0</c:v>
                </c:pt>
                <c:pt idx="33">
                  <c:v>6500.0</c:v>
                </c:pt>
                <c:pt idx="34">
                  <c:v>6700.0</c:v>
                </c:pt>
                <c:pt idx="35">
                  <c:v>6900.0</c:v>
                </c:pt>
                <c:pt idx="36">
                  <c:v>7100.0</c:v>
                </c:pt>
                <c:pt idx="37">
                  <c:v>7300.0</c:v>
                </c:pt>
                <c:pt idx="38">
                  <c:v>7500.0</c:v>
                </c:pt>
                <c:pt idx="39">
                  <c:v>7700.0</c:v>
                </c:pt>
                <c:pt idx="40">
                  <c:v>7900.0</c:v>
                </c:pt>
                <c:pt idx="41">
                  <c:v>8100.0</c:v>
                </c:pt>
                <c:pt idx="42">
                  <c:v>8300.0</c:v>
                </c:pt>
                <c:pt idx="43">
                  <c:v>8500.0</c:v>
                </c:pt>
                <c:pt idx="44">
                  <c:v>8700.0</c:v>
                </c:pt>
                <c:pt idx="45">
                  <c:v>8900.0</c:v>
                </c:pt>
                <c:pt idx="46">
                  <c:v>9100.0</c:v>
                </c:pt>
                <c:pt idx="47">
                  <c:v>9300.0</c:v>
                </c:pt>
                <c:pt idx="48">
                  <c:v>9500.0</c:v>
                </c:pt>
                <c:pt idx="49">
                  <c:v>9700.0</c:v>
                </c:pt>
                <c:pt idx="50">
                  <c:v>9900.0</c:v>
                </c:pt>
                <c:pt idx="51">
                  <c:v>10100.0</c:v>
                </c:pt>
                <c:pt idx="52">
                  <c:v>10300.0</c:v>
                </c:pt>
                <c:pt idx="53">
                  <c:v>10500.0</c:v>
                </c:pt>
                <c:pt idx="54">
                  <c:v>10700.0</c:v>
                </c:pt>
                <c:pt idx="55">
                  <c:v>10900.0</c:v>
                </c:pt>
                <c:pt idx="56">
                  <c:v>11100.0</c:v>
                </c:pt>
                <c:pt idx="57">
                  <c:v>11300.0</c:v>
                </c:pt>
                <c:pt idx="58">
                  <c:v>11500.0</c:v>
                </c:pt>
                <c:pt idx="59">
                  <c:v>11700.0</c:v>
                </c:pt>
                <c:pt idx="60">
                  <c:v>11900.0</c:v>
                </c:pt>
                <c:pt idx="61">
                  <c:v>12100.0</c:v>
                </c:pt>
                <c:pt idx="62">
                  <c:v>12300.0</c:v>
                </c:pt>
                <c:pt idx="63">
                  <c:v>12500.0</c:v>
                </c:pt>
                <c:pt idx="64">
                  <c:v>12700.0</c:v>
                </c:pt>
                <c:pt idx="65">
                  <c:v>12900.0</c:v>
                </c:pt>
                <c:pt idx="66">
                  <c:v>13100.0</c:v>
                </c:pt>
                <c:pt idx="67">
                  <c:v>13300.0</c:v>
                </c:pt>
                <c:pt idx="68">
                  <c:v>13500.0</c:v>
                </c:pt>
                <c:pt idx="69">
                  <c:v>13700.0</c:v>
                </c:pt>
                <c:pt idx="70">
                  <c:v>13900.0</c:v>
                </c:pt>
                <c:pt idx="71">
                  <c:v>14100.0</c:v>
                </c:pt>
              </c:numCache>
            </c:numRef>
          </c:cat>
          <c:val>
            <c:numRef>
              <c:f>my_results.csv!$F$1:$F$72</c:f>
              <c:numCache>
                <c:formatCode>General</c:formatCode>
                <c:ptCount val="72"/>
                <c:pt idx="1">
                  <c:v>6.643856189774726</c:v>
                </c:pt>
                <c:pt idx="2">
                  <c:v>8.228818690495865</c:v>
                </c:pt>
                <c:pt idx="3">
                  <c:v>8.96578428466209</c:v>
                </c:pt>
                <c:pt idx="4">
                  <c:v>9.451211111832322</c:v>
                </c:pt>
                <c:pt idx="5">
                  <c:v>9.813781191217037</c:v>
                </c:pt>
                <c:pt idx="6">
                  <c:v>10.10328780841202</c:v>
                </c:pt>
                <c:pt idx="7">
                  <c:v>10.34429590791582</c:v>
                </c:pt>
                <c:pt idx="8">
                  <c:v>10.55074678538324</c:v>
                </c:pt>
                <c:pt idx="9">
                  <c:v>10.73131903102506</c:v>
                </c:pt>
                <c:pt idx="10">
                  <c:v>10.89178370321831</c:v>
                </c:pt>
                <c:pt idx="11">
                  <c:v>11.03617361255349</c:v>
                </c:pt>
                <c:pt idx="12">
                  <c:v>11.16741814583174</c:v>
                </c:pt>
                <c:pt idx="13">
                  <c:v>11.28771237954945</c:v>
                </c:pt>
                <c:pt idx="14">
                  <c:v>11.39874369193819</c:v>
                </c:pt>
                <c:pt idx="15">
                  <c:v>11.5018371849023</c:v>
                </c:pt>
                <c:pt idx="16">
                  <c:v>11.5980525001616</c:v>
                </c:pt>
                <c:pt idx="17">
                  <c:v>11.68825030913318</c:v>
                </c:pt>
                <c:pt idx="18">
                  <c:v>11.7731392067197</c:v>
                </c:pt>
                <c:pt idx="19">
                  <c:v>11.85330955540367</c:v>
                </c:pt>
                <c:pt idx="20">
                  <c:v>11.92925840863697</c:v>
                </c:pt>
                <c:pt idx="21">
                  <c:v>12.00140819439281</c:v>
                </c:pt>
                <c:pt idx="22">
                  <c:v>12.07012094447682</c:v>
                </c:pt>
                <c:pt idx="23">
                  <c:v>12.1357092861044</c:v>
                </c:pt>
                <c:pt idx="24">
                  <c:v>12.19844504145236</c:v>
                </c:pt>
                <c:pt idx="25">
                  <c:v>12.25856603388993</c:v>
                </c:pt>
                <c:pt idx="26">
                  <c:v>12.31628153174622</c:v>
                </c:pt>
                <c:pt idx="27">
                  <c:v>12.37177664433792</c:v>
                </c:pt>
                <c:pt idx="28">
                  <c:v>12.4252159032994</c:v>
                </c:pt>
                <c:pt idx="29">
                  <c:v>12.47674620393947</c:v>
                </c:pt>
                <c:pt idx="30">
                  <c:v>12.52649923913657</c:v>
                </c:pt>
                <c:pt idx="31">
                  <c:v>12.57459352733761</c:v>
                </c:pt>
                <c:pt idx="32">
                  <c:v>12.62113611327464</c:v>
                </c:pt>
                <c:pt idx="33">
                  <c:v>12.66622400280318</c:v>
                </c:pt>
                <c:pt idx="34">
                  <c:v>12.7099453802325</c:v>
                </c:pt>
                <c:pt idx="35">
                  <c:v>12.75238064655289</c:v>
                </c:pt>
                <c:pt idx="36">
                  <c:v>12.79360330927941</c:v>
                </c:pt>
                <c:pt idx="37">
                  <c:v>12.83368074865474</c:v>
                </c:pt>
                <c:pt idx="38">
                  <c:v>12.87267488027061</c:v>
                </c:pt>
                <c:pt idx="39">
                  <c:v>12.91064273046963</c:v>
                </c:pt>
                <c:pt idx="40">
                  <c:v>12.94763693795183</c:v>
                </c:pt>
                <c:pt idx="41">
                  <c:v>12.98370619265935</c:v>
                </c:pt>
                <c:pt idx="42">
                  <c:v>13.01889562112165</c:v>
                </c:pt>
                <c:pt idx="43">
                  <c:v>13.05324712591243</c:v>
                </c:pt>
                <c:pt idx="44">
                  <c:v>13.08679968562345</c:v>
                </c:pt>
                <c:pt idx="45">
                  <c:v>13.11958962074112</c:v>
                </c:pt>
                <c:pt idx="46">
                  <c:v>13.15165082997342</c:v>
                </c:pt>
                <c:pt idx="47">
                  <c:v>13.18301500088276</c:v>
                </c:pt>
                <c:pt idx="48">
                  <c:v>13.21371179810567</c:v>
                </c:pt>
                <c:pt idx="49">
                  <c:v>13.24376903196185</c:v>
                </c:pt>
                <c:pt idx="50">
                  <c:v>13.27321280985433</c:v>
                </c:pt>
                <c:pt idx="51">
                  <c:v>13.30206767252652</c:v>
                </c:pt>
                <c:pt idx="52">
                  <c:v>13.33035671695794</c:v>
                </c:pt>
                <c:pt idx="53">
                  <c:v>13.35810170744085</c:v>
                </c:pt>
                <c:pt idx="54">
                  <c:v>13.38532317617587</c:v>
                </c:pt>
                <c:pt idx="55">
                  <c:v>13.41204051455165</c:v>
                </c:pt>
                <c:pt idx="56">
                  <c:v>13.43827205612483</c:v>
                </c:pt>
                <c:pt idx="57">
                  <c:v>13.46403515218991</c:v>
                </c:pt>
                <c:pt idx="58">
                  <c:v>13.4893462407191</c:v>
                </c:pt>
                <c:pt idx="59">
                  <c:v>13.51422090935813</c:v>
                </c:pt>
                <c:pt idx="60">
                  <c:v>13.53867395308267</c:v>
                </c:pt>
                <c:pt idx="61">
                  <c:v>13.56271942704932</c:v>
                </c:pt>
                <c:pt idx="62">
                  <c:v>13.58637069511396</c:v>
                </c:pt>
                <c:pt idx="63">
                  <c:v>13.60964047443681</c:v>
                </c:pt>
                <c:pt idx="64">
                  <c:v>13.6325408765469</c:v>
                </c:pt>
                <c:pt idx="65">
                  <c:v>13.65508344519798</c:v>
                </c:pt>
                <c:pt idx="66">
                  <c:v>13.67727919131218</c:v>
                </c:pt>
                <c:pt idx="67">
                  <c:v>13.69913862527592</c:v>
                </c:pt>
                <c:pt idx="68">
                  <c:v>13.72067178682556</c:v>
                </c:pt>
                <c:pt idx="69">
                  <c:v>13.74188827273525</c:v>
                </c:pt>
                <c:pt idx="70">
                  <c:v>13.76279726249823</c:v>
                </c:pt>
                <c:pt idx="71">
                  <c:v>13.78340754217352</c:v>
                </c:pt>
              </c:numCache>
            </c:numRef>
          </c:val>
          <c:smooth val="0"/>
        </c:ser>
        <c:ser>
          <c:idx val="1"/>
          <c:order val="1"/>
          <c:tx>
            <c:v>sped up linear</c:v>
          </c:tx>
          <c:marker>
            <c:symbol val="none"/>
          </c:marker>
          <c:cat>
            <c:numRef>
              <c:f>my_results.csv!$E$1:$E$72</c:f>
              <c:numCache>
                <c:formatCode>General</c:formatCode>
                <c:ptCount val="72"/>
                <c:pt idx="1">
                  <c:v>100.0</c:v>
                </c:pt>
                <c:pt idx="2">
                  <c:v>300.0</c:v>
                </c:pt>
                <c:pt idx="3">
                  <c:v>500.0</c:v>
                </c:pt>
                <c:pt idx="4">
                  <c:v>700.0</c:v>
                </c:pt>
                <c:pt idx="5">
                  <c:v>900.0</c:v>
                </c:pt>
                <c:pt idx="6">
                  <c:v>1100.0</c:v>
                </c:pt>
                <c:pt idx="7">
                  <c:v>1300.0</c:v>
                </c:pt>
                <c:pt idx="8">
                  <c:v>1500.0</c:v>
                </c:pt>
                <c:pt idx="9">
                  <c:v>1700.0</c:v>
                </c:pt>
                <c:pt idx="10">
                  <c:v>1900.0</c:v>
                </c:pt>
                <c:pt idx="11">
                  <c:v>2100.0</c:v>
                </c:pt>
                <c:pt idx="12">
                  <c:v>2300.0</c:v>
                </c:pt>
                <c:pt idx="13">
                  <c:v>2500.0</c:v>
                </c:pt>
                <c:pt idx="14">
                  <c:v>2700.0</c:v>
                </c:pt>
                <c:pt idx="15">
                  <c:v>2900.0</c:v>
                </c:pt>
                <c:pt idx="16">
                  <c:v>3100.0</c:v>
                </c:pt>
                <c:pt idx="17">
                  <c:v>3300.0</c:v>
                </c:pt>
                <c:pt idx="18">
                  <c:v>3500.0</c:v>
                </c:pt>
                <c:pt idx="19">
                  <c:v>3700.0</c:v>
                </c:pt>
                <c:pt idx="20">
                  <c:v>3900.0</c:v>
                </c:pt>
                <c:pt idx="21">
                  <c:v>4100.0</c:v>
                </c:pt>
                <c:pt idx="22">
                  <c:v>4300.0</c:v>
                </c:pt>
                <c:pt idx="23">
                  <c:v>4500.0</c:v>
                </c:pt>
                <c:pt idx="24">
                  <c:v>4700.0</c:v>
                </c:pt>
                <c:pt idx="25">
                  <c:v>4900.0</c:v>
                </c:pt>
                <c:pt idx="26">
                  <c:v>5100.0</c:v>
                </c:pt>
                <c:pt idx="27">
                  <c:v>5300.0</c:v>
                </c:pt>
                <c:pt idx="28">
                  <c:v>5500.0</c:v>
                </c:pt>
                <c:pt idx="29">
                  <c:v>5700.0</c:v>
                </c:pt>
                <c:pt idx="30">
                  <c:v>5900.0</c:v>
                </c:pt>
                <c:pt idx="31">
                  <c:v>6100.0</c:v>
                </c:pt>
                <c:pt idx="32">
                  <c:v>6300.0</c:v>
                </c:pt>
                <c:pt idx="33">
                  <c:v>6500.0</c:v>
                </c:pt>
                <c:pt idx="34">
                  <c:v>6700.0</c:v>
                </c:pt>
                <c:pt idx="35">
                  <c:v>6900.0</c:v>
                </c:pt>
                <c:pt idx="36">
                  <c:v>7100.0</c:v>
                </c:pt>
                <c:pt idx="37">
                  <c:v>7300.0</c:v>
                </c:pt>
                <c:pt idx="38">
                  <c:v>7500.0</c:v>
                </c:pt>
                <c:pt idx="39">
                  <c:v>7700.0</c:v>
                </c:pt>
                <c:pt idx="40">
                  <c:v>7900.0</c:v>
                </c:pt>
                <c:pt idx="41">
                  <c:v>8100.0</c:v>
                </c:pt>
                <c:pt idx="42">
                  <c:v>8300.0</c:v>
                </c:pt>
                <c:pt idx="43">
                  <c:v>8500.0</c:v>
                </c:pt>
                <c:pt idx="44">
                  <c:v>8700.0</c:v>
                </c:pt>
                <c:pt idx="45">
                  <c:v>8900.0</c:v>
                </c:pt>
                <c:pt idx="46">
                  <c:v>9100.0</c:v>
                </c:pt>
                <c:pt idx="47">
                  <c:v>9300.0</c:v>
                </c:pt>
                <c:pt idx="48">
                  <c:v>9500.0</c:v>
                </c:pt>
                <c:pt idx="49">
                  <c:v>9700.0</c:v>
                </c:pt>
                <c:pt idx="50">
                  <c:v>9900.0</c:v>
                </c:pt>
                <c:pt idx="51">
                  <c:v>10100.0</c:v>
                </c:pt>
                <c:pt idx="52">
                  <c:v>10300.0</c:v>
                </c:pt>
                <c:pt idx="53">
                  <c:v>10500.0</c:v>
                </c:pt>
                <c:pt idx="54">
                  <c:v>10700.0</c:v>
                </c:pt>
                <c:pt idx="55">
                  <c:v>10900.0</c:v>
                </c:pt>
                <c:pt idx="56">
                  <c:v>11100.0</c:v>
                </c:pt>
                <c:pt idx="57">
                  <c:v>11300.0</c:v>
                </c:pt>
                <c:pt idx="58">
                  <c:v>11500.0</c:v>
                </c:pt>
                <c:pt idx="59">
                  <c:v>11700.0</c:v>
                </c:pt>
                <c:pt idx="60">
                  <c:v>11900.0</c:v>
                </c:pt>
                <c:pt idx="61">
                  <c:v>12100.0</c:v>
                </c:pt>
                <c:pt idx="62">
                  <c:v>12300.0</c:v>
                </c:pt>
                <c:pt idx="63">
                  <c:v>12500.0</c:v>
                </c:pt>
                <c:pt idx="64">
                  <c:v>12700.0</c:v>
                </c:pt>
                <c:pt idx="65">
                  <c:v>12900.0</c:v>
                </c:pt>
                <c:pt idx="66">
                  <c:v>13100.0</c:v>
                </c:pt>
                <c:pt idx="67">
                  <c:v>13300.0</c:v>
                </c:pt>
                <c:pt idx="68">
                  <c:v>13500.0</c:v>
                </c:pt>
                <c:pt idx="69">
                  <c:v>13700.0</c:v>
                </c:pt>
                <c:pt idx="70">
                  <c:v>13900.0</c:v>
                </c:pt>
                <c:pt idx="71">
                  <c:v>14100.0</c:v>
                </c:pt>
              </c:numCache>
            </c:numRef>
          </c:cat>
          <c:val>
            <c:numRef>
              <c:f>my_results.csv!$G$1:$G$72</c:f>
              <c:numCache>
                <c:formatCode>General</c:formatCode>
                <c:ptCount val="72"/>
                <c:pt idx="1">
                  <c:v>0.166666666666667</c:v>
                </c:pt>
                <c:pt idx="2">
                  <c:v>0.5</c:v>
                </c:pt>
                <c:pt idx="3">
                  <c:v>0.833333333333333</c:v>
                </c:pt>
                <c:pt idx="4">
                  <c:v>1.166666666666667</c:v>
                </c:pt>
                <c:pt idx="5">
                  <c:v>1.5</c:v>
                </c:pt>
                <c:pt idx="6">
                  <c:v>1.833333333333333</c:v>
                </c:pt>
                <c:pt idx="7">
                  <c:v>2.166666666666667</c:v>
                </c:pt>
                <c:pt idx="8">
                  <c:v>2.5</c:v>
                </c:pt>
                <c:pt idx="9">
                  <c:v>2.833333333333333</c:v>
                </c:pt>
                <c:pt idx="10">
                  <c:v>3.166666666666667</c:v>
                </c:pt>
                <c:pt idx="11">
                  <c:v>3.5</c:v>
                </c:pt>
                <c:pt idx="12">
                  <c:v>3.833333333333333</c:v>
                </c:pt>
                <c:pt idx="13">
                  <c:v>4.166666666666667</c:v>
                </c:pt>
                <c:pt idx="14">
                  <c:v>4.5</c:v>
                </c:pt>
                <c:pt idx="15">
                  <c:v>4.833333333333333</c:v>
                </c:pt>
                <c:pt idx="16">
                  <c:v>5.166666666666667</c:v>
                </c:pt>
                <c:pt idx="17">
                  <c:v>5.5</c:v>
                </c:pt>
                <c:pt idx="18">
                  <c:v>5.833333333333333</c:v>
                </c:pt>
                <c:pt idx="19">
                  <c:v>6.166666666666667</c:v>
                </c:pt>
                <c:pt idx="20">
                  <c:v>6.5</c:v>
                </c:pt>
                <c:pt idx="21">
                  <c:v>6.833333333333333</c:v>
                </c:pt>
                <c:pt idx="22">
                  <c:v>7.166666666666667</c:v>
                </c:pt>
                <c:pt idx="23">
                  <c:v>7.500000000000001</c:v>
                </c:pt>
                <c:pt idx="24">
                  <c:v>7.833333333333333</c:v>
                </c:pt>
                <c:pt idx="25">
                  <c:v>8.16666666666667</c:v>
                </c:pt>
                <c:pt idx="26">
                  <c:v>8.5</c:v>
                </c:pt>
                <c:pt idx="27">
                  <c:v>8.833333333333333</c:v>
                </c:pt>
                <c:pt idx="28">
                  <c:v>9.16666666666667</c:v>
                </c:pt>
                <c:pt idx="29">
                  <c:v>9.5</c:v>
                </c:pt>
                <c:pt idx="30">
                  <c:v>9.833333333333333</c:v>
                </c:pt>
                <c:pt idx="31">
                  <c:v>10.16666666666667</c:v>
                </c:pt>
                <c:pt idx="32">
                  <c:v>10.5</c:v>
                </c:pt>
                <c:pt idx="33">
                  <c:v>10.83333333333333</c:v>
                </c:pt>
                <c:pt idx="34">
                  <c:v>11.16666666666667</c:v>
                </c:pt>
                <c:pt idx="35">
                  <c:v>11.5</c:v>
                </c:pt>
                <c:pt idx="36">
                  <c:v>11.83333333333333</c:v>
                </c:pt>
                <c:pt idx="37">
                  <c:v>12.16666666666667</c:v>
                </c:pt>
                <c:pt idx="38">
                  <c:v>12.5</c:v>
                </c:pt>
                <c:pt idx="39">
                  <c:v>12.83333333333333</c:v>
                </c:pt>
                <c:pt idx="40">
                  <c:v>13.16666666666667</c:v>
                </c:pt>
                <c:pt idx="41">
                  <c:v>13.5</c:v>
                </c:pt>
                <c:pt idx="42">
                  <c:v>13.83333333333333</c:v>
                </c:pt>
                <c:pt idx="43">
                  <c:v>14.16666666666667</c:v>
                </c:pt>
                <c:pt idx="44">
                  <c:v>14.5</c:v>
                </c:pt>
                <c:pt idx="45">
                  <c:v>14.83333333333333</c:v>
                </c:pt>
                <c:pt idx="46">
                  <c:v>15.16666666666667</c:v>
                </c:pt>
                <c:pt idx="47">
                  <c:v>15.5</c:v>
                </c:pt>
                <c:pt idx="48">
                  <c:v>15.83333333333333</c:v>
                </c:pt>
                <c:pt idx="49">
                  <c:v>16.16666666666667</c:v>
                </c:pt>
                <c:pt idx="50">
                  <c:v>16.5</c:v>
                </c:pt>
                <c:pt idx="51">
                  <c:v>16.8333333333333</c:v>
                </c:pt>
                <c:pt idx="52">
                  <c:v>17.16666666666667</c:v>
                </c:pt>
                <c:pt idx="53">
                  <c:v>17.5</c:v>
                </c:pt>
                <c:pt idx="54">
                  <c:v>17.8333333333333</c:v>
                </c:pt>
                <c:pt idx="55">
                  <c:v>18.16666666666667</c:v>
                </c:pt>
                <c:pt idx="56">
                  <c:v>18.5</c:v>
                </c:pt>
                <c:pt idx="57">
                  <c:v>18.8333333333333</c:v>
                </c:pt>
                <c:pt idx="58">
                  <c:v>19.16666666666667</c:v>
                </c:pt>
                <c:pt idx="59">
                  <c:v>19.5</c:v>
                </c:pt>
                <c:pt idx="60">
                  <c:v>19.8333333333333</c:v>
                </c:pt>
                <c:pt idx="61">
                  <c:v>20.16666666666667</c:v>
                </c:pt>
                <c:pt idx="62">
                  <c:v>20.5</c:v>
                </c:pt>
                <c:pt idx="63">
                  <c:v>20.8333333333333</c:v>
                </c:pt>
                <c:pt idx="64">
                  <c:v>21.16666666666667</c:v>
                </c:pt>
                <c:pt idx="65">
                  <c:v>21.5</c:v>
                </c:pt>
                <c:pt idx="66">
                  <c:v>21.8333333333333</c:v>
                </c:pt>
                <c:pt idx="67">
                  <c:v>22.16666666666667</c:v>
                </c:pt>
                <c:pt idx="68">
                  <c:v>22.5</c:v>
                </c:pt>
                <c:pt idx="69">
                  <c:v>22.8333333333333</c:v>
                </c:pt>
                <c:pt idx="70">
                  <c:v>23.16666666666667</c:v>
                </c:pt>
                <c:pt idx="71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7452504"/>
        <c:axId val="-2097459848"/>
      </c:lineChart>
      <c:catAx>
        <c:axId val="-2097452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Input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7459848"/>
        <c:crosses val="autoZero"/>
        <c:auto val="1"/>
        <c:lblAlgn val="ctr"/>
        <c:lblOffset val="100"/>
        <c:noMultiLvlLbl val="0"/>
      </c:catAx>
      <c:valAx>
        <c:axId val="-20974598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Runtime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7452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03495516818"/>
          <c:y val="0.343998137016607"/>
          <c:w val="0.163821552652739"/>
          <c:h val="0.2365878294788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8674-416F-F644-8F49-02962E197350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3164-4C2B-B143-B51B-C6E58014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2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D93B-BAA7-FD44-A888-D67D5E9B41DA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3ECB9-09A2-2246-97AE-7DF1D3E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0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7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</a:t>
            </a:r>
          </a:p>
          <a:p>
            <a:r>
              <a:rPr lang="en-US" dirty="0" smtClean="0"/>
              <a:t>Theta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O(n^10)*</a:t>
            </a:r>
            <a:r>
              <a:rPr lang="en-US" dirty="0" err="1" smtClean="0"/>
              <a:t>logn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O(n^(10*</a:t>
            </a:r>
            <a:r>
              <a:rPr lang="en-US" baseline="0" dirty="0" err="1" smtClean="0"/>
              <a:t>logn</a:t>
            </a:r>
            <a:r>
              <a:rPr lang="en-US" baseline="0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0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java sorting program (slide 25)</a:t>
            </a:r>
          </a:p>
          <a:p>
            <a:r>
              <a:rPr lang="en-US" dirty="0" smtClean="0"/>
              <a:t>O(n^2)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6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20" Type="http://schemas.openxmlformats.org/officeDocument/2006/relationships/tags" Target="../tags/tag2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9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20" Type="http://schemas.openxmlformats.org/officeDocument/2006/relationships/tags" Target="../tags/tag4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0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1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>
                <a:solidFill>
                  <a:srgbClr val="0000FF"/>
                </a:solidFill>
              </a:rPr>
              <a:t>CSE373: Data Structures and Algorithms</a:t>
            </a:r>
            <a:br>
              <a:rPr lang="en-US" sz="3200" i="0" dirty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3: Asymptotic Analysis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</a:p>
          <a:p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10262" y="6551798"/>
            <a:ext cx="6008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0" dirty="0" smtClean="0">
                <a:latin typeface="+mn-lt"/>
              </a:rPr>
              <a:t>Special thanks to Dan Grossman, Kevin Quinn, and Lauren Milne for portions of slide material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039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Linear 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31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Binary 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Binary 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Solving Recurrence Relations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10ish +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/2)	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(1) = 10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 = 10 + 10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/(2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>
                <a:solidFill>
                  <a:schemeClr val="accent1"/>
                </a:solidFill>
              </a:rPr>
              <a:t>))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/(2</a:t>
            </a:r>
            <a:r>
              <a:rPr lang="en-US" baseline="30000" dirty="0" smtClean="0">
                <a:solidFill>
                  <a:srgbClr val="4F81BD"/>
                </a:solidFill>
              </a:rPr>
              <a:t>k</a:t>
            </a:r>
            <a:r>
              <a:rPr lang="en-US" dirty="0" smtClean="0">
                <a:solidFill>
                  <a:srgbClr val="4F81BD"/>
                </a:solidFill>
              </a:rPr>
              <a:t>) = 1 means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= 2</a:t>
            </a:r>
            <a:r>
              <a:rPr lang="en-US" baseline="30000" dirty="0" smtClean="0">
                <a:solidFill>
                  <a:srgbClr val="4F81BD"/>
                </a:solidFill>
              </a:rPr>
              <a:t>k </a:t>
            </a:r>
            <a:r>
              <a:rPr lang="en-US" dirty="0" smtClean="0">
                <a:solidFill>
                  <a:srgbClr val="4F81BD"/>
                </a:solidFill>
              </a:rPr>
              <a:t> means k =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10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is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4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Ignoring constant factors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size of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7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8001000" cy="2286000"/>
          </a:xfrm>
        </p:spPr>
        <p:txBody>
          <a:bodyPr/>
          <a:lstStyle/>
          <a:p>
            <a:r>
              <a:rPr lang="en-US" sz="1600" dirty="0" smtClean="0"/>
              <a:t>Let’s try to “help” linear search</a:t>
            </a:r>
          </a:p>
          <a:p>
            <a:pPr lvl="1"/>
            <a:r>
              <a:rPr lang="en-US" sz="1600" dirty="0" smtClean="0"/>
              <a:t>Run it on a computer 100x as fast (say 2015 model vs. 1990)</a:t>
            </a:r>
          </a:p>
          <a:p>
            <a:pPr lvl="1"/>
            <a:r>
              <a:rPr lang="en-US" sz="1600" dirty="0" smtClean="0"/>
              <a:t>Use a new compiler/language that is 3x as fast</a:t>
            </a:r>
          </a:p>
          <a:p>
            <a:pPr lvl="1"/>
            <a:r>
              <a:rPr lang="en-US" sz="1600" dirty="0" smtClean="0"/>
              <a:t>Be a clever programmer to eliminate half the work</a:t>
            </a:r>
          </a:p>
          <a:p>
            <a:pPr lvl="1"/>
            <a:r>
              <a:rPr lang="en-US" sz="1600" dirty="0" smtClean="0"/>
              <a:t>So doing each iteration is 600x as fast as in binary search</a:t>
            </a:r>
          </a:p>
          <a:p>
            <a:r>
              <a:rPr lang="en-US" sz="1600" dirty="0" smtClean="0"/>
              <a:t>Note: 600x still helpful for problems without logarithmic algorithms!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130872"/>
              </p:ext>
            </p:extLst>
          </p:nvPr>
        </p:nvGraphicFramePr>
        <p:xfrm>
          <a:off x="990600" y="28194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4572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Let’s try to “help” linear search</a:t>
            </a:r>
          </a:p>
          <a:p>
            <a:pPr lvl="1"/>
            <a:r>
              <a:rPr lang="en-US" sz="1600" b="0" dirty="0" smtClean="0"/>
              <a:t>Run it on a computer 100x as fast (say 2015 model vs. 1990)</a:t>
            </a:r>
          </a:p>
          <a:p>
            <a:pPr lvl="1"/>
            <a:r>
              <a:rPr lang="en-US" sz="1600" b="0" dirty="0" smtClean="0"/>
              <a:t>Use a new compiler/language that is 3x as fast</a:t>
            </a:r>
          </a:p>
          <a:p>
            <a:pPr lvl="1"/>
            <a:r>
              <a:rPr lang="en-US" sz="1600" b="0" dirty="0" smtClean="0"/>
              <a:t>Be a clever programmer to eliminate half the work</a:t>
            </a:r>
          </a:p>
          <a:p>
            <a:pPr lvl="1"/>
            <a:r>
              <a:rPr lang="en-US" sz="1600" b="0" dirty="0" smtClean="0"/>
              <a:t>So doing each iteration is 600x as fast as in binary search</a:t>
            </a:r>
          </a:p>
          <a:p>
            <a:r>
              <a:rPr lang="en-US" sz="1600" b="0" dirty="0" smtClean="0"/>
              <a:t>Note: 600x still helpful for problems without logarithmic algorithms!</a:t>
            </a:r>
            <a:endParaRPr lang="en-US" sz="1600" b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740026"/>
              </p:ext>
            </p:extLst>
          </p:nvPr>
        </p:nvGraphicFramePr>
        <p:xfrm>
          <a:off x="990600" y="2590800"/>
          <a:ext cx="7010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13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example: sum array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813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a recursive version?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38862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3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Correction: HW1 is due on Friday July </a:t>
            </a:r>
            <a:r>
              <a:rPr lang="en-US" b="1" dirty="0" smtClean="0"/>
              <a:t>1</a:t>
            </a:r>
          </a:p>
          <a:p>
            <a:pPr lvl="1"/>
            <a:r>
              <a:rPr lang="en-US" dirty="0" smtClean="0"/>
              <a:t>Website updated</a:t>
            </a:r>
          </a:p>
          <a:p>
            <a:endParaRPr lang="en-US" dirty="0" smtClean="0"/>
          </a:p>
          <a:p>
            <a:r>
              <a:rPr lang="en-US" dirty="0" smtClean="0"/>
              <a:t>Handwritten notes from class Wednesday (induction) uploaded</a:t>
            </a:r>
          </a:p>
          <a:p>
            <a:pPr lvl="1"/>
            <a:endParaRPr lang="en-US" dirty="0"/>
          </a:p>
          <a:p>
            <a:r>
              <a:rPr lang="en-US" dirty="0" smtClean="0"/>
              <a:t>Material from review session will be posted online.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Algorithm analysis</a:t>
            </a:r>
          </a:p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7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teaser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2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Really common recurrences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</a:t>
            </a:r>
            <a:r>
              <a:rPr lang="en-US" dirty="0" smtClean="0"/>
              <a:t>	</a:t>
            </a:r>
            <a:r>
              <a:rPr lang="en-US" dirty="0" smtClean="0"/>
              <a:t>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</a:t>
            </a:r>
            <a:r>
              <a:rPr lang="en-US" dirty="0" smtClean="0"/>
              <a:t>		</a:t>
            </a:r>
            <a:r>
              <a:rPr lang="en-US" dirty="0" smtClean="0"/>
              <a:t>	linear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</a:t>
            </a:r>
            <a:r>
              <a:rPr lang="en-US" dirty="0" smtClean="0"/>
              <a:t>	</a:t>
            </a:r>
            <a:r>
              <a:rPr lang="en-US" dirty="0" smtClean="0"/>
              <a:t>		logarithmic </a:t>
            </a:r>
            <a:r>
              <a:rPr lang="en-US" i="1" dirty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</a:t>
            </a:r>
            <a:r>
              <a:rPr lang="en-US" dirty="0" smtClean="0"/>
              <a:t>		exponential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</a:t>
            </a:r>
            <a:r>
              <a:rPr lang="en-US" dirty="0" smtClean="0"/>
              <a:t>	</a:t>
            </a:r>
            <a:r>
              <a:rPr lang="en-US" dirty="0" smtClean="0"/>
              <a:t>	quadratic (see previous lecture)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</a:t>
            </a:r>
            <a:r>
              <a:rPr lang="en-US" dirty="0" smtClean="0"/>
              <a:t>	</a:t>
            </a:r>
            <a:r>
              <a:rPr lang="en-US" dirty="0" smtClean="0"/>
              <a:t>	linear (why?)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dirty="0" smtClean="0"/>
              <a:t>	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Asymptotic notation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Big-Oh relates functions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chemeClr val="accent4"/>
                </a:solidFill>
              </a:rPr>
              <a:t>set of functions </a:t>
            </a:r>
            <a:r>
              <a:rPr lang="en-US" i="1" dirty="0" smtClean="0"/>
              <a:t>with asymptotic behavior </a:t>
            </a:r>
            <a:r>
              <a:rPr lang="en-US" b="1" i="1" dirty="0" smtClean="0">
                <a:solidFill>
                  <a:schemeClr val="accent1"/>
                </a:solidFill>
              </a:rPr>
              <a:t>less than or equal to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8064A2"/>
                </a:solidFill>
              </a:rPr>
              <a:t>is in</a:t>
            </a:r>
            <a:r>
              <a:rPr lang="en-US" dirty="0" smtClean="0">
                <a:solidFill>
                  <a:srgbClr val="8064A2"/>
                </a:solidFill>
              </a:rPr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8064A2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8064A2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2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Formally Big-Oh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More examples, using formal definition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56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More examples, using formal definition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1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) ) </a:t>
              </a:r>
              <a:r>
                <a:rPr lang="en-US" b="0" dirty="0" smtClean="0">
                  <a:sym typeface="Symbol" pitchFamily="18" charset="2"/>
                </a:rPr>
                <a:t>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07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What’s with the 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438337" y="499388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1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) ) </a:t>
              </a:r>
              <a:r>
                <a:rPr lang="en-US" b="0" dirty="0" smtClean="0">
                  <a:sym typeface="Symbol" pitchFamily="18" charset="2"/>
                </a:rPr>
                <a:t>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96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you can drop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Big-O: Common Names (Again)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</a:t>
            </a:r>
            <a:r>
              <a:rPr lang="en-US" dirty="0" smtClean="0"/>
              <a:t>		constant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</a:t>
            </a:r>
            <a:r>
              <a:rPr lang="en-US" dirty="0" smtClean="0"/>
              <a:t>		logarithmic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		linear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</a:t>
            </a:r>
            <a:r>
              <a:rPr lang="en-US" dirty="0" smtClean="0"/>
              <a:t>	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		quadratic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</a:t>
            </a:r>
            <a:r>
              <a:rPr lang="en-US" dirty="0" smtClean="0"/>
              <a:t>		cubic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</a:t>
            </a:r>
            <a:r>
              <a:rPr lang="en-US" dirty="0" smtClean="0"/>
              <a:t>		polynomial </a:t>
            </a:r>
            <a:r>
              <a:rPr lang="en-US" dirty="0" smtClean="0"/>
              <a:t>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</a:t>
            </a:r>
            <a:r>
              <a:rPr lang="en-US" dirty="0" smtClean="0"/>
              <a:t>		</a:t>
            </a:r>
            <a:r>
              <a:rPr lang="en-US" dirty="0" smtClean="0"/>
              <a:t>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9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Big-O: Common Names (Again)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</a:t>
            </a:r>
            <a:r>
              <a:rPr lang="en-US" dirty="0" smtClean="0"/>
              <a:t>constant </a:t>
            </a:r>
            <a:r>
              <a:rPr lang="en-US" dirty="0" smtClean="0"/>
              <a:t>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linear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quadratic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</a:t>
            </a:r>
            <a:r>
              <a:rPr lang="en-US" dirty="0" smtClean="0"/>
              <a:t>cubic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</a:t>
            </a:r>
            <a:r>
              <a:rPr lang="en-US" dirty="0" smtClean="0"/>
              <a:t>polynomial </a:t>
            </a:r>
            <a:r>
              <a:rPr lang="en-US" dirty="0" smtClean="0"/>
              <a:t>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</a:t>
            </a:r>
            <a:r>
              <a:rPr lang="en-US" dirty="0" smtClean="0"/>
              <a:t>exponential </a:t>
            </a:r>
            <a:r>
              <a:rPr lang="en-US" dirty="0" smtClean="0"/>
              <a:t>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r>
              <a:rPr lang="en-US" dirty="0" smtClean="0"/>
              <a:t>O(n!)		factorial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Asymptotic Notation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Upper bound: </a:t>
            </a:r>
            <a:r>
              <a:rPr lang="en-US" i="1" dirty="0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( f(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)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4F81BD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rgbClr val="4F81BD"/>
                </a:solidFill>
              </a:rPr>
              <a:t>( f(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3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 terms, in theory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 f(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) </a:t>
            </a:r>
            <a:r>
              <a:rPr lang="en-US" dirty="0" smtClean="0"/>
              <a:t>when you mean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1"/>
                </a:solidFill>
              </a:rPr>
              <a:t>( f(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“strictly  greater than”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“strictly less than”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we are analyzing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bound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4F81BD"/>
                </a:solidFill>
              </a:rPr>
              <a:t>worst-case </a:t>
            </a:r>
            <a:r>
              <a:rPr lang="en-US" dirty="0" smtClean="0"/>
              <a:t>running </a:t>
            </a:r>
            <a:r>
              <a:rPr lang="en-US" dirty="0" smtClean="0">
                <a:solidFill>
                  <a:srgbClr val="4F81BD"/>
                </a:solidFill>
              </a:rPr>
              <a:t>time </a:t>
            </a:r>
            <a:r>
              <a:rPr lang="en-US" dirty="0" smtClean="0"/>
              <a:t>of an </a:t>
            </a:r>
            <a:r>
              <a:rPr lang="en-US" dirty="0" smtClean="0">
                <a:solidFill>
                  <a:srgbClr val="4F81BD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8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Other things to analyze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Usually asymptotic is valuable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0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Timing vs. Big-Oh 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Next week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structures, finally!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Binary trees</a:t>
            </a:r>
          </a:p>
          <a:p>
            <a:endParaRPr lang="en-US" dirty="0"/>
          </a:p>
          <a:p>
            <a:r>
              <a:rPr lang="en-US" dirty="0" smtClean="0"/>
              <a:t>AVL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Big-O running times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an algorithm to be </a:t>
            </a:r>
            <a:r>
              <a:rPr lang="en-US" i="1" dirty="0" smtClean="0">
                <a:solidFill>
                  <a:srgbClr val="3333CC"/>
                </a:solidFill>
              </a:rPr>
              <a:t>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care about </a:t>
            </a:r>
            <a:r>
              <a:rPr lang="en-US" i="1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(and sometimes </a:t>
            </a:r>
            <a:r>
              <a:rPr lang="en-US" i="1" dirty="0" smtClean="0">
                <a:solidFill>
                  <a:srgbClr val="3333CC"/>
                </a:solidFill>
              </a:rPr>
              <a:t>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 following a good definition?</a:t>
            </a:r>
          </a:p>
          <a:p>
            <a:pPr lvl="1"/>
            <a:r>
              <a:rPr lang="en-US" dirty="0" smtClean="0"/>
              <a:t>“An algorithm is efficient if, when implemented, it runs quickly on real input instances”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7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Gauging performance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Uh, why not just run the program and time it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1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1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Software: 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</a:t>
            </a:r>
            <a:r>
              <a:rPr lang="en-US" dirty="0" err="1" smtClean="0"/>
              <a:t>inexhaustive</a:t>
            </a:r>
            <a:r>
              <a:rPr lang="en-US" dirty="0" smtClean="0"/>
              <a:t>) may </a:t>
            </a:r>
            <a:r>
              <a:rPr lang="en-US" i="1" dirty="0" smtClean="0">
                <a:solidFill>
                  <a:srgbClr val="4F81BD"/>
                </a:solidFill>
              </a:rPr>
              <a:t>miss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rgbClr val="4F81BD"/>
                </a:solidFill>
              </a:rPr>
              <a:t>explain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rgbClr val="4F81BD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rgbClr val="4F81BD"/>
                </a:solidFill>
              </a:rPr>
              <a:t>before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Comparing algorithms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rgbClr val="4F81BD"/>
                </a:solidFill>
              </a:rPr>
              <a:t>algorithm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(not </a:t>
            </a:r>
            <a:r>
              <a:rPr lang="en-US" i="1" dirty="0" smtClean="0">
                <a:solidFill>
                  <a:srgbClr val="4F81BD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rgbClr val="4F81BD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rgbClr val="4F81BD"/>
                </a:solidFill>
              </a:rPr>
              <a:t>Large inputs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rgbClr val="4F81BD"/>
                </a:solidFill>
              </a:rPr>
              <a:t>independent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Analyzing code (“worst case”)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Basic operations take “some amount of” </a:t>
            </a:r>
            <a:r>
              <a:rPr lang="en-US" dirty="0" smtClean="0">
                <a:solidFill>
                  <a:schemeClr val="accent1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/>
              <a:t>	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/>
              <a:t>	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Recursion</a:t>
            </a:r>
            <a:r>
              <a:rPr lang="en-US" dirty="0" smtClean="0"/>
              <a:t>			</a:t>
            </a:r>
            <a:r>
              <a:rPr lang="en-US" dirty="0" smtClean="0"/>
              <a:t>		</a:t>
            </a:r>
            <a:endParaRPr lang="en-US" i="1" dirty="0" smtClean="0">
              <a:solidFill>
                <a:srgbClr val="4F81B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3400" y="4343400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962400" y="3886200"/>
            <a:ext cx="0" cy="2514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38200" y="3886200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Control Flow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3886200"/>
            <a:ext cx="175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 required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1423" y="4285962"/>
            <a:ext cx="445000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	</a:t>
            </a:r>
            <a:r>
              <a:rPr lang="en-US" sz="2500" dirty="0">
                <a:solidFill>
                  <a:srgbClr val="4F81BD"/>
                </a:solidFill>
              </a:rPr>
              <a:t>Sum of time of </a:t>
            </a:r>
            <a:r>
              <a:rPr lang="en-US" sz="2500" dirty="0" smtClean="0">
                <a:solidFill>
                  <a:srgbClr val="4F81BD"/>
                </a:solidFill>
              </a:rPr>
              <a:t>statement</a:t>
            </a:r>
          </a:p>
          <a:p>
            <a:r>
              <a:rPr lang="en-US" sz="2500" dirty="0">
                <a:solidFill>
                  <a:srgbClr val="4F81BD"/>
                </a:solidFill>
              </a:rPr>
              <a:t>Time of test plus slower branch</a:t>
            </a:r>
          </a:p>
          <a:p>
            <a:r>
              <a:rPr lang="en-US" sz="2500" dirty="0"/>
              <a:t> </a:t>
            </a:r>
            <a:r>
              <a:rPr lang="en-US" sz="2500" dirty="0">
                <a:solidFill>
                  <a:srgbClr val="4F81BD"/>
                </a:solidFill>
              </a:rPr>
              <a:t>Sum of iterations * time of body</a:t>
            </a:r>
          </a:p>
          <a:p>
            <a:r>
              <a:rPr lang="en-US" sz="2500" dirty="0">
                <a:solidFill>
                  <a:srgbClr val="4F81BD"/>
                </a:solidFill>
              </a:rPr>
              <a:t>Time of call’s body</a:t>
            </a:r>
          </a:p>
          <a:p>
            <a:r>
              <a:rPr lang="en-US" sz="2500" dirty="0"/>
              <a:t> </a:t>
            </a:r>
            <a:r>
              <a:rPr lang="en-US" sz="2500" dirty="0">
                <a:solidFill>
                  <a:srgbClr val="4F81BD"/>
                </a:solidFill>
              </a:rPr>
              <a:t>Solve </a:t>
            </a:r>
            <a:r>
              <a:rPr lang="en-US" sz="2500" i="1" dirty="0">
                <a:solidFill>
                  <a:srgbClr val="4F81BD"/>
                </a:solidFill>
              </a:rPr>
              <a:t>recurrence equation</a:t>
            </a:r>
            <a:endParaRPr lang="en-US" sz="2500" dirty="0">
              <a:solidFill>
                <a:srgbClr val="4F81BD"/>
              </a:solidFill>
            </a:endParaRPr>
          </a:p>
          <a:p>
            <a:endParaRPr lang="en-US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033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dirty="0" smtClean="0"/>
              <a:t>n log(10)+ 2n log (n)	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 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EXPONENTIAL GROWTH!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7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3204</Words>
  <Application>Microsoft Macintosh PowerPoint</Application>
  <PresentationFormat>On-screen Show (4:3)</PresentationFormat>
  <Paragraphs>594</Paragraphs>
  <Slides>37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CSE373: Data Structures and Algorithms  Lecture 3: Asymptotic Analysis</vt:lpstr>
      <vt:lpstr>Today</vt:lpstr>
      <vt:lpstr>Big-O: Common Names (Again)</vt:lpstr>
      <vt:lpstr>Big-O running times</vt:lpstr>
      <vt:lpstr>Efficiency</vt:lpstr>
      <vt:lpstr>Gauging performance</vt:lpstr>
      <vt:lpstr>Comparing algorithms</vt:lpstr>
      <vt:lpstr>Analyzing code (“worst case”)</vt:lpstr>
      <vt:lpstr>Analyzing code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PowerPoint Presentation</vt:lpstr>
      <vt:lpstr>Another example: sum array</vt:lpstr>
      <vt:lpstr>What about a recursive version?</vt:lpstr>
      <vt:lpstr>Parallelism teaser</vt:lpstr>
      <vt:lpstr>Really common recurrences</vt:lpstr>
      <vt:lpstr>Asymptotic notation</vt:lpstr>
      <vt:lpstr>Big-Oh relates functions</vt:lpstr>
      <vt:lpstr>Formally Big-Oh</vt:lpstr>
      <vt:lpstr>More examples, using formal definition</vt:lpstr>
      <vt:lpstr>More examples, using formal definition</vt:lpstr>
      <vt:lpstr>What’s with the c</vt:lpstr>
      <vt:lpstr>What you can drop</vt:lpstr>
      <vt:lpstr>Big-O: Common Names (Again)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  <vt:lpstr>Next week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3: Asymptotic Analysis</dc:title>
  <dc:creator>Hunter Zahn</dc:creator>
  <cp:lastModifiedBy>Hunter Zahn</cp:lastModifiedBy>
  <cp:revision>9</cp:revision>
  <cp:lastPrinted>2016-06-24T08:14:03Z</cp:lastPrinted>
  <dcterms:created xsi:type="dcterms:W3CDTF">2016-06-24T07:54:52Z</dcterms:created>
  <dcterms:modified xsi:type="dcterms:W3CDTF">2016-06-27T00:17:15Z</dcterms:modified>
</cp:coreProperties>
</file>