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5E1A0-89FA-EE4F-A8CD-1BC62EFBDF6B}" type="datetimeFigureOut">
              <a:rPr lang="en-US" smtClean="0"/>
              <a:t>17/08/16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96C4-E511-A546-B27A-17890C95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FB048-34D1-BA48-A4A0-DAF8BEA26C1A}" type="datetimeFigureOut">
              <a:rPr lang="en-US" smtClean="0"/>
              <a:t>17/08/16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C20A4-3DBA-9D4A-A339-271C6DEB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1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7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DA3C-E50D-A141-8366-E32C326A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machine-learning" TargetMode="External"/><Relationship Id="rId4" Type="http://schemas.openxmlformats.org/officeDocument/2006/relationships/hyperlink" Target="https://www.coursera.org/course/security" TargetMode="External"/><Relationship Id="rId5" Type="http://schemas.openxmlformats.org/officeDocument/2006/relationships/hyperlink" Target="https://www.coursera.org/course/compneur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specializations/pyth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cpp.com/" TargetMode="External"/><Relationship Id="rId4" Type="http://schemas.openxmlformats.org/officeDocument/2006/relationships/hyperlink" Target="http://www.scala-lang.org/documentation/" TargetMode="External"/><Relationship Id="rId5" Type="http://schemas.openxmlformats.org/officeDocument/2006/relationships/hyperlink" Target="https://www.codecademy.com/learn/ruby" TargetMode="External"/><Relationship Id="rId6" Type="http://schemas.openxmlformats.org/officeDocument/2006/relationships/hyperlink" Target="https://www.codecademy.com/learn/php" TargetMode="External"/><Relationship Id="rId7" Type="http://schemas.openxmlformats.org/officeDocument/2006/relationships/hyperlink" Target="https://learnxinyminutes.com/docs/rack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youahaskell.com/chapter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demy.com/unitycourse/" TargetMode="External"/><Relationship Id="rId3" Type="http://schemas.openxmlformats.org/officeDocument/2006/relationships/hyperlink" Target="https://www.siteground.com/tutorials/actionscript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Announcements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HW4 feedback out this afternoon.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2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Lots of different metrics for determine which solution is “best”</a:t>
            </a:r>
          </a:p>
          <a:p>
            <a:r>
              <a:rPr lang="en-US" dirty="0" smtClean="0"/>
              <a:t>For example, solve the following problem first by optimizing for time, then by optimizing solely for space: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Given a list of Strings representing States of birth for students at a </a:t>
            </a:r>
            <a:r>
              <a:rPr lang="en-US" dirty="0" err="1" smtClean="0"/>
              <a:t>highschool</a:t>
            </a:r>
            <a:r>
              <a:rPr lang="en-US" dirty="0" smtClean="0"/>
              <a:t>. For the most common State, output all the students who were born there.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Problem Solving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Victory Lap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victory lap is an extra </a:t>
            </a:r>
            <a:r>
              <a:rPr lang="en-US" dirty="0" smtClean="0"/>
              <a:t>lap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around the track </a:t>
            </a:r>
          </a:p>
          <a:p>
            <a:pPr lvl="1"/>
            <a:r>
              <a:rPr lang="en-US" dirty="0" smtClean="0"/>
              <a:t>By the exhausted victors </a:t>
            </a:r>
          </a:p>
          <a:p>
            <a:pPr lvl="1">
              <a:buNone/>
            </a:pPr>
            <a:r>
              <a:rPr lang="en-US" dirty="0" smtClean="0"/>
              <a:t>	(that’s us)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Review course goals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Slides from Lecture 1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What makes CSE373 special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pic>
        <p:nvPicPr>
          <p:cNvPr id="7" name="Picture 6" descr="free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751" y="2150924"/>
            <a:ext cx="3352800" cy="2731135"/>
          </a:xfrm>
          <a:prstGeom prst="rect">
            <a:avLst/>
          </a:prstGeom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222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Big thank-you to your </a:t>
            </a:r>
            <a:r>
              <a:rPr lang="en-US" dirty="0" smtClean="0"/>
              <a:t>TA’s: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Alon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Dan</a:t>
            </a:r>
          </a:p>
          <a:p>
            <a:pPr>
              <a:buNone/>
            </a:pPr>
            <a:r>
              <a:rPr lang="en-US" dirty="0" err="1" smtClean="0"/>
              <a:t>Lilian</a:t>
            </a:r>
            <a:endParaRPr lang="en-US" dirty="0" smtClean="0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And huge thank you to all of </a:t>
            </a:r>
            <a:r>
              <a:rPr lang="en-US" b="1" dirty="0" smtClean="0"/>
              <a:t>you</a:t>
            </a:r>
          </a:p>
          <a:p>
            <a:pPr lvl="1"/>
            <a:r>
              <a:rPr lang="en-US" dirty="0" smtClean="0"/>
              <a:t>Great attitude</a:t>
            </a:r>
          </a:p>
          <a:p>
            <a:pPr lvl="1"/>
            <a:r>
              <a:rPr lang="en-US" i="1" dirty="0" smtClean="0"/>
              <a:t>Great class </a:t>
            </a:r>
            <a:r>
              <a:rPr lang="en-US" i="1" dirty="0" smtClean="0"/>
              <a:t>attendance and questions </a:t>
            </a:r>
            <a:r>
              <a:rPr lang="en-US" i="1" dirty="0" smtClean="0"/>
              <a:t>from a smaller summer quarter class</a:t>
            </a:r>
            <a:endParaRPr lang="en-US" i="1" dirty="0" smtClean="0"/>
          </a:p>
          <a:p>
            <a:pPr lvl="1"/>
            <a:r>
              <a:rPr lang="en-US" dirty="0" smtClean="0"/>
              <a:t>Occasionally </a:t>
            </a:r>
            <a:r>
              <a:rPr lang="en-US" dirty="0" smtClean="0"/>
              <a:t>laughed at </a:t>
            </a:r>
            <a:r>
              <a:rPr lang="en-US" dirty="0" smtClean="0"/>
              <a:t>my bad jokes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three slides, completely unedited, from Lecture 1</a:t>
            </a:r>
          </a:p>
          <a:p>
            <a:pPr lvl="1"/>
            <a:r>
              <a:rPr lang="en-US" dirty="0" smtClean="0"/>
              <a:t>Hopefully they make more sense now</a:t>
            </a:r>
          </a:p>
          <a:p>
            <a:pPr lvl="1"/>
            <a:r>
              <a:rPr lang="en-US" dirty="0" smtClean="0"/>
              <a:t>Hopefully we succeeded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Structures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Introduction to Algorithm Analysis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Lists, Stacks,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Trees, Hashing, Dictionaries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Heaps, Priority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Sorting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Disjoint Sets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Graph </a:t>
            </a:r>
            <a:r>
              <a:rPr lang="en-US" altLang="en-US" dirty="0" smtClean="0"/>
              <a:t>Algorithms</a:t>
            </a:r>
          </a:p>
          <a:p>
            <a:pPr>
              <a:spcAft>
                <a:spcPts val="1200"/>
              </a:spcAft>
            </a:pPr>
            <a:r>
              <a:rPr lang="en-US" i="1" dirty="0" smtClean="0"/>
              <a:t>May have time for other brief exposure to topics, maybe parallelism</a:t>
            </a:r>
            <a:endParaRPr lang="en-US" i="1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373 is about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Deeply understand the basic structures used in all software</a:t>
            </a:r>
          </a:p>
          <a:p>
            <a:pPr lvl="1"/>
            <a:r>
              <a:rPr lang="en-US" dirty="0" smtClean="0"/>
              <a:t>Understand the data structures and their </a:t>
            </a:r>
            <a:r>
              <a:rPr lang="en-US" dirty="0" smtClean="0">
                <a:solidFill>
                  <a:schemeClr val="accent2"/>
                </a:solidFill>
              </a:rPr>
              <a:t>trade-offs</a:t>
            </a:r>
          </a:p>
          <a:p>
            <a:pPr lvl="1"/>
            <a:r>
              <a:rPr lang="en-US" dirty="0" smtClean="0"/>
              <a:t>Rigorously </a:t>
            </a:r>
            <a:r>
              <a:rPr lang="en-US" dirty="0" smtClean="0">
                <a:solidFill>
                  <a:schemeClr val="accent2"/>
                </a:solidFill>
              </a:rPr>
              <a:t>analyze</a:t>
            </a:r>
            <a:r>
              <a:rPr lang="en-US" dirty="0" smtClean="0"/>
              <a:t> the algorithms that use them (math!)</a:t>
            </a:r>
          </a:p>
          <a:p>
            <a:pPr lvl="1"/>
            <a:r>
              <a:rPr lang="en-US" dirty="0" smtClean="0"/>
              <a:t>Learn how to </a:t>
            </a:r>
            <a:r>
              <a:rPr lang="en-US" dirty="0" smtClean="0">
                <a:solidFill>
                  <a:schemeClr val="accent2"/>
                </a:solidFill>
              </a:rPr>
              <a:t>pick</a:t>
            </a:r>
            <a:r>
              <a:rPr lang="en-US" dirty="0" smtClean="0"/>
              <a:t> “the right thing for the job”</a:t>
            </a:r>
          </a:p>
          <a:p>
            <a:pPr lvl="1"/>
            <a:r>
              <a:rPr lang="en-US" altLang="en-US" dirty="0"/>
              <a:t>More thorough and rigorous take on topics introduced in </a:t>
            </a:r>
            <a:br>
              <a:rPr lang="en-US" altLang="en-US" dirty="0"/>
            </a:br>
            <a:r>
              <a:rPr lang="en-US" altLang="en-US" dirty="0" smtClean="0"/>
              <a:t>CSE143 </a:t>
            </a:r>
            <a:r>
              <a:rPr lang="en-US" altLang="en-US" dirty="0"/>
              <a:t>(plus more new topics)</a:t>
            </a:r>
          </a:p>
          <a:p>
            <a:endParaRPr lang="en-US" dirty="0"/>
          </a:p>
          <a:p>
            <a:r>
              <a:rPr lang="en-US" dirty="0" smtClean="0"/>
              <a:t>Practice design, analysis, and implementation</a:t>
            </a:r>
          </a:p>
          <a:p>
            <a:pPr lvl="1"/>
            <a:r>
              <a:rPr lang="en-US" dirty="0" smtClean="0"/>
              <a:t>The elegant interplay of “theory” and “engineering” at the core of computer science</a:t>
            </a:r>
          </a:p>
          <a:p>
            <a:pPr lvl="1"/>
            <a:endParaRPr lang="en-US" dirty="0"/>
          </a:p>
          <a:p>
            <a:r>
              <a:rPr lang="en-US" dirty="0" smtClean="0"/>
              <a:t>More programming experience (as a way to learn)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Goals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developer, project manager, etc.</a:t>
            </a:r>
          </a:p>
          <a:p>
            <a:pPr lvl="1"/>
            <a:r>
              <a:rPr lang="en-US" dirty="0" smtClean="0"/>
              <a:t>Reason in terms of the general abstractions that come up in all non-trivial software (and many non-software) systems</a:t>
            </a:r>
          </a:p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decisions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Hunter’s take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Key abstractions used almost </a:t>
            </a:r>
            <a:r>
              <a:rPr lang="en-US" dirty="0" smtClean="0">
                <a:solidFill>
                  <a:schemeClr val="accent2"/>
                </a:solidFill>
              </a:rPr>
              <a:t>every day in just about anything related to computing and software</a:t>
            </a:r>
          </a:p>
          <a:p>
            <a:pPr lvl="1"/>
            <a:r>
              <a:rPr lang="en-US" dirty="0" smtClean="0"/>
              <a:t>It is a vocabulary you are likely to internalize permanently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571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Hopefully cse373 will not be your last exposure to computer science. There are lots of other awesome computer science courses for non-</a:t>
            </a:r>
            <a:r>
              <a:rPr lang="en-US" dirty="0" err="1" smtClean="0"/>
              <a:t>cse</a:t>
            </a:r>
            <a:r>
              <a:rPr lang="en-US" dirty="0" smtClean="0"/>
              <a:t> majors!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CSE </a:t>
            </a:r>
            <a:r>
              <a:rPr lang="en-US" dirty="0" smtClean="0"/>
              <a:t>154: Web Programming 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 Developing </a:t>
            </a:r>
            <a:r>
              <a:rPr lang="en-US" sz="1600" dirty="0" smtClean="0"/>
              <a:t>Websites and client and server side software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CSE </a:t>
            </a:r>
            <a:r>
              <a:rPr lang="en-US" dirty="0" smtClean="0"/>
              <a:t>374: Intermediate programming Concepts and Tools 	 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/>
              <a:t>Concepts of lower-level programming (C/C++) and </a:t>
            </a:r>
            <a:r>
              <a:rPr lang="en-US" sz="1600" dirty="0" smtClean="0"/>
              <a:t>explicit  </a:t>
            </a:r>
            <a:r>
              <a:rPr lang="en-US" sz="1600" dirty="0" smtClean="0"/>
              <a:t>memory management</a:t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CSE </a:t>
            </a:r>
            <a:r>
              <a:rPr lang="en-US" dirty="0" smtClean="0"/>
              <a:t>417: Algorithms and Computational </a:t>
            </a:r>
            <a:r>
              <a:rPr lang="en-US" dirty="0" smtClean="0"/>
              <a:t>Complexity</a:t>
            </a:r>
          </a:p>
          <a:p>
            <a:pPr marL="0" indent="0">
              <a:buNone/>
            </a:pPr>
            <a:r>
              <a:rPr lang="en-US" sz="1600" dirty="0" smtClean="0"/>
              <a:t>NP </a:t>
            </a:r>
            <a:r>
              <a:rPr lang="en-US" sz="1600" dirty="0" smtClean="0"/>
              <a:t>Complete problems, </a:t>
            </a:r>
            <a:r>
              <a:rPr lang="en-US" sz="1600" dirty="0" err="1" smtClean="0"/>
              <a:t>undecidable</a:t>
            </a:r>
            <a:r>
              <a:rPr lang="en-US" sz="1600" dirty="0" smtClean="0"/>
              <a:t> problems, graph theory and complexity</a:t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CSE </a:t>
            </a:r>
            <a:r>
              <a:rPr lang="en-US" dirty="0" smtClean="0"/>
              <a:t>415: Introduction to Artificial </a:t>
            </a:r>
            <a:r>
              <a:rPr lang="en-US" dirty="0" smtClean="0"/>
              <a:t>Intelligence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Knowledge </a:t>
            </a:r>
            <a:r>
              <a:rPr lang="en-US" sz="1600" dirty="0"/>
              <a:t>representation, logical and probabilistic reasoning, learning, language </a:t>
            </a:r>
            <a:r>
              <a:rPr lang="en-US" sz="1600" dirty="0" smtClean="0"/>
              <a:t>understanding, intro to game theory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Where next?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Coursera</a:t>
            </a:r>
            <a:r>
              <a:rPr lang="en-US" sz="1800" dirty="0" smtClean="0"/>
              <a:t> Python </a:t>
            </a:r>
            <a:r>
              <a:rPr lang="en-US" sz="1800" dirty="0" err="1" smtClean="0"/>
              <a:t>Course</a:t>
            </a:r>
            <a:r>
              <a:rPr lang="en-US" sz="18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https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://www.coursera.org/specializations/</a:t>
            </a: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python</a:t>
            </a:r>
            <a:endParaRPr lang="en-US" sz="1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Machine learning 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course: </a:t>
            </a:r>
            <a:endParaRPr lang="en-US" sz="1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https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://www.coursera.org/learn/machine-</a:t>
            </a: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learning</a:t>
            </a:r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1800" dirty="0" smtClean="0"/>
              <a:t>Computer Security: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://www.coursera.org/course/</a:t>
            </a:r>
            <a:r>
              <a:rPr lang="en-US" sz="1800" dirty="0" smtClean="0">
                <a:hlinkClick r:id="rId4"/>
              </a:rPr>
              <a:t>security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Computational Neuroscience: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https://www.coursera.org/course/</a:t>
            </a:r>
            <a:r>
              <a:rPr lang="en-US" sz="1800" dirty="0" smtClean="0">
                <a:hlinkClick r:id="rId5"/>
              </a:rPr>
              <a:t>compneuro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Principles of Computing (Great next step for math lovers):</a:t>
            </a:r>
          </a:p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err="1"/>
              <a:t>www.coursera.org</a:t>
            </a:r>
            <a:r>
              <a:rPr lang="en-US" sz="1800" dirty="0"/>
              <a:t>/course/principlescomputing1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 many other resources outside of UW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>
                <a:solidFill>
                  <a:srgbClr val="0000FF"/>
                </a:solidFill>
              </a:rPr>
              <a:t>CSE373: Data Structures &amp; Algorithms</a:t>
            </a:r>
            <a:r>
              <a:rPr lang="en-US" sz="1400" i="0" dirty="0" smtClean="0">
                <a:solidFill>
                  <a:srgbClr val="0000FF"/>
                </a:solidFill>
              </a:rPr>
              <a:t/>
            </a:r>
            <a:br>
              <a:rPr lang="en-US" sz="1400" i="0" dirty="0" smtClean="0">
                <a:solidFill>
                  <a:srgbClr val="0000FF"/>
                </a:solidFill>
              </a:rPr>
            </a:br>
            <a:r>
              <a:rPr lang="en-US" sz="3200" i="0" dirty="0" smtClean="0">
                <a:solidFill>
                  <a:srgbClr val="0000FF"/>
                </a:solidFill>
              </a:rPr>
              <a:t>Course </a:t>
            </a:r>
            <a:r>
              <a:rPr lang="en-US" sz="3200" i="0" dirty="0" smtClean="0">
                <a:solidFill>
                  <a:srgbClr val="0000FF"/>
                </a:solidFill>
              </a:rPr>
              <a:t>Victory Lap</a:t>
            </a:r>
            <a:endParaRPr lang="en-US" sz="3200" i="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Hunter Zahn</a:t>
            </a:r>
            <a:endParaRPr lang="en-US" sz="2400" dirty="0" smtClean="0"/>
          </a:p>
          <a:p>
            <a:r>
              <a:rPr lang="en-US" sz="2400" dirty="0" smtClean="0"/>
              <a:t>Summer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Haskell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http://learnyouahaskell.com/</a:t>
            </a:r>
            <a:r>
              <a:rPr lang="en-US" dirty="0" smtClean="0">
                <a:hlinkClick r:id="rId2"/>
              </a:rPr>
              <a:t>chapters</a:t>
            </a:r>
            <a:endParaRPr lang="en-US" dirty="0" smtClean="0"/>
          </a:p>
          <a:p>
            <a:r>
              <a:rPr lang="en-US" b="1" dirty="0"/>
              <a:t>C++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http://www.learncpp.com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b="1" dirty="0" err="1" smtClean="0"/>
              <a:t>Scala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http://www.scala-lang.org/documentation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b="1" dirty="0" smtClean="0"/>
              <a:t>Ruby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://www.codecademy.com/learn/</a:t>
            </a:r>
            <a:r>
              <a:rPr lang="en-US" dirty="0" smtClean="0">
                <a:hlinkClick r:id="rId5"/>
              </a:rPr>
              <a:t>ruby</a:t>
            </a:r>
            <a:endParaRPr lang="en-US" dirty="0"/>
          </a:p>
          <a:p>
            <a:r>
              <a:rPr lang="en-US" b="1" dirty="0"/>
              <a:t>PHP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https://www.codecademy.com/learn/</a:t>
            </a:r>
            <a:r>
              <a:rPr lang="en-US" dirty="0" smtClean="0">
                <a:hlinkClick r:id="rId6"/>
              </a:rPr>
              <a:t>php</a:t>
            </a:r>
            <a:endParaRPr lang="en-US" dirty="0" smtClean="0"/>
          </a:p>
          <a:p>
            <a:r>
              <a:rPr lang="en-US" b="1" dirty="0"/>
              <a:t>Racket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https://learnxinyminutes.com/docs/racket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resources of 100’s of languages online. Pick one and mess with it!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Learn a new Language!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</a:t>
            </a:r>
            <a:r>
              <a:rPr lang="en-US" b="1" dirty="0"/>
              <a:t>Unity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https://www.udemy.com/unitycourse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b="1" dirty="0" err="1" smtClean="0"/>
              <a:t>ActionScript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https://www.siteground.com/tutorials/actionscript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an </a:t>
            </a:r>
            <a:r>
              <a:rPr lang="en-US" b="1" dirty="0" smtClean="0"/>
              <a:t>Android App </a:t>
            </a:r>
            <a:r>
              <a:rPr lang="en-US" dirty="0" smtClean="0"/>
              <a:t>(using mostly Java):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developer.android.com</a:t>
            </a:r>
            <a:r>
              <a:rPr lang="en-US" dirty="0"/>
              <a:t>/training/basics/</a:t>
            </a:r>
            <a:r>
              <a:rPr lang="en-US" dirty="0" err="1"/>
              <a:t>firstapp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Learn to code games!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Create an account on </a:t>
            </a:r>
            <a:r>
              <a:rPr lang="en-US" dirty="0" err="1" smtClean="0"/>
              <a:t>StackOverflow</a:t>
            </a:r>
            <a:endParaRPr lang="en-US" dirty="0" smtClean="0"/>
          </a:p>
          <a:p>
            <a:pPr lvl="1"/>
            <a:r>
              <a:rPr lang="en-US" dirty="0" smtClean="0"/>
              <a:t>Ask and answer questions!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Subscribe to the Programming </a:t>
            </a:r>
            <a:r>
              <a:rPr lang="en-US" dirty="0" err="1" smtClean="0"/>
              <a:t>subreddit</a:t>
            </a:r>
            <a:r>
              <a:rPr lang="en-US" dirty="0" smtClean="0"/>
              <a:t> (the people are only a little pretentious </a:t>
            </a:r>
            <a:r>
              <a:rPr lang="en-US" dirty="0" smtClean="0">
                <a:sym typeface="Wingdings"/>
              </a:rPr>
              <a:t>)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Fork peoples projects on </a:t>
            </a:r>
            <a:r>
              <a:rPr lang="en-US" dirty="0" err="1" smtClean="0">
                <a:sym typeface="Wingdings"/>
              </a:rPr>
              <a:t>github</a:t>
            </a:r>
            <a:r>
              <a:rPr lang="en-US" dirty="0" smtClean="0">
                <a:sym typeface="Wingdings"/>
              </a:rPr>
              <a:t> and read their code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Contribute to open source projects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Participate in a </a:t>
            </a:r>
            <a:r>
              <a:rPr lang="en-US" dirty="0" err="1" smtClean="0">
                <a:sym typeface="Wingdings"/>
              </a:rPr>
              <a:t>hackathon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Learn how to write scripts to automate things you don’t like spending time 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 much more!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DA3C-E50D-A141-8366-E32C326A79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ill_gat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11309"/>
          <a:stretch>
            <a:fillRect/>
          </a:stretch>
        </p:blipFill>
        <p:spPr>
          <a:xfrm>
            <a:off x="457200" y="2514600"/>
            <a:ext cx="4191000" cy="24242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Finally, thanks for the opportunity to work with you all!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b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810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Today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</a:t>
            </a:r>
            <a:r>
              <a:rPr lang="en-US" dirty="0" smtClean="0"/>
              <a:t>-of-course logistics: exam, etc.</a:t>
            </a:r>
          </a:p>
          <a:p>
            <a:endParaRPr lang="en-US" dirty="0"/>
          </a:p>
          <a:p>
            <a:r>
              <a:rPr lang="en-US" dirty="0" smtClean="0"/>
              <a:t>Review of main course themes</a:t>
            </a:r>
          </a:p>
          <a:p>
            <a:endParaRPr lang="en-US" dirty="0"/>
          </a:p>
          <a:p>
            <a:r>
              <a:rPr lang="en-US" dirty="0" smtClean="0"/>
              <a:t>Course </a:t>
            </a:r>
            <a:r>
              <a:rPr lang="en-US" dirty="0" smtClean="0"/>
              <a:t>evaluations (online)</a:t>
            </a:r>
            <a:endParaRPr lang="en-US" dirty="0" smtClean="0"/>
          </a:p>
          <a:p>
            <a:pPr lvl="1"/>
            <a:r>
              <a:rPr lang="en-US" dirty="0" smtClean="0"/>
              <a:t>Thoughtful and constructive feedback deeply appreciated</a:t>
            </a:r>
          </a:p>
          <a:p>
            <a:pPr lvl="1"/>
            <a:r>
              <a:rPr lang="en-US" dirty="0" smtClean="0"/>
              <a:t>(Including what you liked)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24600"/>
            <a:ext cx="3429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276600" y="6400800"/>
            <a:ext cx="3200400" cy="457200"/>
          </a:xfrm>
        </p:spPr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6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Final Exam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3352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As also indicated on the web page: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Friday, in class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Cumulative but topics post-midterm worth </a:t>
            </a:r>
            <a:r>
              <a:rPr lang="en-US" dirty="0" smtClean="0"/>
              <a:t>more points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unlike the midterms in style, structure, etc.</a:t>
            </a:r>
          </a:p>
          <a:p>
            <a:endParaRPr lang="en-US" dirty="0"/>
          </a:p>
          <a:p>
            <a:r>
              <a:rPr lang="en-US" dirty="0" smtClean="0"/>
              <a:t>Tough-but-fair exams are the most equitable </a:t>
            </a:r>
            <a:r>
              <a:rPr lang="en-US" dirty="0" smtClean="0"/>
              <a:t>approach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r>
              <a:rPr lang="en-US" dirty="0" smtClean="0"/>
              <a:t>Graphs</a:t>
            </a:r>
            <a:endParaRPr lang="en-US" dirty="0"/>
          </a:p>
          <a:p>
            <a:r>
              <a:rPr lang="en-US" dirty="0"/>
              <a:t>Minimum Spanning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Parallelism And Concurrency</a:t>
            </a:r>
            <a:endParaRPr lang="en-US" dirty="0"/>
          </a:p>
          <a:p>
            <a:r>
              <a:rPr lang="en-US" dirty="0" smtClean="0"/>
              <a:t>Problem Solving</a:t>
            </a:r>
            <a:endParaRPr lang="en-US" dirty="0"/>
          </a:p>
          <a:p>
            <a:r>
              <a:rPr lang="en-US" dirty="0" err="1"/>
              <a:t>Perserving</a:t>
            </a:r>
            <a:r>
              <a:rPr lang="en-US" dirty="0"/>
              <a:t> </a:t>
            </a:r>
            <a:r>
              <a:rPr lang="en-US" dirty="0" smtClean="0"/>
              <a:t>Abstractions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Post Midterm Topics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Properties and runtimes of varying sorting algorithms</a:t>
            </a:r>
          </a:p>
          <a:p>
            <a:pPr lvl="1"/>
            <a:r>
              <a:rPr lang="en-US" dirty="0" smtClean="0"/>
              <a:t>How much extra space required? In place?</a:t>
            </a:r>
          </a:p>
          <a:p>
            <a:pPr lvl="1"/>
            <a:r>
              <a:rPr lang="en-US" dirty="0" smtClean="0"/>
              <a:t>Partially sorted? Reverse order?</a:t>
            </a:r>
          </a:p>
          <a:p>
            <a:pPr lvl="1"/>
            <a:r>
              <a:rPr lang="en-US" dirty="0" smtClean="0"/>
              <a:t>Homework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is great to help prepare</a:t>
            </a:r>
          </a:p>
          <a:p>
            <a:pPr lvl="1"/>
            <a:endParaRPr lang="en-US" dirty="0"/>
          </a:p>
          <a:p>
            <a:r>
              <a:rPr lang="en-US" dirty="0" smtClean="0"/>
              <a:t>Given a following block mystery </a:t>
            </a:r>
            <a:r>
              <a:rPr lang="en-US" dirty="0" err="1" smtClean="0"/>
              <a:t>psuedocode</a:t>
            </a:r>
            <a:r>
              <a:rPr lang="en-US" dirty="0" smtClean="0"/>
              <a:t>, determine which sorting algorithm it is</a:t>
            </a:r>
          </a:p>
          <a:p>
            <a:endParaRPr lang="en-US" dirty="0"/>
          </a:p>
          <a:p>
            <a:r>
              <a:rPr lang="en-US" dirty="0" smtClean="0"/>
              <a:t>Non-comparison based sorts (bucket sort and radix sort)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Sorting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build from a graph</a:t>
            </a:r>
          </a:p>
          <a:p>
            <a:endParaRPr lang="en-US" sz="2800" dirty="0"/>
          </a:p>
          <a:p>
            <a:r>
              <a:rPr lang="en-US" sz="2800" dirty="0" err="1" smtClean="0"/>
              <a:t>Kruscal’s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Primm’s</a:t>
            </a:r>
            <a:r>
              <a:rPr lang="en-US" sz="2800" dirty="0" smtClean="0"/>
              <a:t> algorithms and their runtimes</a:t>
            </a:r>
          </a:p>
          <a:p>
            <a:pPr lvl="1"/>
            <a:r>
              <a:rPr lang="en-US" sz="2400" b="1" dirty="0" err="1" smtClean="0"/>
              <a:t>Primm’s</a:t>
            </a:r>
            <a:r>
              <a:rPr lang="en-US" sz="2400" dirty="0" smtClean="0"/>
              <a:t>: Modified </a:t>
            </a:r>
            <a:r>
              <a:rPr lang="en-US" sz="2400" dirty="0" err="1" smtClean="0"/>
              <a:t>Dijkstras</a:t>
            </a:r>
            <a:r>
              <a:rPr lang="en-US" sz="2400" dirty="0" smtClean="0"/>
              <a:t> running in O(</a:t>
            </a:r>
            <a:r>
              <a:rPr lang="en-US" sz="2400" dirty="0" err="1" smtClean="0"/>
              <a:t>Elog</a:t>
            </a:r>
            <a:r>
              <a:rPr lang="en-US" sz="2400" dirty="0" smtClean="0"/>
              <a:t>(V))</a:t>
            </a:r>
          </a:p>
          <a:p>
            <a:pPr lvl="1"/>
            <a:r>
              <a:rPr lang="en-US" sz="2400" b="1" dirty="0" err="1" smtClean="0"/>
              <a:t>Kruscal’s</a:t>
            </a:r>
            <a:r>
              <a:rPr lang="en-US" sz="2400" dirty="0" smtClean="0"/>
              <a:t>: Using Disjoin sets, O(</a:t>
            </a:r>
            <a:r>
              <a:rPr lang="en-US" sz="2400" dirty="0" err="1" smtClean="0"/>
              <a:t>Elog</a:t>
            </a:r>
            <a:r>
              <a:rPr lang="en-US" sz="2400" dirty="0" smtClean="0"/>
              <a:t>(E))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Minimum Spanning Trees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37" y="3564408"/>
            <a:ext cx="4083810" cy="32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77724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difference?</a:t>
            </a:r>
          </a:p>
          <a:p>
            <a:endParaRPr lang="en-US" dirty="0"/>
          </a:p>
          <a:p>
            <a:r>
              <a:rPr lang="en-US" dirty="0" smtClean="0"/>
              <a:t>Maps and Reductions</a:t>
            </a:r>
          </a:p>
          <a:p>
            <a:pPr lvl="1"/>
            <a:r>
              <a:rPr lang="en-US" b="1" dirty="0" smtClean="0"/>
              <a:t>Map</a:t>
            </a:r>
            <a:r>
              <a:rPr lang="en-US" dirty="0" smtClean="0"/>
              <a:t>: Applying a function to all of the values in a collection, resulting in a identical length collection.</a:t>
            </a:r>
          </a:p>
          <a:p>
            <a:pPr lvl="2"/>
            <a:r>
              <a:rPr lang="en-US" dirty="0" smtClean="0"/>
              <a:t>Map([1,2,3,4,5,6], +1) = [2,3,4,5,6,7]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Reduction</a:t>
            </a:r>
            <a:r>
              <a:rPr lang="en-US" dirty="0" smtClean="0"/>
              <a:t>: Applying a function to a collection to reduce it to a single value. </a:t>
            </a:r>
          </a:p>
          <a:p>
            <a:pPr lvl="2"/>
            <a:r>
              <a:rPr lang="en-US" dirty="0" smtClean="0"/>
              <a:t>Reduce([1,2,3,4,5,6], leftmost even number) = 2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Work</a:t>
            </a:r>
            <a:r>
              <a:rPr lang="en-US" dirty="0" smtClean="0"/>
              <a:t>: How long it takes </a:t>
            </a:r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b="1" dirty="0"/>
              <a:t>p</a:t>
            </a:r>
            <a:r>
              <a:rPr lang="en-US" b="1" dirty="0" smtClean="0"/>
              <a:t>rocessor</a:t>
            </a:r>
            <a:r>
              <a:rPr lang="en-US" dirty="0" smtClean="0"/>
              <a:t> to execute a sequentially execute a block of code</a:t>
            </a:r>
          </a:p>
          <a:p>
            <a:r>
              <a:rPr lang="en-US" b="1" dirty="0" smtClean="0"/>
              <a:t>Span</a:t>
            </a:r>
            <a:r>
              <a:rPr lang="en-US" dirty="0" smtClean="0"/>
              <a:t>: how long it takes </a:t>
            </a:r>
            <a:r>
              <a:rPr lang="en-US" b="1" dirty="0" smtClean="0"/>
              <a:t>infinite</a:t>
            </a:r>
            <a:r>
              <a:rPr lang="en-US" dirty="0" smtClean="0"/>
              <a:t> </a:t>
            </a:r>
            <a:r>
              <a:rPr lang="en-US" b="1" dirty="0" smtClean="0"/>
              <a:t>processors</a:t>
            </a:r>
            <a:r>
              <a:rPr lang="en-US" dirty="0" smtClean="0"/>
              <a:t> to execute a block of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Parallelism and Concurrency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Copy in vs. Copy out</a:t>
            </a:r>
          </a:p>
          <a:p>
            <a:pPr lvl="1"/>
            <a:r>
              <a:rPr lang="en-US" dirty="0" smtClean="0"/>
              <a:t>To protect internal structures from being modified by clients</a:t>
            </a:r>
          </a:p>
          <a:p>
            <a:pPr lvl="1"/>
            <a:endParaRPr lang="en-US" dirty="0"/>
          </a:p>
          <a:p>
            <a:r>
              <a:rPr lang="en-US" dirty="0" smtClean="0"/>
              <a:t>Private and Final fields</a:t>
            </a:r>
          </a:p>
          <a:p>
            <a:pPr lvl="1"/>
            <a:r>
              <a:rPr lang="en-US" dirty="0" smtClean="0"/>
              <a:t>How do they impact immutability?</a:t>
            </a:r>
          </a:p>
          <a:p>
            <a:pPr lvl="1"/>
            <a:endParaRPr lang="en-US" dirty="0"/>
          </a:p>
          <a:p>
            <a:r>
              <a:rPr lang="en-US" dirty="0" smtClean="0"/>
              <a:t>Hiding unnecessary information from Clients</a:t>
            </a:r>
          </a:p>
          <a:p>
            <a:pPr lvl="1"/>
            <a:r>
              <a:rPr lang="en-US" b="1" dirty="0" smtClean="0"/>
              <a:t>For example</a:t>
            </a:r>
            <a:r>
              <a:rPr lang="en-US" dirty="0" smtClean="0"/>
              <a:t>: A client generally does not need to know that your Disjoint sets are being represented as </a:t>
            </a:r>
            <a:r>
              <a:rPr lang="en-US" dirty="0" err="1" smtClean="0"/>
              <a:t>Uptrees</a:t>
            </a:r>
            <a:endParaRPr lang="en-US" dirty="0" smtClean="0"/>
          </a:p>
          <a:p>
            <a:pPr lvl="1"/>
            <a:r>
              <a:rPr lang="en-US" b="1" dirty="0" smtClean="0"/>
              <a:t>Another example</a:t>
            </a:r>
            <a:r>
              <a:rPr lang="en-US" dirty="0" smtClean="0"/>
              <a:t>: Java’s HashTable does not tell you what </a:t>
            </a:r>
            <a:r>
              <a:rPr lang="en-US" dirty="0" err="1" smtClean="0"/>
              <a:t>hashcode</a:t>
            </a:r>
            <a:r>
              <a:rPr lang="en-US" dirty="0" smtClean="0"/>
              <a:t> they are using. Why?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Preserving Abstraction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1230</Words>
  <Application>Microsoft Macintosh PowerPoint</Application>
  <PresentationFormat>On-screen Show (4:3)</PresentationFormat>
  <Paragraphs>256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Announcements </vt:lpstr>
      <vt:lpstr>CSE373: Data Structures &amp; Algorithms Course Victory Lap</vt:lpstr>
      <vt:lpstr>Today</vt:lpstr>
      <vt:lpstr>Final Exam  </vt:lpstr>
      <vt:lpstr>Post Midterm Topics</vt:lpstr>
      <vt:lpstr>Sorting</vt:lpstr>
      <vt:lpstr>Minimum Spanning Trees</vt:lpstr>
      <vt:lpstr>Parallelism and Concurrency</vt:lpstr>
      <vt:lpstr>Preserving Abstraction</vt:lpstr>
      <vt:lpstr>Problem Solving</vt:lpstr>
      <vt:lpstr>Victory Lap</vt:lpstr>
      <vt:lpstr>Thank you!</vt:lpstr>
      <vt:lpstr>Thank you!</vt:lpstr>
      <vt:lpstr>PowerPoint Presentation</vt:lpstr>
      <vt:lpstr>Data Structures</vt:lpstr>
      <vt:lpstr>What 373 is about</vt:lpstr>
      <vt:lpstr>Goals</vt:lpstr>
      <vt:lpstr>Where next?</vt:lpstr>
      <vt:lpstr>So many other resources outside of UW</vt:lpstr>
      <vt:lpstr>Learn a new Language!</vt:lpstr>
      <vt:lpstr>Learn to code games!</vt:lpstr>
      <vt:lpstr>So much more!</vt:lpstr>
      <vt:lpstr>Finally, thanks for the opportunity to work with you all!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CSE373: Data Structures &amp; Algorithms Course Victory Lap</dc:title>
  <dc:creator>Hunter Zahn</dc:creator>
  <cp:lastModifiedBy>Hunter Zahn</cp:lastModifiedBy>
  <cp:revision>4</cp:revision>
  <dcterms:created xsi:type="dcterms:W3CDTF">2016-08-17T16:08:00Z</dcterms:created>
  <dcterms:modified xsi:type="dcterms:W3CDTF">2016-08-17T16:40:19Z</dcterms:modified>
</cp:coreProperties>
</file>