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78"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9" d="100"/>
          <a:sy n="109" d="100"/>
        </p:scale>
        <p:origin x="-61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AC947B-6D7B-CB44-B784-BC447783F3FC}" type="datetimeFigureOut">
              <a:rPr lang="en-US" smtClean="0"/>
              <a:t>15/08/16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460E60-7169-444F-99B5-84A5682BC52A}" type="slidenum">
              <a:rPr lang="en-US" smtClean="0"/>
              <a:t>‹#›</a:t>
            </a:fld>
            <a:endParaRPr lang="en-US"/>
          </a:p>
        </p:txBody>
      </p:sp>
    </p:spTree>
    <p:extLst>
      <p:ext uri="{BB962C8B-B14F-4D97-AF65-F5344CB8AC3E}">
        <p14:creationId xmlns:p14="http://schemas.microsoft.com/office/powerpoint/2010/main" val="23493706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C15E3D-7A0B-C444-9C36-A98536921449}" type="datetimeFigureOut">
              <a:rPr lang="en-US" smtClean="0"/>
              <a:t>15/08/16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D1D56-5959-2445-8E6A-8822035F67F2}" type="slidenum">
              <a:rPr lang="en-US" smtClean="0"/>
              <a:t>‹#›</a:t>
            </a:fld>
            <a:endParaRPr lang="en-US"/>
          </a:p>
        </p:txBody>
      </p:sp>
    </p:spTree>
    <p:extLst>
      <p:ext uri="{BB962C8B-B14F-4D97-AF65-F5344CB8AC3E}">
        <p14:creationId xmlns:p14="http://schemas.microsoft.com/office/powerpoint/2010/main" val="3081693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C15E3D-7A0B-C444-9C36-A98536921449}" type="datetimeFigureOut">
              <a:rPr lang="en-US" smtClean="0"/>
              <a:t>15/08/16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D1D56-5959-2445-8E6A-8822035F67F2}" type="slidenum">
              <a:rPr lang="en-US" smtClean="0"/>
              <a:t>‹#›</a:t>
            </a:fld>
            <a:endParaRPr lang="en-US"/>
          </a:p>
        </p:txBody>
      </p:sp>
    </p:spTree>
    <p:extLst>
      <p:ext uri="{BB962C8B-B14F-4D97-AF65-F5344CB8AC3E}">
        <p14:creationId xmlns:p14="http://schemas.microsoft.com/office/powerpoint/2010/main" val="3345392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C15E3D-7A0B-C444-9C36-A98536921449}" type="datetimeFigureOut">
              <a:rPr lang="en-US" smtClean="0"/>
              <a:t>15/08/16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D1D56-5959-2445-8E6A-8822035F67F2}" type="slidenum">
              <a:rPr lang="en-US" smtClean="0"/>
              <a:t>‹#›</a:t>
            </a:fld>
            <a:endParaRPr lang="en-US"/>
          </a:p>
        </p:txBody>
      </p:sp>
    </p:spTree>
    <p:extLst>
      <p:ext uri="{BB962C8B-B14F-4D97-AF65-F5344CB8AC3E}">
        <p14:creationId xmlns:p14="http://schemas.microsoft.com/office/powerpoint/2010/main" val="4209095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C15E3D-7A0B-C444-9C36-A98536921449}" type="datetimeFigureOut">
              <a:rPr lang="en-US" smtClean="0"/>
              <a:t>15/08/16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D1D56-5959-2445-8E6A-8822035F67F2}" type="slidenum">
              <a:rPr lang="en-US" smtClean="0"/>
              <a:t>‹#›</a:t>
            </a:fld>
            <a:endParaRPr lang="en-US"/>
          </a:p>
        </p:txBody>
      </p:sp>
    </p:spTree>
    <p:extLst>
      <p:ext uri="{BB962C8B-B14F-4D97-AF65-F5344CB8AC3E}">
        <p14:creationId xmlns:p14="http://schemas.microsoft.com/office/powerpoint/2010/main" val="710122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C15E3D-7A0B-C444-9C36-A98536921449}" type="datetimeFigureOut">
              <a:rPr lang="en-US" smtClean="0"/>
              <a:t>15/08/16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D1D56-5959-2445-8E6A-8822035F67F2}" type="slidenum">
              <a:rPr lang="en-US" smtClean="0"/>
              <a:t>‹#›</a:t>
            </a:fld>
            <a:endParaRPr lang="en-US"/>
          </a:p>
        </p:txBody>
      </p:sp>
    </p:spTree>
    <p:extLst>
      <p:ext uri="{BB962C8B-B14F-4D97-AF65-F5344CB8AC3E}">
        <p14:creationId xmlns:p14="http://schemas.microsoft.com/office/powerpoint/2010/main" val="940937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C15E3D-7A0B-C444-9C36-A98536921449}" type="datetimeFigureOut">
              <a:rPr lang="en-US" smtClean="0"/>
              <a:t>15/08/16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D1D56-5959-2445-8E6A-8822035F67F2}" type="slidenum">
              <a:rPr lang="en-US" smtClean="0"/>
              <a:t>‹#›</a:t>
            </a:fld>
            <a:endParaRPr lang="en-US"/>
          </a:p>
        </p:txBody>
      </p:sp>
    </p:spTree>
    <p:extLst>
      <p:ext uri="{BB962C8B-B14F-4D97-AF65-F5344CB8AC3E}">
        <p14:creationId xmlns:p14="http://schemas.microsoft.com/office/powerpoint/2010/main" val="2019694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C15E3D-7A0B-C444-9C36-A98536921449}" type="datetimeFigureOut">
              <a:rPr lang="en-US" smtClean="0"/>
              <a:t>15/08/16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AD1D56-5959-2445-8E6A-8822035F67F2}" type="slidenum">
              <a:rPr lang="en-US" smtClean="0"/>
              <a:t>‹#›</a:t>
            </a:fld>
            <a:endParaRPr lang="en-US"/>
          </a:p>
        </p:txBody>
      </p:sp>
    </p:spTree>
    <p:extLst>
      <p:ext uri="{BB962C8B-B14F-4D97-AF65-F5344CB8AC3E}">
        <p14:creationId xmlns:p14="http://schemas.microsoft.com/office/powerpoint/2010/main" val="2299948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C15E3D-7A0B-C444-9C36-A98536921449}" type="datetimeFigureOut">
              <a:rPr lang="en-US" smtClean="0"/>
              <a:t>15/08/16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AD1D56-5959-2445-8E6A-8822035F67F2}" type="slidenum">
              <a:rPr lang="en-US" smtClean="0"/>
              <a:t>‹#›</a:t>
            </a:fld>
            <a:endParaRPr lang="en-US"/>
          </a:p>
        </p:txBody>
      </p:sp>
    </p:spTree>
    <p:extLst>
      <p:ext uri="{BB962C8B-B14F-4D97-AF65-F5344CB8AC3E}">
        <p14:creationId xmlns:p14="http://schemas.microsoft.com/office/powerpoint/2010/main" val="205514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C15E3D-7A0B-C444-9C36-A98536921449}" type="datetimeFigureOut">
              <a:rPr lang="en-US" smtClean="0"/>
              <a:t>15/08/16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AD1D56-5959-2445-8E6A-8822035F67F2}" type="slidenum">
              <a:rPr lang="en-US" smtClean="0"/>
              <a:t>‹#›</a:t>
            </a:fld>
            <a:endParaRPr lang="en-US"/>
          </a:p>
        </p:txBody>
      </p:sp>
    </p:spTree>
    <p:extLst>
      <p:ext uri="{BB962C8B-B14F-4D97-AF65-F5344CB8AC3E}">
        <p14:creationId xmlns:p14="http://schemas.microsoft.com/office/powerpoint/2010/main" val="1261394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C15E3D-7A0B-C444-9C36-A98536921449}" type="datetimeFigureOut">
              <a:rPr lang="en-US" smtClean="0"/>
              <a:t>15/08/16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D1D56-5959-2445-8E6A-8822035F67F2}" type="slidenum">
              <a:rPr lang="en-US" smtClean="0"/>
              <a:t>‹#›</a:t>
            </a:fld>
            <a:endParaRPr lang="en-US"/>
          </a:p>
        </p:txBody>
      </p:sp>
    </p:spTree>
    <p:extLst>
      <p:ext uri="{BB962C8B-B14F-4D97-AF65-F5344CB8AC3E}">
        <p14:creationId xmlns:p14="http://schemas.microsoft.com/office/powerpoint/2010/main" val="2086452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C15E3D-7A0B-C444-9C36-A98536921449}" type="datetimeFigureOut">
              <a:rPr lang="en-US" smtClean="0"/>
              <a:t>15/08/16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D1D56-5959-2445-8E6A-8822035F67F2}" type="slidenum">
              <a:rPr lang="en-US" smtClean="0"/>
              <a:t>‹#›</a:t>
            </a:fld>
            <a:endParaRPr lang="en-US"/>
          </a:p>
        </p:txBody>
      </p:sp>
    </p:spTree>
    <p:extLst>
      <p:ext uri="{BB962C8B-B14F-4D97-AF65-F5344CB8AC3E}">
        <p14:creationId xmlns:p14="http://schemas.microsoft.com/office/powerpoint/2010/main" val="5681174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C15E3D-7A0B-C444-9C36-A98536921449}" type="datetimeFigureOut">
              <a:rPr lang="en-US" smtClean="0"/>
              <a:t>15/08/16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D1D56-5959-2445-8E6A-8822035F67F2}" type="slidenum">
              <a:rPr lang="en-US" smtClean="0"/>
              <a:t>‹#›</a:t>
            </a:fld>
            <a:endParaRPr lang="en-US"/>
          </a:p>
        </p:txBody>
      </p:sp>
    </p:spTree>
    <p:extLst>
      <p:ext uri="{BB962C8B-B14F-4D97-AF65-F5344CB8AC3E}">
        <p14:creationId xmlns:p14="http://schemas.microsoft.com/office/powerpoint/2010/main" val="2230198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Announcements	</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HW5 due tonight</a:t>
            </a:r>
          </a:p>
          <a:p>
            <a:pPr lvl="1"/>
            <a:r>
              <a:rPr lang="en-US" dirty="0" smtClean="0"/>
              <a:t>Last day for turn in is tomorrow!</a:t>
            </a:r>
          </a:p>
          <a:p>
            <a:endParaRPr lang="en-US" dirty="0"/>
          </a:p>
          <a:p>
            <a:r>
              <a:rPr lang="en-US" dirty="0" smtClean="0"/>
              <a:t>Review session in class on Wednesday</a:t>
            </a:r>
          </a:p>
          <a:p>
            <a:pPr lvl="1"/>
            <a:r>
              <a:rPr lang="en-US" dirty="0" smtClean="0"/>
              <a:t>Rather than tomorrow at 11:30.</a:t>
            </a:r>
            <a:endParaRPr lang="en-US" dirty="0"/>
          </a:p>
        </p:txBody>
      </p:sp>
    </p:spTree>
    <p:extLst>
      <p:ext uri="{BB962C8B-B14F-4D97-AF65-F5344CB8AC3E}">
        <p14:creationId xmlns:p14="http://schemas.microsoft.com/office/powerpoint/2010/main" val="347567514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1.5</a:t>
            </a:r>
            <a:endParaRPr lang="en-US" dirty="0">
              <a:solidFill>
                <a:srgbClr val="0000FF"/>
              </a:solidFill>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10</a:t>
            </a:fld>
            <a:endParaRPr lang="en-US"/>
          </a:p>
        </p:txBody>
      </p:sp>
      <p:sp>
        <p:nvSpPr>
          <p:cNvPr id="6" name="Content Placeholder 2"/>
          <p:cNvSpPr>
            <a:spLocks noGrp="1"/>
          </p:cNvSpPr>
          <p:nvPr>
            <p:ph idx="1"/>
          </p:nvPr>
        </p:nvSpPr>
        <p:spPr>
          <a:xfrm>
            <a:off x="457200" y="1600200"/>
            <a:ext cx="8229600" cy="4638675"/>
          </a:xfrm>
        </p:spPr>
        <p:txBody>
          <a:bodyPr>
            <a:normAutofit/>
          </a:bodyPr>
          <a:lstStyle/>
          <a:p>
            <a:pPr marL="0" indent="0">
              <a:buNone/>
            </a:pPr>
            <a:r>
              <a:rPr lang="en-US" sz="2000" dirty="0" smtClean="0">
                <a:latin typeface="Andale Mono"/>
                <a:cs typeface="Andale Mono"/>
              </a:rPr>
              <a:t>Given an array of integers, return a new array of the same values without any duplicates</a:t>
            </a:r>
          </a:p>
          <a:p>
            <a:pPr marL="0" indent="0">
              <a:buNone/>
            </a:pPr>
            <a:endParaRPr lang="en-US" sz="2000" dirty="0" smtClean="0">
              <a:latin typeface="Andale Mono"/>
              <a:cs typeface="Andale Mono"/>
            </a:endParaRPr>
          </a:p>
        </p:txBody>
      </p:sp>
    </p:spTree>
    <p:extLst>
      <p:ext uri="{BB962C8B-B14F-4D97-AF65-F5344CB8AC3E}">
        <p14:creationId xmlns:p14="http://schemas.microsoft.com/office/powerpoint/2010/main" val="32289157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1.5</a:t>
            </a:r>
            <a:endParaRPr lang="en-US" dirty="0">
              <a:solidFill>
                <a:srgbClr val="0000FF"/>
              </a:solidFill>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11</a:t>
            </a:fld>
            <a:endParaRPr lang="en-US"/>
          </a:p>
        </p:txBody>
      </p:sp>
      <p:sp>
        <p:nvSpPr>
          <p:cNvPr id="6" name="Content Placeholder 2"/>
          <p:cNvSpPr>
            <a:spLocks noGrp="1"/>
          </p:cNvSpPr>
          <p:nvPr>
            <p:ph idx="1"/>
          </p:nvPr>
        </p:nvSpPr>
        <p:spPr>
          <a:xfrm>
            <a:off x="457200" y="1600200"/>
            <a:ext cx="8229600" cy="4638675"/>
          </a:xfrm>
        </p:spPr>
        <p:txBody>
          <a:bodyPr>
            <a:normAutofit/>
          </a:bodyPr>
          <a:lstStyle/>
          <a:p>
            <a:pPr marL="0" indent="0">
              <a:buNone/>
            </a:pPr>
            <a:r>
              <a:rPr lang="en-US" sz="2000" dirty="0" smtClean="0">
                <a:latin typeface="Andale Mono"/>
                <a:cs typeface="Andale Mono"/>
              </a:rPr>
              <a:t>Given an array of integers, return a new array of the same values without any duplicates</a:t>
            </a:r>
          </a:p>
          <a:p>
            <a:pPr marL="0" indent="0">
              <a:buNone/>
            </a:pPr>
            <a:endParaRPr lang="en-US" sz="2000" dirty="0">
              <a:latin typeface="Andale Mono"/>
              <a:cs typeface="Andale Mono"/>
            </a:endParaRPr>
          </a:p>
          <a:p>
            <a:pPr marL="0" indent="0">
              <a:buNone/>
            </a:pPr>
            <a:endParaRPr lang="en-US" sz="2000" dirty="0" smtClean="0">
              <a:latin typeface="Andale Mono"/>
              <a:cs typeface="Andale Mono"/>
            </a:endParaRPr>
          </a:p>
        </p:txBody>
      </p:sp>
      <p:sp>
        <p:nvSpPr>
          <p:cNvPr id="3" name="Rectangle 2"/>
          <p:cNvSpPr/>
          <p:nvPr/>
        </p:nvSpPr>
        <p:spPr>
          <a:xfrm>
            <a:off x="1825625" y="2905125"/>
            <a:ext cx="5064125" cy="2349500"/>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latin typeface="Andale Mono"/>
                <a:cs typeface="Andale Mono"/>
              </a:rPr>
              <a:t>create set, s</a:t>
            </a:r>
          </a:p>
          <a:p>
            <a:r>
              <a:rPr lang="en-US" b="1" dirty="0" smtClean="0">
                <a:solidFill>
                  <a:schemeClr val="tx1"/>
                </a:solidFill>
                <a:latin typeface="Andale Mono"/>
                <a:cs typeface="Andale Mono"/>
              </a:rPr>
              <a:t>for each value, x in </a:t>
            </a:r>
            <a:r>
              <a:rPr lang="en-US" b="1" dirty="0" err="1" smtClean="0">
                <a:solidFill>
                  <a:schemeClr val="tx1"/>
                </a:solidFill>
                <a:latin typeface="Andale Mono"/>
                <a:cs typeface="Andale Mono"/>
              </a:rPr>
              <a:t>input_array</a:t>
            </a:r>
            <a:r>
              <a:rPr lang="en-US" b="1" dirty="0" smtClean="0">
                <a:solidFill>
                  <a:schemeClr val="tx1"/>
                </a:solidFill>
                <a:latin typeface="Andale Mono"/>
                <a:cs typeface="Andale Mono"/>
              </a:rPr>
              <a:t>:</a:t>
            </a:r>
          </a:p>
          <a:p>
            <a:r>
              <a:rPr lang="en-US" b="1" dirty="0" smtClean="0">
                <a:solidFill>
                  <a:schemeClr val="tx1"/>
                </a:solidFill>
                <a:latin typeface="Andale Mono"/>
                <a:cs typeface="Andale Mono"/>
              </a:rPr>
              <a:t>    add x to s</a:t>
            </a:r>
          </a:p>
          <a:p>
            <a:r>
              <a:rPr lang="en-US" b="1" dirty="0" smtClean="0">
                <a:solidFill>
                  <a:schemeClr val="tx1"/>
                </a:solidFill>
                <a:latin typeface="Andale Mono"/>
                <a:cs typeface="Andale Mono"/>
              </a:rPr>
              <a:t>create new array, result</a:t>
            </a:r>
          </a:p>
          <a:p>
            <a:r>
              <a:rPr lang="en-US" b="1" dirty="0" smtClean="0">
                <a:solidFill>
                  <a:schemeClr val="tx1"/>
                </a:solidFill>
                <a:latin typeface="Andale Mono"/>
                <a:cs typeface="Andale Mono"/>
              </a:rPr>
              <a:t>for each value, x in s:</a:t>
            </a:r>
          </a:p>
          <a:p>
            <a:r>
              <a:rPr lang="en-US" b="1" dirty="0" smtClean="0">
                <a:solidFill>
                  <a:schemeClr val="tx1"/>
                </a:solidFill>
                <a:latin typeface="Andale Mono"/>
                <a:cs typeface="Andale Mono"/>
              </a:rPr>
              <a:t>    add x to result</a:t>
            </a:r>
          </a:p>
          <a:p>
            <a:r>
              <a:rPr lang="en-US" b="1" dirty="0" smtClean="0">
                <a:solidFill>
                  <a:schemeClr val="tx1"/>
                </a:solidFill>
                <a:latin typeface="Andale Mono"/>
                <a:cs typeface="Andale Mono"/>
              </a:rPr>
              <a:t>return result</a:t>
            </a:r>
          </a:p>
          <a:p>
            <a:pPr algn="ctr"/>
            <a:endParaRPr lang="en-US" dirty="0"/>
          </a:p>
        </p:txBody>
      </p:sp>
    </p:spTree>
    <p:extLst>
      <p:ext uri="{BB962C8B-B14F-4D97-AF65-F5344CB8AC3E}">
        <p14:creationId xmlns:p14="http://schemas.microsoft.com/office/powerpoint/2010/main" val="23820430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2:	</a:t>
            </a:r>
            <a:endParaRPr lang="en-US" dirty="0">
              <a:solidFill>
                <a:srgbClr val="0000FF"/>
              </a:solidFill>
            </a:endParaRPr>
          </a:p>
        </p:txBody>
      </p:sp>
      <p:sp>
        <p:nvSpPr>
          <p:cNvPr id="3" name="Content Placeholder 2"/>
          <p:cNvSpPr>
            <a:spLocks noGrp="1"/>
          </p:cNvSpPr>
          <p:nvPr>
            <p:ph idx="1"/>
          </p:nvPr>
        </p:nvSpPr>
        <p:spPr>
          <a:xfrm>
            <a:off x="457200" y="1600200"/>
            <a:ext cx="8229600" cy="4638675"/>
          </a:xfrm>
        </p:spPr>
        <p:txBody>
          <a:bodyPr>
            <a:normAutofit/>
          </a:bodyPr>
          <a:lstStyle/>
          <a:p>
            <a:pPr marL="0" indent="0">
              <a:buNone/>
            </a:pPr>
            <a:r>
              <a:rPr lang="en-US" sz="2000" dirty="0" smtClean="0">
                <a:latin typeface="Andale Mono"/>
                <a:cs typeface="Andale Mono"/>
              </a:rPr>
              <a:t>Given an array that contains the values 1 through ‘n’ two times each, find the one number that is contained only 1 time.</a:t>
            </a:r>
          </a:p>
          <a:p>
            <a:pPr marL="0" indent="0">
              <a:buNone/>
            </a:pPr>
            <a:endParaRPr lang="en-US" sz="2000" dirty="0" smtClean="0">
              <a:latin typeface="Andale Mono"/>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12</a:t>
            </a:fld>
            <a:endParaRPr lang="en-US"/>
          </a:p>
        </p:txBody>
      </p:sp>
    </p:spTree>
    <p:extLst>
      <p:ext uri="{BB962C8B-B14F-4D97-AF65-F5344CB8AC3E}">
        <p14:creationId xmlns:p14="http://schemas.microsoft.com/office/powerpoint/2010/main" val="17200134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2:	</a:t>
            </a:r>
            <a:endParaRPr lang="en-US" dirty="0">
              <a:solidFill>
                <a:srgbClr val="0000FF"/>
              </a:solidFill>
            </a:endParaRPr>
          </a:p>
        </p:txBody>
      </p:sp>
      <p:sp>
        <p:nvSpPr>
          <p:cNvPr id="3" name="Content Placeholder 2"/>
          <p:cNvSpPr>
            <a:spLocks noGrp="1"/>
          </p:cNvSpPr>
          <p:nvPr>
            <p:ph idx="1"/>
          </p:nvPr>
        </p:nvSpPr>
        <p:spPr>
          <a:xfrm>
            <a:off x="457200" y="1600200"/>
            <a:ext cx="8229600" cy="4638675"/>
          </a:xfrm>
        </p:spPr>
        <p:txBody>
          <a:bodyPr>
            <a:normAutofit/>
          </a:bodyPr>
          <a:lstStyle/>
          <a:p>
            <a:pPr marL="0" indent="0">
              <a:buNone/>
            </a:pPr>
            <a:r>
              <a:rPr lang="en-US" sz="2000" dirty="0" smtClean="0">
                <a:latin typeface="Andale Mono"/>
                <a:cs typeface="Andale Mono"/>
              </a:rPr>
              <a:t>Given an array that contains the values 1 through ‘n’ two times each, find the one number that is contained only 1 time.</a:t>
            </a:r>
          </a:p>
          <a:p>
            <a:pPr marL="0" indent="0">
              <a:buNone/>
            </a:pPr>
            <a:endParaRPr lang="en-US" sz="2000" dirty="0" smtClean="0">
              <a:latin typeface="Andale Mono"/>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13</a:t>
            </a:fld>
            <a:endParaRPr lang="en-US"/>
          </a:p>
        </p:txBody>
      </p:sp>
      <p:sp>
        <p:nvSpPr>
          <p:cNvPr id="6" name="Rectangle 5"/>
          <p:cNvSpPr/>
          <p:nvPr/>
        </p:nvSpPr>
        <p:spPr>
          <a:xfrm>
            <a:off x="1698625" y="3000374"/>
            <a:ext cx="5794375" cy="2809875"/>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latin typeface="Andale Mono"/>
                <a:cs typeface="Andale Mono"/>
              </a:rPr>
              <a:t>create map from strings-&gt;</a:t>
            </a:r>
            <a:r>
              <a:rPr lang="en-US" b="1" dirty="0" err="1" smtClean="0">
                <a:solidFill>
                  <a:schemeClr val="tx1"/>
                </a:solidFill>
                <a:latin typeface="Andale Mono"/>
                <a:cs typeface="Andale Mono"/>
              </a:rPr>
              <a:t>ints</a:t>
            </a:r>
            <a:r>
              <a:rPr lang="en-US" b="1" dirty="0" smtClean="0">
                <a:solidFill>
                  <a:schemeClr val="tx1"/>
                </a:solidFill>
                <a:latin typeface="Andale Mono"/>
                <a:cs typeface="Andale Mono"/>
              </a:rPr>
              <a:t>, map</a:t>
            </a:r>
          </a:p>
          <a:p>
            <a:r>
              <a:rPr lang="en-US" b="1" dirty="0" smtClean="0">
                <a:solidFill>
                  <a:schemeClr val="tx1"/>
                </a:solidFill>
                <a:latin typeface="Andale Mono"/>
                <a:cs typeface="Andale Mono"/>
              </a:rPr>
              <a:t>for each value, x in </a:t>
            </a:r>
            <a:r>
              <a:rPr lang="en-US" b="1" dirty="0" err="1" smtClean="0">
                <a:solidFill>
                  <a:schemeClr val="tx1"/>
                </a:solidFill>
                <a:latin typeface="Andale Mono"/>
                <a:cs typeface="Andale Mono"/>
              </a:rPr>
              <a:t>input_array</a:t>
            </a:r>
            <a:r>
              <a:rPr lang="en-US" b="1" dirty="0" smtClean="0">
                <a:solidFill>
                  <a:schemeClr val="tx1"/>
                </a:solidFill>
                <a:latin typeface="Andale Mono"/>
                <a:cs typeface="Andale Mono"/>
              </a:rPr>
              <a:t>:</a:t>
            </a:r>
          </a:p>
          <a:p>
            <a:r>
              <a:rPr lang="en-US" b="1" dirty="0" smtClean="0">
                <a:solidFill>
                  <a:schemeClr val="tx1"/>
                </a:solidFill>
                <a:latin typeface="Andale Mono"/>
                <a:cs typeface="Andale Mono"/>
              </a:rPr>
              <a:t>    if !</a:t>
            </a:r>
            <a:r>
              <a:rPr lang="en-US" b="1" dirty="0" err="1" smtClean="0">
                <a:solidFill>
                  <a:schemeClr val="tx1"/>
                </a:solidFill>
                <a:latin typeface="Andale Mono"/>
                <a:cs typeface="Andale Mono"/>
              </a:rPr>
              <a:t>map.contains</a:t>
            </a:r>
            <a:r>
              <a:rPr lang="en-US" b="1" dirty="0" smtClean="0">
                <a:solidFill>
                  <a:schemeClr val="tx1"/>
                </a:solidFill>
                <a:latin typeface="Andale Mono"/>
                <a:cs typeface="Andale Mono"/>
              </a:rPr>
              <a:t>(x):</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a:t>
            </a:r>
            <a:r>
              <a:rPr lang="en-US" b="1" dirty="0" err="1" smtClean="0">
                <a:solidFill>
                  <a:schemeClr val="tx1"/>
                </a:solidFill>
                <a:latin typeface="Andale Mono"/>
                <a:cs typeface="Andale Mono"/>
              </a:rPr>
              <a:t>map.put</a:t>
            </a:r>
            <a:r>
              <a:rPr lang="en-US" b="1" dirty="0" smtClean="0">
                <a:solidFill>
                  <a:schemeClr val="tx1"/>
                </a:solidFill>
                <a:latin typeface="Andale Mono"/>
                <a:cs typeface="Andale Mono"/>
              </a:rPr>
              <a:t>(x, 0)</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a:t>
            </a:r>
            <a:r>
              <a:rPr lang="en-US" b="1" dirty="0" err="1" smtClean="0">
                <a:solidFill>
                  <a:schemeClr val="tx1"/>
                </a:solidFill>
                <a:latin typeface="Andale Mono"/>
                <a:cs typeface="Andale Mono"/>
              </a:rPr>
              <a:t>map.put</a:t>
            </a:r>
            <a:r>
              <a:rPr lang="en-US" b="1" dirty="0" smtClean="0">
                <a:solidFill>
                  <a:schemeClr val="tx1"/>
                </a:solidFill>
                <a:latin typeface="Andale Mono"/>
                <a:cs typeface="Andale Mono"/>
              </a:rPr>
              <a:t>(x, </a:t>
            </a:r>
            <a:r>
              <a:rPr lang="en-US" b="1" dirty="0" err="1" smtClean="0">
                <a:solidFill>
                  <a:schemeClr val="tx1"/>
                </a:solidFill>
                <a:latin typeface="Andale Mono"/>
                <a:cs typeface="Andale Mono"/>
              </a:rPr>
              <a:t>map.get</a:t>
            </a:r>
            <a:r>
              <a:rPr lang="en-US" b="1" dirty="0" smtClean="0">
                <a:solidFill>
                  <a:schemeClr val="tx1"/>
                </a:solidFill>
                <a:latin typeface="Andale Mono"/>
                <a:cs typeface="Andale Mono"/>
              </a:rPr>
              <a:t>(x) + 1)</a:t>
            </a:r>
          </a:p>
          <a:p>
            <a:endParaRPr lang="en-US" b="1" dirty="0">
              <a:solidFill>
                <a:schemeClr val="tx1"/>
              </a:solidFill>
              <a:latin typeface="Andale Mono"/>
              <a:cs typeface="Andale Mono"/>
            </a:endParaRPr>
          </a:p>
          <a:p>
            <a:r>
              <a:rPr lang="en-US" b="1" dirty="0">
                <a:solidFill>
                  <a:schemeClr val="tx1"/>
                </a:solidFill>
                <a:latin typeface="Andale Mono"/>
                <a:cs typeface="Andale Mono"/>
              </a:rPr>
              <a:t>f</a:t>
            </a:r>
            <a:r>
              <a:rPr lang="en-US" b="1" dirty="0" smtClean="0">
                <a:solidFill>
                  <a:schemeClr val="tx1"/>
                </a:solidFill>
                <a:latin typeface="Andale Mono"/>
                <a:cs typeface="Andale Mono"/>
              </a:rPr>
              <a:t>or each key in map, key:</a:t>
            </a:r>
          </a:p>
          <a:p>
            <a:r>
              <a:rPr lang="en-US" b="1" dirty="0">
                <a:solidFill>
                  <a:schemeClr val="tx1"/>
                </a:solidFill>
                <a:latin typeface="Andale Mono"/>
                <a:cs typeface="Andale Mono"/>
              </a:rPr>
              <a:t>	</a:t>
            </a:r>
            <a:r>
              <a:rPr lang="en-US" b="1" dirty="0" smtClean="0">
                <a:solidFill>
                  <a:schemeClr val="tx1"/>
                </a:solidFill>
                <a:latin typeface="Andale Mono"/>
                <a:cs typeface="Andale Mono"/>
              </a:rPr>
              <a:t>if </a:t>
            </a:r>
            <a:r>
              <a:rPr lang="en-US" b="1" dirty="0" err="1" smtClean="0">
                <a:solidFill>
                  <a:schemeClr val="tx1"/>
                </a:solidFill>
                <a:latin typeface="Andale Mono"/>
                <a:cs typeface="Andale Mono"/>
              </a:rPr>
              <a:t>map.get</a:t>
            </a:r>
            <a:r>
              <a:rPr lang="en-US" b="1" dirty="0" smtClean="0">
                <a:solidFill>
                  <a:schemeClr val="tx1"/>
                </a:solidFill>
                <a:latin typeface="Andale Mono"/>
                <a:cs typeface="Andale Mono"/>
              </a:rPr>
              <a:t>(key) == 1:</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return key</a:t>
            </a:r>
          </a:p>
          <a:p>
            <a:pPr algn="ctr"/>
            <a:endParaRPr lang="en-US" dirty="0"/>
          </a:p>
        </p:txBody>
      </p:sp>
    </p:spTree>
    <p:extLst>
      <p:ext uri="{BB962C8B-B14F-4D97-AF65-F5344CB8AC3E}">
        <p14:creationId xmlns:p14="http://schemas.microsoft.com/office/powerpoint/2010/main" val="28090172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3:	</a:t>
            </a:r>
            <a:endParaRPr lang="en-US" dirty="0">
              <a:solidFill>
                <a:srgbClr val="0000FF"/>
              </a:solidFill>
            </a:endParaRPr>
          </a:p>
        </p:txBody>
      </p:sp>
      <p:sp>
        <p:nvSpPr>
          <p:cNvPr id="3" name="Content Placeholder 2"/>
          <p:cNvSpPr>
            <a:spLocks noGrp="1"/>
          </p:cNvSpPr>
          <p:nvPr>
            <p:ph idx="1"/>
          </p:nvPr>
        </p:nvSpPr>
        <p:spPr>
          <a:xfrm>
            <a:off x="457200" y="1600200"/>
            <a:ext cx="8229600" cy="4638675"/>
          </a:xfrm>
        </p:spPr>
        <p:txBody>
          <a:bodyPr>
            <a:normAutofit/>
          </a:bodyPr>
          <a:lstStyle/>
          <a:p>
            <a:pPr marL="0" indent="0">
              <a:buNone/>
            </a:pPr>
            <a:r>
              <a:rPr lang="en-US" sz="2000" dirty="0" smtClean="0">
                <a:latin typeface="Andale Mono"/>
                <a:cs typeface="Andale Mono"/>
              </a:rPr>
              <a:t>Given a list of integers, find the highest value obtainable by concatenating them together.</a:t>
            </a:r>
          </a:p>
          <a:p>
            <a:pPr marL="0" indent="0">
              <a:buNone/>
            </a:pPr>
            <a:endParaRPr lang="en-US" sz="2000" dirty="0">
              <a:latin typeface="Andale Mono"/>
              <a:cs typeface="Andale Mono"/>
            </a:endParaRPr>
          </a:p>
          <a:p>
            <a:pPr marL="0" indent="0">
              <a:buNone/>
            </a:pPr>
            <a:r>
              <a:rPr lang="en-US" sz="2000" dirty="0" smtClean="0">
                <a:latin typeface="Andale Mono"/>
                <a:cs typeface="Andale Mono"/>
              </a:rPr>
              <a:t>For example: given [9, 918, 917], result = 9918917</a:t>
            </a:r>
          </a:p>
          <a:p>
            <a:pPr marL="0" indent="0">
              <a:buNone/>
            </a:pPr>
            <a:r>
              <a:rPr lang="en-US" sz="2000" dirty="0" smtClean="0">
                <a:latin typeface="Andale Mono"/>
                <a:cs typeface="Andale Mono"/>
              </a:rPr>
              <a:t>For example: given [1, 112, 113], result = 1131121</a:t>
            </a:r>
          </a:p>
          <a:p>
            <a:pPr marL="0" indent="0">
              <a:buNone/>
            </a:pPr>
            <a:endParaRPr lang="en-US" sz="2000" dirty="0">
              <a:latin typeface="Andale Mono"/>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14</a:t>
            </a:fld>
            <a:endParaRPr lang="en-US"/>
          </a:p>
        </p:txBody>
      </p:sp>
    </p:spTree>
    <p:extLst>
      <p:ext uri="{BB962C8B-B14F-4D97-AF65-F5344CB8AC3E}">
        <p14:creationId xmlns:p14="http://schemas.microsoft.com/office/powerpoint/2010/main" val="15097457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3:	</a:t>
            </a:r>
            <a:endParaRPr lang="en-US" dirty="0">
              <a:solidFill>
                <a:srgbClr val="0000FF"/>
              </a:solidFill>
            </a:endParaRPr>
          </a:p>
        </p:txBody>
      </p:sp>
      <p:sp>
        <p:nvSpPr>
          <p:cNvPr id="3" name="Content Placeholder 2"/>
          <p:cNvSpPr>
            <a:spLocks noGrp="1"/>
          </p:cNvSpPr>
          <p:nvPr>
            <p:ph idx="1"/>
          </p:nvPr>
        </p:nvSpPr>
        <p:spPr>
          <a:xfrm>
            <a:off x="457200" y="1319213"/>
            <a:ext cx="8229600" cy="4638675"/>
          </a:xfrm>
        </p:spPr>
        <p:txBody>
          <a:bodyPr>
            <a:normAutofit/>
          </a:bodyPr>
          <a:lstStyle/>
          <a:p>
            <a:pPr marL="0" indent="0">
              <a:buNone/>
            </a:pPr>
            <a:r>
              <a:rPr lang="en-US" sz="2000" dirty="0" smtClean="0">
                <a:latin typeface="Andale Mono"/>
                <a:cs typeface="Andale Mono"/>
              </a:rPr>
              <a:t>Given a list of integers, find the highest value obtainable by concatenating them together.</a:t>
            </a:r>
          </a:p>
          <a:p>
            <a:pPr marL="0" indent="0">
              <a:buNone/>
            </a:pPr>
            <a:endParaRPr lang="en-US" sz="2000" dirty="0">
              <a:latin typeface="Andale Mono"/>
              <a:cs typeface="Andale Mono"/>
            </a:endParaRPr>
          </a:p>
          <a:p>
            <a:pPr marL="0" indent="0">
              <a:buNone/>
            </a:pPr>
            <a:r>
              <a:rPr lang="en-US" sz="2000" dirty="0" smtClean="0">
                <a:latin typeface="Andale Mono"/>
                <a:cs typeface="Andale Mono"/>
              </a:rPr>
              <a:t>For example: given [9, 918, 917], result = 9918917</a:t>
            </a:r>
          </a:p>
          <a:p>
            <a:pPr marL="0" indent="0">
              <a:buNone/>
            </a:pPr>
            <a:r>
              <a:rPr lang="en-US" sz="2000" dirty="0" smtClean="0">
                <a:latin typeface="Andale Mono"/>
                <a:cs typeface="Andale Mono"/>
              </a:rPr>
              <a:t>For example: given [1, 112, 113], result = 1131121</a:t>
            </a:r>
          </a:p>
          <a:p>
            <a:pPr marL="0" indent="0">
              <a:buNone/>
            </a:pPr>
            <a:endParaRPr lang="en-US" sz="2000" dirty="0">
              <a:latin typeface="Andale Mono"/>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15</a:t>
            </a:fld>
            <a:endParaRPr lang="en-US"/>
          </a:p>
        </p:txBody>
      </p:sp>
      <p:sp>
        <p:nvSpPr>
          <p:cNvPr id="6" name="Rectangle 5"/>
          <p:cNvSpPr/>
          <p:nvPr/>
        </p:nvSpPr>
        <p:spPr>
          <a:xfrm>
            <a:off x="1698625" y="3429001"/>
            <a:ext cx="5794375" cy="1746250"/>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latin typeface="Andale Mono"/>
                <a:cs typeface="Andale Mono"/>
              </a:rPr>
              <a:t>-Convert all numbers to strings</a:t>
            </a:r>
          </a:p>
          <a:p>
            <a:r>
              <a:rPr lang="en-US" b="1" dirty="0">
                <a:solidFill>
                  <a:schemeClr val="tx1"/>
                </a:solidFill>
                <a:latin typeface="Andale Mono"/>
                <a:cs typeface="Andale Mono"/>
              </a:rPr>
              <a:t>-</a:t>
            </a:r>
            <a:r>
              <a:rPr lang="en-US" b="1" dirty="0" smtClean="0">
                <a:solidFill>
                  <a:schemeClr val="tx1"/>
                </a:solidFill>
                <a:latin typeface="Andale Mono"/>
                <a:cs typeface="Andale Mono"/>
              </a:rPr>
              <a:t>Sort numbers based on largest first number, break ties by moving on to next digit if its greater than the previous</a:t>
            </a:r>
          </a:p>
          <a:p>
            <a:endParaRPr lang="en-US" dirty="0"/>
          </a:p>
        </p:txBody>
      </p:sp>
    </p:spTree>
    <p:extLst>
      <p:ext uri="{BB962C8B-B14F-4D97-AF65-F5344CB8AC3E}">
        <p14:creationId xmlns:p14="http://schemas.microsoft.com/office/powerpoint/2010/main" val="32850411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4:</a:t>
            </a:r>
            <a:endParaRPr lang="en-US" dirty="0">
              <a:solidFill>
                <a:srgbClr val="0000FF"/>
              </a:solidFill>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16</a:t>
            </a:fld>
            <a:endParaRPr lang="en-US"/>
          </a:p>
        </p:txBody>
      </p:sp>
      <p:sp>
        <p:nvSpPr>
          <p:cNvPr id="7" name="Content Placeholder 2"/>
          <p:cNvSpPr>
            <a:spLocks noGrp="1"/>
          </p:cNvSpPr>
          <p:nvPr>
            <p:ph idx="1"/>
          </p:nvPr>
        </p:nvSpPr>
        <p:spPr/>
        <p:txBody>
          <a:bodyPr>
            <a:normAutofit/>
          </a:bodyPr>
          <a:lstStyle/>
          <a:p>
            <a:pPr marL="0" indent="0">
              <a:buNone/>
            </a:pPr>
            <a:r>
              <a:rPr lang="en-US" sz="2000" dirty="0" smtClean="0">
                <a:latin typeface="Andale Mono"/>
                <a:cs typeface="Andale Mono"/>
              </a:rPr>
              <a:t>Given a very large file of integers (more than you can store in memory), return a list of the largest 100 numbers in the file</a:t>
            </a:r>
            <a:endParaRPr lang="en-US" sz="2000" dirty="0">
              <a:latin typeface="Andale Mono"/>
              <a:cs typeface="Andale Mono"/>
            </a:endParaRPr>
          </a:p>
        </p:txBody>
      </p:sp>
    </p:spTree>
    <p:extLst>
      <p:ext uri="{BB962C8B-B14F-4D97-AF65-F5344CB8AC3E}">
        <p14:creationId xmlns:p14="http://schemas.microsoft.com/office/powerpoint/2010/main" val="23747732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4:</a:t>
            </a:r>
            <a:endParaRPr lang="en-US" dirty="0">
              <a:solidFill>
                <a:srgbClr val="0000FF"/>
              </a:solidFill>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17</a:t>
            </a:fld>
            <a:endParaRPr lang="en-US"/>
          </a:p>
        </p:txBody>
      </p:sp>
      <p:sp>
        <p:nvSpPr>
          <p:cNvPr id="7" name="Content Placeholder 2"/>
          <p:cNvSpPr>
            <a:spLocks noGrp="1"/>
          </p:cNvSpPr>
          <p:nvPr>
            <p:ph idx="1"/>
          </p:nvPr>
        </p:nvSpPr>
        <p:spPr/>
        <p:txBody>
          <a:bodyPr>
            <a:normAutofit/>
          </a:bodyPr>
          <a:lstStyle/>
          <a:p>
            <a:pPr marL="0" indent="0">
              <a:buNone/>
            </a:pPr>
            <a:r>
              <a:rPr lang="en-US" sz="2000" dirty="0" smtClean="0">
                <a:latin typeface="Andale Mono"/>
                <a:cs typeface="Andale Mono"/>
              </a:rPr>
              <a:t>Given a very large file of integers (more than you can store in memory), return a list of the largest 100 numbers in the file</a:t>
            </a:r>
            <a:endParaRPr lang="en-US" sz="2000" dirty="0">
              <a:latin typeface="Andale Mono"/>
              <a:cs typeface="Andale Mono"/>
            </a:endParaRPr>
          </a:p>
        </p:txBody>
      </p:sp>
      <p:sp>
        <p:nvSpPr>
          <p:cNvPr id="6" name="Rectangle 5"/>
          <p:cNvSpPr/>
          <p:nvPr/>
        </p:nvSpPr>
        <p:spPr>
          <a:xfrm>
            <a:off x="1698625" y="2801937"/>
            <a:ext cx="5794375" cy="3355975"/>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latin typeface="Andale Mono"/>
                <a:cs typeface="Andale Mono"/>
              </a:rPr>
              <a:t>Create min-heap, h</a:t>
            </a:r>
          </a:p>
          <a:p>
            <a:r>
              <a:rPr lang="en-US" b="1" dirty="0" smtClean="0">
                <a:solidFill>
                  <a:schemeClr val="tx1"/>
                </a:solidFill>
                <a:latin typeface="Andale Mono"/>
                <a:cs typeface="Andale Mono"/>
              </a:rPr>
              <a:t>Add first 100 values to h</a:t>
            </a:r>
          </a:p>
          <a:p>
            <a:r>
              <a:rPr lang="en-US" b="1" dirty="0" smtClean="0">
                <a:solidFill>
                  <a:schemeClr val="tx1"/>
                </a:solidFill>
                <a:latin typeface="Andale Mono"/>
                <a:cs typeface="Andale Mono"/>
              </a:rPr>
              <a:t>while there are remaining numbers:</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x = next number</a:t>
            </a:r>
          </a:p>
          <a:p>
            <a:r>
              <a:rPr lang="en-US" b="1" dirty="0">
                <a:solidFill>
                  <a:schemeClr val="tx1"/>
                </a:solidFill>
                <a:latin typeface="Andale Mono"/>
                <a:cs typeface="Andale Mono"/>
              </a:rPr>
              <a:t>	</a:t>
            </a:r>
            <a:r>
              <a:rPr lang="en-US" b="1" dirty="0" smtClean="0">
                <a:solidFill>
                  <a:schemeClr val="tx1"/>
                </a:solidFill>
                <a:latin typeface="Andale Mono"/>
                <a:cs typeface="Andale Mono"/>
              </a:rPr>
              <a:t>if x &gt; </a:t>
            </a:r>
            <a:r>
              <a:rPr lang="en-US" b="1" dirty="0" err="1" smtClean="0">
                <a:solidFill>
                  <a:schemeClr val="tx1"/>
                </a:solidFill>
                <a:latin typeface="Andale Mono"/>
                <a:cs typeface="Andale Mono"/>
              </a:rPr>
              <a:t>h.getMin</a:t>
            </a:r>
            <a:r>
              <a:rPr lang="en-US" b="1" dirty="0" smtClean="0">
                <a:solidFill>
                  <a:schemeClr val="tx1"/>
                </a:solidFill>
                <a:latin typeface="Andale Mono"/>
                <a:cs typeface="Andale Mono"/>
              </a:rPr>
              <a:t>():</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a:t>
            </a:r>
            <a:r>
              <a:rPr lang="en-US" b="1" dirty="0" err="1" smtClean="0">
                <a:solidFill>
                  <a:schemeClr val="tx1"/>
                </a:solidFill>
                <a:latin typeface="Andale Mono"/>
                <a:cs typeface="Andale Mono"/>
              </a:rPr>
              <a:t>h.deleteMin</a:t>
            </a:r>
            <a:r>
              <a:rPr lang="en-US" b="1" dirty="0" smtClean="0">
                <a:solidFill>
                  <a:schemeClr val="tx1"/>
                </a:solidFill>
                <a:latin typeface="Andale Mono"/>
                <a:cs typeface="Andale Mono"/>
              </a:rPr>
              <a:t>()</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a:t>
            </a:r>
            <a:r>
              <a:rPr lang="en-US" b="1" dirty="0" err="1" smtClean="0">
                <a:solidFill>
                  <a:schemeClr val="tx1"/>
                </a:solidFill>
                <a:latin typeface="Andale Mono"/>
                <a:cs typeface="Andale Mono"/>
              </a:rPr>
              <a:t>h.add</a:t>
            </a:r>
            <a:r>
              <a:rPr lang="en-US" b="1" dirty="0" smtClean="0">
                <a:solidFill>
                  <a:schemeClr val="tx1"/>
                </a:solidFill>
                <a:latin typeface="Andale Mono"/>
                <a:cs typeface="Andale Mono"/>
              </a:rPr>
              <a:t>(x)</a:t>
            </a:r>
            <a:endParaRPr lang="en-US" dirty="0"/>
          </a:p>
          <a:p>
            <a:endParaRPr lang="en-US" b="1" dirty="0" smtClean="0">
              <a:solidFill>
                <a:schemeClr val="tx1"/>
              </a:solidFill>
              <a:latin typeface="Andale Mono"/>
              <a:cs typeface="Andale Mono"/>
            </a:endParaRPr>
          </a:p>
          <a:p>
            <a:r>
              <a:rPr lang="en-US" b="1" dirty="0">
                <a:solidFill>
                  <a:schemeClr val="tx1"/>
                </a:solidFill>
                <a:latin typeface="Andale Mono"/>
                <a:cs typeface="Andale Mono"/>
              </a:rPr>
              <a:t>c</a:t>
            </a:r>
            <a:r>
              <a:rPr lang="en-US" b="1" dirty="0" smtClean="0">
                <a:solidFill>
                  <a:schemeClr val="tx1"/>
                </a:solidFill>
                <a:latin typeface="Andale Mono"/>
                <a:cs typeface="Andale Mono"/>
              </a:rPr>
              <a:t>reate new list, l</a:t>
            </a:r>
          </a:p>
          <a:p>
            <a:r>
              <a:rPr lang="en-US" b="1" dirty="0">
                <a:solidFill>
                  <a:schemeClr val="tx1"/>
                </a:solidFill>
                <a:latin typeface="Andale Mono"/>
                <a:cs typeface="Andale Mono"/>
              </a:rPr>
              <a:t>w</a:t>
            </a:r>
            <a:r>
              <a:rPr lang="en-US" b="1" dirty="0" smtClean="0">
                <a:solidFill>
                  <a:schemeClr val="tx1"/>
                </a:solidFill>
                <a:latin typeface="Andale Mono"/>
                <a:cs typeface="Andale Mono"/>
              </a:rPr>
              <a:t>hile </a:t>
            </a:r>
            <a:r>
              <a:rPr lang="en-US" b="1" dirty="0" err="1" smtClean="0">
                <a:solidFill>
                  <a:schemeClr val="tx1"/>
                </a:solidFill>
                <a:latin typeface="Andale Mono"/>
                <a:cs typeface="Andale Mono"/>
              </a:rPr>
              <a:t>h.isEmpty</a:t>
            </a:r>
            <a:r>
              <a:rPr lang="en-US" b="1" dirty="0" smtClean="0">
                <a:solidFill>
                  <a:schemeClr val="tx1"/>
                </a:solidFill>
                <a:latin typeface="Andale Mono"/>
                <a:cs typeface="Andale Mono"/>
              </a:rPr>
              <a:t>():</a:t>
            </a:r>
          </a:p>
          <a:p>
            <a:r>
              <a:rPr lang="en-US" b="1" dirty="0">
                <a:solidFill>
                  <a:schemeClr val="tx1"/>
                </a:solidFill>
                <a:latin typeface="Andale Mono"/>
                <a:cs typeface="Andale Mono"/>
              </a:rPr>
              <a:t>	</a:t>
            </a:r>
            <a:r>
              <a:rPr lang="en-US" b="1" dirty="0" err="1" smtClean="0">
                <a:solidFill>
                  <a:schemeClr val="tx1"/>
                </a:solidFill>
                <a:latin typeface="Andale Mono"/>
                <a:cs typeface="Andale Mono"/>
              </a:rPr>
              <a:t>l.add</a:t>
            </a:r>
            <a:r>
              <a:rPr lang="en-US" b="1" dirty="0" smtClean="0">
                <a:solidFill>
                  <a:schemeClr val="tx1"/>
                </a:solidFill>
                <a:latin typeface="Andale Mono"/>
                <a:cs typeface="Andale Mono"/>
              </a:rPr>
              <a:t>(</a:t>
            </a:r>
            <a:r>
              <a:rPr lang="en-US" b="1" dirty="0" err="1" smtClean="0">
                <a:solidFill>
                  <a:schemeClr val="tx1"/>
                </a:solidFill>
                <a:latin typeface="Andale Mono"/>
                <a:cs typeface="Andale Mono"/>
              </a:rPr>
              <a:t>h.deleteMin</a:t>
            </a:r>
            <a:r>
              <a:rPr lang="en-US" b="1" dirty="0" smtClean="0">
                <a:solidFill>
                  <a:schemeClr val="tx1"/>
                </a:solidFill>
                <a:latin typeface="Andale Mono"/>
                <a:cs typeface="Andale Mono"/>
              </a:rPr>
              <a:t>())</a:t>
            </a:r>
          </a:p>
          <a:p>
            <a:r>
              <a:rPr lang="en-US" b="1" dirty="0" smtClean="0">
                <a:solidFill>
                  <a:schemeClr val="tx1"/>
                </a:solidFill>
                <a:latin typeface="Andale Mono"/>
                <a:cs typeface="Andale Mono"/>
              </a:rPr>
              <a:t>return l</a:t>
            </a:r>
          </a:p>
        </p:txBody>
      </p:sp>
    </p:spTree>
    <p:extLst>
      <p:ext uri="{BB962C8B-B14F-4D97-AF65-F5344CB8AC3E}">
        <p14:creationId xmlns:p14="http://schemas.microsoft.com/office/powerpoint/2010/main" val="26776712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5</a:t>
            </a:r>
            <a:endParaRPr lang="en-US" dirty="0">
              <a:solidFill>
                <a:srgbClr val="0000FF"/>
              </a:solidFill>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18</a:t>
            </a:fld>
            <a:endParaRPr lang="en-US"/>
          </a:p>
        </p:txBody>
      </p:sp>
      <p:sp>
        <p:nvSpPr>
          <p:cNvPr id="6" name="Content Placeholder 2"/>
          <p:cNvSpPr>
            <a:spLocks noGrp="1"/>
          </p:cNvSpPr>
          <p:nvPr>
            <p:ph idx="1"/>
          </p:nvPr>
        </p:nvSpPr>
        <p:spPr>
          <a:xfrm>
            <a:off x="457200" y="1600200"/>
            <a:ext cx="8229600" cy="4638675"/>
          </a:xfrm>
        </p:spPr>
        <p:txBody>
          <a:bodyPr>
            <a:normAutofit/>
          </a:bodyPr>
          <a:lstStyle/>
          <a:p>
            <a:pPr marL="0" indent="0">
              <a:buNone/>
            </a:pPr>
            <a:r>
              <a:rPr lang="en-US" sz="2000" dirty="0" smtClean="0">
                <a:latin typeface="Andale Mono"/>
                <a:cs typeface="Andale Mono"/>
              </a:rPr>
              <a:t>Given an unsorted array of values, find the 2</a:t>
            </a:r>
            <a:r>
              <a:rPr lang="en-US" sz="2000" baseline="30000" dirty="0" smtClean="0">
                <a:latin typeface="Andale Mono"/>
                <a:cs typeface="Andale Mono"/>
              </a:rPr>
              <a:t>nd</a:t>
            </a:r>
            <a:r>
              <a:rPr lang="en-US" sz="2000" dirty="0" smtClean="0">
                <a:latin typeface="Andale Mono"/>
                <a:cs typeface="Andale Mono"/>
              </a:rPr>
              <a:t> biggest value in the array.</a:t>
            </a:r>
            <a:br>
              <a:rPr lang="en-US" sz="2000" dirty="0" smtClean="0">
                <a:latin typeface="Andale Mono"/>
                <a:cs typeface="Andale Mono"/>
              </a:rPr>
            </a:br>
            <a:r>
              <a:rPr lang="en-US" sz="2000" dirty="0" smtClean="0">
                <a:latin typeface="Andale Mono"/>
                <a:cs typeface="Andale Mono"/>
              </a:rPr>
              <a:t/>
            </a:r>
            <a:br>
              <a:rPr lang="en-US" sz="2000" dirty="0" smtClean="0">
                <a:latin typeface="Andale Mono"/>
                <a:cs typeface="Andale Mono"/>
              </a:rPr>
            </a:br>
            <a:r>
              <a:rPr lang="en-US" sz="2000" dirty="0" smtClean="0">
                <a:latin typeface="Andale Mono"/>
                <a:cs typeface="Andale Mono"/>
              </a:rPr>
              <a:t/>
            </a:r>
            <a:br>
              <a:rPr lang="en-US" sz="2000" dirty="0" smtClean="0">
                <a:latin typeface="Andale Mono"/>
                <a:cs typeface="Andale Mono"/>
              </a:rPr>
            </a:br>
            <a:endParaRPr lang="en-US" sz="2000" dirty="0" smtClean="0">
              <a:latin typeface="Andale Mono"/>
              <a:cs typeface="Andale Mono"/>
            </a:endParaRPr>
          </a:p>
          <a:p>
            <a:pPr marL="0" indent="0">
              <a:buNone/>
            </a:pPr>
            <a:endParaRPr lang="en-US" sz="2000" dirty="0">
              <a:latin typeface="Andale Mono"/>
              <a:cs typeface="Andale Mono"/>
            </a:endParaRPr>
          </a:p>
          <a:p>
            <a:pPr marL="0" indent="0">
              <a:buNone/>
            </a:pPr>
            <a:r>
              <a:rPr lang="en-US" sz="2000" dirty="0" smtClean="0">
                <a:latin typeface="Andale Mono"/>
                <a:cs typeface="Andale Mono"/>
              </a:rPr>
              <a:t>(Harder alternative)</a:t>
            </a:r>
          </a:p>
          <a:p>
            <a:pPr marL="0" indent="0">
              <a:buNone/>
            </a:pPr>
            <a:r>
              <a:rPr lang="en-US" sz="2000" dirty="0" smtClean="0">
                <a:latin typeface="Andale Mono"/>
                <a:cs typeface="Andale Mono"/>
              </a:rPr>
              <a:t>Find the </a:t>
            </a:r>
            <a:r>
              <a:rPr lang="en-US" sz="2000" dirty="0" err="1" smtClean="0">
                <a:latin typeface="Andale Mono"/>
                <a:cs typeface="Andale Mono"/>
              </a:rPr>
              <a:t>k’th</a:t>
            </a:r>
            <a:r>
              <a:rPr lang="en-US" sz="2000" dirty="0" smtClean="0">
                <a:latin typeface="Andale Mono"/>
                <a:cs typeface="Andale Mono"/>
              </a:rPr>
              <a:t> biggest value in the array</a:t>
            </a:r>
          </a:p>
          <a:p>
            <a:pPr marL="0" indent="0">
              <a:buNone/>
            </a:pPr>
            <a:endParaRPr lang="en-US" sz="2000" dirty="0" smtClean="0">
              <a:latin typeface="Andale Mono"/>
              <a:cs typeface="Andale Mono"/>
            </a:endParaRPr>
          </a:p>
        </p:txBody>
      </p:sp>
    </p:spTree>
    <p:extLst>
      <p:ext uri="{BB962C8B-B14F-4D97-AF65-F5344CB8AC3E}">
        <p14:creationId xmlns:p14="http://schemas.microsoft.com/office/powerpoint/2010/main" val="6773163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362"/>
            <a:ext cx="8229600" cy="1143000"/>
          </a:xfrm>
        </p:spPr>
        <p:txBody>
          <a:bodyPr/>
          <a:lstStyle/>
          <a:p>
            <a:r>
              <a:rPr lang="en-US" dirty="0" smtClean="0">
                <a:solidFill>
                  <a:srgbClr val="0000FF"/>
                </a:solidFill>
              </a:rPr>
              <a:t>Question 5</a:t>
            </a:r>
            <a:endParaRPr lang="en-US" dirty="0">
              <a:solidFill>
                <a:srgbClr val="0000FF"/>
              </a:solidFill>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19</a:t>
            </a:fld>
            <a:endParaRPr lang="en-US"/>
          </a:p>
        </p:txBody>
      </p:sp>
      <p:sp>
        <p:nvSpPr>
          <p:cNvPr id="6" name="Content Placeholder 2"/>
          <p:cNvSpPr>
            <a:spLocks noGrp="1"/>
          </p:cNvSpPr>
          <p:nvPr>
            <p:ph idx="1"/>
          </p:nvPr>
        </p:nvSpPr>
        <p:spPr>
          <a:xfrm>
            <a:off x="635000" y="887413"/>
            <a:ext cx="8229600" cy="4638675"/>
          </a:xfrm>
        </p:spPr>
        <p:txBody>
          <a:bodyPr>
            <a:normAutofit/>
          </a:bodyPr>
          <a:lstStyle/>
          <a:p>
            <a:pPr marL="0" indent="0">
              <a:buNone/>
            </a:pPr>
            <a:r>
              <a:rPr lang="en-US" sz="2000" dirty="0" smtClean="0">
                <a:latin typeface="Andale Mono"/>
                <a:cs typeface="Andale Mono"/>
              </a:rPr>
              <a:t>Given an unsorted array of values, find the 2</a:t>
            </a:r>
            <a:r>
              <a:rPr lang="en-US" sz="2000" baseline="30000" dirty="0" smtClean="0">
                <a:latin typeface="Andale Mono"/>
                <a:cs typeface="Andale Mono"/>
              </a:rPr>
              <a:t>nd</a:t>
            </a:r>
            <a:r>
              <a:rPr lang="en-US" sz="2000" dirty="0" smtClean="0">
                <a:latin typeface="Andale Mono"/>
                <a:cs typeface="Andale Mono"/>
              </a:rPr>
              <a:t> biggest value in the array.</a:t>
            </a:r>
            <a:br>
              <a:rPr lang="en-US" sz="2000" dirty="0" smtClean="0">
                <a:latin typeface="Andale Mono"/>
                <a:cs typeface="Andale Mono"/>
              </a:rPr>
            </a:br>
            <a:r>
              <a:rPr lang="en-US" sz="2000" dirty="0" smtClean="0">
                <a:latin typeface="Andale Mono"/>
                <a:cs typeface="Andale Mono"/>
              </a:rPr>
              <a:t/>
            </a:r>
            <a:br>
              <a:rPr lang="en-US" sz="2000" dirty="0" smtClean="0">
                <a:latin typeface="Andale Mono"/>
                <a:cs typeface="Andale Mono"/>
              </a:rPr>
            </a:br>
            <a:r>
              <a:rPr lang="en-US" sz="2000" dirty="0" smtClean="0">
                <a:latin typeface="Andale Mono"/>
                <a:cs typeface="Andale Mono"/>
              </a:rPr>
              <a:t/>
            </a:r>
            <a:br>
              <a:rPr lang="en-US" sz="2000" dirty="0" smtClean="0">
                <a:latin typeface="Andale Mono"/>
                <a:cs typeface="Andale Mono"/>
              </a:rPr>
            </a:br>
            <a:endParaRPr lang="en-US" sz="2000" dirty="0" smtClean="0">
              <a:latin typeface="Andale Mono"/>
              <a:cs typeface="Andale Mono"/>
            </a:endParaRPr>
          </a:p>
          <a:p>
            <a:pPr marL="0" indent="0">
              <a:buNone/>
            </a:pPr>
            <a:endParaRPr lang="en-US" sz="2000" dirty="0">
              <a:latin typeface="Andale Mono"/>
              <a:cs typeface="Andale Mono"/>
            </a:endParaRPr>
          </a:p>
        </p:txBody>
      </p:sp>
      <p:sp>
        <p:nvSpPr>
          <p:cNvPr id="7" name="Rectangle 6"/>
          <p:cNvSpPr/>
          <p:nvPr/>
        </p:nvSpPr>
        <p:spPr>
          <a:xfrm>
            <a:off x="2211387" y="1722438"/>
            <a:ext cx="5794375" cy="833438"/>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a:solidFill>
                  <a:schemeClr val="tx1"/>
                </a:solidFill>
                <a:latin typeface="Andale Mono"/>
                <a:cs typeface="Andale Mono"/>
              </a:rPr>
              <a:t>s</a:t>
            </a:r>
            <a:r>
              <a:rPr lang="en-US" b="1" dirty="0" smtClean="0">
                <a:solidFill>
                  <a:schemeClr val="tx1"/>
                </a:solidFill>
                <a:latin typeface="Andale Mono"/>
                <a:cs typeface="Andale Mono"/>
              </a:rPr>
              <a:t>ort </a:t>
            </a:r>
            <a:r>
              <a:rPr lang="en-US" b="1" dirty="0" err="1" smtClean="0">
                <a:solidFill>
                  <a:schemeClr val="tx1"/>
                </a:solidFill>
                <a:latin typeface="Andale Mono"/>
                <a:cs typeface="Andale Mono"/>
              </a:rPr>
              <a:t>input_array</a:t>
            </a:r>
            <a:endParaRPr lang="en-US" b="1" dirty="0" smtClean="0">
              <a:solidFill>
                <a:schemeClr val="tx1"/>
              </a:solidFill>
              <a:latin typeface="Andale Mono"/>
              <a:cs typeface="Andale Mono"/>
            </a:endParaRPr>
          </a:p>
          <a:p>
            <a:r>
              <a:rPr lang="en-US" b="1" dirty="0">
                <a:solidFill>
                  <a:schemeClr val="tx1"/>
                </a:solidFill>
                <a:latin typeface="Andale Mono"/>
                <a:cs typeface="Andale Mono"/>
              </a:rPr>
              <a:t>r</a:t>
            </a:r>
            <a:r>
              <a:rPr lang="en-US" b="1" dirty="0" smtClean="0">
                <a:solidFill>
                  <a:schemeClr val="tx1"/>
                </a:solidFill>
                <a:latin typeface="Andale Mono"/>
                <a:cs typeface="Andale Mono"/>
              </a:rPr>
              <a:t>eturn </a:t>
            </a:r>
            <a:r>
              <a:rPr lang="en-US" b="1" dirty="0" err="1" smtClean="0">
                <a:solidFill>
                  <a:schemeClr val="tx1"/>
                </a:solidFill>
                <a:latin typeface="Andale Mono"/>
                <a:cs typeface="Andale Mono"/>
              </a:rPr>
              <a:t>input_array</a:t>
            </a:r>
            <a:r>
              <a:rPr lang="en-US" b="1" dirty="0" smtClean="0">
                <a:solidFill>
                  <a:schemeClr val="tx1"/>
                </a:solidFill>
                <a:latin typeface="Andale Mono"/>
                <a:cs typeface="Andale Mono"/>
              </a:rPr>
              <a:t>[</a:t>
            </a:r>
            <a:r>
              <a:rPr lang="en-US" b="1" dirty="0" err="1" smtClean="0">
                <a:solidFill>
                  <a:schemeClr val="tx1"/>
                </a:solidFill>
                <a:latin typeface="Andale Mono"/>
                <a:cs typeface="Andale Mono"/>
              </a:rPr>
              <a:t>len</a:t>
            </a:r>
            <a:r>
              <a:rPr lang="en-US" b="1" dirty="0" smtClean="0">
                <a:solidFill>
                  <a:schemeClr val="tx1"/>
                </a:solidFill>
                <a:latin typeface="Andale Mono"/>
                <a:cs typeface="Andale Mono"/>
              </a:rPr>
              <a:t> – 2]</a:t>
            </a:r>
          </a:p>
        </p:txBody>
      </p:sp>
      <p:sp>
        <p:nvSpPr>
          <p:cNvPr id="8" name="Rectangle 7"/>
          <p:cNvSpPr/>
          <p:nvPr/>
        </p:nvSpPr>
        <p:spPr>
          <a:xfrm>
            <a:off x="2211387" y="2692400"/>
            <a:ext cx="4781550" cy="2235200"/>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a:solidFill>
                  <a:schemeClr val="tx1"/>
                </a:solidFill>
                <a:latin typeface="Andale Mono"/>
                <a:cs typeface="Andale Mono"/>
              </a:rPr>
              <a:t>m</a:t>
            </a:r>
            <a:r>
              <a:rPr lang="en-US" b="1" dirty="0" smtClean="0">
                <a:solidFill>
                  <a:schemeClr val="tx1"/>
                </a:solidFill>
                <a:latin typeface="Andale Mono"/>
                <a:cs typeface="Andale Mono"/>
              </a:rPr>
              <a:t>ax = -infinity</a:t>
            </a:r>
          </a:p>
          <a:p>
            <a:r>
              <a:rPr lang="en-US" b="1" dirty="0" smtClean="0">
                <a:solidFill>
                  <a:schemeClr val="tx1"/>
                </a:solidFill>
                <a:latin typeface="Andale Mono"/>
                <a:cs typeface="Andale Mono"/>
              </a:rPr>
              <a:t>2</a:t>
            </a:r>
            <a:r>
              <a:rPr lang="en-US" b="1" baseline="30000" dirty="0" smtClean="0">
                <a:solidFill>
                  <a:schemeClr val="tx1"/>
                </a:solidFill>
                <a:latin typeface="Andale Mono"/>
                <a:cs typeface="Andale Mono"/>
              </a:rPr>
              <a:t>nd</a:t>
            </a:r>
            <a:r>
              <a:rPr lang="en-US" b="1" dirty="0" smtClean="0">
                <a:solidFill>
                  <a:schemeClr val="tx1"/>
                </a:solidFill>
                <a:latin typeface="Andale Mono"/>
                <a:cs typeface="Andale Mono"/>
              </a:rPr>
              <a:t>_max = -infinity</a:t>
            </a:r>
          </a:p>
          <a:p>
            <a:r>
              <a:rPr lang="en-US" b="1" dirty="0" smtClean="0">
                <a:solidFill>
                  <a:schemeClr val="tx1"/>
                </a:solidFill>
                <a:latin typeface="Andale Mono"/>
                <a:cs typeface="Andale Mono"/>
              </a:rPr>
              <a:t>for each value, v in </a:t>
            </a:r>
            <a:r>
              <a:rPr lang="en-US" b="1" dirty="0" err="1" smtClean="0">
                <a:solidFill>
                  <a:schemeClr val="tx1"/>
                </a:solidFill>
                <a:latin typeface="Andale Mono"/>
                <a:cs typeface="Andale Mono"/>
              </a:rPr>
              <a:t>input_array</a:t>
            </a:r>
            <a:r>
              <a:rPr lang="en-US" b="1" dirty="0" smtClean="0">
                <a:solidFill>
                  <a:schemeClr val="tx1"/>
                </a:solidFill>
                <a:latin typeface="Andale Mono"/>
                <a:cs typeface="Andale Mono"/>
              </a:rPr>
              <a:t>:</a:t>
            </a:r>
          </a:p>
          <a:p>
            <a:r>
              <a:rPr lang="en-US" b="1" dirty="0">
                <a:solidFill>
                  <a:schemeClr val="tx1"/>
                </a:solidFill>
                <a:latin typeface="Andale Mono"/>
                <a:cs typeface="Andale Mono"/>
              </a:rPr>
              <a:t>	</a:t>
            </a:r>
            <a:r>
              <a:rPr lang="en-US" b="1" dirty="0" smtClean="0">
                <a:solidFill>
                  <a:schemeClr val="tx1"/>
                </a:solidFill>
                <a:latin typeface="Andale Mono"/>
                <a:cs typeface="Andale Mono"/>
              </a:rPr>
              <a:t>if v &gt; max:</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2</a:t>
            </a:r>
            <a:r>
              <a:rPr lang="en-US" b="1" baseline="30000" dirty="0" smtClean="0">
                <a:solidFill>
                  <a:schemeClr val="tx1"/>
                </a:solidFill>
                <a:latin typeface="Andale Mono"/>
                <a:cs typeface="Andale Mono"/>
              </a:rPr>
              <a:t>nd</a:t>
            </a:r>
            <a:r>
              <a:rPr lang="en-US" b="1" dirty="0" smtClean="0">
                <a:solidFill>
                  <a:schemeClr val="tx1"/>
                </a:solidFill>
                <a:latin typeface="Andale Mono"/>
                <a:cs typeface="Andale Mono"/>
              </a:rPr>
              <a:t>_max = max</a:t>
            </a:r>
          </a:p>
          <a:p>
            <a:r>
              <a:rPr lang="en-US" b="1" dirty="0" smtClean="0">
                <a:solidFill>
                  <a:schemeClr val="tx1"/>
                </a:solidFill>
                <a:latin typeface="Andale Mono"/>
                <a:cs typeface="Andale Mono"/>
              </a:rPr>
              <a:t>		max = v</a:t>
            </a:r>
          </a:p>
          <a:p>
            <a:r>
              <a:rPr lang="en-US" b="1" dirty="0">
                <a:solidFill>
                  <a:schemeClr val="tx1"/>
                </a:solidFill>
                <a:latin typeface="Andale Mono"/>
                <a:cs typeface="Andale Mono"/>
              </a:rPr>
              <a:t>r</a:t>
            </a:r>
            <a:r>
              <a:rPr lang="en-US" b="1" dirty="0" smtClean="0">
                <a:solidFill>
                  <a:schemeClr val="tx1"/>
                </a:solidFill>
                <a:latin typeface="Andale Mono"/>
                <a:cs typeface="Andale Mono"/>
              </a:rPr>
              <a:t>eturn 2</a:t>
            </a:r>
            <a:r>
              <a:rPr lang="en-US" b="1" baseline="30000" dirty="0" smtClean="0">
                <a:solidFill>
                  <a:schemeClr val="tx1"/>
                </a:solidFill>
                <a:latin typeface="Andale Mono"/>
                <a:cs typeface="Andale Mono"/>
              </a:rPr>
              <a:t>nd</a:t>
            </a:r>
            <a:r>
              <a:rPr lang="en-US" b="1" dirty="0" smtClean="0">
                <a:solidFill>
                  <a:schemeClr val="tx1"/>
                </a:solidFill>
                <a:latin typeface="Andale Mono"/>
                <a:cs typeface="Andale Mono"/>
              </a:rPr>
              <a:t>_max</a:t>
            </a:r>
          </a:p>
        </p:txBody>
      </p:sp>
      <p:sp>
        <p:nvSpPr>
          <p:cNvPr id="9" name="Rectangle 8"/>
          <p:cNvSpPr/>
          <p:nvPr/>
        </p:nvSpPr>
        <p:spPr>
          <a:xfrm>
            <a:off x="2211387" y="5095875"/>
            <a:ext cx="4781550" cy="1095376"/>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a:solidFill>
                  <a:schemeClr val="tx1"/>
                </a:solidFill>
                <a:latin typeface="Andale Mono"/>
                <a:cs typeface="Andale Mono"/>
              </a:rPr>
              <a:t>m</a:t>
            </a:r>
            <a:r>
              <a:rPr lang="en-US" b="1" dirty="0" smtClean="0">
                <a:solidFill>
                  <a:schemeClr val="tx1"/>
                </a:solidFill>
                <a:latin typeface="Andale Mono"/>
                <a:cs typeface="Andale Mono"/>
              </a:rPr>
              <a:t>ax-heap h = </a:t>
            </a:r>
            <a:r>
              <a:rPr lang="en-US" b="1" dirty="0" err="1" smtClean="0">
                <a:solidFill>
                  <a:schemeClr val="tx1"/>
                </a:solidFill>
                <a:latin typeface="Andale Mono"/>
                <a:cs typeface="Andale Mono"/>
              </a:rPr>
              <a:t>heapify</a:t>
            </a:r>
            <a:r>
              <a:rPr lang="en-US" b="1" dirty="0" smtClean="0">
                <a:solidFill>
                  <a:schemeClr val="tx1"/>
                </a:solidFill>
                <a:latin typeface="Andale Mono"/>
                <a:cs typeface="Andale Mono"/>
              </a:rPr>
              <a:t>(</a:t>
            </a:r>
            <a:r>
              <a:rPr lang="en-US" b="1" dirty="0" err="1" smtClean="0">
                <a:solidFill>
                  <a:schemeClr val="tx1"/>
                </a:solidFill>
                <a:latin typeface="Andale Mono"/>
                <a:cs typeface="Andale Mono"/>
              </a:rPr>
              <a:t>input_array</a:t>
            </a:r>
            <a:r>
              <a:rPr lang="en-US" b="1" dirty="0" smtClean="0">
                <a:solidFill>
                  <a:schemeClr val="tx1"/>
                </a:solidFill>
                <a:latin typeface="Andale Mono"/>
                <a:cs typeface="Andale Mono"/>
              </a:rPr>
              <a:t>)</a:t>
            </a:r>
          </a:p>
          <a:p>
            <a:r>
              <a:rPr lang="en-US" b="1" dirty="0" err="1" smtClean="0">
                <a:solidFill>
                  <a:schemeClr val="tx1"/>
                </a:solidFill>
                <a:latin typeface="Andale Mono"/>
                <a:cs typeface="Andale Mono"/>
              </a:rPr>
              <a:t>h.removeMax</a:t>
            </a:r>
            <a:r>
              <a:rPr lang="en-US" b="1" dirty="0" smtClean="0">
                <a:solidFill>
                  <a:schemeClr val="tx1"/>
                </a:solidFill>
                <a:latin typeface="Andale Mono"/>
                <a:cs typeface="Andale Mono"/>
              </a:rPr>
              <a:t>()</a:t>
            </a:r>
          </a:p>
          <a:p>
            <a:r>
              <a:rPr lang="en-US" b="1" dirty="0" smtClean="0">
                <a:solidFill>
                  <a:schemeClr val="tx1"/>
                </a:solidFill>
                <a:latin typeface="Andale Mono"/>
                <a:cs typeface="Andale Mono"/>
              </a:rPr>
              <a:t>Return </a:t>
            </a:r>
            <a:r>
              <a:rPr lang="en-US" b="1" dirty="0" err="1" smtClean="0">
                <a:solidFill>
                  <a:schemeClr val="tx1"/>
                </a:solidFill>
                <a:latin typeface="Andale Mono"/>
                <a:cs typeface="Andale Mono"/>
              </a:rPr>
              <a:t>h.removeMax</a:t>
            </a:r>
            <a:r>
              <a:rPr lang="en-US" b="1" dirty="0" smtClean="0">
                <a:solidFill>
                  <a:schemeClr val="tx1"/>
                </a:solidFill>
                <a:latin typeface="Andale Mono"/>
                <a:cs typeface="Andale Mono"/>
              </a:rPr>
              <a:t>()</a:t>
            </a:r>
          </a:p>
        </p:txBody>
      </p:sp>
    </p:spTree>
    <p:extLst>
      <p:ext uri="{BB962C8B-B14F-4D97-AF65-F5344CB8AC3E}">
        <p14:creationId xmlns:p14="http://schemas.microsoft.com/office/powerpoint/2010/main" val="2765034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428338"/>
            <a:ext cx="6400800" cy="1752600"/>
          </a:xfrm>
        </p:spPr>
        <p:txBody>
          <a:bodyPr>
            <a:normAutofit fontScale="85000" lnSpcReduction="20000"/>
          </a:bodyPr>
          <a:lstStyle/>
          <a:p>
            <a:r>
              <a:rPr lang="en-US" dirty="0" smtClean="0"/>
              <a:t>Summer 2016, Hunter Zahn</a:t>
            </a:r>
          </a:p>
          <a:p>
            <a:endParaRPr lang="en-US" dirty="0"/>
          </a:p>
          <a:p>
            <a:endParaRPr lang="en-US" dirty="0"/>
          </a:p>
          <a:p>
            <a:r>
              <a:rPr lang="en-US" dirty="0" smtClean="0"/>
              <a:t>Slides thanks to Kevin Quinn</a:t>
            </a:r>
          </a:p>
        </p:txBody>
      </p:sp>
      <p:sp>
        <p:nvSpPr>
          <p:cNvPr id="4" name="Title 3"/>
          <p:cNvSpPr>
            <a:spLocks noGrp="1"/>
          </p:cNvSpPr>
          <p:nvPr>
            <p:ph type="ctrTitle"/>
          </p:nvPr>
        </p:nvSpPr>
        <p:spPr>
          <a:xfrm>
            <a:off x="-238619" y="2524605"/>
            <a:ext cx="9428165" cy="1470025"/>
          </a:xfrm>
        </p:spPr>
        <p:txBody>
          <a:bodyPr>
            <a:normAutofit/>
          </a:bodyPr>
          <a:lstStyle/>
          <a:p>
            <a:r>
              <a:rPr lang="en-US" dirty="0" smtClean="0">
                <a:solidFill>
                  <a:srgbClr val="0000FF"/>
                </a:solidFill>
              </a:rPr>
              <a:t>CSE373: Data Structures &amp; Algorithms</a:t>
            </a:r>
            <a:br>
              <a:rPr lang="en-US" dirty="0" smtClean="0">
                <a:solidFill>
                  <a:srgbClr val="0000FF"/>
                </a:solidFill>
              </a:rPr>
            </a:br>
            <a:r>
              <a:rPr lang="en-US" dirty="0" smtClean="0">
                <a:solidFill>
                  <a:srgbClr val="0000FF"/>
                </a:solidFill>
                <a:uFill>
                  <a:solidFill>
                    <a:srgbClr val="4349AA"/>
                  </a:solidFill>
                </a:uFill>
              </a:rPr>
              <a:t>Problem Solving </a:t>
            </a:r>
            <a:endParaRPr lang="en-US" dirty="0">
              <a:solidFill>
                <a:srgbClr val="0000FF"/>
              </a:solidFill>
            </a:endParaRPr>
          </a:p>
        </p:txBody>
      </p:sp>
      <p:pic>
        <p:nvPicPr>
          <p:cNvPr id="5" name="Picture 4" descr="cse_logo_80x133"/>
          <p:cNvPicPr>
            <a:picLocks noChangeAspect="1" noChangeArrowheads="1"/>
          </p:cNvPicPr>
          <p:nvPr/>
        </p:nvPicPr>
        <p:blipFill>
          <a:blip r:embed="rId2" cstate="print"/>
          <a:srcRect/>
          <a:stretch>
            <a:fillRect/>
          </a:stretch>
        </p:blipFill>
        <p:spPr bwMode="auto">
          <a:xfrm>
            <a:off x="381000" y="838200"/>
            <a:ext cx="1905000" cy="1146175"/>
          </a:xfrm>
          <a:prstGeom prst="rect">
            <a:avLst/>
          </a:prstGeom>
          <a:noFill/>
        </p:spPr>
      </p:pic>
      <p:pic>
        <p:nvPicPr>
          <p:cNvPr id="6" name="Picture 14" descr="WashingtonColorSeal-21-clip"/>
          <p:cNvPicPr>
            <a:picLocks noChangeAspect="1" noChangeArrowheads="1"/>
          </p:cNvPicPr>
          <p:nvPr/>
        </p:nvPicPr>
        <p:blipFill>
          <a:blip r:embed="rId3" cstate="print"/>
          <a:srcRect/>
          <a:stretch>
            <a:fillRect/>
          </a:stretch>
        </p:blipFill>
        <p:spPr bwMode="auto">
          <a:xfrm>
            <a:off x="7086600" y="762000"/>
            <a:ext cx="1371600" cy="1371600"/>
          </a:xfrm>
          <a:prstGeom prst="rect">
            <a:avLst/>
          </a:prstGeom>
          <a:noFill/>
        </p:spPr>
      </p:pic>
      <p:sp>
        <p:nvSpPr>
          <p:cNvPr id="8" name="Footer Placeholder 7"/>
          <p:cNvSpPr>
            <a:spLocks noGrp="1"/>
          </p:cNvSpPr>
          <p:nvPr>
            <p:ph type="ftr" sz="quarter" idx="11"/>
          </p:nvPr>
        </p:nvSpPr>
        <p:spPr/>
        <p:txBody>
          <a:bodyPr/>
          <a:lstStyle/>
          <a:p>
            <a:r>
              <a:rPr lang="en-US" smtClean="0"/>
              <a:t>CSE373: Data Structures and algorithms</a:t>
            </a:r>
            <a:endParaRPr lang="en-US"/>
          </a:p>
        </p:txBody>
      </p:sp>
      <p:sp>
        <p:nvSpPr>
          <p:cNvPr id="9" name="Slide Number Placeholder 8"/>
          <p:cNvSpPr>
            <a:spLocks noGrp="1"/>
          </p:cNvSpPr>
          <p:nvPr>
            <p:ph type="sldNum" sz="quarter" idx="12"/>
          </p:nvPr>
        </p:nvSpPr>
        <p:spPr/>
        <p:txBody>
          <a:bodyPr/>
          <a:lstStyle/>
          <a:p>
            <a:fld id="{9965E0C8-4AD5-E147-B710-A9F3716B6840}" type="slidenum">
              <a:rPr lang="en-US" smtClean="0"/>
              <a:t>2</a:t>
            </a:fld>
            <a:endParaRPr lang="en-US"/>
          </a:p>
        </p:txBody>
      </p:sp>
    </p:spTree>
    <p:extLst>
      <p:ext uri="{BB962C8B-B14F-4D97-AF65-F5344CB8AC3E}">
        <p14:creationId xmlns:p14="http://schemas.microsoft.com/office/powerpoint/2010/main" val="191994822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6</a:t>
            </a:r>
            <a:endParaRPr lang="en-US" dirty="0">
              <a:solidFill>
                <a:srgbClr val="0000FF"/>
              </a:solidFill>
            </a:endParaRPr>
          </a:p>
        </p:txBody>
      </p:sp>
      <p:sp>
        <p:nvSpPr>
          <p:cNvPr id="3" name="Content Placeholder 2"/>
          <p:cNvSpPr>
            <a:spLocks noGrp="1"/>
          </p:cNvSpPr>
          <p:nvPr>
            <p:ph idx="1"/>
          </p:nvPr>
        </p:nvSpPr>
        <p:spPr/>
        <p:txBody>
          <a:bodyPr>
            <a:normAutofit/>
          </a:bodyPr>
          <a:lstStyle/>
          <a:p>
            <a:pPr marL="0" indent="0">
              <a:buNone/>
            </a:pPr>
            <a:r>
              <a:rPr lang="en-US" sz="2000" dirty="0" smtClean="0">
                <a:latin typeface="Andale Mono"/>
                <a:cs typeface="Andale Mono"/>
              </a:rPr>
              <a:t>Given a list of strings, write a method that returns the frequency of the word with the highest frequency.</a:t>
            </a:r>
          </a:p>
          <a:p>
            <a:pPr marL="0" indent="0">
              <a:buNone/>
            </a:pPr>
            <a:endParaRPr lang="en-US" sz="2000" dirty="0" smtClean="0">
              <a:latin typeface="Andale Mono"/>
              <a:cs typeface="Andale Mono"/>
            </a:endParaRPr>
          </a:p>
          <a:p>
            <a:pPr marL="0" indent="0">
              <a:buNone/>
            </a:pPr>
            <a:endParaRPr lang="en-US" sz="2000" dirty="0" smtClean="0">
              <a:latin typeface="Andale Mono"/>
              <a:cs typeface="Andale Mono"/>
            </a:endParaRPr>
          </a:p>
          <a:p>
            <a:pPr marL="0" indent="0">
              <a:buNone/>
            </a:pPr>
            <a:r>
              <a:rPr lang="en-US" sz="2000" dirty="0" smtClean="0">
                <a:latin typeface="Andale Mono"/>
                <a:cs typeface="Andale Mono"/>
              </a:rPr>
              <a:t>(Harder version)</a:t>
            </a:r>
            <a:endParaRPr lang="en-US" sz="2000" dirty="0">
              <a:latin typeface="Andale Mono"/>
              <a:cs typeface="Andale Mono"/>
            </a:endParaRPr>
          </a:p>
          <a:p>
            <a:pPr marL="0" indent="0">
              <a:buNone/>
            </a:pPr>
            <a:r>
              <a:rPr lang="en-US" sz="2000" dirty="0" smtClean="0">
                <a:latin typeface="Andale Mono"/>
                <a:cs typeface="Andale Mono"/>
              </a:rPr>
              <a:t>Given a list of strings, write a method that returns a sorted list of words based on frequency</a:t>
            </a:r>
            <a:endParaRPr lang="en-US" sz="2000" dirty="0">
              <a:latin typeface="Andale Mono"/>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20</a:t>
            </a:fld>
            <a:endParaRPr lang="en-US"/>
          </a:p>
        </p:txBody>
      </p:sp>
    </p:spTree>
    <p:extLst>
      <p:ext uri="{BB962C8B-B14F-4D97-AF65-F5344CB8AC3E}">
        <p14:creationId xmlns:p14="http://schemas.microsoft.com/office/powerpoint/2010/main" val="90131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6</a:t>
            </a:r>
            <a:endParaRPr lang="en-US" dirty="0">
              <a:solidFill>
                <a:srgbClr val="0000FF"/>
              </a:solidFill>
            </a:endParaRPr>
          </a:p>
        </p:txBody>
      </p:sp>
      <p:sp>
        <p:nvSpPr>
          <p:cNvPr id="3" name="Content Placeholder 2"/>
          <p:cNvSpPr>
            <a:spLocks noGrp="1"/>
          </p:cNvSpPr>
          <p:nvPr>
            <p:ph idx="1"/>
          </p:nvPr>
        </p:nvSpPr>
        <p:spPr/>
        <p:txBody>
          <a:bodyPr>
            <a:normAutofit/>
          </a:bodyPr>
          <a:lstStyle/>
          <a:p>
            <a:pPr marL="0" indent="0">
              <a:buNone/>
            </a:pPr>
            <a:r>
              <a:rPr lang="en-US" sz="2000" dirty="0" smtClean="0">
                <a:latin typeface="Andale Mono"/>
                <a:cs typeface="Andale Mono"/>
              </a:rPr>
              <a:t>Given a list of strings, write a method that returns the frequency of the word with the highest frequency.</a:t>
            </a:r>
          </a:p>
          <a:p>
            <a:pPr marL="0" indent="0">
              <a:buNone/>
            </a:pPr>
            <a:endParaRPr lang="en-US" sz="2000" dirty="0" smtClean="0">
              <a:latin typeface="Andale Mono"/>
              <a:cs typeface="Andale Mono"/>
            </a:endParaRPr>
          </a:p>
          <a:p>
            <a:pPr marL="0" indent="0">
              <a:buNone/>
            </a:pPr>
            <a:endParaRPr lang="en-US" sz="2000" dirty="0" smtClean="0">
              <a:latin typeface="Andale Mono"/>
              <a:cs typeface="Andale Mono"/>
            </a:endParaRPr>
          </a:p>
          <a:p>
            <a:pPr marL="0" indent="0">
              <a:buNone/>
            </a:pPr>
            <a:endParaRPr lang="en-US" sz="2000" dirty="0">
              <a:latin typeface="Andale Mono"/>
              <a:cs typeface="Andale Mono"/>
            </a:endParaRPr>
          </a:p>
          <a:p>
            <a:pPr marL="0" indent="0">
              <a:buNone/>
            </a:pPr>
            <a:endParaRPr lang="en-US" sz="2000" dirty="0" smtClean="0">
              <a:latin typeface="Andale Mono"/>
              <a:cs typeface="Andale Mono"/>
            </a:endParaRPr>
          </a:p>
          <a:p>
            <a:pPr marL="0" indent="0">
              <a:buNone/>
            </a:pPr>
            <a:endParaRPr lang="en-US" sz="2000" dirty="0">
              <a:latin typeface="Andale Mono"/>
              <a:cs typeface="Andale Mono"/>
            </a:endParaRPr>
          </a:p>
          <a:p>
            <a:pPr marL="0" indent="0">
              <a:buNone/>
            </a:pPr>
            <a:endParaRPr lang="en-US" sz="2000" dirty="0" smtClean="0">
              <a:latin typeface="Andale Mono"/>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21</a:t>
            </a:fld>
            <a:endParaRPr lang="en-US"/>
          </a:p>
        </p:txBody>
      </p:sp>
      <p:sp>
        <p:nvSpPr>
          <p:cNvPr id="6" name="Rectangle 5"/>
          <p:cNvSpPr/>
          <p:nvPr/>
        </p:nvSpPr>
        <p:spPr>
          <a:xfrm>
            <a:off x="3124200" y="2571750"/>
            <a:ext cx="4781550" cy="2460626"/>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a:solidFill>
                  <a:schemeClr val="tx1"/>
                </a:solidFill>
                <a:latin typeface="Andale Mono"/>
                <a:cs typeface="Andale Mono"/>
              </a:rPr>
              <a:t>m</a:t>
            </a:r>
            <a:r>
              <a:rPr lang="en-US" b="1" dirty="0" smtClean="0">
                <a:solidFill>
                  <a:schemeClr val="tx1"/>
                </a:solidFill>
                <a:latin typeface="Andale Mono"/>
                <a:cs typeface="Andale Mono"/>
              </a:rPr>
              <a:t>ax = 0</a:t>
            </a:r>
          </a:p>
          <a:p>
            <a:r>
              <a:rPr lang="en-US" b="1" dirty="0" smtClean="0">
                <a:solidFill>
                  <a:schemeClr val="tx1"/>
                </a:solidFill>
                <a:latin typeface="Andale Mono"/>
                <a:cs typeface="Andale Mono"/>
              </a:rPr>
              <a:t>map from string-&gt;</a:t>
            </a:r>
            <a:r>
              <a:rPr lang="en-US" b="1" dirty="0" err="1" smtClean="0">
                <a:solidFill>
                  <a:schemeClr val="tx1"/>
                </a:solidFill>
                <a:latin typeface="Andale Mono"/>
                <a:cs typeface="Andale Mono"/>
              </a:rPr>
              <a:t>int</a:t>
            </a:r>
            <a:r>
              <a:rPr lang="en-US" b="1" dirty="0" smtClean="0">
                <a:solidFill>
                  <a:schemeClr val="tx1"/>
                </a:solidFill>
                <a:latin typeface="Andale Mono"/>
                <a:cs typeface="Andale Mono"/>
              </a:rPr>
              <a:t>, map</a:t>
            </a:r>
          </a:p>
          <a:p>
            <a:r>
              <a:rPr lang="en-US" b="1" dirty="0" smtClean="0">
                <a:solidFill>
                  <a:schemeClr val="tx1"/>
                </a:solidFill>
                <a:latin typeface="Andale Mono"/>
                <a:cs typeface="Andale Mono"/>
              </a:rPr>
              <a:t>for each string, s:</a:t>
            </a:r>
          </a:p>
          <a:p>
            <a:r>
              <a:rPr lang="en-US" b="1" dirty="0">
                <a:solidFill>
                  <a:schemeClr val="tx1"/>
                </a:solidFill>
                <a:latin typeface="Andale Mono"/>
                <a:cs typeface="Andale Mono"/>
              </a:rPr>
              <a:t>	</a:t>
            </a:r>
            <a:r>
              <a:rPr lang="en-US" b="1" dirty="0" smtClean="0">
                <a:solidFill>
                  <a:schemeClr val="tx1"/>
                </a:solidFill>
                <a:latin typeface="Andale Mono"/>
                <a:cs typeface="Andale Mono"/>
              </a:rPr>
              <a:t>if !</a:t>
            </a:r>
            <a:r>
              <a:rPr lang="en-US" b="1" dirty="0" err="1" smtClean="0">
                <a:solidFill>
                  <a:schemeClr val="tx1"/>
                </a:solidFill>
                <a:latin typeface="Andale Mono"/>
                <a:cs typeface="Andale Mono"/>
              </a:rPr>
              <a:t>map.contains</a:t>
            </a:r>
            <a:r>
              <a:rPr lang="en-US" b="1" dirty="0" smtClean="0">
                <a:solidFill>
                  <a:schemeClr val="tx1"/>
                </a:solidFill>
                <a:latin typeface="Andale Mono"/>
                <a:cs typeface="Andale Mono"/>
              </a:rPr>
              <a:t>(s):</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a:t>
            </a:r>
            <a:r>
              <a:rPr lang="en-US" b="1" dirty="0" err="1" smtClean="0">
                <a:solidFill>
                  <a:schemeClr val="tx1"/>
                </a:solidFill>
                <a:latin typeface="Andale Mono"/>
                <a:cs typeface="Andale Mono"/>
              </a:rPr>
              <a:t>map.put</a:t>
            </a:r>
            <a:r>
              <a:rPr lang="en-US" b="1" dirty="0" smtClean="0">
                <a:solidFill>
                  <a:schemeClr val="tx1"/>
                </a:solidFill>
                <a:latin typeface="Andale Mono"/>
                <a:cs typeface="Andale Mono"/>
              </a:rPr>
              <a:t>(s,0)</a:t>
            </a:r>
          </a:p>
          <a:p>
            <a:r>
              <a:rPr lang="en-US" b="1" dirty="0">
                <a:solidFill>
                  <a:schemeClr val="tx1"/>
                </a:solidFill>
                <a:latin typeface="Andale Mono"/>
                <a:cs typeface="Andale Mono"/>
              </a:rPr>
              <a:t>	</a:t>
            </a:r>
            <a:r>
              <a:rPr lang="en-US" b="1" dirty="0" err="1" smtClean="0">
                <a:solidFill>
                  <a:schemeClr val="tx1"/>
                </a:solidFill>
                <a:latin typeface="Andale Mono"/>
                <a:cs typeface="Andale Mono"/>
              </a:rPr>
              <a:t>map.put</a:t>
            </a:r>
            <a:r>
              <a:rPr lang="en-US" b="1" dirty="0" smtClean="0">
                <a:solidFill>
                  <a:schemeClr val="tx1"/>
                </a:solidFill>
                <a:latin typeface="Andale Mono"/>
                <a:cs typeface="Andale Mono"/>
              </a:rPr>
              <a:t>(s, </a:t>
            </a:r>
            <a:r>
              <a:rPr lang="en-US" b="1" dirty="0" err="1" smtClean="0">
                <a:solidFill>
                  <a:schemeClr val="tx1"/>
                </a:solidFill>
                <a:latin typeface="Andale Mono"/>
                <a:cs typeface="Andale Mono"/>
              </a:rPr>
              <a:t>map.get</a:t>
            </a:r>
            <a:r>
              <a:rPr lang="en-US" b="1" dirty="0" smtClean="0">
                <a:solidFill>
                  <a:schemeClr val="tx1"/>
                </a:solidFill>
                <a:latin typeface="Andale Mono"/>
                <a:cs typeface="Andale Mono"/>
              </a:rPr>
              <a:t>(s) + 1)</a:t>
            </a:r>
          </a:p>
          <a:p>
            <a:r>
              <a:rPr lang="en-US" b="1" dirty="0">
                <a:solidFill>
                  <a:schemeClr val="tx1"/>
                </a:solidFill>
                <a:latin typeface="Andale Mono"/>
                <a:cs typeface="Andale Mono"/>
              </a:rPr>
              <a:t>	</a:t>
            </a:r>
            <a:r>
              <a:rPr lang="en-US" b="1" dirty="0" smtClean="0">
                <a:solidFill>
                  <a:schemeClr val="tx1"/>
                </a:solidFill>
                <a:latin typeface="Andale Mono"/>
                <a:cs typeface="Andale Mono"/>
              </a:rPr>
              <a:t>if </a:t>
            </a:r>
            <a:r>
              <a:rPr lang="en-US" b="1" dirty="0" err="1" smtClean="0">
                <a:solidFill>
                  <a:schemeClr val="tx1"/>
                </a:solidFill>
                <a:latin typeface="Andale Mono"/>
                <a:cs typeface="Andale Mono"/>
              </a:rPr>
              <a:t>map.get</a:t>
            </a:r>
            <a:r>
              <a:rPr lang="en-US" b="1" dirty="0" smtClean="0">
                <a:solidFill>
                  <a:schemeClr val="tx1"/>
                </a:solidFill>
                <a:latin typeface="Andale Mono"/>
                <a:cs typeface="Andale Mono"/>
              </a:rPr>
              <a:t>(s) &gt; max:</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max = 0</a:t>
            </a:r>
          </a:p>
        </p:txBody>
      </p:sp>
    </p:spTree>
    <p:extLst>
      <p:ext uri="{BB962C8B-B14F-4D97-AF65-F5344CB8AC3E}">
        <p14:creationId xmlns:p14="http://schemas.microsoft.com/office/powerpoint/2010/main" val="2743415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7:</a:t>
            </a:r>
            <a:endParaRPr lang="en-US" dirty="0">
              <a:solidFill>
                <a:srgbClr val="0000FF"/>
              </a:solidFill>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22</a:t>
            </a:fld>
            <a:endParaRPr lang="en-US"/>
          </a:p>
        </p:txBody>
      </p:sp>
      <p:sp>
        <p:nvSpPr>
          <p:cNvPr id="6" name="Content Placeholder 2"/>
          <p:cNvSpPr>
            <a:spLocks noGrp="1"/>
          </p:cNvSpPr>
          <p:nvPr>
            <p:ph idx="1"/>
          </p:nvPr>
        </p:nvSpPr>
        <p:spPr>
          <a:xfrm>
            <a:off x="457200" y="1600200"/>
            <a:ext cx="8496300" cy="4525963"/>
          </a:xfrm>
        </p:spPr>
        <p:txBody>
          <a:bodyPr>
            <a:normAutofit/>
          </a:bodyPr>
          <a:lstStyle/>
          <a:p>
            <a:pPr marL="0" indent="0">
              <a:buNone/>
            </a:pPr>
            <a:r>
              <a:rPr lang="en-US" sz="1800" dirty="0" smtClean="0">
                <a:latin typeface="Andale Mono"/>
                <a:cs typeface="Andale Mono"/>
              </a:rPr>
              <a:t>Given an array of strings that are each sorted lexicographically, determine the order of characters in the given alphabet. </a:t>
            </a:r>
            <a:br>
              <a:rPr lang="en-US" sz="1800" dirty="0" smtClean="0">
                <a:latin typeface="Andale Mono"/>
                <a:cs typeface="Andale Mono"/>
              </a:rPr>
            </a:br>
            <a:r>
              <a:rPr lang="en-US" sz="1800" dirty="0" smtClean="0">
                <a:latin typeface="Andale Mono"/>
                <a:cs typeface="Andale Mono"/>
              </a:rPr>
              <a:t>For example, given the </a:t>
            </a:r>
            <a:r>
              <a:rPr lang="en-US" sz="1800" dirty="0" err="1" smtClean="0">
                <a:latin typeface="Andale Mono"/>
                <a:cs typeface="Andale Mono"/>
              </a:rPr>
              <a:t>english</a:t>
            </a:r>
            <a:r>
              <a:rPr lang="en-US" sz="1800" dirty="0" smtClean="0">
                <a:latin typeface="Andale Mono"/>
                <a:cs typeface="Andale Mono"/>
              </a:rPr>
              <a:t> alphabet, the ordering is: “</a:t>
            </a:r>
            <a:r>
              <a:rPr lang="en-US" sz="1800" dirty="0" err="1" smtClean="0">
                <a:latin typeface="Andale Mono"/>
                <a:cs typeface="Andale Mono"/>
              </a:rPr>
              <a:t>a,b,c,d,e,f</a:t>
            </a:r>
            <a:r>
              <a:rPr lang="en-US" sz="1800" dirty="0">
                <a:latin typeface="Andale Mono"/>
                <a:cs typeface="Andale Mono"/>
              </a:rPr>
              <a:t> </a:t>
            </a:r>
            <a:r>
              <a:rPr lang="en-US" sz="1800" dirty="0" smtClean="0">
                <a:latin typeface="Andale Mono"/>
                <a:cs typeface="Andale Mono"/>
              </a:rPr>
              <a:t>. . . </a:t>
            </a:r>
            <a:r>
              <a:rPr lang="en-US" sz="1800" dirty="0" err="1" smtClean="0">
                <a:latin typeface="Andale Mono"/>
                <a:cs typeface="Andale Mono"/>
              </a:rPr>
              <a:t>x,y,x</a:t>
            </a:r>
            <a:r>
              <a:rPr lang="en-US" sz="1800" dirty="0" smtClean="0">
                <a:latin typeface="Andale Mono"/>
                <a:cs typeface="Andale Mono"/>
              </a:rPr>
              <a:t>”.</a:t>
            </a:r>
            <a:br>
              <a:rPr lang="en-US" sz="1800" dirty="0" smtClean="0">
                <a:latin typeface="Andale Mono"/>
                <a:cs typeface="Andale Mono"/>
              </a:rPr>
            </a:br>
            <a:r>
              <a:rPr lang="en-US" sz="1800" dirty="0" smtClean="0">
                <a:latin typeface="Andale Mono"/>
                <a:cs typeface="Andale Mono"/>
              </a:rPr>
              <a:t/>
            </a:r>
            <a:br>
              <a:rPr lang="en-US" sz="1800" dirty="0" smtClean="0">
                <a:latin typeface="Andale Mono"/>
                <a:cs typeface="Andale Mono"/>
              </a:rPr>
            </a:br>
            <a:r>
              <a:rPr lang="en-US" sz="1800" dirty="0" smtClean="0">
                <a:latin typeface="Andale Mono"/>
                <a:cs typeface="Andale Mono"/>
              </a:rPr>
              <a:t>Your output should be the lexicographic order of only the characters that were found in the input strings.</a:t>
            </a:r>
            <a:br>
              <a:rPr lang="en-US" sz="1800" dirty="0" smtClean="0">
                <a:latin typeface="Andale Mono"/>
                <a:cs typeface="Andale Mono"/>
              </a:rPr>
            </a:br>
            <a:r>
              <a:rPr lang="en-US" sz="1800" dirty="0" smtClean="0">
                <a:latin typeface="Andale Mono"/>
                <a:cs typeface="Andale Mono"/>
              </a:rPr>
              <a:t/>
            </a:r>
            <a:br>
              <a:rPr lang="en-US" sz="1800" dirty="0" smtClean="0">
                <a:latin typeface="Andale Mono"/>
                <a:cs typeface="Andale Mono"/>
              </a:rPr>
            </a:br>
            <a:r>
              <a:rPr lang="en-US" sz="1800" dirty="0" smtClean="0">
                <a:latin typeface="Andale Mono"/>
                <a:cs typeface="Andale Mono"/>
              </a:rPr>
              <a:t>For example: input = [xyz, </a:t>
            </a:r>
            <a:r>
              <a:rPr lang="en-US" sz="1800" dirty="0" err="1" smtClean="0">
                <a:latin typeface="Andale Mono"/>
                <a:cs typeface="Andale Mono"/>
              </a:rPr>
              <a:t>yk</a:t>
            </a:r>
            <a:r>
              <a:rPr lang="en-US" sz="1800" dirty="0" smtClean="0">
                <a:latin typeface="Andale Mono"/>
                <a:cs typeface="Andale Mono"/>
              </a:rPr>
              <a:t>, </a:t>
            </a:r>
            <a:r>
              <a:rPr lang="en-US" sz="1800" dirty="0" err="1" smtClean="0">
                <a:latin typeface="Andale Mono"/>
                <a:cs typeface="Andale Mono"/>
              </a:rPr>
              <a:t>zk</a:t>
            </a:r>
            <a:r>
              <a:rPr lang="en-US" sz="1800" dirty="0" smtClean="0">
                <a:latin typeface="Andale Mono"/>
                <a:cs typeface="Andale Mono"/>
              </a:rPr>
              <a:t>, </a:t>
            </a:r>
            <a:r>
              <a:rPr lang="en-US" sz="1800" dirty="0" err="1">
                <a:latin typeface="Andale Mono"/>
                <a:cs typeface="Andale Mono"/>
              </a:rPr>
              <a:t>x</a:t>
            </a:r>
            <a:r>
              <a:rPr lang="en-US" sz="1800" dirty="0" err="1" smtClean="0">
                <a:latin typeface="Andale Mono"/>
                <a:cs typeface="Andale Mono"/>
              </a:rPr>
              <a:t>m</a:t>
            </a:r>
            <a:r>
              <a:rPr lang="en-US" sz="1800" dirty="0" smtClean="0">
                <a:latin typeface="Andale Mono"/>
                <a:cs typeface="Andale Mono"/>
              </a:rPr>
              <a:t>, my], then the output would be [</a:t>
            </a:r>
            <a:r>
              <a:rPr lang="en-US" sz="1800" dirty="0" err="1" smtClean="0">
                <a:latin typeface="Andale Mono"/>
                <a:cs typeface="Andale Mono"/>
              </a:rPr>
              <a:t>x,m,y,z,k</a:t>
            </a:r>
            <a:r>
              <a:rPr lang="en-US" sz="1800" dirty="0" smtClean="0">
                <a:latin typeface="Andale Mono"/>
                <a:cs typeface="Andale Mono"/>
              </a:rPr>
              <a:t>]</a:t>
            </a:r>
          </a:p>
        </p:txBody>
      </p:sp>
    </p:spTree>
    <p:extLst>
      <p:ext uri="{BB962C8B-B14F-4D97-AF65-F5344CB8AC3E}">
        <p14:creationId xmlns:p14="http://schemas.microsoft.com/office/powerpoint/2010/main" val="665146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Tools at our Disposal</a:t>
            </a:r>
            <a:endParaRPr lang="en-US" dirty="0">
              <a:solidFill>
                <a:srgbClr val="0000FF"/>
              </a:solidFill>
            </a:endParaRPr>
          </a:p>
        </p:txBody>
      </p:sp>
      <p:sp>
        <p:nvSpPr>
          <p:cNvPr id="3" name="Content Placeholder 2"/>
          <p:cNvSpPr>
            <a:spLocks noGrp="1"/>
          </p:cNvSpPr>
          <p:nvPr>
            <p:ph idx="1"/>
          </p:nvPr>
        </p:nvSpPr>
        <p:spPr>
          <a:xfrm>
            <a:off x="457200" y="1600200"/>
            <a:ext cx="8229600" cy="4936392"/>
          </a:xfrm>
        </p:spPr>
        <p:txBody>
          <a:bodyPr>
            <a:normAutofit fontScale="92500" lnSpcReduction="10000"/>
          </a:bodyPr>
          <a:lstStyle/>
          <a:p>
            <a:pPr marL="0" indent="0">
              <a:buNone/>
            </a:pPr>
            <a:r>
              <a:rPr lang="en-US" sz="2400" dirty="0" smtClean="0"/>
              <a:t>Over the past 8 weeks we have developed a broad knowledge of data structures and algorithms (I hope):</a:t>
            </a:r>
          </a:p>
          <a:p>
            <a:pPr lvl="1"/>
            <a:r>
              <a:rPr lang="en-US" sz="2000" dirty="0" smtClean="0"/>
              <a:t>Stacks and Queues</a:t>
            </a:r>
          </a:p>
          <a:p>
            <a:pPr lvl="2"/>
            <a:r>
              <a:rPr lang="en-US" sz="1600" dirty="0" smtClean="0"/>
              <a:t>Various implementation (Stack/List)</a:t>
            </a:r>
          </a:p>
          <a:p>
            <a:pPr lvl="1"/>
            <a:r>
              <a:rPr lang="en-US" sz="2000" dirty="0" smtClean="0"/>
              <a:t>Trees</a:t>
            </a:r>
          </a:p>
          <a:p>
            <a:pPr lvl="2"/>
            <a:r>
              <a:rPr lang="en-US" sz="1600" dirty="0" smtClean="0"/>
              <a:t>Balanced (AVL), BST</a:t>
            </a:r>
            <a:endParaRPr lang="en-US" sz="1600" dirty="0"/>
          </a:p>
          <a:p>
            <a:pPr lvl="1"/>
            <a:r>
              <a:rPr lang="en-US" sz="2000" dirty="0" smtClean="0"/>
              <a:t>Graphs</a:t>
            </a:r>
          </a:p>
          <a:p>
            <a:pPr lvl="2"/>
            <a:r>
              <a:rPr lang="en-US" sz="1600" dirty="0" smtClean="0"/>
              <a:t>Directed/Undirected, Acyclic/Cyclic, Weighted</a:t>
            </a:r>
          </a:p>
          <a:p>
            <a:pPr lvl="2"/>
            <a:r>
              <a:rPr lang="en-US" sz="1600" dirty="0" err="1" smtClean="0"/>
              <a:t>Dijkstra’s</a:t>
            </a:r>
            <a:r>
              <a:rPr lang="en-US" sz="1600" dirty="0" smtClean="0"/>
              <a:t>, BFS, DFS</a:t>
            </a:r>
          </a:p>
          <a:p>
            <a:pPr lvl="2"/>
            <a:r>
              <a:rPr lang="en-US" sz="1600" dirty="0" smtClean="0"/>
              <a:t>Topological Sort</a:t>
            </a:r>
          </a:p>
          <a:p>
            <a:pPr lvl="1"/>
            <a:r>
              <a:rPr lang="en-US" sz="2000" dirty="0" err="1" smtClean="0"/>
              <a:t>PriorityQueues</a:t>
            </a:r>
            <a:endParaRPr lang="en-US" sz="2000" dirty="0" smtClean="0"/>
          </a:p>
          <a:p>
            <a:pPr lvl="2"/>
            <a:r>
              <a:rPr lang="en-US" sz="1600" dirty="0" err="1" smtClean="0"/>
              <a:t>BinaryHeap</a:t>
            </a:r>
            <a:endParaRPr lang="en-US" sz="1600" dirty="0" smtClean="0"/>
          </a:p>
          <a:p>
            <a:pPr lvl="1"/>
            <a:r>
              <a:rPr lang="en-US" sz="2000" dirty="0" smtClean="0"/>
              <a:t>Dictionaries</a:t>
            </a:r>
          </a:p>
          <a:p>
            <a:pPr lvl="2"/>
            <a:r>
              <a:rPr lang="en-US" sz="1600" dirty="0" err="1" smtClean="0"/>
              <a:t>HashMap</a:t>
            </a:r>
            <a:r>
              <a:rPr lang="en-US" sz="1600" dirty="0" smtClean="0"/>
              <a:t>, </a:t>
            </a:r>
            <a:r>
              <a:rPr lang="en-US" sz="1600" dirty="0" err="1" smtClean="0"/>
              <a:t>TreeMap</a:t>
            </a:r>
            <a:endParaRPr lang="en-US" sz="1600" dirty="0" smtClean="0"/>
          </a:p>
          <a:p>
            <a:pPr lvl="1"/>
            <a:r>
              <a:rPr lang="en-US" sz="2000" dirty="0" smtClean="0"/>
              <a:t>Union Find</a:t>
            </a:r>
          </a:p>
          <a:p>
            <a:pPr lvl="2"/>
            <a:r>
              <a:rPr lang="en-US" sz="1600" dirty="0" err="1" smtClean="0"/>
              <a:t>Uptrees</a:t>
            </a:r>
            <a:endParaRPr lang="en-US" sz="1600" dirty="0" smtClean="0"/>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3</a:t>
            </a:fld>
            <a:endParaRPr lang="en-US"/>
          </a:p>
        </p:txBody>
      </p:sp>
    </p:spTree>
    <p:extLst>
      <p:ext uri="{BB962C8B-B14F-4D97-AF65-F5344CB8AC3E}">
        <p14:creationId xmlns:p14="http://schemas.microsoft.com/office/powerpoint/2010/main" val="39637059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Everything is a Trade-off</a:t>
            </a:r>
            <a:endParaRPr lang="en-US" dirty="0">
              <a:solidFill>
                <a:srgbClr val="0000FF"/>
              </a:solidFill>
            </a:endParaRPr>
          </a:p>
        </p:txBody>
      </p:sp>
      <p:sp>
        <p:nvSpPr>
          <p:cNvPr id="3" name="Content Placeholder 2"/>
          <p:cNvSpPr>
            <a:spLocks noGrp="1"/>
          </p:cNvSpPr>
          <p:nvPr>
            <p:ph idx="1"/>
          </p:nvPr>
        </p:nvSpPr>
        <p:spPr>
          <a:xfrm>
            <a:off x="457200" y="1616075"/>
            <a:ext cx="8229600" cy="4525963"/>
          </a:xfrm>
        </p:spPr>
        <p:txBody>
          <a:bodyPr/>
          <a:lstStyle/>
          <a:p>
            <a:r>
              <a:rPr lang="en-US" sz="2800" dirty="0" smtClean="0"/>
              <a:t>Very rarely is there a “perfect” solution in the real world.</a:t>
            </a:r>
          </a:p>
          <a:p>
            <a:pPr lvl="1"/>
            <a:r>
              <a:rPr lang="en-US" sz="2400" dirty="0" smtClean="0"/>
              <a:t>Often must prioritize things like:</a:t>
            </a:r>
          </a:p>
          <a:p>
            <a:pPr lvl="2"/>
            <a:r>
              <a:rPr lang="en-US" sz="2000" dirty="0" smtClean="0"/>
              <a:t>space vs. time</a:t>
            </a:r>
          </a:p>
          <a:p>
            <a:pPr lvl="2"/>
            <a:r>
              <a:rPr lang="en-US" sz="2000" dirty="0"/>
              <a:t>s</a:t>
            </a:r>
            <a:r>
              <a:rPr lang="en-US" sz="2000" dirty="0" smtClean="0"/>
              <a:t>implicity vs. robustness</a:t>
            </a:r>
          </a:p>
          <a:p>
            <a:pPr lvl="2"/>
            <a:endParaRPr lang="en-US" dirty="0"/>
          </a:p>
          <a:p>
            <a:r>
              <a:rPr lang="en-US" sz="2800" dirty="0" smtClean="0"/>
              <a:t>Understanding the ins and outs of each structure allows you to make informed design decisions that balance these trade-offs.</a:t>
            </a:r>
            <a:endParaRPr lang="en-US" dirty="0"/>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4</a:t>
            </a:fld>
            <a:endParaRPr lang="en-US"/>
          </a:p>
        </p:txBody>
      </p:sp>
    </p:spTree>
    <p:extLst>
      <p:ext uri="{BB962C8B-B14F-4D97-AF65-F5344CB8AC3E}">
        <p14:creationId xmlns:p14="http://schemas.microsoft.com/office/powerpoint/2010/main" val="10904317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Reinventing the Wheel</a:t>
            </a:r>
            <a:endParaRPr lang="en-US" dirty="0">
              <a:solidFill>
                <a:srgbClr val="0000FF"/>
              </a:solidFill>
            </a:endParaRPr>
          </a:p>
        </p:txBody>
      </p:sp>
      <p:sp>
        <p:nvSpPr>
          <p:cNvPr id="3" name="Content Placeholder 2"/>
          <p:cNvSpPr>
            <a:spLocks noGrp="1"/>
          </p:cNvSpPr>
          <p:nvPr>
            <p:ph idx="1"/>
          </p:nvPr>
        </p:nvSpPr>
        <p:spPr/>
        <p:txBody>
          <a:bodyPr>
            <a:normAutofit lnSpcReduction="10000"/>
          </a:bodyPr>
          <a:lstStyle/>
          <a:p>
            <a:r>
              <a:rPr lang="en-US" sz="2800" dirty="0" smtClean="0"/>
              <a:t>More often than not, the problem you are trying to solve is not entirely unique</a:t>
            </a:r>
          </a:p>
          <a:p>
            <a:pPr lvl="1"/>
            <a:r>
              <a:rPr lang="en-US" sz="2400" dirty="0" smtClean="0"/>
              <a:t>Usually it is possible to simplify a problem down to a few core principles</a:t>
            </a:r>
          </a:p>
          <a:p>
            <a:pPr lvl="2"/>
            <a:r>
              <a:rPr lang="en-US" sz="2000" dirty="0" smtClean="0"/>
              <a:t>Important operations</a:t>
            </a:r>
          </a:p>
          <a:p>
            <a:pPr lvl="2"/>
            <a:r>
              <a:rPr lang="en-US" sz="2000" dirty="0" smtClean="0"/>
              <a:t>Space/time constraints</a:t>
            </a:r>
          </a:p>
          <a:p>
            <a:pPr lvl="2"/>
            <a:endParaRPr lang="en-US" sz="2000" dirty="0"/>
          </a:p>
          <a:p>
            <a:r>
              <a:rPr lang="en-US" sz="2800" dirty="0" smtClean="0"/>
              <a:t>Once you have found an appropriate analog, allow the well-thought out design to assist you</a:t>
            </a:r>
          </a:p>
          <a:p>
            <a:pPr lvl="1"/>
            <a:r>
              <a:rPr lang="en-US" sz="2400" dirty="0" smtClean="0"/>
              <a:t>Example: AVL trees handle balancing for you</a:t>
            </a:r>
          </a:p>
          <a:p>
            <a:pPr lvl="1"/>
            <a:r>
              <a:rPr lang="en-US" sz="2400" dirty="0" smtClean="0"/>
              <a:t>Example: Hash tables will handle collisions for you</a:t>
            </a:r>
            <a:endParaRPr lang="en-US" sz="2400" dirty="0"/>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5</a:t>
            </a:fld>
            <a:endParaRPr lang="en-US"/>
          </a:p>
        </p:txBody>
      </p:sp>
    </p:spTree>
    <p:extLst>
      <p:ext uri="{BB962C8B-B14F-4D97-AF65-F5344CB8AC3E}">
        <p14:creationId xmlns:p14="http://schemas.microsoft.com/office/powerpoint/2010/main" val="745441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Don’t let the Abstract rule you!</a:t>
            </a:r>
            <a:endParaRPr lang="en-US" dirty="0">
              <a:solidFill>
                <a:srgbClr val="0000FF"/>
              </a:solidFill>
            </a:endParaRPr>
          </a:p>
        </p:txBody>
      </p:sp>
      <p:sp>
        <p:nvSpPr>
          <p:cNvPr id="3" name="Content Placeholder 2"/>
          <p:cNvSpPr>
            <a:spLocks noGrp="1"/>
          </p:cNvSpPr>
          <p:nvPr>
            <p:ph idx="1"/>
          </p:nvPr>
        </p:nvSpPr>
        <p:spPr>
          <a:xfrm>
            <a:off x="441325" y="1647825"/>
            <a:ext cx="8229600" cy="4525963"/>
          </a:xfrm>
        </p:spPr>
        <p:txBody>
          <a:bodyPr/>
          <a:lstStyle/>
          <a:p>
            <a:r>
              <a:rPr lang="en-US" sz="2800" dirty="0" smtClean="0"/>
              <a:t>In this class, we have lived and died by the asymptotic runtime, however this is not always the case</a:t>
            </a:r>
          </a:p>
          <a:p>
            <a:pPr lvl="1"/>
            <a:r>
              <a:rPr lang="en-US" sz="2400" dirty="0" smtClean="0"/>
              <a:t>Sometimes simple and readable code is more important</a:t>
            </a:r>
          </a:p>
          <a:p>
            <a:pPr lvl="1"/>
            <a:endParaRPr lang="en-US" sz="2400" dirty="0" smtClean="0"/>
          </a:p>
          <a:p>
            <a:pPr lvl="1"/>
            <a:r>
              <a:rPr lang="en-US" sz="2400" dirty="0" smtClean="0"/>
              <a:t>Sometimes you know very distinct things about your input</a:t>
            </a:r>
          </a:p>
          <a:p>
            <a:pPr lvl="2"/>
            <a:r>
              <a:rPr lang="en-US" sz="2000" dirty="0" smtClean="0"/>
              <a:t>Sorting input that is almost entirely sorted</a:t>
            </a:r>
          </a:p>
          <a:p>
            <a:pPr lvl="2"/>
            <a:r>
              <a:rPr lang="en-US" sz="2000" dirty="0" smtClean="0"/>
              <a:t>Dictionary of elements that have nearly identical keys</a:t>
            </a:r>
          </a:p>
          <a:p>
            <a:pPr lvl="2"/>
            <a:endParaRPr lang="en-US" dirty="0"/>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6</a:t>
            </a:fld>
            <a:endParaRPr lang="en-US"/>
          </a:p>
        </p:txBody>
      </p:sp>
    </p:spTree>
    <p:extLst>
      <p:ext uri="{BB962C8B-B14F-4D97-AF65-F5344CB8AC3E}">
        <p14:creationId xmlns:p14="http://schemas.microsoft.com/office/powerpoint/2010/main" val="222662539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Question 1:	</a:t>
            </a:r>
            <a:endParaRPr lang="en-US" dirty="0">
              <a:solidFill>
                <a:srgbClr val="0000FF"/>
              </a:solidFill>
            </a:endParaRPr>
          </a:p>
        </p:txBody>
      </p:sp>
      <p:sp>
        <p:nvSpPr>
          <p:cNvPr id="3" name="Content Placeholder 2"/>
          <p:cNvSpPr>
            <a:spLocks noGrp="1"/>
          </p:cNvSpPr>
          <p:nvPr>
            <p:ph idx="1"/>
          </p:nvPr>
        </p:nvSpPr>
        <p:spPr>
          <a:xfrm>
            <a:off x="457200" y="1600200"/>
            <a:ext cx="8229600" cy="4638675"/>
          </a:xfrm>
        </p:spPr>
        <p:txBody>
          <a:bodyPr>
            <a:normAutofit/>
          </a:bodyPr>
          <a:lstStyle/>
          <a:p>
            <a:pPr marL="0" indent="0">
              <a:buNone/>
            </a:pPr>
            <a:r>
              <a:rPr lang="en-US" sz="2000" dirty="0" smtClean="0">
                <a:latin typeface="Andale Mono"/>
                <a:cs typeface="Andale Mono"/>
              </a:rPr>
              <a:t>Given a value ‘x’ and an array of integers, determine whether two of the numbers add up to ‘x’:</a:t>
            </a:r>
            <a:br>
              <a:rPr lang="en-US" sz="2000" dirty="0" smtClean="0">
                <a:latin typeface="Andale Mono"/>
                <a:cs typeface="Andale Mono"/>
              </a:rPr>
            </a:br>
            <a:endParaRPr lang="en-US" sz="2000" dirty="0">
              <a:latin typeface="+mj-lt"/>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7</a:t>
            </a:fld>
            <a:endParaRPr lang="en-US"/>
          </a:p>
        </p:txBody>
      </p:sp>
      <p:sp>
        <p:nvSpPr>
          <p:cNvPr id="6" name="TextBox 5"/>
          <p:cNvSpPr txBox="1"/>
          <p:nvPr/>
        </p:nvSpPr>
        <p:spPr>
          <a:xfrm>
            <a:off x="330200" y="2382916"/>
            <a:ext cx="8356600" cy="4185762"/>
          </a:xfrm>
          <a:prstGeom prst="rect">
            <a:avLst/>
          </a:prstGeom>
          <a:noFill/>
        </p:spPr>
        <p:txBody>
          <a:bodyPr wrap="square" rtlCol="0">
            <a:spAutoFit/>
          </a:bodyPr>
          <a:lstStyle/>
          <a:p>
            <a:r>
              <a:rPr lang="en-US" sz="2400" dirty="0" smtClean="0">
                <a:latin typeface="Andale Mono"/>
                <a:cs typeface="Andale Mono"/>
              </a:rPr>
              <a:t/>
            </a:r>
            <a:br>
              <a:rPr lang="en-US" sz="2400" dirty="0" smtClean="0">
                <a:latin typeface="Andale Mono"/>
                <a:cs typeface="Andale Mono"/>
              </a:rPr>
            </a:br>
            <a:r>
              <a:rPr lang="en-US" sz="2400" dirty="0">
                <a:cs typeface="Andale Mono"/>
              </a:rPr>
              <a:t>Questions you should have asked me:</a:t>
            </a:r>
          </a:p>
          <a:p>
            <a:pPr marL="457200" indent="-457200">
              <a:buAutoNum type="arabicParenR"/>
            </a:pPr>
            <a:r>
              <a:rPr lang="en-US" sz="2000" dirty="0">
                <a:cs typeface="Andale Mono"/>
              </a:rPr>
              <a:t>Is the array in any particular order?</a:t>
            </a:r>
          </a:p>
          <a:p>
            <a:pPr marL="457200" indent="-457200">
              <a:buAutoNum type="arabicParenR"/>
            </a:pPr>
            <a:r>
              <a:rPr lang="en-US" sz="2000" dirty="0">
                <a:cs typeface="Andale Mono"/>
              </a:rPr>
              <a:t>Should I consider the case where adding two large numbers could cause an overflow?</a:t>
            </a:r>
          </a:p>
          <a:p>
            <a:pPr marL="457200" indent="-457200">
              <a:buAutoNum type="arabicParenR"/>
            </a:pPr>
            <a:r>
              <a:rPr lang="en-US" sz="2000" dirty="0">
                <a:cs typeface="Andale Mono"/>
              </a:rPr>
              <a:t>Is space a factor, in other words, can I use an additional structure(s)?</a:t>
            </a:r>
          </a:p>
          <a:p>
            <a:pPr marL="457200" indent="-457200">
              <a:buAutoNum type="arabicParenR"/>
            </a:pPr>
            <a:r>
              <a:rPr lang="en-US" sz="2000" dirty="0">
                <a:cs typeface="Andale Mono"/>
              </a:rPr>
              <a:t>Is this method going to be called frequently with different/the same value of ‘x’?</a:t>
            </a:r>
          </a:p>
          <a:p>
            <a:pPr marL="457200" indent="-457200">
              <a:buAutoNum type="arabicParenR"/>
            </a:pPr>
            <a:r>
              <a:rPr lang="en-US" sz="2000" dirty="0">
                <a:cs typeface="Andale Mono"/>
              </a:rPr>
              <a:t>About how many values should I expect to see in the array, or is that unspecified</a:t>
            </a:r>
            <a:r>
              <a:rPr lang="en-US" sz="2000" dirty="0" smtClean="0">
                <a:cs typeface="Andale Mono"/>
              </a:rPr>
              <a:t>?</a:t>
            </a:r>
          </a:p>
          <a:p>
            <a:pPr marL="457200" indent="-457200">
              <a:buAutoNum type="arabicParenR"/>
            </a:pPr>
            <a:r>
              <a:rPr lang="en-US" sz="2000" dirty="0" smtClean="0">
                <a:cs typeface="Andale Mono"/>
              </a:rPr>
              <a:t>Will ‘x’ always be a positive value?</a:t>
            </a:r>
          </a:p>
          <a:p>
            <a:pPr marL="457200" indent="-457200">
              <a:buAutoNum type="arabicParenR"/>
            </a:pPr>
            <a:r>
              <a:rPr lang="en-US" sz="2000" dirty="0" smtClean="0">
                <a:cs typeface="Andale Mono"/>
              </a:rPr>
              <a:t>Can I assume the array won’t always be empty, what if its null?</a:t>
            </a:r>
            <a:endParaRPr lang="en-US" sz="2000" dirty="0">
              <a:cs typeface="Andale Mono"/>
            </a:endParaRPr>
          </a:p>
          <a:p>
            <a:endParaRPr lang="en-US" dirty="0"/>
          </a:p>
        </p:txBody>
      </p:sp>
    </p:spTree>
    <p:extLst>
      <p:ext uri="{BB962C8B-B14F-4D97-AF65-F5344CB8AC3E}">
        <p14:creationId xmlns:p14="http://schemas.microsoft.com/office/powerpoint/2010/main" val="33604995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Why these questions matter!</a:t>
            </a:r>
            <a:endParaRPr lang="en-US" dirty="0">
              <a:solidFill>
                <a:srgbClr val="0000FF"/>
              </a:solidFill>
            </a:endParaRPr>
          </a:p>
        </p:txBody>
      </p:sp>
      <p:sp>
        <p:nvSpPr>
          <p:cNvPr id="3" name="Content Placeholder 2"/>
          <p:cNvSpPr>
            <a:spLocks noGrp="1"/>
          </p:cNvSpPr>
          <p:nvPr>
            <p:ph idx="1"/>
          </p:nvPr>
        </p:nvSpPr>
        <p:spPr>
          <a:xfrm>
            <a:off x="266700" y="1671638"/>
            <a:ext cx="8229600" cy="4525963"/>
          </a:xfrm>
        </p:spPr>
        <p:txBody>
          <a:bodyPr>
            <a:normAutofit lnSpcReduction="10000"/>
          </a:bodyPr>
          <a:lstStyle/>
          <a:p>
            <a:pPr marL="0" indent="0">
              <a:buNone/>
            </a:pPr>
            <a:r>
              <a:rPr lang="en-US" sz="2000" b="1" dirty="0" smtClean="0">
                <a:cs typeface="Andale Mono"/>
              </a:rPr>
              <a:t>1)  Is </a:t>
            </a:r>
            <a:r>
              <a:rPr lang="en-US" sz="2000" b="1" dirty="0">
                <a:cs typeface="Andale Mono"/>
              </a:rPr>
              <a:t>the array in any particular order</a:t>
            </a:r>
            <a:r>
              <a:rPr lang="en-US" sz="2000" b="1" dirty="0" smtClean="0">
                <a:cs typeface="Andale Mono"/>
              </a:rPr>
              <a:t>?</a:t>
            </a:r>
          </a:p>
          <a:p>
            <a:pPr marL="0" indent="0">
              <a:buNone/>
            </a:pPr>
            <a:r>
              <a:rPr lang="en-US" sz="2000" dirty="0" smtClean="0">
                <a:cs typeface="Andale Mono"/>
              </a:rPr>
              <a:t>If the array is already sorted, then this question becomes a lot easier, and can be done in O(n) time.</a:t>
            </a:r>
            <a:br>
              <a:rPr lang="en-US" sz="2000" dirty="0" smtClean="0">
                <a:cs typeface="Andale Mono"/>
              </a:rPr>
            </a:br>
            <a:endParaRPr lang="en-US" sz="2800" b="1" dirty="0" smtClean="0">
              <a:cs typeface="Andale Mono"/>
            </a:endParaRPr>
          </a:p>
          <a:p>
            <a:pPr marL="0" indent="0">
              <a:buNone/>
            </a:pPr>
            <a:r>
              <a:rPr lang="en-US" sz="2000" b="1" dirty="0" smtClean="0">
                <a:cs typeface="Andale Mono"/>
              </a:rPr>
              <a:t>2) Should </a:t>
            </a:r>
            <a:r>
              <a:rPr lang="en-US" sz="2000" b="1" dirty="0">
                <a:cs typeface="Andale Mono"/>
              </a:rPr>
              <a:t>I consider the case where adding two large numbers could cause an overflow</a:t>
            </a:r>
            <a:r>
              <a:rPr lang="en-US" sz="2000" b="1" dirty="0" smtClean="0">
                <a:cs typeface="Andale Mono"/>
              </a:rPr>
              <a:t>?</a:t>
            </a:r>
          </a:p>
          <a:p>
            <a:pPr marL="0" indent="0">
              <a:buNone/>
            </a:pPr>
            <a:r>
              <a:rPr lang="en-US" sz="2000" dirty="0" smtClean="0">
                <a:cs typeface="Andale Mono"/>
              </a:rPr>
              <a:t>If the integers are very large, I should use something other than ‘</a:t>
            </a:r>
            <a:r>
              <a:rPr lang="en-US" sz="2000" dirty="0" err="1" smtClean="0">
                <a:cs typeface="Andale Mono"/>
              </a:rPr>
              <a:t>ints</a:t>
            </a:r>
            <a:r>
              <a:rPr lang="en-US" sz="2000" dirty="0" smtClean="0">
                <a:cs typeface="Andale Mono"/>
              </a:rPr>
              <a:t>’ </a:t>
            </a:r>
            <a:r>
              <a:rPr lang="en-US" sz="2000" smtClean="0">
                <a:cs typeface="Andale Mono"/>
              </a:rPr>
              <a:t>to </a:t>
            </a:r>
            <a:r>
              <a:rPr lang="en-US" sz="2000" dirty="0">
                <a:cs typeface="Andale Mono"/>
              </a:rPr>
              <a:t>s</a:t>
            </a:r>
            <a:r>
              <a:rPr lang="en-US" sz="2000" smtClean="0">
                <a:cs typeface="Andale Mono"/>
              </a:rPr>
              <a:t>tore </a:t>
            </a:r>
            <a:r>
              <a:rPr lang="en-US" sz="2000" dirty="0" smtClean="0">
                <a:cs typeface="Andale Mono"/>
              </a:rPr>
              <a:t>my results, such as double or longs, or else I could get inconsistent results.</a:t>
            </a:r>
          </a:p>
          <a:p>
            <a:pPr marL="0" indent="0">
              <a:buNone/>
            </a:pPr>
            <a:endParaRPr lang="en-US" sz="2000" dirty="0" smtClean="0">
              <a:cs typeface="Andale Mono"/>
            </a:endParaRPr>
          </a:p>
          <a:p>
            <a:pPr marL="0" indent="0">
              <a:buNone/>
            </a:pPr>
            <a:r>
              <a:rPr lang="en-US" sz="2000" b="1" dirty="0" smtClean="0">
                <a:cs typeface="Andale Mono"/>
              </a:rPr>
              <a:t>3) </a:t>
            </a:r>
            <a:r>
              <a:rPr lang="en-US" sz="2000" b="1" dirty="0">
                <a:cs typeface="Andale Mono"/>
              </a:rPr>
              <a:t>Is space a factor, in other words, can I use an additional structure(s)?</a:t>
            </a:r>
          </a:p>
          <a:p>
            <a:pPr marL="0" indent="0">
              <a:buNone/>
            </a:pPr>
            <a:r>
              <a:rPr lang="en-US" sz="2000" dirty="0" smtClean="0">
                <a:cs typeface="Andale Mono"/>
              </a:rPr>
              <a:t>If space is not a factor, then it might be better to leave the original array alone, and instead sort the array in a separate structure. Or even use a BST representation.</a:t>
            </a:r>
          </a:p>
          <a:p>
            <a:pPr marL="0" indent="0">
              <a:buNone/>
            </a:pPr>
            <a:endParaRPr lang="en-US" sz="2000" dirty="0" smtClean="0">
              <a:cs typeface="Andale Mono"/>
            </a:endParaRPr>
          </a:p>
          <a:p>
            <a:pPr marL="0" indent="0">
              <a:buNone/>
            </a:pPr>
            <a:endParaRPr lang="en-US" sz="2800" dirty="0">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8</a:t>
            </a:fld>
            <a:endParaRPr lang="en-US"/>
          </a:p>
        </p:txBody>
      </p:sp>
    </p:spTree>
    <p:extLst>
      <p:ext uri="{BB962C8B-B14F-4D97-AF65-F5344CB8AC3E}">
        <p14:creationId xmlns:p14="http://schemas.microsoft.com/office/powerpoint/2010/main" val="8178227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Why these questions matter!</a:t>
            </a:r>
            <a:endParaRPr lang="en-US" dirty="0">
              <a:solidFill>
                <a:srgbClr val="0000FF"/>
              </a:solidFill>
            </a:endParaRPr>
          </a:p>
        </p:txBody>
      </p:sp>
      <p:sp>
        <p:nvSpPr>
          <p:cNvPr id="3" name="Content Placeholder 2"/>
          <p:cNvSpPr>
            <a:spLocks noGrp="1"/>
          </p:cNvSpPr>
          <p:nvPr>
            <p:ph idx="1"/>
          </p:nvPr>
        </p:nvSpPr>
        <p:spPr>
          <a:xfrm>
            <a:off x="266700" y="1671638"/>
            <a:ext cx="8229600" cy="4525963"/>
          </a:xfrm>
        </p:spPr>
        <p:txBody>
          <a:bodyPr>
            <a:normAutofit/>
          </a:bodyPr>
          <a:lstStyle/>
          <a:p>
            <a:pPr marL="0" indent="0">
              <a:buNone/>
            </a:pPr>
            <a:r>
              <a:rPr lang="en-US" sz="2000" b="1" dirty="0" smtClean="0">
                <a:cs typeface="Andale Mono"/>
              </a:rPr>
              <a:t>1) </a:t>
            </a:r>
            <a:r>
              <a:rPr lang="en-US" sz="2000" b="1" dirty="0">
                <a:cs typeface="Andale Mono"/>
              </a:rPr>
              <a:t>Is this method going to be called frequently with different/the same value of ‘x’?</a:t>
            </a:r>
          </a:p>
          <a:p>
            <a:pPr marL="0" indent="0">
              <a:buNone/>
            </a:pPr>
            <a:r>
              <a:rPr lang="en-US" sz="2000" dirty="0" smtClean="0">
                <a:cs typeface="Andale Mono"/>
              </a:rPr>
              <a:t>This is a *great* question. If the client will be calling this frequently, it might make more sense to store a copy of the sorted array to prevent needing to re-sort it every time. This could drastically speed-up frequent calls. This process is called </a:t>
            </a:r>
            <a:r>
              <a:rPr lang="en-US" sz="2000" b="1" dirty="0" err="1" smtClean="0">
                <a:cs typeface="Andale Mono"/>
              </a:rPr>
              <a:t>memoization</a:t>
            </a:r>
            <a:r>
              <a:rPr lang="en-US" sz="2000" b="1" dirty="0" smtClean="0">
                <a:cs typeface="Andale Mono"/>
              </a:rPr>
              <a:t>.</a:t>
            </a:r>
            <a:endParaRPr lang="en-US" sz="2000" dirty="0" smtClean="0">
              <a:cs typeface="Andale Mono"/>
            </a:endParaRPr>
          </a:p>
          <a:p>
            <a:pPr marL="0" indent="0">
              <a:buNone/>
            </a:pPr>
            <a:endParaRPr lang="en-US" sz="2800" b="1" dirty="0" smtClean="0">
              <a:cs typeface="Andale Mono"/>
            </a:endParaRPr>
          </a:p>
          <a:p>
            <a:pPr marL="0" indent="0">
              <a:buNone/>
            </a:pPr>
            <a:r>
              <a:rPr lang="en-US" sz="2000" b="1" dirty="0" smtClean="0">
                <a:cs typeface="Andale Mono"/>
              </a:rPr>
              <a:t>2) </a:t>
            </a:r>
            <a:r>
              <a:rPr lang="en-US" sz="2000" b="1" dirty="0">
                <a:cs typeface="Andale Mono"/>
              </a:rPr>
              <a:t>About how many values should I expect to see in the array, or is that unspecified?</a:t>
            </a:r>
          </a:p>
          <a:p>
            <a:pPr marL="0" indent="0">
              <a:buNone/>
            </a:pPr>
            <a:r>
              <a:rPr lang="en-US" sz="2000" dirty="0" smtClean="0">
                <a:cs typeface="Andale Mono"/>
              </a:rPr>
              <a:t>Often times, it is safe to assume that there could be any range of values (or in our case, asymptotically very many). However, this is not always the case. Our solution to this problem may be different if we knew that there were always exactly 12 values in our array.</a:t>
            </a:r>
          </a:p>
          <a:p>
            <a:pPr marL="0" indent="0">
              <a:buNone/>
            </a:pPr>
            <a:endParaRPr lang="en-US" sz="2800" dirty="0">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9</a:t>
            </a:fld>
            <a:endParaRPr lang="en-US"/>
          </a:p>
        </p:txBody>
      </p:sp>
    </p:spTree>
    <p:extLst>
      <p:ext uri="{BB962C8B-B14F-4D97-AF65-F5344CB8AC3E}">
        <p14:creationId xmlns:p14="http://schemas.microsoft.com/office/powerpoint/2010/main" val="22929406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3150</TotalTime>
  <Words>1235</Words>
  <Application>Microsoft Macintosh PowerPoint</Application>
  <PresentationFormat>On-screen Show (4:3)</PresentationFormat>
  <Paragraphs>209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Announcements </vt:lpstr>
      <vt:lpstr>CSE373: Data Structures &amp; Algorithms Problem Solving </vt:lpstr>
      <vt:lpstr>Tools at our Disposal</vt:lpstr>
      <vt:lpstr>Everything is a Trade-off</vt:lpstr>
      <vt:lpstr>Reinventing the Wheel</vt:lpstr>
      <vt:lpstr>Don’t let the Abstract rule you!</vt:lpstr>
      <vt:lpstr>Question 1: </vt:lpstr>
      <vt:lpstr>Why these questions matter!</vt:lpstr>
      <vt:lpstr>Why these questions matter!</vt:lpstr>
      <vt:lpstr>Question 1.5</vt:lpstr>
      <vt:lpstr>Question 1.5</vt:lpstr>
      <vt:lpstr>Question 2: </vt:lpstr>
      <vt:lpstr>Question 2: </vt:lpstr>
      <vt:lpstr>Question 3: </vt:lpstr>
      <vt:lpstr>Question 3: </vt:lpstr>
      <vt:lpstr>Question 4:</vt:lpstr>
      <vt:lpstr>Question 4:</vt:lpstr>
      <vt:lpstr>Question 5</vt:lpstr>
      <vt:lpstr>Question 5</vt:lpstr>
      <vt:lpstr>Question 6</vt:lpstr>
      <vt:lpstr>Question 6</vt:lpstr>
      <vt:lpstr>Question 7:</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CSE373: Data Structures &amp; Algorithms Problem Solving </dc:title>
  <dc:creator>Hunter Zahn</dc:creator>
  <cp:lastModifiedBy>Hunter Zahn</cp:lastModifiedBy>
  <cp:revision>6</cp:revision>
  <dcterms:created xsi:type="dcterms:W3CDTF">2016-08-12T05:04:04Z</dcterms:created>
  <dcterms:modified xsi:type="dcterms:W3CDTF">2016-08-16T17:11:21Z</dcterms:modified>
</cp:coreProperties>
</file>