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notesSlides/notesSlide8.xml" ContentType="application/vnd.openxmlformats-officedocument.presentationml.notesSlide+xml"/>
  <Override PartName="/ppt/tags/tag2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10.xml" ContentType="application/vnd.openxmlformats-officedocument.presentationml.tags+xml"/>
  <Override PartName="/ppt/notesSlides/notesSlide17.xml" ContentType="application/vnd.openxmlformats-officedocument.presentationml.notesSlide+xml"/>
  <Override PartName="/ppt/tags/tag11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2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13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tags/tag14.xml" ContentType="application/vnd.openxmlformats-officedocument.presentationml.tags+xml"/>
  <Override PartName="/ppt/notesSlides/notesSlide32.xml" ContentType="application/vnd.openxmlformats-officedocument.presentationml.notesSlide+xml"/>
  <Override PartName="/ppt/tags/tag15.xml" ContentType="application/vnd.openxmlformats-officedocument.presentationml.tags+xml"/>
  <Override PartName="/ppt/notesSlides/notesSlide33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8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handoutMaster" Target="handoutMasters/handoutMaster1.xml"/><Relationship Id="rId53" Type="http://schemas.openxmlformats.org/officeDocument/2006/relationships/printerSettings" Target="printerSettings/printerSettings1.bin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4EE26-8F96-C744-B3B8-F97809C2D6DC}" type="datetimeFigureOut">
              <a:rPr lang="en-US" smtClean="0"/>
              <a:t>10/08/16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9A4C0-6871-3E43-B4A0-5E33C6C25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022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8F467-10A0-484B-858D-74A8778993AE}" type="datetimeFigureOut">
              <a:rPr lang="en-US" smtClean="0"/>
              <a:t>10/08/16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FF1B6-5E1F-6649-9843-4EDC1B982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150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31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371A-8E31-764E-ADCB-972FE016D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144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371A-8E31-764E-ADCB-972FE016D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57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371A-8E31-764E-ADCB-972FE016D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2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371A-8E31-764E-ADCB-972FE016D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74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371A-8E31-764E-ADCB-972FE016D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72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371A-8E31-764E-ADCB-972FE016D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52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371A-8E31-764E-ADCB-972FE016D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43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371A-8E31-764E-ADCB-972FE016D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458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371A-8E31-764E-ADCB-972FE016D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21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371A-8E31-764E-ADCB-972FE016D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64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371A-8E31-764E-ADCB-972FE016D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37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1371A-8E31-764E-ADCB-972FE016D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2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2.xml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3.xml"/><Relationship Id="rId1" Type="http://schemas.openxmlformats.org/officeDocument/2006/relationships/tags" Target="../tags/tag6.xml"/><Relationship Id="rId2" Type="http://schemas.openxmlformats.org/officeDocument/2006/relationships/tags" Target="../tags/tag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4.xml"/><Relationship Id="rId1" Type="http://schemas.openxmlformats.org/officeDocument/2006/relationships/tags" Target="../tags/tag8.xml"/><Relationship Id="rId2" Type="http://schemas.openxmlformats.org/officeDocument/2006/relationships/tags" Target="../tags/tag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1" Type="http://schemas.openxmlformats.org/officeDocument/2006/relationships/tags" Target="../tags/tag26.xml"/><Relationship Id="rId12" Type="http://schemas.openxmlformats.org/officeDocument/2006/relationships/tags" Target="../tags/tag27.xml"/><Relationship Id="rId13" Type="http://schemas.openxmlformats.org/officeDocument/2006/relationships/tags" Target="../tags/tag28.xml"/><Relationship Id="rId14" Type="http://schemas.openxmlformats.org/officeDocument/2006/relationships/tags" Target="../tags/tag29.xml"/><Relationship Id="rId15" Type="http://schemas.openxmlformats.org/officeDocument/2006/relationships/tags" Target="../tags/tag30.xml"/><Relationship Id="rId16" Type="http://schemas.openxmlformats.org/officeDocument/2006/relationships/tags" Target="../tags/tag31.xml"/><Relationship Id="rId17" Type="http://schemas.openxmlformats.org/officeDocument/2006/relationships/tags" Target="../tags/tag32.xml"/><Relationship Id="rId18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2" Type="http://schemas.openxmlformats.org/officeDocument/2006/relationships/tags" Target="../tags/tag17.xml"/><Relationship Id="rId3" Type="http://schemas.openxmlformats.org/officeDocument/2006/relationships/tags" Target="../tags/tag18.xml"/><Relationship Id="rId4" Type="http://schemas.openxmlformats.org/officeDocument/2006/relationships/tags" Target="../tags/tag19.xml"/><Relationship Id="rId5" Type="http://schemas.openxmlformats.org/officeDocument/2006/relationships/tags" Target="../tags/tag20.xml"/><Relationship Id="rId6" Type="http://schemas.openxmlformats.org/officeDocument/2006/relationships/tags" Target="../tags/tag21.xml"/><Relationship Id="rId7" Type="http://schemas.openxmlformats.org/officeDocument/2006/relationships/tags" Target="../tags/tag22.xml"/><Relationship Id="rId8" Type="http://schemas.openxmlformats.org/officeDocument/2006/relationships/tags" Target="../tags/tag23.xml"/><Relationship Id="rId9" Type="http://schemas.openxmlformats.org/officeDocument/2006/relationships/tags" Target="../tags/tag24.xml"/><Relationship Id="rId10" Type="http://schemas.openxmlformats.org/officeDocument/2006/relationships/tags" Target="../tags/tag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2.xml.rels><?xml version="1.0" encoding="UTF-8" standalone="yes"?>
<Relationships xmlns="http://schemas.openxmlformats.org/package/2006/relationships"><Relationship Id="rId46" Type="http://schemas.openxmlformats.org/officeDocument/2006/relationships/tags" Target="../tags/tag78.xml"/><Relationship Id="rId47" Type="http://schemas.openxmlformats.org/officeDocument/2006/relationships/tags" Target="../tags/tag79.xml"/><Relationship Id="rId48" Type="http://schemas.openxmlformats.org/officeDocument/2006/relationships/tags" Target="../tags/tag80.xml"/><Relationship Id="rId49" Type="http://schemas.openxmlformats.org/officeDocument/2006/relationships/tags" Target="../tags/tag81.xml"/><Relationship Id="rId20" Type="http://schemas.openxmlformats.org/officeDocument/2006/relationships/tags" Target="../tags/tag52.xml"/><Relationship Id="rId21" Type="http://schemas.openxmlformats.org/officeDocument/2006/relationships/tags" Target="../tags/tag53.xml"/><Relationship Id="rId22" Type="http://schemas.openxmlformats.org/officeDocument/2006/relationships/tags" Target="../tags/tag54.xml"/><Relationship Id="rId23" Type="http://schemas.openxmlformats.org/officeDocument/2006/relationships/tags" Target="../tags/tag55.xml"/><Relationship Id="rId24" Type="http://schemas.openxmlformats.org/officeDocument/2006/relationships/tags" Target="../tags/tag56.xml"/><Relationship Id="rId25" Type="http://schemas.openxmlformats.org/officeDocument/2006/relationships/tags" Target="../tags/tag57.xml"/><Relationship Id="rId26" Type="http://schemas.openxmlformats.org/officeDocument/2006/relationships/tags" Target="../tags/tag58.xml"/><Relationship Id="rId27" Type="http://schemas.openxmlformats.org/officeDocument/2006/relationships/tags" Target="../tags/tag59.xml"/><Relationship Id="rId28" Type="http://schemas.openxmlformats.org/officeDocument/2006/relationships/tags" Target="../tags/tag60.xml"/><Relationship Id="rId29" Type="http://schemas.openxmlformats.org/officeDocument/2006/relationships/tags" Target="../tags/tag61.xml"/><Relationship Id="rId50" Type="http://schemas.openxmlformats.org/officeDocument/2006/relationships/tags" Target="../tags/tag82.xml"/><Relationship Id="rId51" Type="http://schemas.openxmlformats.org/officeDocument/2006/relationships/slideLayout" Target="../slideLayouts/slideLayout2.xml"/><Relationship Id="rId52" Type="http://schemas.openxmlformats.org/officeDocument/2006/relationships/notesSlide" Target="../notesSlides/notesSlide36.xml"/><Relationship Id="rId1" Type="http://schemas.openxmlformats.org/officeDocument/2006/relationships/tags" Target="../tags/tag33.xml"/><Relationship Id="rId2" Type="http://schemas.openxmlformats.org/officeDocument/2006/relationships/tags" Target="../tags/tag34.xml"/><Relationship Id="rId3" Type="http://schemas.openxmlformats.org/officeDocument/2006/relationships/tags" Target="../tags/tag35.xml"/><Relationship Id="rId4" Type="http://schemas.openxmlformats.org/officeDocument/2006/relationships/tags" Target="../tags/tag36.xml"/><Relationship Id="rId5" Type="http://schemas.openxmlformats.org/officeDocument/2006/relationships/tags" Target="../tags/tag37.xml"/><Relationship Id="rId30" Type="http://schemas.openxmlformats.org/officeDocument/2006/relationships/tags" Target="../tags/tag62.xml"/><Relationship Id="rId31" Type="http://schemas.openxmlformats.org/officeDocument/2006/relationships/tags" Target="../tags/tag63.xml"/><Relationship Id="rId32" Type="http://schemas.openxmlformats.org/officeDocument/2006/relationships/tags" Target="../tags/tag64.xml"/><Relationship Id="rId9" Type="http://schemas.openxmlformats.org/officeDocument/2006/relationships/tags" Target="../tags/tag41.xml"/><Relationship Id="rId6" Type="http://schemas.openxmlformats.org/officeDocument/2006/relationships/tags" Target="../tags/tag38.xml"/><Relationship Id="rId7" Type="http://schemas.openxmlformats.org/officeDocument/2006/relationships/tags" Target="../tags/tag39.xml"/><Relationship Id="rId8" Type="http://schemas.openxmlformats.org/officeDocument/2006/relationships/tags" Target="../tags/tag40.xml"/><Relationship Id="rId33" Type="http://schemas.openxmlformats.org/officeDocument/2006/relationships/tags" Target="../tags/tag65.xml"/><Relationship Id="rId34" Type="http://schemas.openxmlformats.org/officeDocument/2006/relationships/tags" Target="../tags/tag66.xml"/><Relationship Id="rId35" Type="http://schemas.openxmlformats.org/officeDocument/2006/relationships/tags" Target="../tags/tag67.xml"/><Relationship Id="rId36" Type="http://schemas.openxmlformats.org/officeDocument/2006/relationships/tags" Target="../tags/tag68.xml"/><Relationship Id="rId10" Type="http://schemas.openxmlformats.org/officeDocument/2006/relationships/tags" Target="../tags/tag42.xml"/><Relationship Id="rId11" Type="http://schemas.openxmlformats.org/officeDocument/2006/relationships/tags" Target="../tags/tag43.xml"/><Relationship Id="rId12" Type="http://schemas.openxmlformats.org/officeDocument/2006/relationships/tags" Target="../tags/tag44.xml"/><Relationship Id="rId13" Type="http://schemas.openxmlformats.org/officeDocument/2006/relationships/tags" Target="../tags/tag45.xml"/><Relationship Id="rId14" Type="http://schemas.openxmlformats.org/officeDocument/2006/relationships/tags" Target="../tags/tag46.xml"/><Relationship Id="rId15" Type="http://schemas.openxmlformats.org/officeDocument/2006/relationships/tags" Target="../tags/tag47.xml"/><Relationship Id="rId16" Type="http://schemas.openxmlformats.org/officeDocument/2006/relationships/tags" Target="../tags/tag48.xml"/><Relationship Id="rId17" Type="http://schemas.openxmlformats.org/officeDocument/2006/relationships/tags" Target="../tags/tag49.xml"/><Relationship Id="rId18" Type="http://schemas.openxmlformats.org/officeDocument/2006/relationships/tags" Target="../tags/tag50.xml"/><Relationship Id="rId19" Type="http://schemas.openxmlformats.org/officeDocument/2006/relationships/tags" Target="../tags/tag51.xml"/><Relationship Id="rId37" Type="http://schemas.openxmlformats.org/officeDocument/2006/relationships/tags" Target="../tags/tag69.xml"/><Relationship Id="rId38" Type="http://schemas.openxmlformats.org/officeDocument/2006/relationships/tags" Target="../tags/tag70.xml"/><Relationship Id="rId39" Type="http://schemas.openxmlformats.org/officeDocument/2006/relationships/tags" Target="../tags/tag71.xml"/><Relationship Id="rId40" Type="http://schemas.openxmlformats.org/officeDocument/2006/relationships/tags" Target="../tags/tag72.xml"/><Relationship Id="rId41" Type="http://schemas.openxmlformats.org/officeDocument/2006/relationships/tags" Target="../tags/tag73.xml"/><Relationship Id="rId42" Type="http://schemas.openxmlformats.org/officeDocument/2006/relationships/tags" Target="../tags/tag74.xml"/><Relationship Id="rId43" Type="http://schemas.openxmlformats.org/officeDocument/2006/relationships/tags" Target="../tags/tag75.xml"/><Relationship Id="rId44" Type="http://schemas.openxmlformats.org/officeDocument/2006/relationships/tags" Target="../tags/tag76.xml"/><Relationship Id="rId45" Type="http://schemas.openxmlformats.org/officeDocument/2006/relationships/tags" Target="../tags/tag7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i="0" dirty="0" smtClean="0">
                <a:solidFill>
                  <a:srgbClr val="0000FF"/>
                </a:solidFill>
              </a:rPr>
              <a:t>CSE373: Data Structures &amp; Algorithms</a:t>
            </a:r>
            <a:r>
              <a:rPr lang="en-US" sz="1400" i="0" dirty="0" smtClean="0">
                <a:solidFill>
                  <a:srgbClr val="0000FF"/>
                </a:solidFill>
              </a:rPr>
              <a:t/>
            </a:r>
            <a:br>
              <a:rPr lang="en-US" sz="1400" i="0" dirty="0" smtClean="0">
                <a:solidFill>
                  <a:srgbClr val="0000FF"/>
                </a:solidFill>
              </a:rPr>
            </a:br>
            <a:r>
              <a:rPr lang="en-US" sz="3200" i="0" dirty="0" smtClean="0">
                <a:solidFill>
                  <a:srgbClr val="0000FF"/>
                </a:solidFill>
              </a:rPr>
              <a:t>Introduction </a:t>
            </a:r>
            <a:r>
              <a:rPr lang="en-US" sz="3200" i="0" dirty="0">
                <a:solidFill>
                  <a:srgbClr val="0000FF"/>
                </a:solidFill>
              </a:rPr>
              <a:t>to Multithreading &amp; Fork-Join Parallelism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Hunter Zahn</a:t>
            </a:r>
          </a:p>
          <a:p>
            <a:r>
              <a:rPr lang="en-US" sz="2400" dirty="0" smtClean="0"/>
              <a:t>Summer 2016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371A-8E31-764E-ADCB-972FE016D8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8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Shared memory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77200" cy="4800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The model we will assume is </a:t>
            </a:r>
            <a:r>
              <a:rPr lang="en-US" dirty="0" smtClean="0">
                <a:solidFill>
                  <a:schemeClr val="accent2"/>
                </a:solidFill>
              </a:rPr>
              <a:t>shared memory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chemeClr val="accent2"/>
                </a:solidFill>
              </a:rPr>
              <a:t>explicit threads</a:t>
            </a:r>
          </a:p>
          <a:p>
            <a:pPr lvl="1"/>
            <a:r>
              <a:rPr lang="en-US" i="1" dirty="0" smtClean="0"/>
              <a:t>Not</a:t>
            </a:r>
            <a:r>
              <a:rPr lang="en-US" dirty="0" smtClean="0"/>
              <a:t> the only approach, may not be best, but time for only one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Old story: A running program has</a:t>
            </a:r>
          </a:p>
          <a:p>
            <a:pPr lvl="1"/>
            <a:r>
              <a:rPr lang="en-US" dirty="0"/>
              <a:t>One </a:t>
            </a:r>
            <a:r>
              <a:rPr lang="en-US" i="1" dirty="0">
                <a:solidFill>
                  <a:schemeClr val="accent2"/>
                </a:solidFill>
              </a:rPr>
              <a:t>program counter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(current statement executing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One </a:t>
            </a:r>
            <a:r>
              <a:rPr lang="en-US" i="1" dirty="0" smtClean="0">
                <a:solidFill>
                  <a:schemeClr val="accent2"/>
                </a:solidFill>
              </a:rPr>
              <a:t>call stack</a:t>
            </a:r>
            <a:r>
              <a:rPr lang="en-US" dirty="0" smtClean="0"/>
              <a:t> (with each </a:t>
            </a:r>
            <a:r>
              <a:rPr lang="en-US" i="1" dirty="0" smtClean="0">
                <a:solidFill>
                  <a:schemeClr val="accent2"/>
                </a:solidFill>
              </a:rPr>
              <a:t>stack frame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holding local variables) </a:t>
            </a:r>
          </a:p>
          <a:p>
            <a:pPr lvl="1"/>
            <a:r>
              <a:rPr lang="en-US" i="1" dirty="0">
                <a:solidFill>
                  <a:schemeClr val="accent2"/>
                </a:solidFill>
              </a:rPr>
              <a:t>Objects in the heap</a:t>
            </a:r>
            <a:r>
              <a:rPr lang="en-US" dirty="0"/>
              <a:t> created by memory allocation (i.e.,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dirty="0"/>
              <a:t>) </a:t>
            </a:r>
          </a:p>
          <a:p>
            <a:pPr lvl="2"/>
            <a:r>
              <a:rPr lang="en-US" dirty="0"/>
              <a:t>(nothing to do with data structure called a heap)</a:t>
            </a:r>
          </a:p>
          <a:p>
            <a:pPr lvl="1"/>
            <a:r>
              <a:rPr lang="en-US" i="1" dirty="0">
                <a:solidFill>
                  <a:schemeClr val="accent2"/>
                </a:solidFill>
              </a:rPr>
              <a:t>Static fields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New story:</a:t>
            </a:r>
          </a:p>
          <a:p>
            <a:pPr lvl="1"/>
            <a:r>
              <a:rPr lang="en-US" dirty="0"/>
              <a:t>A set of </a:t>
            </a:r>
            <a:r>
              <a:rPr lang="en-US" i="1" dirty="0">
                <a:solidFill>
                  <a:schemeClr val="accent2"/>
                </a:solidFill>
              </a:rPr>
              <a:t>threads</a:t>
            </a:r>
            <a:r>
              <a:rPr lang="en-US" dirty="0"/>
              <a:t>, each with its own program counter &amp; call </a:t>
            </a:r>
            <a:r>
              <a:rPr lang="en-US" dirty="0" smtClean="0"/>
              <a:t>stack</a:t>
            </a:r>
          </a:p>
          <a:p>
            <a:pPr lvl="2"/>
            <a:r>
              <a:rPr lang="en-US" dirty="0" smtClean="0"/>
              <a:t>No access to another thread’s local variables</a:t>
            </a:r>
          </a:p>
          <a:p>
            <a:pPr lvl="1"/>
            <a:r>
              <a:rPr lang="en-US" dirty="0" smtClean="0"/>
              <a:t>Threads can (implicitly) share static fields / objects</a:t>
            </a:r>
          </a:p>
          <a:p>
            <a:pPr lvl="2"/>
            <a:r>
              <a:rPr lang="en-US" dirty="0" smtClean="0"/>
              <a:t>To </a:t>
            </a:r>
            <a:r>
              <a:rPr lang="en-US" i="1" dirty="0" smtClean="0"/>
              <a:t>communicate</a:t>
            </a:r>
            <a:r>
              <a:rPr lang="en-US" dirty="0" smtClean="0"/>
              <a:t>, write somewhere another thread reads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5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Shared memory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3952038" y="3124200"/>
            <a:ext cx="3581400" cy="3352800"/>
          </a:xfrm>
          <a:prstGeom prst="ellips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779899" y="4353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932299" y="4353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7798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9322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0846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2370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389499" y="4505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541899" y="4505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999099" y="4277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151499" y="4277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2370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3894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5418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6942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8372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9896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1420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72944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9322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0846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2370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3894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5418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6942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8466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9990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1514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5" name="Straight Arrow Connector 34"/>
          <p:cNvCxnSpPr>
            <a:stCxn id="21" idx="2"/>
            <a:endCxn id="16" idx="0"/>
          </p:cNvCxnSpPr>
          <p:nvPr/>
        </p:nvCxnSpPr>
        <p:spPr bwMode="auto">
          <a:xfrm rot="16200000" flipH="1">
            <a:off x="5732399" y="3934480"/>
            <a:ext cx="3810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9" idx="0"/>
            <a:endCxn id="14" idx="1"/>
          </p:cNvCxnSpPr>
          <p:nvPr/>
        </p:nvCxnSpPr>
        <p:spPr bwMode="auto">
          <a:xfrm rot="16200000" flipH="1">
            <a:off x="5065649" y="4296430"/>
            <a:ext cx="2667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15" idx="3"/>
            <a:endCxn id="16" idx="1"/>
          </p:cNvCxnSpPr>
          <p:nvPr/>
        </p:nvCxnSpPr>
        <p:spPr bwMode="auto">
          <a:xfrm flipV="1">
            <a:off x="5694299" y="4391680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26" idx="0"/>
            <a:endCxn id="10" idx="2"/>
          </p:cNvCxnSpPr>
          <p:nvPr/>
        </p:nvCxnSpPr>
        <p:spPr bwMode="auto">
          <a:xfrm rot="16200000" flipV="1">
            <a:off x="4779899" y="5344180"/>
            <a:ext cx="3048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28" idx="0"/>
            <a:endCxn id="14" idx="2"/>
          </p:cNvCxnSpPr>
          <p:nvPr/>
        </p:nvCxnSpPr>
        <p:spPr bwMode="auto">
          <a:xfrm rot="5400000" flipH="1" flipV="1">
            <a:off x="4970399" y="5077480"/>
            <a:ext cx="8382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6499567" y="5188131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…</a:t>
            </a:r>
          </a:p>
        </p:txBody>
      </p:sp>
      <p:sp>
        <p:nvSpPr>
          <p:cNvPr id="43" name="Oval 42"/>
          <p:cNvSpPr/>
          <p:nvPr/>
        </p:nvSpPr>
        <p:spPr bwMode="auto">
          <a:xfrm>
            <a:off x="1894638" y="31242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2123238" y="3657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970838" y="3288268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pc=…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2123238" y="3810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123238" y="3962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123238" y="4114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 rot="5400000">
            <a:off x="2236010" y="42877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cxnSp>
        <p:nvCxnSpPr>
          <p:cNvPr id="50" name="Straight Arrow Connector 49"/>
          <p:cNvCxnSpPr>
            <a:stCxn id="44" idx="0"/>
            <a:endCxn id="22" idx="1"/>
          </p:cNvCxnSpPr>
          <p:nvPr/>
        </p:nvCxnSpPr>
        <p:spPr bwMode="auto">
          <a:xfrm>
            <a:off x="2351838" y="3657600"/>
            <a:ext cx="4485461" cy="11912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47" idx="3"/>
            <a:endCxn id="18" idx="2"/>
          </p:cNvCxnSpPr>
          <p:nvPr/>
        </p:nvCxnSpPr>
        <p:spPr bwMode="auto">
          <a:xfrm flipV="1">
            <a:off x="2580438" y="3896380"/>
            <a:ext cx="2732861" cy="1422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Oval 51"/>
          <p:cNvSpPr/>
          <p:nvPr/>
        </p:nvSpPr>
        <p:spPr bwMode="auto">
          <a:xfrm>
            <a:off x="1238175" y="44958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1390575" y="5029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238175" y="465986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  pc=…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1390575" y="5181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1390575" y="5334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1390575" y="5486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 rot="5400000">
            <a:off x="1503347" y="56593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sp>
        <p:nvSpPr>
          <p:cNvPr id="59" name="Oval 58"/>
          <p:cNvSpPr/>
          <p:nvPr/>
        </p:nvSpPr>
        <p:spPr bwMode="auto">
          <a:xfrm>
            <a:off x="2609775" y="45720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2762175" y="5105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609775" y="473606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  pc=…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2762175" y="5257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2762175" y="5410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2762175" y="5562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 rot="5400000">
            <a:off x="2874947" y="57355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cxnSp>
        <p:nvCxnSpPr>
          <p:cNvPr id="66" name="Straight Arrow Connector 65"/>
          <p:cNvCxnSpPr>
            <a:stCxn id="53" idx="3"/>
            <a:endCxn id="10" idx="1"/>
          </p:cNvCxnSpPr>
          <p:nvPr/>
        </p:nvCxnSpPr>
        <p:spPr bwMode="auto">
          <a:xfrm>
            <a:off x="1847775" y="5105400"/>
            <a:ext cx="2932124" cy="482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62" idx="3"/>
            <a:endCxn id="26" idx="2"/>
          </p:cNvCxnSpPr>
          <p:nvPr/>
        </p:nvCxnSpPr>
        <p:spPr bwMode="auto">
          <a:xfrm>
            <a:off x="3219375" y="5334000"/>
            <a:ext cx="1789124" cy="4673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64" idx="3"/>
            <a:endCxn id="8" idx="1"/>
          </p:cNvCxnSpPr>
          <p:nvPr/>
        </p:nvCxnSpPr>
        <p:spPr bwMode="auto">
          <a:xfrm flipV="1">
            <a:off x="3219375" y="4467880"/>
            <a:ext cx="1560524" cy="1170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63" idx="3"/>
            <a:endCxn id="22" idx="1"/>
          </p:cNvCxnSpPr>
          <p:nvPr/>
        </p:nvCxnSpPr>
        <p:spPr bwMode="auto">
          <a:xfrm flipV="1">
            <a:off x="3219375" y="4848880"/>
            <a:ext cx="3617924" cy="6375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Rectangle 69"/>
          <p:cNvSpPr/>
          <p:nvPr/>
        </p:nvSpPr>
        <p:spPr bwMode="auto">
          <a:xfrm>
            <a:off x="6542838" y="4267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6695238" y="4267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2" name="Straight Arrow Connector 71"/>
          <p:cNvCxnSpPr>
            <a:stCxn id="17" idx="3"/>
            <a:endCxn id="70" idx="1"/>
          </p:cNvCxnSpPr>
          <p:nvPr/>
        </p:nvCxnSpPr>
        <p:spPr bwMode="auto">
          <a:xfrm flipV="1">
            <a:off x="6303899" y="4381500"/>
            <a:ext cx="238939" cy="101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Rectangle 72"/>
          <p:cNvSpPr/>
          <p:nvPr/>
        </p:nvSpPr>
        <p:spPr bwMode="auto">
          <a:xfrm>
            <a:off x="6542838" y="3810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6695238" y="3810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5" name="Straight Arrow Connector 74"/>
          <p:cNvCxnSpPr>
            <a:stCxn id="70" idx="0"/>
            <a:endCxn id="73" idx="2"/>
          </p:cNvCxnSpPr>
          <p:nvPr/>
        </p:nvCxnSpPr>
        <p:spPr bwMode="auto">
          <a:xfrm rot="5400000" flipH="1" flipV="1">
            <a:off x="6504738" y="41529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73" idx="1"/>
          </p:cNvCxnSpPr>
          <p:nvPr/>
        </p:nvCxnSpPr>
        <p:spPr bwMode="auto">
          <a:xfrm rot="10800000" flipV="1">
            <a:off x="4866438" y="3924300"/>
            <a:ext cx="1676400" cy="419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stCxn id="71" idx="2"/>
            <a:endCxn id="22" idx="0"/>
          </p:cNvCxnSpPr>
          <p:nvPr/>
        </p:nvCxnSpPr>
        <p:spPr bwMode="auto">
          <a:xfrm rot="16200000" flipH="1">
            <a:off x="6723078" y="4544159"/>
            <a:ext cx="238780" cy="1420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314560" y="3352800"/>
            <a:ext cx="14093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Unshared:</a:t>
            </a:r>
          </a:p>
          <a:p>
            <a:r>
              <a:rPr lang="en-US" sz="2000" b="0" i="1" dirty="0" smtClean="0">
                <a:latin typeface="+mn-lt"/>
              </a:rPr>
              <a:t>locals and</a:t>
            </a:r>
          </a:p>
          <a:p>
            <a:r>
              <a:rPr lang="en-US" sz="2000" b="0" i="1" dirty="0">
                <a:latin typeface="+mn-lt"/>
              </a:rPr>
              <a:t>c</a:t>
            </a:r>
            <a:r>
              <a:rPr lang="en-US" sz="2000" b="0" i="1" dirty="0" smtClean="0">
                <a:latin typeface="+mn-lt"/>
              </a:rPr>
              <a:t>ontrol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419478" y="3352800"/>
            <a:ext cx="14959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Shared:</a:t>
            </a:r>
          </a:p>
          <a:p>
            <a:r>
              <a:rPr lang="en-US" sz="2000" b="0" i="1" dirty="0" smtClean="0">
                <a:latin typeface="+mn-lt"/>
              </a:rPr>
              <a:t>objects and</a:t>
            </a:r>
          </a:p>
          <a:p>
            <a:r>
              <a:rPr lang="en-US" sz="2000" b="0" i="1" dirty="0" smtClean="0">
                <a:latin typeface="+mn-lt"/>
              </a:rPr>
              <a:t>static fields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85800" y="1371600"/>
            <a:ext cx="81937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Threads each have own unshared call stack and current statement 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</a:t>
            </a:r>
            <a:r>
              <a:rPr lang="en-US" sz="2000" b="0" dirty="0">
                <a:latin typeface="+mn-lt"/>
              </a:rPr>
              <a:t>(pc for “program counter</a:t>
            </a:r>
            <a:r>
              <a:rPr lang="en-US" sz="2000" b="0" dirty="0" smtClean="0">
                <a:latin typeface="+mn-lt"/>
              </a:rPr>
              <a:t>”)  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local variables are numbers,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000" b="0" dirty="0" smtClean="0">
                <a:latin typeface="+mn-lt"/>
              </a:rPr>
              <a:t>, or heap references</a:t>
            </a:r>
          </a:p>
          <a:p>
            <a:pPr lvl="1">
              <a:buFont typeface="Arial" pitchFamily="34" charset="0"/>
              <a:buChar char="–"/>
            </a:pPr>
            <a:endParaRPr lang="en-US" sz="1000" b="0" dirty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Any objects can be shared, but most are not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20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Our Needs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To write a shared-memory parallel program, need new primitives from a programming language or library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Ways to create and </a:t>
            </a:r>
            <a:r>
              <a:rPr lang="en-US" i="1" dirty="0" smtClean="0">
                <a:solidFill>
                  <a:schemeClr val="accent2"/>
                </a:solidFill>
              </a:rPr>
              <a:t>run multiple things at once</a:t>
            </a:r>
          </a:p>
          <a:p>
            <a:pPr lvl="1"/>
            <a:r>
              <a:rPr lang="en-US" dirty="0" smtClean="0"/>
              <a:t>Let’s call these things threads</a:t>
            </a:r>
          </a:p>
          <a:p>
            <a:endParaRPr lang="en-US" dirty="0"/>
          </a:p>
          <a:p>
            <a:r>
              <a:rPr lang="en-US" dirty="0" smtClean="0"/>
              <a:t>Ways for threads to </a:t>
            </a:r>
            <a:r>
              <a:rPr lang="en-US" i="1" dirty="0" smtClean="0">
                <a:solidFill>
                  <a:schemeClr val="accent2"/>
                </a:solidFill>
              </a:rPr>
              <a:t>share memory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Often just have threads with references to the same objects</a:t>
            </a:r>
          </a:p>
          <a:p>
            <a:pPr lvl="1"/>
            <a:endParaRPr lang="en-US" dirty="0"/>
          </a:p>
          <a:p>
            <a:r>
              <a:rPr lang="en-US" dirty="0" smtClean="0"/>
              <a:t>Ways for threads to </a:t>
            </a:r>
            <a:r>
              <a:rPr lang="en-US" i="1" dirty="0" smtClean="0">
                <a:solidFill>
                  <a:schemeClr val="accent2"/>
                </a:solidFill>
              </a:rPr>
              <a:t>coordinate (a.k.a. synchronize)</a:t>
            </a:r>
          </a:p>
          <a:p>
            <a:pPr lvl="1"/>
            <a:r>
              <a:rPr lang="en-US" dirty="0" smtClean="0"/>
              <a:t>A way for one thread to wait for another to finish</a:t>
            </a:r>
          </a:p>
          <a:p>
            <a:pPr lvl="1"/>
            <a:r>
              <a:rPr lang="en-US" dirty="0" smtClean="0"/>
              <a:t>[Other features needed in practice for concurrency]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2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Java basics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4800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Learn a couple basics built into Java via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But for style of parallel programming we’ll advocate, do </a:t>
            </a:r>
            <a:r>
              <a:rPr lang="en-US" i="1" dirty="0" smtClean="0"/>
              <a:t>not</a:t>
            </a:r>
            <a:r>
              <a:rPr lang="en-US" dirty="0" smtClean="0"/>
              <a:t> use these threads; use Java 7’s </a:t>
            </a:r>
            <a:r>
              <a:rPr lang="en-US" dirty="0" err="1" smtClean="0"/>
              <a:t>ForkJoin</a:t>
            </a:r>
            <a:r>
              <a:rPr lang="en-US" dirty="0" smtClean="0"/>
              <a:t> Framework instead</a:t>
            </a:r>
          </a:p>
          <a:p>
            <a:pPr lvl="1"/>
            <a:endParaRPr lang="en-US" sz="1400" dirty="0"/>
          </a:p>
          <a:p>
            <a:pPr marL="0" indent="0">
              <a:buNone/>
            </a:pPr>
            <a:r>
              <a:rPr lang="en-US" dirty="0" smtClean="0"/>
              <a:t>To get a new thread running: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Define a subclass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/>
              <a:t>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dirty="0"/>
              <a:t>, overriding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run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Create an object of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Call that object’s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/>
              <a:t> method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/>
              <a:t> sets off a new thread,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 as its “main”</a:t>
            </a:r>
          </a:p>
          <a:p>
            <a:pPr lvl="2"/>
            <a:endParaRPr lang="en-US" sz="1400" dirty="0" smtClean="0"/>
          </a:p>
          <a:p>
            <a:pPr marL="0" indent="0">
              <a:buNone/>
            </a:pPr>
            <a:r>
              <a:rPr lang="en-US" dirty="0"/>
              <a:t>What if we instead called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/>
              <a:t> method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This would just be a normal method call, in the current </a:t>
            </a:r>
            <a:r>
              <a:rPr lang="en-US" dirty="0" smtClean="0"/>
              <a:t>thread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Let’s see how to share memory and coordinate via an example…</a:t>
            </a:r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195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Parallelism idea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3058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Example: Sum elements of a large array </a:t>
            </a:r>
          </a:p>
          <a:p>
            <a:r>
              <a:rPr lang="en-US" dirty="0" smtClean="0"/>
              <a:t>Idea:  Have 4 threads</a:t>
            </a:r>
            <a:r>
              <a:rPr lang="en-US" dirty="0"/>
              <a:t> </a:t>
            </a:r>
            <a:r>
              <a:rPr lang="en-US" dirty="0" smtClean="0"/>
              <a:t>simultaneously sum 1/4 of the array</a:t>
            </a:r>
          </a:p>
          <a:p>
            <a:pPr lvl="1"/>
            <a:r>
              <a:rPr lang="en-US" dirty="0" smtClean="0"/>
              <a:t>Warning: This is an inferior first approach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1000" dirty="0" smtClean="0"/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ans0         ans1        ans2         ans3</a:t>
            </a:r>
          </a:p>
          <a:p>
            <a:pPr>
              <a:buNone/>
            </a:pPr>
            <a:r>
              <a:rPr lang="en-US" dirty="0" smtClean="0"/>
              <a:t>                                                       </a:t>
            </a:r>
            <a:r>
              <a:rPr lang="en-US" dirty="0" smtClean="0"/>
              <a:t>      +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 </a:t>
            </a:r>
            <a:r>
              <a:rPr lang="en-US" dirty="0" smtClean="0"/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9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Create 4 </a:t>
            </a:r>
            <a:r>
              <a:rPr lang="en-US" i="1" dirty="0" smtClean="0">
                <a:solidFill>
                  <a:schemeClr val="accent2"/>
                </a:solidFill>
              </a:rPr>
              <a:t>thread objects</a:t>
            </a:r>
            <a:r>
              <a:rPr lang="en-US" dirty="0" smtClean="0"/>
              <a:t>, each given a portion of the work</a:t>
            </a:r>
          </a:p>
          <a:p>
            <a:pPr lvl="1"/>
            <a:r>
              <a:rPr lang="en-US" dirty="0" smtClean="0"/>
              <a:t>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start()</a:t>
            </a:r>
            <a:r>
              <a:rPr lang="en-US" dirty="0" smtClean="0"/>
              <a:t> on each thread object to actually </a:t>
            </a:r>
            <a:r>
              <a:rPr lang="en-US" i="1" dirty="0" smtClean="0">
                <a:solidFill>
                  <a:schemeClr val="accent2"/>
                </a:solidFill>
              </a:rPr>
              <a:t>run</a:t>
            </a:r>
            <a:r>
              <a:rPr lang="en-US" dirty="0" smtClean="0"/>
              <a:t> it in parallel</a:t>
            </a:r>
          </a:p>
          <a:p>
            <a:pPr lvl="1"/>
            <a:r>
              <a:rPr lang="en-US" i="1" dirty="0" smtClean="0">
                <a:solidFill>
                  <a:schemeClr val="accent2"/>
                </a:solidFill>
              </a:rPr>
              <a:t>Wait</a:t>
            </a:r>
            <a:r>
              <a:rPr lang="en-US" dirty="0" smtClean="0"/>
              <a:t> for threads to finish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join()</a:t>
            </a:r>
          </a:p>
          <a:p>
            <a:pPr lvl="1"/>
            <a:r>
              <a:rPr lang="en-US" dirty="0" smtClean="0"/>
              <a:t>Add together their 4 answers for the </a:t>
            </a:r>
            <a:r>
              <a:rPr lang="en-US" i="1" dirty="0" smtClean="0">
                <a:solidFill>
                  <a:schemeClr val="accent2"/>
                </a:solidFill>
              </a:rPr>
              <a:t>final result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013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537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585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061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109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633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681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157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1205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729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5777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4253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7301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8825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1873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0349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397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4921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7969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6445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9493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1017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4065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541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589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7113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161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8637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1685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3209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6257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733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7781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9305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2353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0829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3877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5401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8449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6925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9973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1497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4545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3021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6069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7593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0641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9117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Left Brace 54"/>
          <p:cNvSpPr/>
          <p:nvPr/>
        </p:nvSpPr>
        <p:spPr bwMode="auto">
          <a:xfrm rot="16200000">
            <a:off x="1663340" y="1981197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Left Brace 60"/>
          <p:cNvSpPr/>
          <p:nvPr/>
        </p:nvSpPr>
        <p:spPr bwMode="auto">
          <a:xfrm rot="16200000">
            <a:off x="3568340" y="1981197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Left Brace 65"/>
          <p:cNvSpPr/>
          <p:nvPr/>
        </p:nvSpPr>
        <p:spPr bwMode="auto">
          <a:xfrm rot="16200000">
            <a:off x="5473340" y="1981198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Left Brace 66"/>
          <p:cNvSpPr/>
          <p:nvPr/>
        </p:nvSpPr>
        <p:spPr bwMode="auto">
          <a:xfrm rot="16200000">
            <a:off x="7378340" y="1981198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2165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8368940" y="243839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1881235" y="3341306"/>
            <a:ext cx="24384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>
            <a:off x="3796940" y="3390900"/>
            <a:ext cx="7620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 rot="10800000" flipV="1">
            <a:off x="5016140" y="3341305"/>
            <a:ext cx="9144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 rot="10800000" flipV="1">
            <a:off x="5435240" y="3390898"/>
            <a:ext cx="2514599" cy="3809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44909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First attempt, part 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143000"/>
            <a:ext cx="8534400" cy="4419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lo=l; hi=h;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=a;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//override must have this type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 rot="2440678">
            <a:off x="5845231" y="268345"/>
            <a:ext cx="484632" cy="97840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Down Arrow 10"/>
          <p:cNvSpPr/>
          <p:nvPr/>
        </p:nvSpPr>
        <p:spPr bwMode="auto">
          <a:xfrm rot="2871775">
            <a:off x="3476614" y="3201118"/>
            <a:ext cx="484632" cy="1165567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5638800"/>
            <a:ext cx="68098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Because we must override a no-arguments/no-result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b="0" dirty="0" smtClean="0">
                <a:latin typeface="+mn-lt"/>
              </a:rPr>
              <a:t>, </a:t>
            </a:r>
          </a:p>
          <a:p>
            <a:r>
              <a:rPr lang="en-US" sz="2000" b="0" dirty="0" smtClean="0">
                <a:latin typeface="+mn-lt"/>
              </a:rPr>
              <a:t>we use fields to communicate across threads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188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First attempt, continued (wrong</a:t>
            </a:r>
            <a:r>
              <a:rPr lang="en-US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219200"/>
            <a:ext cx="8534400" cy="1524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 … }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1000" y="3124200"/>
            <a:ext cx="8534400" cy="3048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1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can be a static method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ans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do parallel computations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arr,i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/4,(i+1)*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/4);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combine results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1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Second attempt (still wrong)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3124200"/>
            <a:ext cx="8534400" cy="3352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100"/>
              </a:lnSpc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can be a static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method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ans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++){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do parallel computations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arr,i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/4,(i+1)*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/4);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[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].start(); // start not run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combine results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1000" y="1219200"/>
            <a:ext cx="8534400" cy="1524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 … }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52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Third attempt (correct in spirit)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2819400"/>
            <a:ext cx="8534400" cy="35814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can be a static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method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ans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++){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do parallel computations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arr,i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/4,(i+1)*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].start(); </a:t>
            </a:r>
            <a:endParaRPr lang="en-US" sz="2000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{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combine results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[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].join(); // wait for helper to finish!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1000" y="1143000"/>
            <a:ext cx="8534400" cy="1524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 … }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1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Join (not the most descriptive word)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Thread</a:t>
            </a:r>
            <a:r>
              <a:rPr lang="en-US" dirty="0" smtClean="0"/>
              <a:t> class defines various methods you could not implement on your own</a:t>
            </a:r>
          </a:p>
          <a:p>
            <a:pPr lvl="1"/>
            <a:r>
              <a:rPr lang="en-US" dirty="0" smtClean="0"/>
              <a:t>For 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/>
              <a:t>, which calls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 in a new thread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/>
              <a:t> method is valuable for coordinating this kind of computation</a:t>
            </a:r>
          </a:p>
          <a:p>
            <a:pPr lvl="1"/>
            <a:r>
              <a:rPr lang="en-US" dirty="0" smtClean="0"/>
              <a:t>Caller blocks until/unless the receiver is done executing (meaning the call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 returns)</a:t>
            </a:r>
          </a:p>
          <a:p>
            <a:pPr lvl="1"/>
            <a:r>
              <a:rPr lang="en-US" dirty="0" smtClean="0"/>
              <a:t>Else we would have a </a:t>
            </a:r>
            <a:r>
              <a:rPr lang="en-US" dirty="0" smtClean="0">
                <a:solidFill>
                  <a:schemeClr val="accent2"/>
                </a:solidFill>
              </a:rPr>
              <a:t>race condition</a:t>
            </a:r>
            <a:r>
              <a:rPr lang="en-US" dirty="0" smtClean="0"/>
              <a:t> on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This style of parallel programming is called “fork/join”</a:t>
            </a:r>
          </a:p>
          <a:p>
            <a:pPr lvl="1"/>
            <a:endParaRPr lang="en-US" sz="1000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solidFill>
                  <a:schemeClr val="bg2"/>
                </a:solidFill>
                <a:latin typeface="+mj-lt"/>
                <a:cs typeface="Courier New" pitchFamily="49" charset="0"/>
              </a:rPr>
              <a:t>Java detail: code has 1 compile error because </a:t>
            </a:r>
            <a:r>
              <a:rPr lang="en-US" b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>
                <a:solidFill>
                  <a:schemeClr val="bg2"/>
                </a:solidFill>
                <a:latin typeface="+mj-lt"/>
                <a:cs typeface="Courier New" pitchFamily="49" charset="0"/>
              </a:rPr>
              <a:t> may throw </a:t>
            </a:r>
            <a:r>
              <a:rPr lang="en-US" b="1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java.lang.InterruptedException</a:t>
            </a:r>
            <a:endParaRPr lang="en-US" b="1" dirty="0" smtClean="0">
              <a:solidFill>
                <a:schemeClr val="bg2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solidFill>
                  <a:schemeClr val="bg2"/>
                </a:solidFill>
                <a:latin typeface="+mj-lt"/>
                <a:cs typeface="Courier New" pitchFamily="49" charset="0"/>
              </a:rPr>
              <a:t>In basic parallel code, should be fine to catch-and-exit</a:t>
            </a:r>
            <a:endParaRPr lang="en-US" dirty="0">
              <a:solidFill>
                <a:schemeClr val="bg2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77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Changing a major assumption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648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So far most or all of your study of computer science has assumed</a:t>
            </a:r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r>
              <a:rPr lang="en-US" sz="2800" i="1" dirty="0" smtClean="0"/>
              <a:t>One thing happened at a time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dirty="0" smtClean="0"/>
              <a:t>Called </a:t>
            </a:r>
            <a:r>
              <a:rPr lang="en-US" dirty="0" smtClean="0">
                <a:solidFill>
                  <a:schemeClr val="accent2"/>
                </a:solidFill>
              </a:rPr>
              <a:t>sequential programming</a:t>
            </a:r>
            <a:r>
              <a:rPr lang="en-US" dirty="0" smtClean="0"/>
              <a:t> – everything part of one sequence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Removing this assumption creates major challenges &amp; opportunities</a:t>
            </a:r>
          </a:p>
          <a:p>
            <a:pPr lvl="1"/>
            <a:r>
              <a:rPr lang="en-US" dirty="0" smtClean="0"/>
              <a:t>Programming: Divide work among </a:t>
            </a:r>
            <a:r>
              <a:rPr lang="en-US" dirty="0" smtClean="0">
                <a:solidFill>
                  <a:schemeClr val="accent2"/>
                </a:solidFill>
              </a:rPr>
              <a:t>threads of execution</a:t>
            </a:r>
            <a:r>
              <a:rPr lang="en-US" dirty="0" smtClean="0"/>
              <a:t> and coordinate (</a:t>
            </a:r>
            <a:r>
              <a:rPr lang="en-US" dirty="0" smtClean="0">
                <a:solidFill>
                  <a:schemeClr val="accent2"/>
                </a:solidFill>
              </a:rPr>
              <a:t>synchronize</a:t>
            </a:r>
            <a:r>
              <a:rPr lang="en-US" dirty="0" smtClean="0"/>
              <a:t>) among them</a:t>
            </a:r>
          </a:p>
          <a:p>
            <a:pPr lvl="1"/>
            <a:r>
              <a:rPr lang="en-US" dirty="0" smtClean="0"/>
              <a:t>Algorithms: How can parallel activity provide speed-up </a:t>
            </a:r>
          </a:p>
          <a:p>
            <a:pPr lvl="1">
              <a:buNone/>
            </a:pPr>
            <a:r>
              <a:rPr lang="en-US" dirty="0" smtClean="0"/>
              <a:t>	(more </a:t>
            </a:r>
            <a:r>
              <a:rPr lang="en-US" dirty="0" smtClean="0">
                <a:solidFill>
                  <a:schemeClr val="accent2"/>
                </a:solidFill>
              </a:rPr>
              <a:t>throughput</a:t>
            </a:r>
            <a:r>
              <a:rPr lang="en-US" dirty="0" smtClean="0"/>
              <a:t>: work done per unit time)</a:t>
            </a:r>
          </a:p>
          <a:p>
            <a:pPr lvl="1"/>
            <a:r>
              <a:rPr lang="en-US" dirty="0" smtClean="0"/>
              <a:t>Data structures: May need to support </a:t>
            </a:r>
            <a:r>
              <a:rPr lang="en-US" dirty="0" smtClean="0">
                <a:solidFill>
                  <a:schemeClr val="accent2"/>
                </a:solidFill>
              </a:rPr>
              <a:t>concurrent access </a:t>
            </a:r>
            <a:r>
              <a:rPr lang="en-US" dirty="0" smtClean="0"/>
              <a:t>(multiple threads operating on data at the same time)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3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Shared memory?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Fork-join programs (thankfully) do not require much focus on sharing memory among threads</a:t>
            </a:r>
          </a:p>
          <a:p>
            <a:endParaRPr lang="en-US" dirty="0" smtClean="0"/>
          </a:p>
          <a:p>
            <a:r>
              <a:rPr lang="en-US" dirty="0" smtClean="0"/>
              <a:t>But in languages like Java, there is memory being shared.  	    In our example: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/>
              <a:t> fields written by “main” thread, read by helper thread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dirty="0" smtClean="0"/>
              <a:t> field written by helper thread, read by “main” thread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When using shared memory, you must avoid race conditions</a:t>
            </a:r>
          </a:p>
          <a:p>
            <a:pPr lvl="1"/>
            <a:r>
              <a:rPr lang="en-US" dirty="0" smtClean="0"/>
              <a:t>We will stick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 </a:t>
            </a:r>
            <a:r>
              <a:rPr lang="en-US" dirty="0" smtClean="0"/>
              <a:t>to do so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234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 better approach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828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Several reasons why this is a poor parallel algorithm</a:t>
            </a:r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Want code to be reusable and efficient across platforms</a:t>
            </a:r>
          </a:p>
          <a:p>
            <a:pPr lvl="1"/>
            <a:r>
              <a:rPr lang="en-US" dirty="0" smtClean="0"/>
              <a:t>“Forward-portable” as core count grows</a:t>
            </a:r>
          </a:p>
          <a:p>
            <a:pPr lvl="1"/>
            <a:r>
              <a:rPr lang="en-US" dirty="0" smtClean="0"/>
              <a:t>So at the </a:t>
            </a:r>
            <a:r>
              <a:rPr lang="en-US" i="1" dirty="0" smtClean="0"/>
              <a:t>very</a:t>
            </a:r>
            <a:r>
              <a:rPr lang="en-US" dirty="0" smtClean="0"/>
              <a:t> least, parameterize by the number of threads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3124200"/>
            <a:ext cx="8610600" cy="3276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numTs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lang="en-US" sz="2000" kern="0" noProof="0" dirty="0" err="1" smtClean="0">
                <a:latin typeface="Courier New" pitchFamily="49" charset="0"/>
              </a:rPr>
              <a:t>int</a:t>
            </a:r>
            <a:r>
              <a:rPr lang="en-US" sz="2000" kern="0" noProof="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noProof="0" dirty="0" smtClean="0">
                <a:latin typeface="Courier New" pitchFamily="49" charset="0"/>
              </a:rPr>
              <a:t>= 0;</a:t>
            </a:r>
            <a:endParaRPr lang="en-US" sz="2000" kern="0" noProof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arr.length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)/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,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   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((i+1)*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arr.length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)/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].start();</a:t>
            </a:r>
          </a:p>
          <a:p>
            <a:pPr>
              <a:lnSpc>
                <a:spcPts val="1800"/>
              </a:lnSpc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{ 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].join(); 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ans</a:t>
            </a:r>
            <a:r>
              <a:rPr lang="en-US" sz="2000" kern="0" dirty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1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 Better Approach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2590800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buAutoNum type="arabicPeriod" startAt="2"/>
            </a:pPr>
            <a:r>
              <a:rPr lang="en-US" dirty="0" smtClean="0"/>
              <a:t>Want to use (only) processors “available to you </a:t>
            </a:r>
            <a:r>
              <a:rPr lang="en-US" i="1" dirty="0" smtClean="0"/>
              <a:t>now</a:t>
            </a:r>
            <a:r>
              <a:rPr lang="en-US" dirty="0" smtClean="0"/>
              <a:t>”</a:t>
            </a:r>
          </a:p>
          <a:p>
            <a:pPr marL="857250" lvl="1" indent="-457200"/>
            <a:endParaRPr lang="en-US" sz="1000" dirty="0" smtClean="0"/>
          </a:p>
          <a:p>
            <a:pPr marL="857250" lvl="1" indent="-457200"/>
            <a:r>
              <a:rPr lang="en-US" dirty="0" smtClean="0"/>
              <a:t>Not used by other programs or threads in your program</a:t>
            </a:r>
          </a:p>
          <a:p>
            <a:pPr marL="1257300" lvl="2" indent="-457200"/>
            <a:r>
              <a:rPr lang="en-US" dirty="0"/>
              <a:t>Maybe caller is also using </a:t>
            </a:r>
            <a:r>
              <a:rPr lang="en-US" dirty="0" smtClean="0"/>
              <a:t>parallelism</a:t>
            </a:r>
          </a:p>
          <a:p>
            <a:pPr marL="1257300" lvl="2" indent="-457200"/>
            <a:r>
              <a:rPr lang="en-US" dirty="0" smtClean="0"/>
              <a:t>Available cores can change even while your threads run</a:t>
            </a:r>
          </a:p>
          <a:p>
            <a:pPr marL="857250" lvl="1" indent="-457200"/>
            <a:endParaRPr lang="en-US" sz="1000" dirty="0" smtClean="0"/>
          </a:p>
          <a:p>
            <a:pPr marL="857250" lvl="1" indent="-457200"/>
            <a:r>
              <a:rPr lang="en-US" dirty="0" smtClean="0"/>
              <a:t>If you have 3 processors available and using 3 threads would take time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, then creating 4 threads would take time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1.5X</a:t>
            </a:r>
          </a:p>
          <a:p>
            <a:pPr marL="1257300" lvl="2" indent="-457200"/>
            <a:r>
              <a:rPr lang="en-US" dirty="0">
                <a:cs typeface="Courier New" pitchFamily="49" charset="0"/>
              </a:rPr>
              <a:t>Example: 12 units of work, 3 processors </a:t>
            </a:r>
          </a:p>
          <a:p>
            <a:pPr marL="1714500" lvl="3" indent="-457200"/>
            <a:r>
              <a:rPr lang="en-US" dirty="0">
                <a:cs typeface="Courier New" pitchFamily="49" charset="0"/>
              </a:rPr>
              <a:t>Work divided into 3 parts will take 4 units of time</a:t>
            </a:r>
          </a:p>
          <a:p>
            <a:pPr marL="1714500" lvl="3" indent="-457200"/>
            <a:r>
              <a:rPr lang="en-US" dirty="0">
                <a:cs typeface="Courier New" pitchFamily="49" charset="0"/>
              </a:rPr>
              <a:t>Work divided into 4 parts will take 3*2 units of time</a:t>
            </a:r>
          </a:p>
          <a:p>
            <a:pPr marL="1257300" lvl="2" indent="-457200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857250" lvl="1" indent="-45720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5029200"/>
            <a:ext cx="6248400" cy="12954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numThreads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numProcessors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is bad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if some are needed for other things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numTs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667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 Better Approach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3581400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None/>
            </a:pPr>
            <a:r>
              <a:rPr lang="en-US" dirty="0" smtClean="0"/>
              <a:t>3.	Though unlikely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dirty="0" smtClean="0"/>
              <a:t>, in general </a:t>
            </a:r>
            <a:r>
              <a:rPr lang="en-US" dirty="0" err="1" smtClean="0"/>
              <a:t>subproblems</a:t>
            </a:r>
            <a:r>
              <a:rPr lang="en-US" dirty="0" smtClean="0"/>
              <a:t> may take significantly different amounts of time</a:t>
            </a:r>
          </a:p>
          <a:p>
            <a:pPr marL="857250" lvl="1" indent="-457200"/>
            <a:endParaRPr lang="en-US" dirty="0" smtClean="0"/>
          </a:p>
          <a:p>
            <a:pPr marL="857250" lvl="1" indent="-457200"/>
            <a:r>
              <a:rPr lang="en-US" dirty="0" smtClean="0"/>
              <a:t>Example: Apply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to every array element, but maybe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is much slower for some data items</a:t>
            </a:r>
          </a:p>
          <a:p>
            <a:pPr marL="1257300" lvl="2" indent="-457200"/>
            <a:r>
              <a:rPr lang="en-US" dirty="0" smtClean="0"/>
              <a:t>Example: Is a large integer prime?</a:t>
            </a:r>
          </a:p>
          <a:p>
            <a:pPr marL="1257300" lvl="2" indent="-457200"/>
            <a:endParaRPr lang="en-US" dirty="0" smtClean="0"/>
          </a:p>
          <a:p>
            <a:pPr marL="857250" lvl="1" indent="-457200"/>
            <a:r>
              <a:rPr lang="en-US" dirty="0" smtClean="0"/>
              <a:t>If we create 4 threads and all the slow data is processed by 1 of them, we won’t get nearly a 4x speedup</a:t>
            </a:r>
          </a:p>
          <a:p>
            <a:pPr marL="1257300" lvl="2" indent="-457200"/>
            <a:r>
              <a:rPr lang="en-US" dirty="0" smtClean="0">
                <a:latin typeface="+mj-lt"/>
                <a:cs typeface="Courier New" pitchFamily="49" charset="0"/>
              </a:rPr>
              <a:t>Example of a </a:t>
            </a:r>
            <a:r>
              <a:rPr lang="en-US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load imbalance</a:t>
            </a:r>
          </a:p>
          <a:p>
            <a:pPr marL="857250" lvl="1" indent="-45720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1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 Better Approach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1524000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None/>
            </a:pPr>
            <a:r>
              <a:rPr lang="en-US" dirty="0" smtClean="0"/>
              <a:t>The counterintuitive (?) solution to all these problems is to use lots of threads, far more than the number of processors</a:t>
            </a:r>
          </a:p>
          <a:p>
            <a:pPr marL="857250" lvl="1" indent="-457200"/>
            <a:r>
              <a:rPr lang="en-US" dirty="0" smtClean="0"/>
              <a:t>But this will require changing our algorithm</a:t>
            </a:r>
          </a:p>
          <a:p>
            <a:pPr marL="857250" lvl="1" indent="-457200"/>
            <a:r>
              <a:rPr lang="en-US" dirty="0" smtClean="0"/>
              <a:t>[And using a different Java library]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8956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ans0         ans1          …   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ansN</a:t>
            </a:r>
            <a:endParaRPr lang="en-US" sz="2000" kern="0" dirty="0" smtClean="0">
              <a:latin typeface="Courier New" pitchFamily="49" charset="0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                   </a:t>
            </a:r>
            <a:r>
              <a:rPr kumimoji="0" lang="en-US" sz="200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ns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914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371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219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524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676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981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828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133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286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590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438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743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895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200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048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352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505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810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657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962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114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419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267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572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24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029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876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181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334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638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486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791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943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248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096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400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553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858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705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010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162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467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315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20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772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8077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924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Left Brace 55"/>
          <p:cNvSpPr/>
          <p:nvPr/>
        </p:nvSpPr>
        <p:spPr bwMode="auto">
          <a:xfrm rot="16200000">
            <a:off x="1676400" y="24384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Left Brace 56"/>
          <p:cNvSpPr/>
          <p:nvPr/>
        </p:nvSpPr>
        <p:spPr bwMode="auto">
          <a:xfrm rot="16200000">
            <a:off x="3581400" y="24384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Left Brace 58"/>
          <p:cNvSpPr/>
          <p:nvPr/>
        </p:nvSpPr>
        <p:spPr bwMode="auto">
          <a:xfrm rot="16200000">
            <a:off x="7391400" y="2438401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8229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8382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2" name="Straight Connector 61"/>
          <p:cNvCxnSpPr/>
          <p:nvPr/>
        </p:nvCxnSpPr>
        <p:spPr bwMode="auto">
          <a:xfrm>
            <a:off x="2133600" y="3657600"/>
            <a:ext cx="2438400" cy="3048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3886200" y="3733800"/>
            <a:ext cx="762000" cy="2286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10800000" flipV="1">
            <a:off x="4724400" y="3733800"/>
            <a:ext cx="914400" cy="2286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10800000" flipV="1">
            <a:off x="4876804" y="3657599"/>
            <a:ext cx="2285997" cy="3047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Content Placeholder 2"/>
          <p:cNvSpPr txBox="1">
            <a:spLocks/>
          </p:cNvSpPr>
          <p:nvPr/>
        </p:nvSpPr>
        <p:spPr bwMode="auto">
          <a:xfrm>
            <a:off x="533400" y="4191000"/>
            <a:ext cx="8305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Forward-portable: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Lots of helpers each doing a small piece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Processors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available: Hand out “work chunks” as you go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If 3 processors available</a:t>
            </a:r>
            <a:r>
              <a:rPr lang="en-US" sz="2000" b="0" kern="0" dirty="0" smtClean="0">
                <a:latin typeface="+mn-lt"/>
              </a:rPr>
              <a:t> and have 100 threads, then ignoring constant-factor overheads, extra time is &lt; 3%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Load imbalance: No problem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if slow thread scheduled early enough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Variation </a:t>
            </a:r>
            <a:r>
              <a:rPr lang="en-US" sz="2000" b="0" kern="0" dirty="0" smtClean="0">
                <a:latin typeface="+mn-lt"/>
              </a:rPr>
              <a:t>probably </a:t>
            </a:r>
            <a:r>
              <a:rPr lang="en-US" sz="2000" b="0" kern="0" baseline="0" dirty="0" smtClean="0">
                <a:latin typeface="+mn-lt"/>
              </a:rPr>
              <a:t>small anyway </a:t>
            </a:r>
            <a:r>
              <a:rPr lang="en-US" sz="2000" b="0" kern="0" dirty="0" smtClean="0">
                <a:latin typeface="+mn-lt"/>
              </a:rPr>
              <a:t>if</a:t>
            </a:r>
            <a:r>
              <a:rPr lang="en-US" sz="2000" b="0" kern="0" baseline="0" dirty="0" smtClean="0">
                <a:latin typeface="+mn-lt"/>
              </a:rPr>
              <a:t> pieces</a:t>
            </a:r>
            <a:r>
              <a:rPr lang="en-US" sz="2000" b="0" kern="0" dirty="0" smtClean="0">
                <a:latin typeface="+mn-lt"/>
              </a:rPr>
              <a:t> of work are small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82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Naïve algorithm is poor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Suppose we create 1 thread to process every 1000 elements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133600"/>
            <a:ext cx="7239000" cy="1524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…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numThreads</a:t>
            </a: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arr.length</a:t>
            </a:r>
            <a:r>
              <a:rPr kumimoji="0" lang="en-US" sz="2000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/ 1000;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numThreads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62000" y="3962400"/>
            <a:ext cx="7772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combining results will have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 / 1000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additions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Linear in size of array (with constant factor 1/1000)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Previously we had only 4 pieces (constant in size of array)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endParaRPr lang="en-US" sz="1000" b="0" kern="0" baseline="0" dirty="0" smtClean="0">
              <a:latin typeface="+mn-lt"/>
            </a:endParaRPr>
          </a:p>
          <a:p>
            <a:pPr lvl="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 the extreme, </a:t>
            </a:r>
            <a:r>
              <a:rPr lang="en-US" sz="2000" b="0" kern="0" dirty="0">
                <a:latin typeface="+mj-lt"/>
              </a:rPr>
              <a:t>if we create 1 thread for every 1 element, </a:t>
            </a:r>
            <a:r>
              <a:rPr lang="en-US" sz="2000" b="0" kern="0" dirty="0" smtClean="0">
                <a:latin typeface="+mj-lt"/>
              </a:rPr>
              <a:t>the loop to combine results has length-of-array iterations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j-lt"/>
              </a:rPr>
              <a:t>Just like the original sequential algorithm</a:t>
            </a:r>
            <a:endParaRPr lang="en-US" sz="2000" b="0" kern="0" dirty="0">
              <a:latin typeface="+mj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4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 better idea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267200"/>
            <a:ext cx="7772400" cy="838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This is straightforward to implement using divide-and-conquer</a:t>
            </a:r>
          </a:p>
          <a:p>
            <a:pPr lvl="1"/>
            <a:r>
              <a:rPr lang="en-US" dirty="0" smtClean="0"/>
              <a:t>Parallelism for the recursive calls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14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71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19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24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76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81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28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133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590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438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743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895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200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048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52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810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657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962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114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419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67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72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724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29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876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181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334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638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791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943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096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400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553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858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010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162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467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315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620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772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077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924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Left Brace 54"/>
          <p:cNvSpPr/>
          <p:nvPr/>
        </p:nvSpPr>
        <p:spPr bwMode="auto">
          <a:xfrm rot="16200000">
            <a:off x="952500" y="200018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6" name="Straight Connector 55"/>
          <p:cNvCxnSpPr/>
          <p:nvPr/>
        </p:nvCxnSpPr>
        <p:spPr bwMode="auto">
          <a:xfrm rot="16200000" flipH="1">
            <a:off x="10287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5400000">
            <a:off x="13335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Left Brace 57"/>
          <p:cNvSpPr/>
          <p:nvPr/>
        </p:nvSpPr>
        <p:spPr bwMode="auto">
          <a:xfrm rot="16200000">
            <a:off x="14097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Left Brace 58"/>
          <p:cNvSpPr/>
          <p:nvPr/>
        </p:nvSpPr>
        <p:spPr bwMode="auto">
          <a:xfrm rot="16200000">
            <a:off x="18669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Left Brace 59"/>
          <p:cNvSpPr/>
          <p:nvPr/>
        </p:nvSpPr>
        <p:spPr bwMode="auto">
          <a:xfrm rot="16200000">
            <a:off x="23241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Left Brace 60"/>
          <p:cNvSpPr/>
          <p:nvPr/>
        </p:nvSpPr>
        <p:spPr bwMode="auto">
          <a:xfrm rot="16200000">
            <a:off x="27813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Left Brace 61"/>
          <p:cNvSpPr/>
          <p:nvPr/>
        </p:nvSpPr>
        <p:spPr bwMode="auto">
          <a:xfrm rot="16200000">
            <a:off x="3238500" y="2000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Left Brace 62"/>
          <p:cNvSpPr/>
          <p:nvPr/>
        </p:nvSpPr>
        <p:spPr bwMode="auto">
          <a:xfrm rot="16200000">
            <a:off x="3695700" y="2000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Left Brace 63"/>
          <p:cNvSpPr/>
          <p:nvPr/>
        </p:nvSpPr>
        <p:spPr bwMode="auto">
          <a:xfrm rot="16200000">
            <a:off x="4152900" y="2000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Left Brace 64"/>
          <p:cNvSpPr/>
          <p:nvPr/>
        </p:nvSpPr>
        <p:spPr bwMode="auto">
          <a:xfrm rot="16200000">
            <a:off x="4610100" y="2000191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Left Brace 65"/>
          <p:cNvSpPr/>
          <p:nvPr/>
        </p:nvSpPr>
        <p:spPr bwMode="auto">
          <a:xfrm rot="16200000">
            <a:off x="50673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Left Brace 66"/>
          <p:cNvSpPr/>
          <p:nvPr/>
        </p:nvSpPr>
        <p:spPr bwMode="auto">
          <a:xfrm rot="16200000">
            <a:off x="55245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Left Brace 67"/>
          <p:cNvSpPr/>
          <p:nvPr/>
        </p:nvSpPr>
        <p:spPr bwMode="auto">
          <a:xfrm rot="16200000">
            <a:off x="59817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Left Brace 68"/>
          <p:cNvSpPr/>
          <p:nvPr/>
        </p:nvSpPr>
        <p:spPr bwMode="auto">
          <a:xfrm rot="16200000">
            <a:off x="64389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Left Brace 69"/>
          <p:cNvSpPr/>
          <p:nvPr/>
        </p:nvSpPr>
        <p:spPr bwMode="auto">
          <a:xfrm rot="16200000">
            <a:off x="6896100" y="2000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Left Brace 70"/>
          <p:cNvSpPr/>
          <p:nvPr/>
        </p:nvSpPr>
        <p:spPr bwMode="auto">
          <a:xfrm rot="16200000">
            <a:off x="7353300" y="2000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Left Brace 71"/>
          <p:cNvSpPr/>
          <p:nvPr/>
        </p:nvSpPr>
        <p:spPr bwMode="auto">
          <a:xfrm rot="16200000">
            <a:off x="7810500" y="2000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143000" y="2476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4" name="Straight Connector 73"/>
          <p:cNvCxnSpPr/>
          <p:nvPr/>
        </p:nvCxnSpPr>
        <p:spPr bwMode="auto">
          <a:xfrm rot="16200000" flipH="1">
            <a:off x="1943100" y="24382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rot="5400000">
            <a:off x="2247900" y="24382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2057400" y="2476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7" name="Straight Connector 76"/>
          <p:cNvCxnSpPr/>
          <p:nvPr/>
        </p:nvCxnSpPr>
        <p:spPr bwMode="auto">
          <a:xfrm rot="16200000" flipH="1">
            <a:off x="29337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5400000">
            <a:off x="32385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3048000" y="2476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0" name="Straight Connector 79"/>
          <p:cNvCxnSpPr/>
          <p:nvPr/>
        </p:nvCxnSpPr>
        <p:spPr bwMode="auto">
          <a:xfrm rot="16200000" flipH="1">
            <a:off x="38481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5400000">
            <a:off x="41529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3962400" y="24763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3" name="Straight Connector 82"/>
          <p:cNvCxnSpPr/>
          <p:nvPr/>
        </p:nvCxnSpPr>
        <p:spPr bwMode="auto">
          <a:xfrm rot="16200000" flipH="1">
            <a:off x="47625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 rot="5400000">
            <a:off x="50673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4876800" y="24763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6" name="Straight Connector 85"/>
          <p:cNvCxnSpPr/>
          <p:nvPr/>
        </p:nvCxnSpPr>
        <p:spPr bwMode="auto">
          <a:xfrm rot="16200000" flipH="1">
            <a:off x="56769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rot="5400000">
            <a:off x="59817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5791200" y="2400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9" name="Straight Connector 88"/>
          <p:cNvCxnSpPr/>
          <p:nvPr/>
        </p:nvCxnSpPr>
        <p:spPr bwMode="auto">
          <a:xfrm rot="16200000" flipH="1">
            <a:off x="65913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 rot="5400000">
            <a:off x="68961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6705600" y="2400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2" name="Straight Connector 91"/>
          <p:cNvCxnSpPr/>
          <p:nvPr/>
        </p:nvCxnSpPr>
        <p:spPr bwMode="auto">
          <a:xfrm rot="16200000" flipH="1">
            <a:off x="7505699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 rot="5400000">
            <a:off x="7810499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619999" y="2400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5" name="Straight Connector 94"/>
          <p:cNvCxnSpPr>
            <a:stCxn id="73" idx="2"/>
          </p:cNvCxnSpPr>
          <p:nvPr/>
        </p:nvCxnSpPr>
        <p:spPr bwMode="auto">
          <a:xfrm rot="16200000" flipH="1">
            <a:off x="1416936" y="2769427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76" idx="2"/>
          </p:cNvCxnSpPr>
          <p:nvPr/>
        </p:nvCxnSpPr>
        <p:spPr bwMode="auto">
          <a:xfrm rot="5400000">
            <a:off x="1950337" y="2754954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1600200" y="2857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8" name="Straight Connector 97"/>
          <p:cNvCxnSpPr/>
          <p:nvPr/>
        </p:nvCxnSpPr>
        <p:spPr bwMode="auto">
          <a:xfrm rot="16200000" flipH="1">
            <a:off x="3307463" y="27503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 rot="5400000">
            <a:off x="3840864" y="27358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3476254" y="2857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1" name="Straight Connector 100"/>
          <p:cNvCxnSpPr/>
          <p:nvPr/>
        </p:nvCxnSpPr>
        <p:spPr bwMode="auto">
          <a:xfrm rot="16200000" flipH="1">
            <a:off x="5136263" y="27503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 rot="5400000">
            <a:off x="5669664" y="27358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5305054" y="2857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4" name="Straight Connector 103"/>
          <p:cNvCxnSpPr/>
          <p:nvPr/>
        </p:nvCxnSpPr>
        <p:spPr bwMode="auto">
          <a:xfrm rot="16200000" flipH="1">
            <a:off x="6965062" y="26741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rot="5400000">
            <a:off x="7498463" y="26596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7133853" y="2781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7" name="Straight Connector 106"/>
          <p:cNvCxnSpPr/>
          <p:nvPr/>
        </p:nvCxnSpPr>
        <p:spPr bwMode="auto">
          <a:xfrm>
            <a:off x="1905000" y="31812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rot="10800000" flipV="1">
            <a:off x="2728730" y="31812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TextBox 108"/>
          <p:cNvSpPr txBox="1"/>
          <p:nvPr/>
        </p:nvSpPr>
        <p:spPr>
          <a:xfrm>
            <a:off x="2485653" y="33145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0" name="Straight Connector 109"/>
          <p:cNvCxnSpPr/>
          <p:nvPr/>
        </p:nvCxnSpPr>
        <p:spPr bwMode="auto">
          <a:xfrm>
            <a:off x="5638799" y="31812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rot="10800000" flipV="1">
            <a:off x="6462529" y="31812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" name="TextBox 111"/>
          <p:cNvSpPr txBox="1"/>
          <p:nvPr/>
        </p:nvSpPr>
        <p:spPr>
          <a:xfrm>
            <a:off x="6219452" y="33145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3" name="Straight Connector 112"/>
          <p:cNvCxnSpPr/>
          <p:nvPr/>
        </p:nvCxnSpPr>
        <p:spPr bwMode="auto">
          <a:xfrm>
            <a:off x="2819400" y="3638490"/>
            <a:ext cx="1585724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 rot="10800000" flipV="1">
            <a:off x="4557530" y="3638490"/>
            <a:ext cx="1690870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4343400" y="363849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Divide-and-conquer to the rescue!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143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The key is to do the result-combining in parallel as well</a:t>
            </a:r>
          </a:p>
          <a:p>
            <a:pPr lvl="1"/>
            <a:r>
              <a:rPr lang="en-US" dirty="0" smtClean="0"/>
              <a:t>And using recursive divide-and-conquer makes this natural</a:t>
            </a:r>
          </a:p>
          <a:p>
            <a:pPr lvl="1"/>
            <a:r>
              <a:rPr lang="en-US" dirty="0" smtClean="0"/>
              <a:t>Easier to write and more efficient asymptotically!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066800"/>
            <a:ext cx="8610600" cy="5562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(hi – lo &lt; SEQUENTIAL_CUTOFF)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arr,lo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)/2,hi);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don’t move this up a line – why?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left.ans + right.ans;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 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(arr,0,arr.length);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</a:t>
            </a:r>
            <a:r>
              <a:rPr kumimoji="0" lang="en-US" sz="200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t.run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t.ans;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3658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Divide-and-conquer really works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153400" cy="1600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key is divide-and-conquer parallelizes the result-combining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you have enough processors, total time is height of the tree: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(optimal, exponentially faster than sequential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))</a:t>
            </a:r>
          </a:p>
          <a:p>
            <a:pPr lvl="1"/>
            <a:r>
              <a:rPr lang="en-US" dirty="0" smtClean="0"/>
              <a:t>Next lecture: consider reality of </a:t>
            </a:r>
            <a:r>
              <a:rPr lang="en-US" b="1" dirty="0" smtClean="0"/>
              <a:t>P</a:t>
            </a:r>
            <a:r>
              <a:rPr lang="en-US" dirty="0" smtClean="0"/>
              <a:t> &lt;&lt; </a:t>
            </a:r>
            <a:r>
              <a:rPr lang="en-US" i="1" dirty="0" smtClean="0"/>
              <a:t>n</a:t>
            </a:r>
            <a:r>
              <a:rPr lang="en-US" dirty="0" smtClean="0"/>
              <a:t> processors</a:t>
            </a:r>
          </a:p>
          <a:p>
            <a:endParaRPr lang="en-US" sz="1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914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371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219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524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676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981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828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133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286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590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438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743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895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200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048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352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505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810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657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962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114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419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267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572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24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029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876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181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334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638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486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791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943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248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096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400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553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858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705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010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162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467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315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20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772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8077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924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Left Brace 55"/>
          <p:cNvSpPr/>
          <p:nvPr/>
        </p:nvSpPr>
        <p:spPr bwMode="auto">
          <a:xfrm rot="16200000">
            <a:off x="952500" y="384810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1" name="Straight Connector 60"/>
          <p:cNvCxnSpPr/>
          <p:nvPr/>
        </p:nvCxnSpPr>
        <p:spPr bwMode="auto">
          <a:xfrm rot="16200000" flipH="1">
            <a:off x="1028700" y="430530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rot="5400000">
            <a:off x="1333500" y="430530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Left Brace 80"/>
          <p:cNvSpPr/>
          <p:nvPr/>
        </p:nvSpPr>
        <p:spPr bwMode="auto">
          <a:xfrm rot="16200000">
            <a:off x="1409700" y="384810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Left Brace 81"/>
          <p:cNvSpPr/>
          <p:nvPr/>
        </p:nvSpPr>
        <p:spPr bwMode="auto">
          <a:xfrm rot="16200000">
            <a:off x="1866900" y="384810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Left Brace 82"/>
          <p:cNvSpPr/>
          <p:nvPr/>
        </p:nvSpPr>
        <p:spPr bwMode="auto">
          <a:xfrm rot="16200000">
            <a:off x="2324100" y="384810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Left Brace 83"/>
          <p:cNvSpPr/>
          <p:nvPr/>
        </p:nvSpPr>
        <p:spPr bwMode="auto">
          <a:xfrm rot="16200000">
            <a:off x="2781300" y="384810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Left Brace 84"/>
          <p:cNvSpPr/>
          <p:nvPr/>
        </p:nvSpPr>
        <p:spPr bwMode="auto">
          <a:xfrm rot="16200000">
            <a:off x="3238500" y="3848106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Left Brace 85"/>
          <p:cNvSpPr/>
          <p:nvPr/>
        </p:nvSpPr>
        <p:spPr bwMode="auto">
          <a:xfrm rot="16200000">
            <a:off x="3695700" y="3848106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Left Brace 86"/>
          <p:cNvSpPr/>
          <p:nvPr/>
        </p:nvSpPr>
        <p:spPr bwMode="auto">
          <a:xfrm rot="16200000">
            <a:off x="4152900" y="3848106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Left Brace 87"/>
          <p:cNvSpPr/>
          <p:nvPr/>
        </p:nvSpPr>
        <p:spPr bwMode="auto">
          <a:xfrm rot="16200000">
            <a:off x="4610100" y="384810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Left Brace 88"/>
          <p:cNvSpPr/>
          <p:nvPr/>
        </p:nvSpPr>
        <p:spPr bwMode="auto">
          <a:xfrm rot="16200000">
            <a:off x="5067300" y="384810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Left Brace 89"/>
          <p:cNvSpPr/>
          <p:nvPr/>
        </p:nvSpPr>
        <p:spPr bwMode="auto">
          <a:xfrm rot="16200000">
            <a:off x="5524500" y="384810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Left Brace 90"/>
          <p:cNvSpPr/>
          <p:nvPr/>
        </p:nvSpPr>
        <p:spPr bwMode="auto">
          <a:xfrm rot="16200000">
            <a:off x="5981700" y="384810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Left Brace 91"/>
          <p:cNvSpPr/>
          <p:nvPr/>
        </p:nvSpPr>
        <p:spPr bwMode="auto">
          <a:xfrm rot="16200000">
            <a:off x="6438900" y="384810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Left Brace 92"/>
          <p:cNvSpPr/>
          <p:nvPr/>
        </p:nvSpPr>
        <p:spPr bwMode="auto">
          <a:xfrm rot="16200000">
            <a:off x="6896100" y="384811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Left Brace 93"/>
          <p:cNvSpPr/>
          <p:nvPr/>
        </p:nvSpPr>
        <p:spPr bwMode="auto">
          <a:xfrm rot="16200000">
            <a:off x="7353300" y="384811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Left Brace 94"/>
          <p:cNvSpPr/>
          <p:nvPr/>
        </p:nvSpPr>
        <p:spPr bwMode="auto">
          <a:xfrm rot="16200000">
            <a:off x="7810500" y="384811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143000" y="4324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0" name="Straight Connector 99"/>
          <p:cNvCxnSpPr/>
          <p:nvPr/>
        </p:nvCxnSpPr>
        <p:spPr bwMode="auto">
          <a:xfrm rot="16200000" flipH="1">
            <a:off x="1943100" y="428619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 rot="5400000">
            <a:off x="2247900" y="428619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TextBox 101"/>
          <p:cNvSpPr txBox="1"/>
          <p:nvPr/>
        </p:nvSpPr>
        <p:spPr>
          <a:xfrm>
            <a:off x="2057400" y="4324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3" name="Straight Connector 102"/>
          <p:cNvCxnSpPr/>
          <p:nvPr/>
        </p:nvCxnSpPr>
        <p:spPr bwMode="auto">
          <a:xfrm rot="16200000" flipH="1">
            <a:off x="2933700" y="430530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/>
          <p:nvPr/>
        </p:nvCxnSpPr>
        <p:spPr bwMode="auto">
          <a:xfrm rot="5400000">
            <a:off x="3238500" y="430530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5" name="TextBox 104"/>
          <p:cNvSpPr txBox="1"/>
          <p:nvPr/>
        </p:nvSpPr>
        <p:spPr>
          <a:xfrm>
            <a:off x="3048000" y="4324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6" name="Straight Connector 105"/>
          <p:cNvCxnSpPr/>
          <p:nvPr/>
        </p:nvCxnSpPr>
        <p:spPr bwMode="auto">
          <a:xfrm rot="16200000" flipH="1">
            <a:off x="3848100" y="43053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 rot="5400000">
            <a:off x="4152900" y="43053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8" name="TextBox 107"/>
          <p:cNvSpPr txBox="1"/>
          <p:nvPr/>
        </p:nvSpPr>
        <p:spPr>
          <a:xfrm>
            <a:off x="3962400" y="43242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9" name="Straight Connector 108"/>
          <p:cNvCxnSpPr/>
          <p:nvPr/>
        </p:nvCxnSpPr>
        <p:spPr bwMode="auto">
          <a:xfrm rot="16200000" flipH="1">
            <a:off x="4762500" y="43053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/>
          <p:nvPr/>
        </p:nvCxnSpPr>
        <p:spPr bwMode="auto">
          <a:xfrm rot="5400000">
            <a:off x="5067300" y="43053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1" name="TextBox 110"/>
          <p:cNvSpPr txBox="1"/>
          <p:nvPr/>
        </p:nvSpPr>
        <p:spPr>
          <a:xfrm>
            <a:off x="4876800" y="43242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2" name="Straight Connector 111"/>
          <p:cNvCxnSpPr/>
          <p:nvPr/>
        </p:nvCxnSpPr>
        <p:spPr bwMode="auto">
          <a:xfrm rot="16200000" flipH="1">
            <a:off x="5676900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/>
          <p:nvPr/>
        </p:nvCxnSpPr>
        <p:spPr bwMode="auto">
          <a:xfrm rot="5400000">
            <a:off x="5981700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4" name="TextBox 113"/>
          <p:cNvSpPr txBox="1"/>
          <p:nvPr/>
        </p:nvSpPr>
        <p:spPr>
          <a:xfrm>
            <a:off x="5791200" y="42480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5" name="Straight Connector 114"/>
          <p:cNvCxnSpPr/>
          <p:nvPr/>
        </p:nvCxnSpPr>
        <p:spPr bwMode="auto">
          <a:xfrm rot="16200000" flipH="1">
            <a:off x="6591300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 rot="5400000">
            <a:off x="6896100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6705600" y="42480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8" name="Straight Connector 117"/>
          <p:cNvCxnSpPr/>
          <p:nvPr/>
        </p:nvCxnSpPr>
        <p:spPr bwMode="auto">
          <a:xfrm rot="16200000" flipH="1">
            <a:off x="7505699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/>
          <p:nvPr/>
        </p:nvCxnSpPr>
        <p:spPr bwMode="auto">
          <a:xfrm rot="5400000">
            <a:off x="7810499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0" name="TextBox 119"/>
          <p:cNvSpPr txBox="1"/>
          <p:nvPr/>
        </p:nvSpPr>
        <p:spPr>
          <a:xfrm>
            <a:off x="7619999" y="42480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21" name="Straight Connector 120"/>
          <p:cNvCxnSpPr>
            <a:stCxn id="99" idx="2"/>
          </p:cNvCxnSpPr>
          <p:nvPr/>
        </p:nvCxnSpPr>
        <p:spPr bwMode="auto">
          <a:xfrm rot="16200000" flipH="1">
            <a:off x="1416936" y="4617340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02" idx="2"/>
          </p:cNvCxnSpPr>
          <p:nvPr/>
        </p:nvCxnSpPr>
        <p:spPr bwMode="auto">
          <a:xfrm rot="5400000">
            <a:off x="1950337" y="4602867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1600200" y="4705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27" name="Straight Connector 126"/>
          <p:cNvCxnSpPr/>
          <p:nvPr/>
        </p:nvCxnSpPr>
        <p:spPr bwMode="auto">
          <a:xfrm rot="16200000" flipH="1">
            <a:off x="3307463" y="4598231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/>
          <p:cNvCxnSpPr/>
          <p:nvPr/>
        </p:nvCxnSpPr>
        <p:spPr bwMode="auto">
          <a:xfrm rot="5400000">
            <a:off x="3840864" y="4583758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3476254" y="4705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30" name="Straight Connector 129"/>
          <p:cNvCxnSpPr/>
          <p:nvPr/>
        </p:nvCxnSpPr>
        <p:spPr bwMode="auto">
          <a:xfrm rot="16200000" flipH="1">
            <a:off x="5136263" y="4598231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/>
          <p:nvPr/>
        </p:nvCxnSpPr>
        <p:spPr bwMode="auto">
          <a:xfrm rot="5400000">
            <a:off x="5669664" y="4583758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5305054" y="4705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33" name="Straight Connector 132"/>
          <p:cNvCxnSpPr/>
          <p:nvPr/>
        </p:nvCxnSpPr>
        <p:spPr bwMode="auto">
          <a:xfrm rot="16200000" flipH="1">
            <a:off x="6965062" y="4522031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Connector 133"/>
          <p:cNvCxnSpPr/>
          <p:nvPr/>
        </p:nvCxnSpPr>
        <p:spPr bwMode="auto">
          <a:xfrm rot="5400000">
            <a:off x="7498463" y="4507558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7133853" y="46290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>
            <a:off x="1905000" y="5029203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/>
          <p:cNvCxnSpPr/>
          <p:nvPr/>
        </p:nvCxnSpPr>
        <p:spPr bwMode="auto">
          <a:xfrm rot="10800000" flipV="1">
            <a:off x="2728730" y="5029203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2485653" y="5162493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43" name="Straight Connector 142"/>
          <p:cNvCxnSpPr/>
          <p:nvPr/>
        </p:nvCxnSpPr>
        <p:spPr bwMode="auto">
          <a:xfrm>
            <a:off x="5638799" y="5029203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/>
          <p:cNvCxnSpPr/>
          <p:nvPr/>
        </p:nvCxnSpPr>
        <p:spPr bwMode="auto">
          <a:xfrm rot="10800000" flipV="1">
            <a:off x="6462529" y="5029203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6219452" y="5162493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46" name="Straight Connector 145"/>
          <p:cNvCxnSpPr/>
          <p:nvPr/>
        </p:nvCxnSpPr>
        <p:spPr bwMode="auto">
          <a:xfrm>
            <a:off x="2819400" y="5486403"/>
            <a:ext cx="1585724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/>
          <p:nvPr/>
        </p:nvCxnSpPr>
        <p:spPr bwMode="auto">
          <a:xfrm rot="10800000" flipV="1">
            <a:off x="4557530" y="5486403"/>
            <a:ext cx="1690870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8" name="TextBox 147"/>
          <p:cNvSpPr txBox="1"/>
          <p:nvPr/>
        </p:nvSpPr>
        <p:spPr>
          <a:xfrm>
            <a:off x="4314454" y="561969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01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Being realistic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 theory, you can divide down to single elements, do all your result-combining in parallel and get optimal speedup</a:t>
            </a:r>
          </a:p>
          <a:p>
            <a:pPr lvl="1"/>
            <a:r>
              <a:rPr lang="en-US" dirty="0" smtClean="0"/>
              <a:t>Total time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</a:t>
            </a:r>
            <a:r>
              <a:rPr lang="en-US" i="1" dirty="0" err="1" smtClean="0"/>
              <a:t>numProcessors</a:t>
            </a:r>
            <a:r>
              <a:rPr lang="en-US" dirty="0" smtClean="0"/>
              <a:t> 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In practice, creating all those threads and communicating swamps the savings, so:</a:t>
            </a:r>
          </a:p>
          <a:p>
            <a:pPr marL="857250" lvl="1" indent="-457200"/>
            <a:r>
              <a:rPr lang="en-US" dirty="0" smtClean="0"/>
              <a:t>Use a </a:t>
            </a:r>
            <a:r>
              <a:rPr lang="en-US" i="1" dirty="0" smtClean="0">
                <a:solidFill>
                  <a:schemeClr val="accent2"/>
                </a:solidFill>
              </a:rPr>
              <a:t>sequential cutoff</a:t>
            </a:r>
            <a:r>
              <a:rPr lang="en-US" dirty="0" smtClean="0"/>
              <a:t>, typically around 500-1000</a:t>
            </a:r>
          </a:p>
          <a:p>
            <a:pPr marL="1257300" lvl="2" indent="-457200"/>
            <a:r>
              <a:rPr lang="en-US" dirty="0" smtClean="0"/>
              <a:t>Eliminates </a:t>
            </a:r>
            <a:r>
              <a:rPr lang="en-US" i="1" dirty="0" smtClean="0"/>
              <a:t>almost all</a:t>
            </a:r>
            <a:r>
              <a:rPr lang="en-US" dirty="0" smtClean="0"/>
              <a:t> the recursive thread creation (bottom levels of tree)</a:t>
            </a:r>
          </a:p>
          <a:p>
            <a:pPr marL="1257300" lvl="2" indent="-457200"/>
            <a:r>
              <a:rPr lang="en-US" i="1" dirty="0" smtClean="0"/>
              <a:t>Exactly</a:t>
            </a:r>
            <a:r>
              <a:rPr lang="en-US" dirty="0" smtClean="0"/>
              <a:t> like quicksort switching to insertion sort for small </a:t>
            </a:r>
            <a:r>
              <a:rPr lang="en-US" dirty="0" err="1" smtClean="0"/>
              <a:t>subproblems</a:t>
            </a:r>
            <a:r>
              <a:rPr lang="en-US" dirty="0" smtClean="0"/>
              <a:t>, but more important here</a:t>
            </a:r>
          </a:p>
          <a:p>
            <a:pPr marL="857250" lvl="1" indent="-457200"/>
            <a:r>
              <a:rPr lang="en-US" dirty="0" smtClean="0"/>
              <a:t>Do not create two recursive threads; create one and do the other “yourself”</a:t>
            </a:r>
          </a:p>
          <a:p>
            <a:pPr marL="1257300" lvl="2" indent="-457200"/>
            <a:r>
              <a:rPr lang="en-US" dirty="0" smtClean="0"/>
              <a:t>Cuts the number of threads created by another 2x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13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 simplified view of history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Writing correct and efficient multithreaded code is often much more difficult than for single-threaded (i.e., sequential) code</a:t>
            </a:r>
          </a:p>
          <a:p>
            <a:pPr lvl="1"/>
            <a:r>
              <a:rPr lang="en-US" dirty="0" smtClean="0"/>
              <a:t>Especially in common languages like Java and C</a:t>
            </a:r>
          </a:p>
          <a:p>
            <a:pPr lvl="1"/>
            <a:r>
              <a:rPr lang="en-US" dirty="0" smtClean="0"/>
              <a:t>So typically stay sequential if possible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From roughly 1980-2005, desktop computers got exponentially faster at running sequential programs</a:t>
            </a:r>
          </a:p>
          <a:p>
            <a:pPr lvl="1"/>
            <a:r>
              <a:rPr lang="en-US" dirty="0" smtClean="0"/>
              <a:t>About twice as fast every couple years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But nobody knows how to continue this</a:t>
            </a:r>
          </a:p>
          <a:p>
            <a:pPr lvl="1"/>
            <a:r>
              <a:rPr lang="en-US" dirty="0" smtClean="0"/>
              <a:t>Increasing clock rate generates too much heat</a:t>
            </a:r>
          </a:p>
          <a:p>
            <a:pPr lvl="1"/>
            <a:r>
              <a:rPr lang="en-US" dirty="0" smtClean="0"/>
              <a:t>Relative cost of memory access is too high</a:t>
            </a:r>
          </a:p>
          <a:p>
            <a:pPr lvl="1"/>
            <a:r>
              <a:rPr lang="en-US" dirty="0" smtClean="0"/>
              <a:t>But we can keep making “wires exponentially smaller” (</a:t>
            </a:r>
            <a:r>
              <a:rPr lang="en-US" dirty="0" smtClean="0">
                <a:solidFill>
                  <a:schemeClr val="accent2"/>
                </a:solidFill>
              </a:rPr>
              <a:t>Moore’s “Law”</a:t>
            </a:r>
            <a:r>
              <a:rPr lang="en-US" dirty="0" smtClean="0"/>
              <a:t>), so put multiple processors on the same chip (“</a:t>
            </a:r>
            <a:r>
              <a:rPr lang="en-US" dirty="0" smtClean="0">
                <a:solidFill>
                  <a:schemeClr val="accent2"/>
                </a:solidFill>
              </a:rPr>
              <a:t>multicore</a:t>
            </a:r>
            <a:r>
              <a:rPr lang="en-US" dirty="0" smtClean="0"/>
              <a:t>”)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29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Being realistic, part 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Even with all this care, Java’s threads are too “heavyweight”</a:t>
            </a:r>
          </a:p>
          <a:p>
            <a:pPr lvl="1"/>
            <a:r>
              <a:rPr lang="en-US" dirty="0" smtClean="0"/>
              <a:t>Constant factors, especially space overhead</a:t>
            </a:r>
          </a:p>
          <a:p>
            <a:pPr lvl="1"/>
            <a:r>
              <a:rPr lang="en-US" dirty="0" smtClean="0"/>
              <a:t>Creating 20,000 Java threads just a bad idea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 smtClean="0"/>
          </a:p>
          <a:p>
            <a:pPr lvl="1"/>
            <a:endParaRPr lang="en-US" sz="1000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>
                <a:solidFill>
                  <a:schemeClr val="accent2"/>
                </a:solidFill>
              </a:rPr>
              <a:t>ForkJoin</a:t>
            </a:r>
            <a:r>
              <a:rPr lang="en-US" dirty="0" smtClean="0">
                <a:solidFill>
                  <a:schemeClr val="accent2"/>
                </a:solidFill>
              </a:rPr>
              <a:t> Framework</a:t>
            </a:r>
            <a:r>
              <a:rPr lang="en-US" dirty="0" smtClean="0"/>
              <a:t> is designed to meet the needs of divide-and-conquer fork-join parallelism</a:t>
            </a:r>
          </a:p>
          <a:p>
            <a:pPr lvl="1"/>
            <a:r>
              <a:rPr lang="en-US" dirty="0" smtClean="0"/>
              <a:t>In the Java 7 standard libraries</a:t>
            </a:r>
          </a:p>
          <a:p>
            <a:pPr lvl="1"/>
            <a:r>
              <a:rPr lang="en-US" dirty="0" smtClean="0"/>
              <a:t>Library’s implementation is a fascinating but advanced topic</a:t>
            </a:r>
          </a:p>
          <a:p>
            <a:pPr lvl="2"/>
            <a:r>
              <a:rPr lang="en-US" dirty="0" smtClean="0"/>
              <a:t>Next lecture will discuss its guarantees, not how it does it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bg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16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i="0" dirty="0" smtClean="0">
                <a:solidFill>
                  <a:srgbClr val="0000FF"/>
                </a:solidFill>
              </a:rPr>
              <a:t>CSE373: Data Structures &amp; Algorithms</a:t>
            </a:r>
            <a:r>
              <a:rPr lang="en-US" sz="1400" i="0" dirty="0" smtClean="0">
                <a:solidFill>
                  <a:srgbClr val="0000FF"/>
                </a:solidFill>
              </a:rPr>
              <a:t/>
            </a:r>
            <a:br>
              <a:rPr lang="en-US" sz="1400" i="0" dirty="0" smtClean="0">
                <a:solidFill>
                  <a:srgbClr val="0000FF"/>
                </a:solidFill>
              </a:rPr>
            </a:br>
            <a:r>
              <a:rPr lang="en-US" sz="3200" i="0" dirty="0" smtClean="0">
                <a:solidFill>
                  <a:srgbClr val="0000FF"/>
                </a:solidFill>
              </a:rPr>
              <a:t>Parallel </a:t>
            </a:r>
            <a:r>
              <a:rPr lang="en-US" sz="3200" i="0" dirty="0" smtClean="0">
                <a:solidFill>
                  <a:srgbClr val="0000FF"/>
                </a:solidFill>
              </a:rPr>
              <a:t>Reductions, Maps, and Algorithm Analysis</a:t>
            </a:r>
            <a:endParaRPr lang="en-US" sz="3200" i="0" dirty="0">
              <a:solidFill>
                <a:srgbClr val="0000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Hunter Zahn</a:t>
            </a:r>
            <a:endParaRPr lang="en-US" sz="2400" dirty="0" smtClean="0"/>
          </a:p>
          <a:p>
            <a:r>
              <a:rPr lang="en-US" sz="2400" dirty="0" smtClean="0"/>
              <a:t>Summer 2016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371A-8E31-764E-ADCB-972FE016D8D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557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Outline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648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Done</a:t>
            </a:r>
            <a:r>
              <a:rPr lang="en-US" dirty="0" smtClean="0"/>
              <a:t>:</a:t>
            </a:r>
          </a:p>
          <a:p>
            <a:r>
              <a:rPr lang="en-US" dirty="0" smtClean="0"/>
              <a:t>How to write a parallel algorithm with fork and join</a:t>
            </a:r>
          </a:p>
          <a:p>
            <a:r>
              <a:rPr lang="en-US" dirty="0" smtClean="0"/>
              <a:t>Why using divide-and-conquer with lots of small tasks is best</a:t>
            </a:r>
          </a:p>
          <a:p>
            <a:pPr lvl="1"/>
            <a:r>
              <a:rPr lang="en-US" dirty="0" smtClean="0"/>
              <a:t>Combines results in parallel</a:t>
            </a:r>
          </a:p>
          <a:p>
            <a:pPr lvl="1"/>
            <a:r>
              <a:rPr lang="en-US" dirty="0" smtClean="0"/>
              <a:t>(Assuming library can handle “lots of small threads”)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b="1" dirty="0" smtClean="0"/>
              <a:t>Now</a:t>
            </a:r>
            <a:r>
              <a:rPr lang="en-US" dirty="0" smtClean="0"/>
              <a:t>:</a:t>
            </a:r>
          </a:p>
          <a:p>
            <a:r>
              <a:rPr lang="en-US" dirty="0" smtClean="0"/>
              <a:t>More examples of simple parallel programs that fit the “map” or “reduce” patterns</a:t>
            </a:r>
          </a:p>
          <a:p>
            <a:r>
              <a:rPr lang="en-US" dirty="0" smtClean="0"/>
              <a:t>Teaser: Beyond maps and reductions</a:t>
            </a:r>
          </a:p>
          <a:p>
            <a:r>
              <a:rPr lang="en-US" dirty="0" smtClean="0"/>
              <a:t>Asymptotic analysis for fork-join parallelism</a:t>
            </a:r>
          </a:p>
          <a:p>
            <a:r>
              <a:rPr lang="en-US" dirty="0" smtClean="0"/>
              <a:t>Amdahl’s Law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2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What else looks like this?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114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Saw summing an array went from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sequential to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parallel (</a:t>
            </a:r>
            <a:r>
              <a:rPr lang="en-US" i="1" dirty="0" smtClean="0"/>
              <a:t>assuming </a:t>
            </a:r>
            <a:r>
              <a:rPr lang="en-US" b="1" i="1" dirty="0" smtClean="0"/>
              <a:t>a lot</a:t>
            </a:r>
            <a:r>
              <a:rPr lang="en-US" i="1" dirty="0" smtClean="0"/>
              <a:t> of processors and very large n</a:t>
            </a:r>
            <a:r>
              <a:rPr lang="en-US" dirty="0" smtClean="0"/>
              <a:t>)!</a:t>
            </a:r>
          </a:p>
          <a:p>
            <a:pPr lvl="1"/>
            <a:r>
              <a:rPr lang="en-US" dirty="0" smtClean="0"/>
              <a:t>Exponential speed-up in </a:t>
            </a:r>
            <a:r>
              <a:rPr lang="en-US" dirty="0"/>
              <a:t>theory (</a:t>
            </a:r>
            <a:r>
              <a:rPr lang="en-US" i="1" dirty="0"/>
              <a:t>n </a:t>
            </a:r>
            <a:r>
              <a:rPr lang="en-US" dirty="0"/>
              <a:t>/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 </a:t>
            </a:r>
            <a:r>
              <a:rPr lang="en-US" dirty="0"/>
              <a:t>grows exponentially)</a:t>
            </a:r>
          </a:p>
          <a:p>
            <a:pPr lvl="1"/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914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71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19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24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76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81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28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133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590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438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743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895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200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048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52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810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657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962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114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419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67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72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724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29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876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181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334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638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791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943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096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400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553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858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010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162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467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315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620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772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077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924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Left Brace 54"/>
          <p:cNvSpPr/>
          <p:nvPr/>
        </p:nvSpPr>
        <p:spPr bwMode="auto">
          <a:xfrm rot="16200000">
            <a:off x="952500" y="306698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6" name="Straight Connector 55"/>
          <p:cNvCxnSpPr/>
          <p:nvPr/>
        </p:nvCxnSpPr>
        <p:spPr bwMode="auto">
          <a:xfrm rot="16200000" flipH="1">
            <a:off x="1028700" y="35241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5400000">
            <a:off x="1333500" y="35241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Left Brace 57"/>
          <p:cNvSpPr/>
          <p:nvPr/>
        </p:nvSpPr>
        <p:spPr bwMode="auto">
          <a:xfrm rot="16200000">
            <a:off x="1409700" y="30669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Left Brace 58"/>
          <p:cNvSpPr/>
          <p:nvPr/>
        </p:nvSpPr>
        <p:spPr bwMode="auto">
          <a:xfrm rot="16200000">
            <a:off x="1866900" y="30669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Left Brace 59"/>
          <p:cNvSpPr/>
          <p:nvPr/>
        </p:nvSpPr>
        <p:spPr bwMode="auto">
          <a:xfrm rot="16200000">
            <a:off x="2324100" y="30669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Left Brace 60"/>
          <p:cNvSpPr/>
          <p:nvPr/>
        </p:nvSpPr>
        <p:spPr bwMode="auto">
          <a:xfrm rot="16200000">
            <a:off x="2781300" y="30669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Left Brace 61"/>
          <p:cNvSpPr/>
          <p:nvPr/>
        </p:nvSpPr>
        <p:spPr bwMode="auto">
          <a:xfrm rot="16200000">
            <a:off x="3238500" y="30669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Left Brace 62"/>
          <p:cNvSpPr/>
          <p:nvPr/>
        </p:nvSpPr>
        <p:spPr bwMode="auto">
          <a:xfrm rot="16200000">
            <a:off x="3695700" y="30669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Left Brace 63"/>
          <p:cNvSpPr/>
          <p:nvPr/>
        </p:nvSpPr>
        <p:spPr bwMode="auto">
          <a:xfrm rot="16200000">
            <a:off x="4152900" y="30669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Left Brace 64"/>
          <p:cNvSpPr/>
          <p:nvPr/>
        </p:nvSpPr>
        <p:spPr bwMode="auto">
          <a:xfrm rot="16200000">
            <a:off x="4610100" y="3066991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Left Brace 65"/>
          <p:cNvSpPr/>
          <p:nvPr/>
        </p:nvSpPr>
        <p:spPr bwMode="auto">
          <a:xfrm rot="16200000">
            <a:off x="5067300" y="30669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Left Brace 66"/>
          <p:cNvSpPr/>
          <p:nvPr/>
        </p:nvSpPr>
        <p:spPr bwMode="auto">
          <a:xfrm rot="16200000">
            <a:off x="5524500" y="30669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Left Brace 67"/>
          <p:cNvSpPr/>
          <p:nvPr/>
        </p:nvSpPr>
        <p:spPr bwMode="auto">
          <a:xfrm rot="16200000">
            <a:off x="5981700" y="30669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Left Brace 68"/>
          <p:cNvSpPr/>
          <p:nvPr/>
        </p:nvSpPr>
        <p:spPr bwMode="auto">
          <a:xfrm rot="16200000">
            <a:off x="6438900" y="30669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Left Brace 69"/>
          <p:cNvSpPr/>
          <p:nvPr/>
        </p:nvSpPr>
        <p:spPr bwMode="auto">
          <a:xfrm rot="16200000">
            <a:off x="6896100" y="30669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Left Brace 70"/>
          <p:cNvSpPr/>
          <p:nvPr/>
        </p:nvSpPr>
        <p:spPr bwMode="auto">
          <a:xfrm rot="16200000">
            <a:off x="7353300" y="30669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Left Brace 71"/>
          <p:cNvSpPr/>
          <p:nvPr/>
        </p:nvSpPr>
        <p:spPr bwMode="auto">
          <a:xfrm rot="16200000">
            <a:off x="7810500" y="30669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143000" y="3543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4" name="Straight Connector 73"/>
          <p:cNvCxnSpPr/>
          <p:nvPr/>
        </p:nvCxnSpPr>
        <p:spPr bwMode="auto">
          <a:xfrm rot="16200000" flipH="1">
            <a:off x="1943100" y="35050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rot="5400000">
            <a:off x="2247900" y="35050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2057400" y="3543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7" name="Straight Connector 76"/>
          <p:cNvCxnSpPr/>
          <p:nvPr/>
        </p:nvCxnSpPr>
        <p:spPr bwMode="auto">
          <a:xfrm rot="16200000" flipH="1">
            <a:off x="2933700" y="35241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5400000">
            <a:off x="3238500" y="35241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3048000" y="3543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0" name="Straight Connector 79"/>
          <p:cNvCxnSpPr/>
          <p:nvPr/>
        </p:nvCxnSpPr>
        <p:spPr bwMode="auto">
          <a:xfrm rot="16200000" flipH="1">
            <a:off x="3848100" y="3524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5400000">
            <a:off x="4152900" y="3524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3962400" y="3543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3" name="Straight Connector 82"/>
          <p:cNvCxnSpPr/>
          <p:nvPr/>
        </p:nvCxnSpPr>
        <p:spPr bwMode="auto">
          <a:xfrm rot="16200000" flipH="1">
            <a:off x="4762500" y="3524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 rot="5400000">
            <a:off x="5067300" y="3524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4876800" y="3543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6" name="Straight Connector 85"/>
          <p:cNvCxnSpPr/>
          <p:nvPr/>
        </p:nvCxnSpPr>
        <p:spPr bwMode="auto">
          <a:xfrm rot="16200000" flipH="1">
            <a:off x="5676900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rot="5400000">
            <a:off x="5981700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5791200" y="34669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9" name="Straight Connector 88"/>
          <p:cNvCxnSpPr/>
          <p:nvPr/>
        </p:nvCxnSpPr>
        <p:spPr bwMode="auto">
          <a:xfrm rot="16200000" flipH="1">
            <a:off x="6591300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 rot="5400000">
            <a:off x="6896100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6705600" y="34669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2" name="Straight Connector 91"/>
          <p:cNvCxnSpPr/>
          <p:nvPr/>
        </p:nvCxnSpPr>
        <p:spPr bwMode="auto">
          <a:xfrm rot="16200000" flipH="1">
            <a:off x="7505699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 rot="5400000">
            <a:off x="7810499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619999" y="34669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5" name="Straight Connector 94"/>
          <p:cNvCxnSpPr>
            <a:stCxn id="73" idx="2"/>
          </p:cNvCxnSpPr>
          <p:nvPr/>
        </p:nvCxnSpPr>
        <p:spPr bwMode="auto">
          <a:xfrm rot="16200000" flipH="1">
            <a:off x="1416936" y="3836227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76" idx="2"/>
          </p:cNvCxnSpPr>
          <p:nvPr/>
        </p:nvCxnSpPr>
        <p:spPr bwMode="auto">
          <a:xfrm rot="5400000">
            <a:off x="1950337" y="3821754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1600200" y="3924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8" name="Straight Connector 97"/>
          <p:cNvCxnSpPr/>
          <p:nvPr/>
        </p:nvCxnSpPr>
        <p:spPr bwMode="auto">
          <a:xfrm rot="16200000" flipH="1">
            <a:off x="3307463" y="38171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 rot="5400000">
            <a:off x="3840864" y="38026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3476254" y="3924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1" name="Straight Connector 100"/>
          <p:cNvCxnSpPr/>
          <p:nvPr/>
        </p:nvCxnSpPr>
        <p:spPr bwMode="auto">
          <a:xfrm rot="16200000" flipH="1">
            <a:off x="5136263" y="38171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 rot="5400000">
            <a:off x="5669664" y="38026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5305054" y="3924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4" name="Straight Connector 103"/>
          <p:cNvCxnSpPr/>
          <p:nvPr/>
        </p:nvCxnSpPr>
        <p:spPr bwMode="auto">
          <a:xfrm rot="16200000" flipH="1">
            <a:off x="6965062" y="37409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rot="5400000">
            <a:off x="7498463" y="37264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7133853" y="38479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7" name="Straight Connector 106"/>
          <p:cNvCxnSpPr/>
          <p:nvPr/>
        </p:nvCxnSpPr>
        <p:spPr bwMode="auto">
          <a:xfrm>
            <a:off x="1905000" y="42480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rot="10800000" flipV="1">
            <a:off x="2728730" y="42480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TextBox 108"/>
          <p:cNvSpPr txBox="1"/>
          <p:nvPr/>
        </p:nvSpPr>
        <p:spPr>
          <a:xfrm>
            <a:off x="2485653" y="43813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0" name="Straight Connector 109"/>
          <p:cNvCxnSpPr/>
          <p:nvPr/>
        </p:nvCxnSpPr>
        <p:spPr bwMode="auto">
          <a:xfrm>
            <a:off x="5638799" y="42480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rot="10800000" flipV="1">
            <a:off x="6462529" y="42480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" name="TextBox 111"/>
          <p:cNvSpPr txBox="1"/>
          <p:nvPr/>
        </p:nvSpPr>
        <p:spPr>
          <a:xfrm>
            <a:off x="6219452" y="43813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3" name="Straight Connector 112"/>
          <p:cNvCxnSpPr/>
          <p:nvPr/>
        </p:nvCxnSpPr>
        <p:spPr bwMode="auto">
          <a:xfrm>
            <a:off x="2819400" y="4705290"/>
            <a:ext cx="1585724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 rot="10800000" flipV="1">
            <a:off x="4557530" y="4705290"/>
            <a:ext cx="1690870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4343400" y="470529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sp>
        <p:nvSpPr>
          <p:cNvPr id="116" name="Content Placeholder 2"/>
          <p:cNvSpPr txBox="1">
            <a:spLocks/>
          </p:cNvSpPr>
          <p:nvPr/>
        </p:nvSpPr>
        <p:spPr bwMode="auto">
          <a:xfrm>
            <a:off x="838200" y="54102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Anything that can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use results from two halves and merge them in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 time has the same property…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1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1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1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217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Maximum or minimum element</a:t>
            </a:r>
          </a:p>
          <a:p>
            <a:endParaRPr lang="en-US" sz="1000" dirty="0" smtClean="0"/>
          </a:p>
          <a:p>
            <a:r>
              <a:rPr lang="en-US" dirty="0" smtClean="0"/>
              <a:t>Is there an element satisfying some property (e.g., is there a 17)?</a:t>
            </a:r>
          </a:p>
          <a:p>
            <a:endParaRPr lang="en-US" sz="1000" dirty="0" smtClean="0"/>
          </a:p>
          <a:p>
            <a:r>
              <a:rPr lang="en-US" dirty="0" smtClean="0"/>
              <a:t>Left-most element satisfying some property (e.g., first 17)</a:t>
            </a:r>
          </a:p>
          <a:p>
            <a:pPr lvl="1"/>
            <a:r>
              <a:rPr lang="en-US" dirty="0" smtClean="0"/>
              <a:t>What should the recursive tasks return?</a:t>
            </a:r>
          </a:p>
          <a:p>
            <a:pPr lvl="1"/>
            <a:r>
              <a:rPr lang="en-US" dirty="0" smtClean="0"/>
              <a:t>How should we merge the results?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Corners of a rectangle containing all points (a “bounding box”)</a:t>
            </a:r>
          </a:p>
          <a:p>
            <a:endParaRPr lang="en-US" sz="1000" dirty="0" smtClean="0"/>
          </a:p>
          <a:p>
            <a:r>
              <a:rPr lang="en-US" dirty="0" smtClean="0"/>
              <a:t>Counts, for example, number of strings that start with a vowel</a:t>
            </a:r>
          </a:p>
          <a:p>
            <a:pPr lvl="1"/>
            <a:r>
              <a:rPr lang="en-US" dirty="0" smtClean="0"/>
              <a:t>This is just summing with a different base case</a:t>
            </a:r>
          </a:p>
          <a:p>
            <a:pPr lvl="1"/>
            <a:r>
              <a:rPr lang="en-US" dirty="0" smtClean="0"/>
              <a:t>Many problems are!</a:t>
            </a:r>
          </a:p>
          <a:p>
            <a:endParaRPr lang="en-US" sz="1000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45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Reductions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Computations of this form are called </a:t>
            </a:r>
            <a:r>
              <a:rPr lang="en-US" dirty="0" smtClean="0">
                <a:solidFill>
                  <a:schemeClr val="accent1"/>
                </a:solidFill>
              </a:rPr>
              <a:t>reduction</a:t>
            </a:r>
            <a:endParaRPr lang="en-US" sz="1000" dirty="0" smtClean="0"/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dirty="0" smtClean="0"/>
              <a:t>Produce single answer from collection via an </a:t>
            </a:r>
            <a:r>
              <a:rPr lang="en-US" dirty="0" smtClean="0">
                <a:solidFill>
                  <a:srgbClr val="4F81BD"/>
                </a:solidFill>
              </a:rPr>
              <a:t>associative operator</a:t>
            </a:r>
          </a:p>
          <a:p>
            <a:pPr lvl="1"/>
            <a:r>
              <a:rPr lang="en-US" dirty="0" smtClean="0"/>
              <a:t>Associative: a + (</a:t>
            </a:r>
            <a:r>
              <a:rPr lang="en-US" dirty="0" err="1" smtClean="0"/>
              <a:t>b+c</a:t>
            </a:r>
            <a:r>
              <a:rPr lang="en-US" dirty="0" smtClean="0"/>
              <a:t>) = (</a:t>
            </a:r>
            <a:r>
              <a:rPr lang="en-US" dirty="0" err="1" smtClean="0"/>
              <a:t>a+b</a:t>
            </a:r>
            <a:r>
              <a:rPr lang="en-US" dirty="0" smtClean="0"/>
              <a:t>) + c</a:t>
            </a:r>
          </a:p>
          <a:p>
            <a:pPr lvl="1"/>
            <a:r>
              <a:rPr lang="en-US" dirty="0" smtClean="0"/>
              <a:t>Examples: max, count, leftmost, rightmost, sum, product, …</a:t>
            </a:r>
          </a:p>
          <a:p>
            <a:pPr lvl="1"/>
            <a:r>
              <a:rPr lang="en-US" dirty="0" smtClean="0"/>
              <a:t>Non-examples: median, subtraction, exponentiation</a:t>
            </a:r>
          </a:p>
          <a:p>
            <a:endParaRPr lang="en-US" sz="1000" dirty="0" smtClean="0"/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But some things are inherently sequential</a:t>
            </a:r>
          </a:p>
          <a:p>
            <a:pPr lvl="1"/>
            <a:r>
              <a:rPr lang="en-US" dirty="0" smtClean="0"/>
              <a:t>How we process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 may depend entirely on the result of processing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[i-1]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35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Even easier: Maps (Data Parallelism)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2209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4F81BD"/>
                </a:solidFill>
              </a:rPr>
              <a:t>map operation </a:t>
            </a:r>
            <a:r>
              <a:rPr lang="en-US" dirty="0" smtClean="0"/>
              <a:t>operates on each element of a collection independently to create a new collection of the same size</a:t>
            </a:r>
          </a:p>
          <a:p>
            <a:pPr lvl="1"/>
            <a:r>
              <a:rPr lang="en-US" dirty="0" smtClean="0"/>
              <a:t>No combining results</a:t>
            </a:r>
          </a:p>
          <a:p>
            <a:pPr lvl="1"/>
            <a:r>
              <a:rPr lang="en-US" dirty="0" smtClean="0"/>
              <a:t>For arrays, this is so trivial some hardware has direct support</a:t>
            </a:r>
          </a:p>
          <a:p>
            <a:endParaRPr lang="en-US" sz="1000" dirty="0" smtClean="0"/>
          </a:p>
          <a:p>
            <a:r>
              <a:rPr lang="en-US" dirty="0" smtClean="0"/>
              <a:t>Canonical example: Vector addition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3733800"/>
            <a:ext cx="6477000" cy="1981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vector_add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assert </a:t>
            </a:r>
            <a:r>
              <a:rPr lang="en-US" sz="2000" kern="0" dirty="0" smtClean="0">
                <a:latin typeface="Courier New" pitchFamily="49" charset="0"/>
              </a:rPr>
              <a:t>(arr1.length == arr2.length);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result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[arr1.length];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noProof="0" dirty="0" smtClean="0">
                <a:solidFill>
                  <a:schemeClr val="accent2"/>
                </a:solidFill>
                <a:latin typeface="Courier New" pitchFamily="49" charset="0"/>
              </a:rPr>
              <a:t>FORALL</a:t>
            </a:r>
            <a:r>
              <a:rPr lang="en-US" sz="2000" kern="0" noProof="0" dirty="0" smtClean="0">
                <a:latin typeface="Courier New" pitchFamily="49" charset="0"/>
              </a:rPr>
              <a:t>(</a:t>
            </a:r>
            <a:r>
              <a:rPr lang="en-US" sz="2000" kern="0" noProof="0" dirty="0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=0; i &lt; arr1.length; i++) 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result[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lang="en-US" sz="2000" kern="0" dirty="0" smtClean="0">
                <a:latin typeface="Courier New" pitchFamily="49" charset="0"/>
              </a:rPr>
              <a:t>arr1[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+ arr2[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result;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40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In </a:t>
            </a:r>
            <a:r>
              <a:rPr lang="en-US" dirty="0" smtClean="0">
                <a:solidFill>
                  <a:srgbClr val="0000FF"/>
                </a:solidFill>
              </a:rPr>
              <a:t>Java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Even though there is no result-combining, it still helps with load balancing to create many small tasks</a:t>
            </a:r>
          </a:p>
          <a:p>
            <a:pPr lvl="1"/>
            <a:r>
              <a:rPr lang="en-US" dirty="0" smtClean="0"/>
              <a:t>Maybe not for vector-add but for more compute-intensive maps</a:t>
            </a:r>
          </a:p>
          <a:p>
            <a:pPr lvl="1"/>
            <a:r>
              <a:rPr lang="en-US" dirty="0" smtClean="0"/>
              <a:t>The forking is O(log n) whereas theoretically other approaches to vector-add is O(1)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914400"/>
            <a:ext cx="8610600" cy="5562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res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  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,int[]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){ …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protected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(hi – lo &lt; SEQUENTIAL_CUTOFF)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res[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 = arr1[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 + arr2[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mid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(lo,mid,res,arr1,arr2);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(mid,hi,res,arr1,arr2);  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right.run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add(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assert </a:t>
            </a:r>
            <a:r>
              <a:rPr lang="en-US" sz="2000" kern="0" dirty="0" smtClean="0">
                <a:latin typeface="Courier New" pitchFamily="49" charset="0"/>
              </a:rPr>
              <a:t>(arr1.length == arr2.length);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[arr1.length];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VecAdd</a:t>
            </a:r>
            <a:r>
              <a:rPr lang="en-US" sz="2000" kern="0" dirty="0" smtClean="0">
                <a:latin typeface="Courier New" pitchFamily="49" charset="0"/>
              </a:rPr>
              <a:t>(0,arr.length,ans,arr1,arr2).run();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371A-8E31-764E-ADCB-972FE016D8D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50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Maps and reductions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Maps and reductions: the “workhorses” of parallel programming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By far the two most important and common patterns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Learn to recognize when an algorithm can be written in terms of maps and reductions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Use maps and reductions to describe (parallel) algorithms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Programming them becomes “trivial” with a little practice</a:t>
            </a:r>
          </a:p>
          <a:p>
            <a:pPr lvl="2"/>
            <a:r>
              <a:rPr lang="en-US" dirty="0" smtClean="0"/>
              <a:t>Exactly like sequential for-loops seem second-nature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7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Some problems are “inherently sequential”</a:t>
            </a:r>
          </a:p>
          <a:p>
            <a:pPr marL="0" lvl="1" indent="0" algn="ctr">
              <a:buNone/>
            </a:pPr>
            <a:r>
              <a:rPr lang="en-US" sz="2000" i="1" dirty="0"/>
              <a:t>“Nine women can’t make a baby in one month”</a:t>
            </a:r>
          </a:p>
          <a:p>
            <a:endParaRPr lang="en-US" sz="800" dirty="0"/>
          </a:p>
          <a:p>
            <a:r>
              <a:rPr lang="en-US" sz="2400" dirty="0" smtClean="0"/>
              <a:t>But not all parallelizable problems are maps and reductions</a:t>
            </a:r>
          </a:p>
          <a:p>
            <a:endParaRPr lang="en-US" sz="800" dirty="0"/>
          </a:p>
          <a:p>
            <a:r>
              <a:rPr lang="en-US" sz="2400" dirty="0" smtClean="0"/>
              <a:t>If had one more lecture, would show “parallel prefix”, a clever algorithm to parallelize the </a:t>
            </a:r>
            <a:r>
              <a:rPr lang="en-US" sz="2400" i="1" dirty="0" smtClean="0"/>
              <a:t>problem</a:t>
            </a:r>
            <a:r>
              <a:rPr lang="en-US" sz="2400" dirty="0" smtClean="0"/>
              <a:t> that this sequential </a:t>
            </a:r>
            <a:r>
              <a:rPr lang="en-US" sz="2400" i="1" dirty="0" smtClean="0"/>
              <a:t>code</a:t>
            </a:r>
            <a:r>
              <a:rPr lang="en-US" sz="2400" dirty="0" smtClean="0"/>
              <a:t> solves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Beyond maps and reductions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4914900"/>
            <a:ext cx="6248400" cy="1905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0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prefix_sum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output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input.length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output[0] = input[0];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noProof="0" dirty="0" smtClean="0">
                <a:solidFill>
                  <a:schemeClr val="accent2"/>
                </a:solidFill>
                <a:latin typeface="Courier New" pitchFamily="49" charset="0"/>
              </a:rPr>
              <a:t>  for</a:t>
            </a:r>
            <a:r>
              <a:rPr lang="en-US" sz="2000" kern="0" noProof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noProof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=1;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 &lt; </a:t>
            </a:r>
            <a:r>
              <a:rPr lang="en-US" sz="2000" kern="0" dirty="0" smtClean="0">
                <a:latin typeface="Courier New" pitchFamily="49" charset="0"/>
              </a:rPr>
              <a:t>input</a:t>
            </a:r>
            <a:r>
              <a:rPr lang="en-US" sz="2000" kern="0" noProof="0" dirty="0" smtClean="0">
                <a:latin typeface="Courier New" pitchFamily="49" charset="0"/>
              </a:rPr>
              <a:t>.length;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++)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output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[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lang="en-US" sz="2000" kern="0" dirty="0" smtClean="0">
                <a:latin typeface="Courier New" pitchFamily="49" charset="0"/>
              </a:rPr>
              <a:t>output[i-1]+input[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return</a:t>
            </a:r>
            <a:r>
              <a:rPr lang="en-US" sz="2000" kern="0" dirty="0" smtClean="0">
                <a:latin typeface="Courier New" pitchFamily="49" charset="0"/>
              </a:rPr>
              <a:t> output;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339804" y="4201900"/>
            <a:ext cx="8346996" cy="552510"/>
            <a:chOff x="263604" y="5486400"/>
            <a:chExt cx="8575596" cy="93351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486400"/>
              <a:ext cx="9541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input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3604" y="6019800"/>
              <a:ext cx="11079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output</a:t>
              </a:r>
            </a:p>
          </p:txBody>
        </p:sp>
        <p:sp>
          <p:nvSpPr>
            <p:cNvPr id="10" name="Rectangl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5240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+mj-lt"/>
                </a:rPr>
                <a:t>6</a:t>
              </a:r>
              <a:endParaRPr lang="en-US" sz="20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1" name="Rectangle 5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4384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+mj-lt"/>
                </a:rPr>
                <a:t>4</a:t>
              </a:r>
              <a:endParaRPr lang="en-US" sz="20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2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3528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+mj-lt"/>
                </a:rPr>
                <a:t>16</a:t>
              </a:r>
              <a:endParaRPr lang="en-US" sz="20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3" name="Rectangle 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2672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+mj-lt"/>
                </a:rPr>
                <a:t>10</a:t>
              </a:r>
              <a:endParaRPr lang="en-US" sz="20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4" name="Rectangle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1816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+mj-lt"/>
                </a:rPr>
                <a:t>16</a:t>
              </a:r>
              <a:endParaRPr lang="en-US" sz="20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5" name="Rectangle 5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0960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+mj-lt"/>
                </a:rPr>
                <a:t>14</a:t>
              </a:r>
              <a:endParaRPr lang="en-US" sz="20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6" name="Rectangle 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104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+mj-lt"/>
                </a:rPr>
                <a:t>2</a:t>
              </a:r>
              <a:endParaRPr lang="en-US" sz="20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7" name="Rectangle 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9248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bg1"/>
                  </a:solidFill>
                  <a:latin typeface="+mj-lt"/>
                </a:rPr>
                <a:t>8</a:t>
              </a:r>
            </a:p>
          </p:txBody>
        </p:sp>
        <p:sp>
          <p:nvSpPr>
            <p:cNvPr id="18" name="Rectangle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5240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+mj-lt"/>
                </a:rPr>
                <a:t>6</a:t>
              </a:r>
              <a:endParaRPr lang="en-US" sz="20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9" name="Rectangle 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4384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+mj-lt"/>
                </a:rPr>
                <a:t> 10</a:t>
              </a:r>
              <a:endParaRPr lang="en-US" sz="20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0" name="Rectangle 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3528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+mj-lt"/>
                </a:rPr>
                <a:t> 26</a:t>
              </a:r>
              <a:endParaRPr lang="en-US" sz="20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1" name="Rectangle 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2672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+mj-lt"/>
                </a:rPr>
                <a:t> 36</a:t>
              </a:r>
              <a:endParaRPr lang="en-US" sz="20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2" name="Rectangle 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+mj-lt"/>
                </a:rPr>
                <a:t> 52</a:t>
              </a:r>
              <a:endParaRPr lang="en-US" sz="20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3" name="Rectangle 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0960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+mj-lt"/>
                </a:rPr>
                <a:t> 66</a:t>
              </a:r>
              <a:endParaRPr lang="en-US" sz="20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4" name="Rectangle 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0104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+mj-lt"/>
                </a:rPr>
                <a:t> 68</a:t>
              </a:r>
              <a:endParaRPr lang="en-US" sz="20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5" name="Rectangle 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9248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+mj-lt"/>
                </a:rPr>
                <a:t> 76</a:t>
              </a:r>
              <a:endParaRPr lang="en-US" sz="2000" dirty="0">
                <a:solidFill>
                  <a:schemeClr val="bg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5528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What to do with multiple processors?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Next computer you buy will likely have 4 processors</a:t>
            </a:r>
          </a:p>
          <a:p>
            <a:pPr lvl="1"/>
            <a:r>
              <a:rPr lang="en-US" dirty="0" smtClean="0"/>
              <a:t>Wait a few years and it will be 8, 16, 32, …</a:t>
            </a:r>
          </a:p>
          <a:p>
            <a:pPr lvl="1"/>
            <a:r>
              <a:rPr lang="en-US" dirty="0" smtClean="0"/>
              <a:t>The chip companies have decided to do this (not a “law”)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can you do with them?</a:t>
            </a:r>
          </a:p>
          <a:p>
            <a:pPr lvl="1"/>
            <a:r>
              <a:rPr lang="en-US" dirty="0" smtClean="0"/>
              <a:t>Run multiple totally different programs at the same time</a:t>
            </a:r>
          </a:p>
          <a:p>
            <a:pPr lvl="2"/>
            <a:r>
              <a:rPr lang="en-US" dirty="0" smtClean="0"/>
              <a:t>Already do that? Yes, but with </a:t>
            </a:r>
            <a:r>
              <a:rPr lang="en-US" dirty="0" smtClean="0">
                <a:solidFill>
                  <a:schemeClr val="accent2"/>
                </a:solidFill>
              </a:rPr>
              <a:t>time-slicing</a:t>
            </a:r>
          </a:p>
          <a:p>
            <a:pPr lvl="1"/>
            <a:r>
              <a:rPr lang="en-US" dirty="0" smtClean="0"/>
              <a:t>Do multiple things at once in one program</a:t>
            </a:r>
          </a:p>
          <a:p>
            <a:pPr lvl="2"/>
            <a:r>
              <a:rPr lang="en-US" dirty="0" smtClean="0"/>
              <a:t>Our focus – more difficult</a:t>
            </a:r>
          </a:p>
          <a:p>
            <a:pPr lvl="2"/>
            <a:r>
              <a:rPr lang="en-US" dirty="0" smtClean="0"/>
              <a:t>Requires rethinking everything from asymptotic complexity to how to implement data-structure operations</a:t>
            </a:r>
          </a:p>
          <a:p>
            <a:pPr lvl="2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17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Analyzing algorithms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Like all algorithms, parallel algorithms should be:</a:t>
            </a:r>
          </a:p>
          <a:p>
            <a:pPr lvl="1"/>
            <a:r>
              <a:rPr lang="en-US" dirty="0" smtClean="0"/>
              <a:t>Correct </a:t>
            </a:r>
          </a:p>
          <a:p>
            <a:pPr lvl="1"/>
            <a:r>
              <a:rPr lang="en-US" dirty="0" smtClean="0"/>
              <a:t>Efficient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For our algorithms so far, correctness is “obvious” so we’ll focus on efficiency</a:t>
            </a:r>
          </a:p>
          <a:p>
            <a:pPr lvl="1"/>
            <a:r>
              <a:rPr lang="en-US" dirty="0" smtClean="0"/>
              <a:t>Want asymptotic bounds</a:t>
            </a:r>
          </a:p>
          <a:p>
            <a:pPr lvl="1"/>
            <a:r>
              <a:rPr lang="en-US" dirty="0" smtClean="0"/>
              <a:t>Want to analyze the algorithm without regard to a specific number of processors</a:t>
            </a:r>
          </a:p>
          <a:p>
            <a:pPr lvl="1"/>
            <a:r>
              <a:rPr lang="en-US" dirty="0" smtClean="0"/>
              <a:t>Here: Identify the “best we can do” </a:t>
            </a:r>
            <a:r>
              <a:rPr lang="en-US" i="1" dirty="0" smtClean="0"/>
              <a:t>if</a:t>
            </a:r>
            <a:r>
              <a:rPr lang="en-US" dirty="0" smtClean="0"/>
              <a:t> the underlying </a:t>
            </a:r>
            <a:r>
              <a:rPr lang="en-US" i="1" dirty="0" smtClean="0"/>
              <a:t>thread-scheduler</a:t>
            </a:r>
            <a:r>
              <a:rPr lang="en-US" dirty="0" smtClean="0"/>
              <a:t> does its part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84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Work and Span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Let </a:t>
            </a:r>
            <a:r>
              <a:rPr lang="en-US" b="1" dirty="0" smtClean="0"/>
              <a:t>T</a:t>
            </a:r>
            <a:r>
              <a:rPr lang="en-US" b="1" baseline="-25000" dirty="0" smtClean="0"/>
              <a:t>P</a:t>
            </a:r>
            <a:r>
              <a:rPr lang="en-US" dirty="0" smtClean="0"/>
              <a:t> be the running time if there are </a:t>
            </a:r>
            <a:r>
              <a:rPr lang="en-US" b="1" dirty="0" smtClean="0"/>
              <a:t>P</a:t>
            </a:r>
            <a:r>
              <a:rPr lang="en-US" dirty="0" smtClean="0"/>
              <a:t> processors available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Two key measures of run-time: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4F81BD"/>
                </a:solidFill>
              </a:rPr>
              <a:t>Work</a:t>
            </a:r>
            <a:r>
              <a:rPr lang="en-US" dirty="0" smtClean="0"/>
              <a:t>: How long it would take 1 processor = </a:t>
            </a:r>
            <a:r>
              <a:rPr lang="en-US" b="1" dirty="0" smtClean="0">
                <a:solidFill>
                  <a:srgbClr val="4F81BD"/>
                </a:solidFill>
              </a:rPr>
              <a:t>T</a:t>
            </a:r>
            <a:r>
              <a:rPr lang="en-US" b="1" baseline="-25000" dirty="0" smtClean="0">
                <a:solidFill>
                  <a:srgbClr val="4F81BD"/>
                </a:solidFill>
              </a:rPr>
              <a:t>1</a:t>
            </a:r>
          </a:p>
          <a:p>
            <a:pPr lvl="1"/>
            <a:r>
              <a:rPr lang="en-US" dirty="0" smtClean="0"/>
              <a:t>Just “sequential-</a:t>
            </a:r>
            <a:r>
              <a:rPr lang="en-US" dirty="0" err="1" smtClean="0"/>
              <a:t>ize</a:t>
            </a:r>
            <a:r>
              <a:rPr lang="en-US" dirty="0" smtClean="0"/>
              <a:t>” the recursive forking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4F81BD"/>
                </a:solidFill>
              </a:rPr>
              <a:t>Span</a:t>
            </a:r>
            <a:r>
              <a:rPr lang="en-US" dirty="0" smtClean="0"/>
              <a:t>: How long it would take infinity processors =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b="1" dirty="0" smtClean="0">
                <a:solidFill>
                  <a:srgbClr val="4F81BD"/>
                </a:solidFill>
              </a:rPr>
              <a:t>T</a:t>
            </a:r>
            <a:r>
              <a:rPr lang="en-US" sz="2800" b="1" baseline="-25000" dirty="0" smtClean="0">
                <a:solidFill>
                  <a:srgbClr val="4F81BD"/>
                </a:solidFill>
                <a:sym typeface="Symbol"/>
              </a:rPr>
              <a:t></a:t>
            </a:r>
            <a:endParaRPr lang="en-US" sz="2800" b="1" baseline="-25000" dirty="0" smtClean="0">
              <a:solidFill>
                <a:srgbClr val="4F81BD"/>
              </a:solidFill>
            </a:endParaRPr>
          </a:p>
          <a:p>
            <a:pPr lvl="1"/>
            <a:r>
              <a:rPr lang="en-US" dirty="0" smtClean="0"/>
              <a:t>The longest dependence-chain</a:t>
            </a:r>
          </a:p>
          <a:p>
            <a:pPr lvl="1"/>
            <a:r>
              <a:rPr lang="en-US" dirty="0" smtClean="0"/>
              <a:t>Example: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for summing an array </a:t>
            </a:r>
          </a:p>
          <a:p>
            <a:pPr lvl="2"/>
            <a:r>
              <a:rPr lang="en-US" dirty="0" smtClean="0"/>
              <a:t>Notice having &gt; </a:t>
            </a:r>
            <a:r>
              <a:rPr lang="en-US" i="1" dirty="0" smtClean="0"/>
              <a:t>n</a:t>
            </a:r>
            <a:r>
              <a:rPr lang="en-US" dirty="0" smtClean="0"/>
              <a:t>/2 processors is no additional help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755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Our simple examples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06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Picture showing all the “stuff that happens” during a reduction or a map: it’s a (conceptual!) DAG</a:t>
            </a:r>
            <a:endParaRPr lang="en-US" dirty="0">
              <a:latin typeface="+mj-lt"/>
            </a:endParaRP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4067175" y="2209800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1" name="Oval 7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524500" y="28044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2" name="Oval 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476500" y="2800010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13" name="AutoShape 9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 rot="10800000" flipV="1">
            <a:off x="2857500" y="2612822"/>
            <a:ext cx="1268262" cy="20657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0"/>
          <p:cNvCxnSpPr>
            <a:cxnSpLocks noChangeShapeType="1"/>
            <a:endCxn id="11" idx="0"/>
          </p:cNvCxnSpPr>
          <p:nvPr>
            <p:custDataLst>
              <p:tags r:id="rId5"/>
            </p:custDataLst>
          </p:nvPr>
        </p:nvCxnSpPr>
        <p:spPr bwMode="auto">
          <a:xfrm>
            <a:off x="4457700" y="2590800"/>
            <a:ext cx="1266825" cy="21363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067050" y="34902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21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866900" y="34902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22" name="AutoShape 9"/>
          <p:cNvCxnSpPr>
            <a:cxnSpLocks noChangeShapeType="1"/>
          </p:cNvCxnSpPr>
          <p:nvPr>
            <p:custDataLst>
              <p:tags r:id="rId8"/>
            </p:custDataLst>
          </p:nvPr>
        </p:nvCxnSpPr>
        <p:spPr bwMode="auto">
          <a:xfrm rot="5400000">
            <a:off x="2238795" y="3272613"/>
            <a:ext cx="256336" cy="317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10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 rot="5400000" flipV="1">
            <a:off x="2838870" y="3272613"/>
            <a:ext cx="256336" cy="317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7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6115050" y="3463789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27" name="Oval 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914900" y="3463789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28" name="AutoShape 9"/>
          <p:cNvCxnSpPr>
            <a:cxnSpLocks noChangeShapeType="1"/>
          </p:cNvCxnSpPr>
          <p:nvPr>
            <p:custDataLst>
              <p:tags r:id="rId12"/>
            </p:custDataLst>
          </p:nvPr>
        </p:nvCxnSpPr>
        <p:spPr bwMode="auto">
          <a:xfrm rot="5400000">
            <a:off x="5286795" y="3246170"/>
            <a:ext cx="256336" cy="317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" name="AutoShape 10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5400000" flipV="1">
            <a:off x="5886870" y="3246170"/>
            <a:ext cx="256336" cy="317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Oval 7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2247900" y="41760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1" name="Oval 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1466850" y="41760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32" name="AutoShape 9"/>
          <p:cNvCxnSpPr>
            <a:cxnSpLocks noChangeShapeType="1"/>
            <a:stCxn id="21" idx="3"/>
            <a:endCxn id="31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1654792" y="3905337"/>
            <a:ext cx="282779" cy="2586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3" name="AutoShape 10"/>
          <p:cNvCxnSpPr>
            <a:cxnSpLocks noChangeShapeType="1"/>
            <a:endCxn id="30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2164897" y="3893003"/>
            <a:ext cx="289831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Oval 7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3486150" y="41760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1" name="Oval 8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2705100" y="41760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42" name="AutoShape 9"/>
          <p:cNvCxnSpPr>
            <a:cxnSpLocks noChangeShapeType="1"/>
            <a:endCxn id="41" idx="0"/>
          </p:cNvCxnSpPr>
          <p:nvPr>
            <p:custDataLst>
              <p:tags r:id="rId20"/>
            </p:custDataLst>
          </p:nvPr>
        </p:nvCxnSpPr>
        <p:spPr bwMode="auto">
          <a:xfrm rot="5400000">
            <a:off x="2893042" y="3905337"/>
            <a:ext cx="282779" cy="2586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AutoShape 10"/>
          <p:cNvCxnSpPr>
            <a:cxnSpLocks noChangeShapeType="1"/>
            <a:endCxn id="40" idx="0"/>
          </p:cNvCxnSpPr>
          <p:nvPr>
            <p:custDataLst>
              <p:tags r:id="rId21"/>
            </p:custDataLst>
          </p:nvPr>
        </p:nvCxnSpPr>
        <p:spPr bwMode="auto">
          <a:xfrm rot="16200000" flipH="1">
            <a:off x="3403147" y="3893003"/>
            <a:ext cx="289831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4" name="Oval 7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5314950" y="4176033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5" name="Oval 8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533900" y="4176033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46" name="AutoShape 9"/>
          <p:cNvCxnSpPr>
            <a:cxnSpLocks noChangeShapeType="1"/>
            <a:endCxn id="45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4721842" y="3905338"/>
            <a:ext cx="282779" cy="2586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7" name="AutoShape 10"/>
          <p:cNvCxnSpPr>
            <a:cxnSpLocks noChangeShapeType="1"/>
            <a:endCxn id="44" idx="0"/>
          </p:cNvCxnSpPr>
          <p:nvPr>
            <p:custDataLst>
              <p:tags r:id="rId25"/>
            </p:custDataLst>
          </p:nvPr>
        </p:nvCxnSpPr>
        <p:spPr bwMode="auto">
          <a:xfrm rot="16200000" flipH="1">
            <a:off x="5231947" y="3893004"/>
            <a:ext cx="289831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8" name="Oval 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6534150" y="4176033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9" name="Oval 8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5753100" y="4176033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50" name="AutoShape 9"/>
          <p:cNvCxnSpPr>
            <a:cxnSpLocks noChangeShapeType="1"/>
            <a:endCxn id="49" idx="0"/>
          </p:cNvCxnSpPr>
          <p:nvPr>
            <p:custDataLst>
              <p:tags r:id="rId28"/>
            </p:custDataLst>
          </p:nvPr>
        </p:nvCxnSpPr>
        <p:spPr bwMode="auto">
          <a:xfrm rot="5400000">
            <a:off x="5941042" y="3905338"/>
            <a:ext cx="282779" cy="2586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1" name="AutoShape 10"/>
          <p:cNvCxnSpPr>
            <a:cxnSpLocks noChangeShapeType="1"/>
            <a:endCxn id="48" idx="0"/>
          </p:cNvCxnSpPr>
          <p:nvPr>
            <p:custDataLst>
              <p:tags r:id="rId29"/>
            </p:custDataLst>
          </p:nvPr>
        </p:nvCxnSpPr>
        <p:spPr bwMode="auto">
          <a:xfrm rot="16200000" flipH="1">
            <a:off x="6451147" y="3893004"/>
            <a:ext cx="289831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2" name="AutoShape 9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 rot="16200000" flipH="1">
            <a:off x="1600200" y="4724400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6" name="AutoShape 9"/>
          <p:cNvCxnSpPr>
            <a:cxnSpLocks noChangeShapeType="1"/>
          </p:cNvCxnSpPr>
          <p:nvPr>
            <p:custDataLst>
              <p:tags r:id="rId31"/>
            </p:custDataLst>
          </p:nvPr>
        </p:nvCxnSpPr>
        <p:spPr bwMode="auto">
          <a:xfrm rot="5400000">
            <a:off x="2133600" y="4724400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8" name="Oval 8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1828800" y="4953000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59" name="AutoShape 9"/>
          <p:cNvCxnSpPr>
            <a:cxnSpLocks noChangeShapeType="1"/>
          </p:cNvCxnSpPr>
          <p:nvPr>
            <p:custDataLst>
              <p:tags r:id="rId33"/>
            </p:custDataLst>
          </p:nvPr>
        </p:nvCxnSpPr>
        <p:spPr bwMode="auto">
          <a:xfrm rot="16200000" flipH="1">
            <a:off x="2895600" y="4724400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3" name="AutoShape 9"/>
          <p:cNvCxnSpPr>
            <a:cxnSpLocks noChangeShapeType="1"/>
          </p:cNvCxnSpPr>
          <p:nvPr>
            <p:custDataLst>
              <p:tags r:id="rId34"/>
            </p:custDataLst>
          </p:nvPr>
        </p:nvCxnSpPr>
        <p:spPr bwMode="auto">
          <a:xfrm rot="5400000">
            <a:off x="3352800" y="4724400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4" name="Oval 8"/>
          <p:cNvSpPr>
            <a:spLocks noChangeAspect="1" noChangeArrowheads="1"/>
          </p:cNvSpPr>
          <p:nvPr>
            <p:custDataLst>
              <p:tags r:id="rId35"/>
            </p:custDataLst>
          </p:nvPr>
        </p:nvSpPr>
        <p:spPr bwMode="auto">
          <a:xfrm>
            <a:off x="3105150" y="4953000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65" name="AutoShape 9"/>
          <p:cNvCxnSpPr>
            <a:cxnSpLocks noChangeShapeType="1"/>
          </p:cNvCxnSpPr>
          <p:nvPr>
            <p:custDataLst>
              <p:tags r:id="rId36"/>
            </p:custDataLst>
          </p:nvPr>
        </p:nvCxnSpPr>
        <p:spPr bwMode="auto">
          <a:xfrm rot="16200000" flipH="1">
            <a:off x="4648200" y="4724401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6" name="AutoShape 9"/>
          <p:cNvCxnSpPr>
            <a:cxnSpLocks noChangeShapeType="1"/>
          </p:cNvCxnSpPr>
          <p:nvPr>
            <p:custDataLst>
              <p:tags r:id="rId37"/>
            </p:custDataLst>
          </p:nvPr>
        </p:nvCxnSpPr>
        <p:spPr bwMode="auto">
          <a:xfrm rot="5400000">
            <a:off x="5181600" y="4724401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7" name="Oval 8"/>
          <p:cNvSpPr>
            <a:spLocks noChangeAspect="1" noChangeArrowheads="1"/>
          </p:cNvSpPr>
          <p:nvPr>
            <p:custDataLst>
              <p:tags r:id="rId38"/>
            </p:custDataLst>
          </p:nvPr>
        </p:nvSpPr>
        <p:spPr bwMode="auto">
          <a:xfrm>
            <a:off x="4876800" y="4953001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68" name="AutoShape 9"/>
          <p:cNvCxnSpPr>
            <a:cxnSpLocks noChangeShapeType="1"/>
          </p:cNvCxnSpPr>
          <p:nvPr>
            <p:custDataLst>
              <p:tags r:id="rId39"/>
            </p:custDataLst>
          </p:nvPr>
        </p:nvCxnSpPr>
        <p:spPr bwMode="auto">
          <a:xfrm rot="16200000" flipH="1">
            <a:off x="5867400" y="4724401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" name="AutoShape 9"/>
          <p:cNvCxnSpPr>
            <a:cxnSpLocks noChangeShapeType="1"/>
          </p:cNvCxnSpPr>
          <p:nvPr>
            <p:custDataLst>
              <p:tags r:id="rId40"/>
            </p:custDataLst>
          </p:nvPr>
        </p:nvCxnSpPr>
        <p:spPr bwMode="auto">
          <a:xfrm rot="5400000">
            <a:off x="6400800" y="4724401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0" name="Oval 8"/>
          <p:cNvSpPr>
            <a:spLocks noChangeAspect="1" noChangeArrowheads="1"/>
          </p:cNvSpPr>
          <p:nvPr>
            <p:custDataLst>
              <p:tags r:id="rId41"/>
            </p:custDataLst>
          </p:nvPr>
        </p:nvSpPr>
        <p:spPr bwMode="auto">
          <a:xfrm>
            <a:off x="6096000" y="4953001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71" name="AutoShape 9"/>
          <p:cNvCxnSpPr>
            <a:cxnSpLocks noChangeShapeType="1"/>
            <a:stCxn id="58" idx="4"/>
            <a:endCxn id="73" idx="1"/>
          </p:cNvCxnSpPr>
          <p:nvPr>
            <p:custDataLst>
              <p:tags r:id="rId42"/>
            </p:custDataLst>
          </p:nvPr>
        </p:nvCxnSpPr>
        <p:spPr bwMode="auto">
          <a:xfrm rot="16200000" flipH="1">
            <a:off x="2197716" y="5256276"/>
            <a:ext cx="130379" cy="4681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" name="AutoShape 9"/>
          <p:cNvCxnSpPr>
            <a:cxnSpLocks noChangeShapeType="1"/>
            <a:stCxn id="64" idx="3"/>
            <a:endCxn id="73" idx="7"/>
          </p:cNvCxnSpPr>
          <p:nvPr>
            <p:custDataLst>
              <p:tags r:id="rId43"/>
            </p:custDataLst>
          </p:nvPr>
        </p:nvCxnSpPr>
        <p:spPr bwMode="auto">
          <a:xfrm rot="5400000">
            <a:off x="2872037" y="5263848"/>
            <a:ext cx="199526" cy="38387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3" name="Oval 8"/>
          <p:cNvSpPr>
            <a:spLocks noChangeAspect="1" noChangeArrowheads="1"/>
          </p:cNvSpPr>
          <p:nvPr>
            <p:custDataLst>
              <p:tags r:id="rId44"/>
            </p:custDataLst>
          </p:nvPr>
        </p:nvSpPr>
        <p:spPr bwMode="auto">
          <a:xfrm>
            <a:off x="2438400" y="5486400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82" name="AutoShape 9"/>
          <p:cNvCxnSpPr>
            <a:cxnSpLocks noChangeShapeType="1"/>
            <a:endCxn id="84" idx="1"/>
          </p:cNvCxnSpPr>
          <p:nvPr>
            <p:custDataLst>
              <p:tags r:id="rId45"/>
            </p:custDataLst>
          </p:nvPr>
        </p:nvCxnSpPr>
        <p:spPr bwMode="auto">
          <a:xfrm rot="16200000" flipH="1">
            <a:off x="5282380" y="5249223"/>
            <a:ext cx="130379" cy="4681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3" name="AutoShape 9"/>
          <p:cNvCxnSpPr>
            <a:cxnSpLocks noChangeShapeType="1"/>
            <a:endCxn id="84" idx="7"/>
          </p:cNvCxnSpPr>
          <p:nvPr>
            <p:custDataLst>
              <p:tags r:id="rId46"/>
            </p:custDataLst>
          </p:nvPr>
        </p:nvCxnSpPr>
        <p:spPr bwMode="auto">
          <a:xfrm rot="10800000" flipV="1">
            <a:off x="5864528" y="5348968"/>
            <a:ext cx="383872" cy="19952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4" name="Oval 8"/>
          <p:cNvSpPr>
            <a:spLocks noChangeAspect="1" noChangeArrowheads="1"/>
          </p:cNvSpPr>
          <p:nvPr>
            <p:custDataLst>
              <p:tags r:id="rId47"/>
            </p:custDataLst>
          </p:nvPr>
        </p:nvSpPr>
        <p:spPr bwMode="auto">
          <a:xfrm>
            <a:off x="5523064" y="5479347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86" name="Oval 5"/>
          <p:cNvSpPr>
            <a:spLocks noChangeAspect="1" noChangeArrowheads="1"/>
          </p:cNvSpPr>
          <p:nvPr>
            <p:custDataLst>
              <p:tags r:id="rId48"/>
            </p:custDataLst>
          </p:nvPr>
        </p:nvSpPr>
        <p:spPr bwMode="auto">
          <a:xfrm>
            <a:off x="4114800" y="5791200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87" name="AutoShape 9"/>
          <p:cNvCxnSpPr>
            <a:cxnSpLocks noChangeShapeType="1"/>
            <a:endCxn id="86" idx="2"/>
          </p:cNvCxnSpPr>
          <p:nvPr>
            <p:custDataLst>
              <p:tags r:id="rId49"/>
            </p:custDataLst>
          </p:nvPr>
        </p:nvCxnSpPr>
        <p:spPr bwMode="auto">
          <a:xfrm>
            <a:off x="2884639" y="5751989"/>
            <a:ext cx="1230161" cy="2752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9" name="AutoShape 9"/>
          <p:cNvCxnSpPr>
            <a:cxnSpLocks noChangeShapeType="1"/>
            <a:stCxn id="84" idx="2"/>
          </p:cNvCxnSpPr>
          <p:nvPr>
            <p:custDataLst>
              <p:tags r:id="rId50"/>
            </p:custDataLst>
          </p:nvPr>
        </p:nvCxnSpPr>
        <p:spPr bwMode="auto">
          <a:xfrm rot="10800000" flipV="1">
            <a:off x="4569128" y="5715431"/>
            <a:ext cx="953936" cy="31933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1" name="Left Brace 90"/>
          <p:cNvSpPr/>
          <p:nvPr/>
        </p:nvSpPr>
        <p:spPr bwMode="auto">
          <a:xfrm rot="10800000">
            <a:off x="7098173" y="42150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467600" y="4205968"/>
            <a:ext cx="1481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base cases</a:t>
            </a:r>
          </a:p>
        </p:txBody>
      </p:sp>
      <p:sp>
        <p:nvSpPr>
          <p:cNvPr id="93" name="Left Brace 92"/>
          <p:cNvSpPr/>
          <p:nvPr/>
        </p:nvSpPr>
        <p:spPr bwMode="auto">
          <a:xfrm rot="10800000">
            <a:off x="7010400" y="2377167"/>
            <a:ext cx="304800" cy="16764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379827" y="2986768"/>
            <a:ext cx="92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divide </a:t>
            </a:r>
          </a:p>
        </p:txBody>
      </p:sp>
      <p:sp>
        <p:nvSpPr>
          <p:cNvPr id="95" name="Left Brace 94"/>
          <p:cNvSpPr/>
          <p:nvPr/>
        </p:nvSpPr>
        <p:spPr bwMode="auto">
          <a:xfrm rot="10800000">
            <a:off x="7086601" y="4739367"/>
            <a:ext cx="304800" cy="1524001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456028" y="5196568"/>
            <a:ext cx="12307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combine results </a:t>
            </a:r>
          </a:p>
        </p:txBody>
      </p:sp>
      <p:sp>
        <p:nvSpPr>
          <p:cNvPr id="7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95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Connecting to performance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Recall: </a:t>
            </a:r>
            <a:r>
              <a:rPr lang="en-US" b="1" dirty="0" smtClean="0"/>
              <a:t>T</a:t>
            </a:r>
            <a:r>
              <a:rPr lang="en-US" b="1" baseline="-25000" dirty="0" smtClean="0"/>
              <a:t>P</a:t>
            </a:r>
            <a:r>
              <a:rPr lang="en-US" dirty="0" smtClean="0"/>
              <a:t> = running time if there are </a:t>
            </a:r>
            <a:r>
              <a:rPr lang="en-US" b="1" dirty="0" smtClean="0"/>
              <a:t>P</a:t>
            </a:r>
            <a:r>
              <a:rPr lang="en-US" dirty="0" smtClean="0"/>
              <a:t> processors available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dirty="0" smtClean="0"/>
              <a:t>Work =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dirty="0" smtClean="0"/>
              <a:t> = sum of run-time of all nodes in the DAG</a:t>
            </a:r>
          </a:p>
          <a:p>
            <a:pPr lvl="1"/>
            <a:r>
              <a:rPr lang="en-US" dirty="0" smtClean="0"/>
              <a:t>That lonely processor does everything</a:t>
            </a:r>
          </a:p>
          <a:p>
            <a:pPr lvl="1"/>
            <a:r>
              <a:rPr lang="en-US" dirty="0" smtClean="0"/>
              <a:t>Any topological sort is a legal execution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for maps and reductions</a:t>
            </a:r>
          </a:p>
          <a:p>
            <a:endParaRPr lang="en-US" sz="1200" dirty="0" smtClean="0"/>
          </a:p>
          <a:p>
            <a:r>
              <a:rPr lang="en-US" dirty="0" smtClean="0"/>
              <a:t>Span = </a:t>
            </a:r>
            <a:r>
              <a:rPr lang="en-US" b="1" dirty="0" smtClean="0"/>
              <a:t>T</a:t>
            </a:r>
            <a:r>
              <a:rPr lang="en-US" b="1" baseline="-25000" dirty="0" smtClean="0">
                <a:sym typeface="Symbol"/>
              </a:rPr>
              <a:t> </a:t>
            </a:r>
            <a:r>
              <a:rPr lang="en-US" dirty="0" smtClean="0"/>
              <a:t>= sum of run-time of all nodes on the most-expensive path in the DAG</a:t>
            </a:r>
          </a:p>
          <a:p>
            <a:pPr lvl="1"/>
            <a:r>
              <a:rPr lang="en-US" dirty="0" smtClean="0"/>
              <a:t>Note: costs are on the nodes not the edges</a:t>
            </a:r>
          </a:p>
          <a:p>
            <a:pPr lvl="1"/>
            <a:r>
              <a:rPr lang="en-US" dirty="0" smtClean="0"/>
              <a:t>Our infinite army can do everything that is ready to be done, but still has to wait for earlier results</a:t>
            </a:r>
          </a:p>
          <a:p>
            <a:pPr lvl="1"/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for simple maps and </a:t>
            </a:r>
            <a:r>
              <a:rPr lang="en-US" dirty="0" smtClean="0"/>
              <a:t>reductions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40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Speed-up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153400" cy="48768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i="1" dirty="0"/>
              <a:t>Parallel algorithms is about decreasing span without </a:t>
            </a:r>
          </a:p>
          <a:p>
            <a:pPr marL="0" indent="0" algn="ctr">
              <a:buNone/>
            </a:pPr>
            <a:r>
              <a:rPr lang="en-US" i="1" dirty="0"/>
              <a:t>increasing work too </a:t>
            </a:r>
            <a:r>
              <a:rPr lang="en-US" i="1" dirty="0" smtClean="0"/>
              <a:t>much</a:t>
            </a:r>
          </a:p>
          <a:p>
            <a:pPr marL="0" indent="0" algn="ctr">
              <a:buNone/>
            </a:pPr>
            <a:endParaRPr lang="en-US" sz="15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Speed-up</a:t>
            </a:r>
            <a:r>
              <a:rPr lang="en-US" dirty="0" smtClean="0"/>
              <a:t> on </a:t>
            </a:r>
            <a:r>
              <a:rPr lang="en-US" b="1" dirty="0" smtClean="0"/>
              <a:t>P</a:t>
            </a:r>
            <a:r>
              <a:rPr lang="en-US" dirty="0" smtClean="0"/>
              <a:t> processors: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/ T</a:t>
            </a:r>
            <a:r>
              <a:rPr lang="en-US" b="1" baseline="-25000" dirty="0" smtClean="0"/>
              <a:t>P 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endParaRPr lang="en-US" sz="15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Parallelism</a:t>
            </a:r>
            <a:r>
              <a:rPr lang="en-US" dirty="0" smtClean="0"/>
              <a:t> is the maximum possible speed-up: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/ T</a:t>
            </a:r>
            <a:r>
              <a:rPr lang="en-US" b="1" baseline="-25000" dirty="0" smtClean="0">
                <a:sym typeface="Symbol"/>
              </a:rPr>
              <a:t> </a:t>
            </a:r>
            <a:r>
              <a:rPr lang="en-US" b="1" baseline="-25000" dirty="0" smtClean="0"/>
              <a:t> </a:t>
            </a:r>
          </a:p>
          <a:p>
            <a:pPr lvl="1"/>
            <a:r>
              <a:rPr lang="en-US" dirty="0" smtClean="0"/>
              <a:t>At some point, adding processors won’t help</a:t>
            </a:r>
          </a:p>
          <a:p>
            <a:pPr lvl="1"/>
            <a:r>
              <a:rPr lang="en-US" dirty="0" smtClean="0"/>
              <a:t>What that point is depends on the span</a:t>
            </a:r>
          </a:p>
          <a:p>
            <a:pPr lvl="1"/>
            <a:endParaRPr lang="en-US" dirty="0"/>
          </a:p>
          <a:p>
            <a:r>
              <a:rPr lang="en-US" dirty="0" smtClean="0"/>
              <a:t>In practice we have </a:t>
            </a:r>
            <a:r>
              <a:rPr lang="en-US" b="1" dirty="0"/>
              <a:t>P</a:t>
            </a:r>
            <a:r>
              <a:rPr lang="en-US" dirty="0" smtClean="0"/>
              <a:t> processors.  How well can we do?</a:t>
            </a:r>
          </a:p>
          <a:p>
            <a:pPr lvl="1"/>
            <a:r>
              <a:rPr lang="en-US" dirty="0" smtClean="0"/>
              <a:t>We cannot do better than </a:t>
            </a:r>
            <a:r>
              <a:rPr lang="en-US" b="1" i="1" dirty="0" smtClean="0">
                <a:sym typeface="Symbol"/>
              </a:rPr>
              <a:t>O</a:t>
            </a:r>
            <a:r>
              <a:rPr lang="en-US" b="1" dirty="0" smtClean="0">
                <a:sym typeface="Symbol"/>
              </a:rPr>
              <a:t>(</a:t>
            </a:r>
            <a:r>
              <a:rPr lang="en-US" b="1" dirty="0" smtClean="0"/>
              <a:t>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>
                <a:sym typeface="Symbol"/>
              </a:rPr>
              <a:t></a:t>
            </a:r>
            <a:r>
              <a:rPr lang="en-US" b="1" dirty="0" smtClean="0"/>
              <a:t>) </a:t>
            </a:r>
            <a:r>
              <a:rPr lang="en-US" dirty="0" smtClean="0"/>
              <a:t>(“must obey the span”)</a:t>
            </a:r>
            <a:endParaRPr lang="en-US" b="1" dirty="0" smtClean="0"/>
          </a:p>
          <a:p>
            <a:pPr lvl="1"/>
            <a:r>
              <a:rPr lang="en-US" dirty="0"/>
              <a:t>We cannot do better than </a:t>
            </a:r>
            <a:r>
              <a:rPr lang="en-US" b="1" i="1" dirty="0" smtClean="0">
                <a:sym typeface="Symbol"/>
              </a:rPr>
              <a:t>O</a:t>
            </a:r>
            <a:r>
              <a:rPr lang="en-US" b="1" dirty="0" smtClean="0">
                <a:sym typeface="Symbol"/>
              </a:rPr>
              <a:t>(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</a:t>
            </a:r>
            <a:r>
              <a:rPr lang="en-US" b="1" dirty="0"/>
              <a:t>/ P</a:t>
            </a:r>
            <a:r>
              <a:rPr lang="en-US" b="1" dirty="0" smtClean="0"/>
              <a:t>) </a:t>
            </a:r>
            <a:r>
              <a:rPr lang="en-US" dirty="0"/>
              <a:t>(“must </a:t>
            </a:r>
            <a:r>
              <a:rPr lang="en-US" dirty="0" smtClean="0"/>
              <a:t>do all the work”)</a:t>
            </a:r>
          </a:p>
          <a:p>
            <a:pPr lvl="1"/>
            <a:r>
              <a:rPr lang="en-US" dirty="0" smtClean="0"/>
              <a:t>Not shown: With a “good thread scheduler”, can do this well (within a constant factor of optimal!)</a:t>
            </a:r>
          </a:p>
          <a:p>
            <a:pPr>
              <a:buNone/>
            </a:pPr>
            <a:r>
              <a:rPr lang="en-US" b="1" baseline="-25000" dirty="0" smtClean="0"/>
              <a:t>	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22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9685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 algn="ctr">
              <a:buNone/>
            </a:pPr>
            <a:r>
              <a:rPr lang="en-US" b="1" dirty="0"/>
              <a:t>T</a:t>
            </a:r>
            <a:r>
              <a:rPr lang="en-US" b="1" baseline="-25000" dirty="0"/>
              <a:t>P  </a:t>
            </a:r>
            <a:r>
              <a:rPr lang="en-US" sz="2800" b="1" dirty="0">
                <a:sym typeface="Symbol"/>
              </a:rPr>
              <a:t>=</a:t>
            </a:r>
            <a:r>
              <a:rPr lang="en-US" b="1" dirty="0">
                <a:sym typeface="Symbol"/>
              </a:rPr>
              <a:t>  </a:t>
            </a:r>
            <a:r>
              <a:rPr lang="en-US" b="1" i="1" dirty="0" smtClean="0">
                <a:sym typeface="Symbol"/>
              </a:rPr>
              <a:t>O</a:t>
            </a:r>
            <a:r>
              <a:rPr lang="en-US" b="1" dirty="0" smtClean="0">
                <a:sym typeface="Symbol"/>
              </a:rPr>
              <a:t>(max((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</a:t>
            </a:r>
            <a:r>
              <a:rPr lang="en-US" b="1" dirty="0"/>
              <a:t>/ P) </a:t>
            </a:r>
            <a:r>
              <a:rPr lang="en-US" b="1" dirty="0" smtClean="0"/>
              <a:t>,T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 smtClean="0">
                <a:sym typeface="Symbol"/>
              </a:rPr>
              <a:t></a:t>
            </a:r>
            <a:r>
              <a:rPr lang="en-US" b="1" dirty="0" smtClean="0"/>
              <a:t>))</a:t>
            </a:r>
            <a:endParaRPr lang="en-US" dirty="0"/>
          </a:p>
          <a:p>
            <a:endParaRPr lang="en-US" sz="1000" dirty="0" smtClean="0"/>
          </a:p>
          <a:p>
            <a:r>
              <a:rPr lang="en-US" dirty="0" smtClean="0"/>
              <a:t>In the algorithms seen so far (e.g., sum an array):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T</a:t>
            </a:r>
            <a:r>
              <a:rPr lang="en-US" b="1" baseline="-25000" dirty="0" smtClean="0"/>
              <a:t>1 </a:t>
            </a:r>
            <a:r>
              <a:rPr lang="en-US" dirty="0" smtClean="0"/>
              <a:t>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 smtClean="0">
                <a:sym typeface="Symbol"/>
              </a:rPr>
              <a:t></a:t>
            </a:r>
            <a:r>
              <a:rPr lang="en-US" dirty="0" smtClean="0"/>
              <a:t>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 expect (ignoring overheads): </a:t>
            </a:r>
            <a:r>
              <a:rPr lang="en-US" b="1" dirty="0" smtClean="0"/>
              <a:t>T</a:t>
            </a:r>
            <a:r>
              <a:rPr lang="en-US" b="1" baseline="-25000" dirty="0" smtClean="0"/>
              <a:t>P  </a:t>
            </a:r>
            <a:r>
              <a:rPr lang="en-US" sz="2800" b="1" dirty="0" smtClean="0">
                <a:sym typeface="Symbol"/>
              </a:rPr>
              <a:t>=</a:t>
            </a:r>
            <a:r>
              <a:rPr lang="en-US" b="1" dirty="0" smtClean="0">
                <a:sym typeface="Symbol"/>
              </a:rPr>
              <a:t>  </a:t>
            </a:r>
            <a:r>
              <a:rPr lang="en-US" b="1" i="1" dirty="0" smtClean="0"/>
              <a:t>O</a:t>
            </a:r>
            <a:r>
              <a:rPr lang="en-US" b="1" dirty="0" smtClean="0"/>
              <a:t>(max(</a:t>
            </a:r>
            <a:r>
              <a:rPr lang="en-US" i="1" dirty="0" smtClean="0"/>
              <a:t>n</a:t>
            </a:r>
            <a:r>
              <a:rPr lang="en-US" b="1" dirty="0" smtClean="0"/>
              <a:t>/P,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b="1" dirty="0" smtClean="0"/>
              <a:t>))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Suppose instead: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T</a:t>
            </a:r>
            <a:r>
              <a:rPr lang="en-US" b="1" baseline="-25000" dirty="0" smtClean="0"/>
              <a:t>1 </a:t>
            </a:r>
            <a:r>
              <a:rPr lang="en-US" dirty="0" smtClean="0"/>
              <a:t>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 smtClean="0">
                <a:sym typeface="Symbol"/>
              </a:rPr>
              <a:t></a:t>
            </a:r>
            <a:r>
              <a:rPr lang="en-US" dirty="0" smtClean="0"/>
              <a:t>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 expect (ignoring overheads): </a:t>
            </a:r>
            <a:r>
              <a:rPr lang="en-US" b="1" dirty="0" smtClean="0"/>
              <a:t>T</a:t>
            </a:r>
            <a:r>
              <a:rPr lang="en-US" b="1" baseline="-25000" dirty="0" smtClean="0"/>
              <a:t>P  </a:t>
            </a:r>
            <a:r>
              <a:rPr lang="en-US" sz="2800" b="1" dirty="0" smtClean="0">
                <a:sym typeface="Symbol"/>
              </a:rPr>
              <a:t>=</a:t>
            </a:r>
            <a:r>
              <a:rPr lang="en-US" b="1" dirty="0" smtClean="0">
                <a:sym typeface="Symbol"/>
              </a:rPr>
              <a:t>  </a:t>
            </a:r>
            <a:r>
              <a:rPr lang="en-US" b="1" i="1" dirty="0" smtClean="0"/>
              <a:t>O</a:t>
            </a:r>
            <a:r>
              <a:rPr lang="en-US" b="1" dirty="0" smtClean="0"/>
              <a:t>(max(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b="1" dirty="0" smtClean="0"/>
              <a:t>/P, </a:t>
            </a:r>
            <a:r>
              <a:rPr lang="en-US" i="1" dirty="0" smtClean="0"/>
              <a:t>n</a:t>
            </a:r>
            <a:r>
              <a:rPr lang="en-US" b="1" dirty="0" smtClean="0"/>
              <a:t>))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561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Amdahl’s Law (mostly bad news)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So far: analyze parallel programs in terms of work and span</a:t>
            </a:r>
          </a:p>
          <a:p>
            <a:endParaRPr lang="en-US" dirty="0" smtClean="0"/>
          </a:p>
          <a:p>
            <a:r>
              <a:rPr lang="en-US" dirty="0" smtClean="0"/>
              <a:t>In practice, typically have parts of programs that parallelize well…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Such as maps/reductions over arrays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…and parts that don’t parallelize at all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Such as reading a linked list, getting input, doing computations where each needs the previous step, etc.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089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Amdahl’s Law (mostly bad news)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cs typeface="Latha" pitchFamily="2"/>
              </a:rPr>
              <a:t>Let the </a:t>
            </a:r>
            <a:r>
              <a:rPr lang="en-US" b="1" i="1" dirty="0" smtClean="0">
                <a:cs typeface="Latha" pitchFamily="2"/>
              </a:rPr>
              <a:t>work</a:t>
            </a:r>
            <a:r>
              <a:rPr lang="en-US" dirty="0" smtClean="0">
                <a:cs typeface="Latha" pitchFamily="2"/>
              </a:rPr>
              <a:t> (time to run on 1 processor) be 1 unit time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Let </a:t>
            </a:r>
            <a:r>
              <a:rPr lang="en-US" b="1" dirty="0" smtClean="0">
                <a:cs typeface="Latha" pitchFamily="2"/>
              </a:rPr>
              <a:t>S</a:t>
            </a:r>
            <a:r>
              <a:rPr lang="en-US" dirty="0" smtClean="0">
                <a:cs typeface="Latha" pitchFamily="2"/>
              </a:rPr>
              <a:t> be the portion of the execution that can’t be parallelized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Then: 			</a:t>
            </a:r>
            <a:r>
              <a:rPr lang="en-US" b="1" dirty="0" smtClean="0">
                <a:cs typeface="Latha" pitchFamily="2"/>
              </a:rPr>
              <a:t>T</a:t>
            </a:r>
            <a:r>
              <a:rPr lang="en-US" b="1" baseline="-25000" dirty="0" smtClean="0">
                <a:cs typeface="Latha" pitchFamily="2"/>
              </a:rPr>
              <a:t>1</a:t>
            </a:r>
            <a:r>
              <a:rPr lang="en-US" dirty="0" smtClean="0">
                <a:cs typeface="Latha" pitchFamily="2"/>
              </a:rPr>
              <a:t> </a:t>
            </a:r>
            <a:r>
              <a:rPr lang="en-US" b="1" dirty="0" smtClean="0">
                <a:cs typeface="Latha" pitchFamily="2"/>
              </a:rPr>
              <a:t>= S + (1-S) = 1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Suppose </a:t>
            </a:r>
            <a:r>
              <a:rPr lang="en-US" i="1" dirty="0" smtClean="0">
                <a:cs typeface="Latha" pitchFamily="2"/>
              </a:rPr>
              <a:t>parallel portion parallelizes perfectly (generous assumption)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Then:			</a:t>
            </a:r>
            <a:r>
              <a:rPr lang="en-US" b="1" dirty="0" smtClean="0">
                <a:cs typeface="Latha" pitchFamily="2"/>
              </a:rPr>
              <a:t>T</a:t>
            </a:r>
            <a:r>
              <a:rPr lang="en-US" b="1" baseline="-25000" dirty="0" smtClean="0">
                <a:cs typeface="Latha" pitchFamily="2"/>
              </a:rPr>
              <a:t>P</a:t>
            </a:r>
            <a:r>
              <a:rPr lang="en-US" dirty="0" smtClean="0">
                <a:cs typeface="Latha" pitchFamily="2"/>
              </a:rPr>
              <a:t> </a:t>
            </a:r>
            <a:r>
              <a:rPr lang="en-US" b="1" dirty="0" smtClean="0">
                <a:cs typeface="Latha" pitchFamily="2"/>
              </a:rPr>
              <a:t>= S + (1-S)/P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So the overall speedup with </a:t>
            </a:r>
            <a:r>
              <a:rPr lang="en-US" b="1" dirty="0" smtClean="0">
                <a:cs typeface="Latha" pitchFamily="2"/>
              </a:rPr>
              <a:t>P</a:t>
            </a:r>
            <a:r>
              <a:rPr lang="en-US" dirty="0" smtClean="0">
                <a:cs typeface="Latha" pitchFamily="2"/>
              </a:rPr>
              <a:t> processors is (Amdahl’s Law):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 / T</a:t>
            </a:r>
            <a:r>
              <a:rPr lang="en-US" b="1" baseline="-25000" dirty="0" smtClean="0">
                <a:solidFill>
                  <a:schemeClr val="accent2"/>
                </a:solidFill>
              </a:rPr>
              <a:t>P</a:t>
            </a:r>
            <a:r>
              <a:rPr lang="en-US" b="1" dirty="0" smtClean="0">
                <a:cs typeface="Latha" pitchFamily="2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cs typeface="Latha" pitchFamily="2"/>
              </a:rPr>
              <a:t>= 1 / (S + (1-S)/P) </a:t>
            </a:r>
            <a:r>
              <a:rPr lang="en-US" b="1" dirty="0" smtClean="0">
                <a:cs typeface="Latha" pitchFamily="2"/>
              </a:rPr>
              <a:t> 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And the parallelism (infinite processors) is: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 / T</a:t>
            </a:r>
            <a:r>
              <a:rPr lang="en-US" sz="2800" b="1" baseline="-25000" dirty="0" smtClean="0">
                <a:solidFill>
                  <a:schemeClr val="accent2"/>
                </a:solidFill>
                <a:sym typeface="Symbol"/>
              </a:rPr>
              <a:t></a:t>
            </a:r>
            <a:r>
              <a:rPr lang="en-US" b="1" dirty="0" smtClean="0">
                <a:cs typeface="Latha" pitchFamily="2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cs typeface="Latha" pitchFamily="2"/>
              </a:rPr>
              <a:t>= 1 / S</a:t>
            </a:r>
            <a:endParaRPr lang="en-US" dirty="0" smtClean="0">
              <a:cs typeface="Latha" pitchFamily="2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93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Why such bad news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	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 / T</a:t>
            </a:r>
            <a:r>
              <a:rPr lang="en-US" b="1" baseline="-25000" dirty="0" smtClean="0">
                <a:solidFill>
                  <a:schemeClr val="accent2"/>
                </a:solidFill>
              </a:rPr>
              <a:t>P</a:t>
            </a:r>
            <a:r>
              <a:rPr lang="en-US" b="1" dirty="0" smtClean="0">
                <a:cs typeface="Latha" pitchFamily="2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cs typeface="Latha" pitchFamily="2"/>
              </a:rPr>
              <a:t>= 1 / (S + (1-S)/P) </a:t>
            </a:r>
            <a:r>
              <a:rPr lang="en-US" b="1" dirty="0" smtClean="0">
                <a:cs typeface="Latha" pitchFamily="2"/>
              </a:rPr>
              <a:t> 		</a:t>
            </a: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 / T</a:t>
            </a:r>
            <a:r>
              <a:rPr lang="en-US" sz="2800" b="1" baseline="-25000" dirty="0" smtClean="0">
                <a:solidFill>
                  <a:schemeClr val="accent2"/>
                </a:solidFill>
                <a:sym typeface="Symbol"/>
              </a:rPr>
              <a:t></a:t>
            </a:r>
            <a:r>
              <a:rPr lang="en-US" b="1" dirty="0" smtClean="0">
                <a:cs typeface="Latha" pitchFamily="2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cs typeface="Latha" pitchFamily="2"/>
              </a:rPr>
              <a:t>= 1 / S</a:t>
            </a:r>
            <a:endParaRPr lang="en-US" dirty="0" smtClean="0">
              <a:cs typeface="Latha" pitchFamily="2"/>
            </a:endParaRPr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dirty="0" smtClean="0"/>
              <a:t>Suppose 33% of a program’s execution is sequential</a:t>
            </a:r>
          </a:p>
          <a:p>
            <a:pPr lvl="1"/>
            <a:r>
              <a:rPr lang="en-US" dirty="0" smtClean="0"/>
              <a:t>Then a billion processors won’t give a speedup over 3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Suppose you miss the good old days (1980-2005) where 12ish years was long enough to get 100x speedup</a:t>
            </a:r>
          </a:p>
          <a:p>
            <a:pPr lvl="1"/>
            <a:r>
              <a:rPr lang="en-US" dirty="0" smtClean="0"/>
              <a:t>Now suppose in 12 years, clock speed is the same but you get 256 processors instead of 1</a:t>
            </a:r>
          </a:p>
          <a:p>
            <a:pPr lvl="1"/>
            <a:r>
              <a:rPr lang="en-US" dirty="0" smtClean="0"/>
              <a:t>For 256 processors to get at least 100x speedup, we need</a:t>
            </a:r>
          </a:p>
          <a:p>
            <a:pPr lvl="1">
              <a:buNone/>
            </a:pPr>
            <a:r>
              <a:rPr lang="en-US" dirty="0" smtClean="0"/>
              <a:t>			100 </a:t>
            </a:r>
            <a:r>
              <a:rPr lang="en-US" b="1" dirty="0" smtClean="0">
                <a:sym typeface="Symbol"/>
              </a:rPr>
              <a:t></a:t>
            </a:r>
            <a:r>
              <a:rPr lang="en-US" dirty="0" smtClean="0"/>
              <a:t> 1 / (</a:t>
            </a:r>
            <a:r>
              <a:rPr lang="en-US" b="1" dirty="0" smtClean="0"/>
              <a:t>S</a:t>
            </a:r>
            <a:r>
              <a:rPr lang="en-US" dirty="0" smtClean="0"/>
              <a:t> + (1-</a:t>
            </a:r>
            <a:r>
              <a:rPr lang="en-US" b="1" dirty="0" smtClean="0"/>
              <a:t>S</a:t>
            </a:r>
            <a:r>
              <a:rPr lang="en-US" dirty="0" smtClean="0"/>
              <a:t>)/256)</a:t>
            </a:r>
          </a:p>
          <a:p>
            <a:pPr lvl="1">
              <a:buNone/>
            </a:pPr>
            <a:r>
              <a:rPr lang="en-US" dirty="0" smtClean="0"/>
              <a:t>	Which means </a:t>
            </a:r>
            <a:r>
              <a:rPr lang="en-US" b="1" dirty="0" smtClean="0"/>
              <a:t>S</a:t>
            </a:r>
            <a:r>
              <a:rPr lang="en-US" dirty="0" smtClean="0"/>
              <a:t> </a:t>
            </a:r>
            <a:r>
              <a:rPr lang="en-US" b="1" dirty="0" smtClean="0">
                <a:sym typeface="Symbol"/>
              </a:rPr>
              <a:t></a:t>
            </a:r>
            <a:r>
              <a:rPr lang="en-US" dirty="0" smtClean="0"/>
              <a:t> .0061  (i.e., 99.4% perfectly parallelizable) 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590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All is not lost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Amdahl’s Law is a bummer!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</a:rPr>
              <a:t>Unparallelized</a:t>
            </a:r>
            <a:r>
              <a:rPr lang="en-US" dirty="0">
                <a:solidFill>
                  <a:schemeClr val="accent2"/>
                </a:solidFill>
              </a:rPr>
              <a:t> parts become a bottleneck very quickly</a:t>
            </a:r>
            <a:endParaRPr lang="en-US" dirty="0" smtClean="0"/>
          </a:p>
          <a:p>
            <a:pPr lvl="1"/>
            <a:r>
              <a:rPr lang="en-US" dirty="0" smtClean="0"/>
              <a:t>But it doesn’t mean additional processors are worthless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can find new parallel algorithms</a:t>
            </a:r>
          </a:p>
          <a:p>
            <a:pPr lvl="1"/>
            <a:r>
              <a:rPr lang="en-US" dirty="0" smtClean="0"/>
              <a:t>Some things that seem sequential are actually parallelizable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can change the problem or do new things</a:t>
            </a:r>
          </a:p>
          <a:p>
            <a:pPr lvl="1"/>
            <a:r>
              <a:rPr lang="en-US" dirty="0" smtClean="0"/>
              <a:t>Example: Video games use tons of parallel processors  </a:t>
            </a:r>
          </a:p>
          <a:p>
            <a:pPr lvl="2"/>
            <a:r>
              <a:rPr lang="en-US" dirty="0" smtClean="0"/>
              <a:t>They are not rendering 10-year-old graphics faster</a:t>
            </a:r>
          </a:p>
          <a:p>
            <a:pPr lvl="2"/>
            <a:r>
              <a:rPr lang="en-US" dirty="0" smtClean="0"/>
              <a:t>They are rendering more beautiful(?) monsters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473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Parallelism vs. Concurrency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33400" y="2133600"/>
            <a:ext cx="2971800" cy="9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>
                <a:solidFill>
                  <a:schemeClr val="accent2"/>
                </a:solidFill>
              </a:rPr>
              <a:t>Parallelism:</a:t>
            </a:r>
            <a:r>
              <a:rPr lang="en-US" b="0" dirty="0" smtClean="0"/>
              <a:t> </a:t>
            </a:r>
          </a:p>
          <a:p>
            <a:pPr marL="0" indent="0">
              <a:buFontTx/>
              <a:buNone/>
            </a:pPr>
            <a:r>
              <a:rPr lang="en-US" b="0" dirty="0" smtClean="0"/>
              <a:t>   Use extra resources to </a:t>
            </a:r>
          </a:p>
          <a:p>
            <a:pPr marL="0" indent="0">
              <a:buFontTx/>
              <a:buNone/>
            </a:pPr>
            <a:r>
              <a:rPr lang="en-US" b="0" dirty="0"/>
              <a:t> </a:t>
            </a:r>
            <a:r>
              <a:rPr lang="en-US" b="0" dirty="0" smtClean="0"/>
              <a:t>  solve a problem faster</a:t>
            </a:r>
            <a:endParaRPr lang="en-US" b="0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1715134" y="3732591"/>
            <a:ext cx="5334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1981834" y="3732591"/>
            <a:ext cx="2667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2248534" y="3732591"/>
            <a:ext cx="76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2248534" y="3732591"/>
            <a:ext cx="457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624360" y="4248090"/>
            <a:ext cx="130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resources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4648200" y="2057400"/>
            <a:ext cx="4114800" cy="104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>
                <a:solidFill>
                  <a:schemeClr val="accent2"/>
                </a:solidFill>
              </a:rPr>
              <a:t>Concurrency:</a:t>
            </a:r>
          </a:p>
          <a:p>
            <a:pPr marL="0" indent="0">
              <a:buNone/>
            </a:pPr>
            <a:r>
              <a:rPr lang="en-US" b="0" dirty="0"/>
              <a:t> </a:t>
            </a:r>
            <a:r>
              <a:rPr lang="en-US" b="0" dirty="0" smtClean="0"/>
              <a:t> Correctly </a:t>
            </a:r>
            <a:r>
              <a:rPr lang="en-US" b="0" dirty="0"/>
              <a:t>and </a:t>
            </a:r>
            <a:r>
              <a:rPr lang="en-US" b="0" dirty="0" smtClean="0"/>
              <a:t>efficiently manage </a:t>
            </a:r>
          </a:p>
          <a:p>
            <a:pPr marL="0" indent="0">
              <a:buNone/>
            </a:pPr>
            <a:r>
              <a:rPr lang="en-US" b="0" dirty="0"/>
              <a:t> </a:t>
            </a:r>
            <a:r>
              <a:rPr lang="en-US" b="0" dirty="0" smtClean="0"/>
              <a:t> access </a:t>
            </a:r>
            <a:r>
              <a:rPr lang="en-US" b="0" dirty="0"/>
              <a:t>to shared resources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86400" y="3276600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requests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rot="10800000" flipH="1">
            <a:off x="6102654" y="3581400"/>
            <a:ext cx="5334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10800000" flipH="1">
            <a:off x="6064554" y="3581400"/>
            <a:ext cx="2667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rot="10800000">
            <a:off x="5931202" y="3581400"/>
            <a:ext cx="76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rot="10800000">
            <a:off x="5493055" y="3581400"/>
            <a:ext cx="457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1923393" y="3335385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work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86400" y="4171891"/>
            <a:ext cx="1181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resource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307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Parallelism vs. Concurrency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41910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b="0" dirty="0" smtClean="0"/>
              <a:t>There is some connection:</a:t>
            </a:r>
          </a:p>
          <a:p>
            <a:pPr lvl="1"/>
            <a:r>
              <a:rPr lang="en-US" b="0" dirty="0" smtClean="0"/>
              <a:t>Common to use </a:t>
            </a:r>
            <a:r>
              <a:rPr lang="en-US" b="0" i="1" dirty="0" smtClean="0"/>
              <a:t>threads</a:t>
            </a:r>
            <a:r>
              <a:rPr lang="en-US" b="0" dirty="0" smtClean="0"/>
              <a:t> for both</a:t>
            </a:r>
          </a:p>
          <a:p>
            <a:pPr lvl="1"/>
            <a:r>
              <a:rPr lang="en-US" b="0" dirty="0" smtClean="0"/>
              <a:t>If parallel computations need access to shared resources, then the concurrency needs to be managed</a:t>
            </a:r>
          </a:p>
          <a:p>
            <a:pPr marL="0" indent="0">
              <a:buNone/>
            </a:pPr>
            <a:r>
              <a:rPr lang="en-US" b="0" dirty="0" smtClean="0"/>
              <a:t>We will just do a little parallelism, avoiding concurrency issues</a:t>
            </a:r>
          </a:p>
          <a:p>
            <a:pPr lvl="1"/>
            <a:endParaRPr lang="en-US" sz="9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876800" y="1600200"/>
            <a:ext cx="3733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Concurrency</a:t>
            </a:r>
            <a:r>
              <a:rPr lang="en-US" sz="2000" b="0" dirty="0">
                <a:latin typeface="+mn-lt"/>
              </a:rPr>
              <a:t> is when two or more tasks can start, run, and complete in overlapping time periods. It doesn't necessarily mean they'll ever both be running at the same instant.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09600" y="1828800"/>
            <a:ext cx="2819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Parallelism</a:t>
            </a:r>
            <a:r>
              <a:rPr lang="en-US" sz="2000" b="0" dirty="0">
                <a:latin typeface="+mn-lt"/>
              </a:rPr>
              <a:t> is when tasks literally run at the same time, </a:t>
            </a:r>
            <a:r>
              <a:rPr lang="en-US" sz="2000" b="0" dirty="0" err="1">
                <a:latin typeface="+mn-lt"/>
              </a:rPr>
              <a:t>eg</a:t>
            </a:r>
            <a:r>
              <a:rPr lang="en-US" sz="2000" b="0" dirty="0">
                <a:latin typeface="+mn-lt"/>
              </a:rPr>
              <a:t>. on a multicore processor.</a:t>
            </a:r>
          </a:p>
        </p:txBody>
      </p:sp>
    </p:spTree>
    <p:extLst>
      <p:ext uri="{BB962C8B-B14F-4D97-AF65-F5344CB8AC3E}">
        <p14:creationId xmlns:p14="http://schemas.microsoft.com/office/powerpoint/2010/main" val="2919263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 analogy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CS1 idea: A program is like a recipe for a cook</a:t>
            </a:r>
          </a:p>
          <a:p>
            <a:pPr lvl="1"/>
            <a:r>
              <a:rPr lang="en-US" dirty="0" smtClean="0"/>
              <a:t>One cook who does one thing at a time! (</a:t>
            </a:r>
            <a:r>
              <a:rPr lang="en-US" i="1" dirty="0" smtClean="0"/>
              <a:t>Sequential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b="1" dirty="0" smtClean="0"/>
              <a:t>Parallelism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Have lots of potatoes to slice? </a:t>
            </a:r>
          </a:p>
          <a:p>
            <a:pPr lvl="1"/>
            <a:r>
              <a:rPr lang="en-US" dirty="0" smtClean="0"/>
              <a:t>Hire helpers, hand out potatoes and knives</a:t>
            </a:r>
          </a:p>
          <a:p>
            <a:pPr lvl="1"/>
            <a:r>
              <a:rPr lang="en-US" dirty="0" smtClean="0"/>
              <a:t>But too many chefs and you spend all your time coordinating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b="1" dirty="0" smtClean="0"/>
              <a:t>Concurrency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Lots of cooks making different things, but only 4 stove burners</a:t>
            </a:r>
          </a:p>
          <a:p>
            <a:pPr lvl="1"/>
            <a:r>
              <a:rPr lang="en-US" dirty="0" smtClean="0"/>
              <a:t>Want to allow access to all 4 burners, but not cause spills or incorrect burner settings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04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Parallelism 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153400" cy="1981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Parallelism</a:t>
            </a:r>
            <a:r>
              <a:rPr lang="en-US" dirty="0" smtClean="0"/>
              <a:t>: Use extra resources to solve a problem faster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i="1" dirty="0" err="1" smtClean="0"/>
              <a:t>Pseudocode</a:t>
            </a:r>
            <a:r>
              <a:rPr lang="en-US" i="1" dirty="0" smtClean="0"/>
              <a:t>  </a:t>
            </a:r>
            <a:r>
              <a:rPr lang="en-US" dirty="0" smtClean="0"/>
              <a:t>for array sum</a:t>
            </a:r>
          </a:p>
          <a:p>
            <a:pPr lvl="1"/>
            <a:r>
              <a:rPr lang="en-US" dirty="0" smtClean="0"/>
              <a:t>Bad style for reasons we’ll see, but may get roughly 4x speedup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895600"/>
            <a:ext cx="7696200" cy="3429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res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len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arr.length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lang="en-US" sz="2000" kern="0" noProof="0" dirty="0" smtClean="0">
                <a:solidFill>
                  <a:srgbClr val="FF0000"/>
                </a:solidFill>
                <a:latin typeface="Courier New" pitchFamily="49" charset="0"/>
              </a:rPr>
              <a:t>FORALL</a:t>
            </a:r>
            <a:r>
              <a:rPr lang="en-US" sz="2000" kern="0" noProof="0" dirty="0" smtClean="0">
                <a:latin typeface="Courier New" pitchFamily="49" charset="0"/>
              </a:rPr>
              <a:t>(</a:t>
            </a:r>
            <a:r>
              <a:rPr lang="en-US" sz="2000" kern="0" noProof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=0;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 &lt; 4;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++) { </a:t>
            </a:r>
            <a:r>
              <a:rPr lang="en-US" sz="2000" kern="0" noProof="0" dirty="0" smtClean="0">
                <a:solidFill>
                  <a:srgbClr val="7030A0"/>
                </a:solidFill>
                <a:latin typeface="Courier New" pitchFamily="49" charset="0"/>
              </a:rPr>
              <a:t>//parallel iterations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res[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sumRange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arr,i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*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len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/4,(i+1)*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len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/4);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res[0]+res[1]+res[2]+res[3];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sumRange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lo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hi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result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j</a:t>
            </a:r>
            <a:r>
              <a:rPr lang="en-US" sz="2000" kern="0" dirty="0" smtClean="0">
                <a:latin typeface="Courier New" pitchFamily="49" charset="0"/>
              </a:rPr>
              <a:t>=lo; j &lt; hi; j++)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result +=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[j];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result;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03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Concurrency 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924800" cy="1981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Concurrency:</a:t>
            </a:r>
            <a:r>
              <a:rPr lang="en-US" dirty="0" smtClean="0"/>
              <a:t> Correctly and efficiently manage access to shared resources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i="1" dirty="0" err="1"/>
              <a:t>Pseudocode</a:t>
            </a:r>
            <a:r>
              <a:rPr lang="en-US" i="1" dirty="0"/>
              <a:t> </a:t>
            </a:r>
            <a:r>
              <a:rPr lang="en-US" dirty="0"/>
              <a:t> for a shared chaining </a:t>
            </a:r>
            <a:r>
              <a:rPr lang="en-US" dirty="0" err="1"/>
              <a:t>hashtable</a:t>
            </a:r>
            <a:endParaRPr lang="en-US" dirty="0"/>
          </a:p>
          <a:p>
            <a:pPr lvl="1"/>
            <a:r>
              <a:rPr lang="en-US" dirty="0"/>
              <a:t>Prevent </a:t>
            </a:r>
            <a:r>
              <a:rPr lang="en-US" i="1" dirty="0"/>
              <a:t>bad </a:t>
            </a:r>
            <a:r>
              <a:rPr lang="en-US" i="1" dirty="0" err="1"/>
              <a:t>interleavings</a:t>
            </a:r>
            <a:r>
              <a:rPr lang="en-US" dirty="0"/>
              <a:t> </a:t>
            </a:r>
            <a:r>
              <a:rPr lang="en-US" dirty="0" smtClean="0"/>
              <a:t>(correctness)</a:t>
            </a:r>
          </a:p>
          <a:p>
            <a:pPr lvl="1"/>
            <a:r>
              <a:rPr lang="en-US" dirty="0" smtClean="0"/>
              <a:t>But </a:t>
            </a:r>
            <a:r>
              <a:rPr lang="en-US" dirty="0"/>
              <a:t>allow some concurrent </a:t>
            </a:r>
            <a:r>
              <a:rPr lang="en-US" dirty="0" smtClean="0"/>
              <a:t>access (performance)</a:t>
            </a:r>
            <a:endParaRPr lang="en-US" dirty="0"/>
          </a:p>
          <a:p>
            <a:pPr>
              <a:buNone/>
            </a:pPr>
            <a:endParaRPr lang="en-US" sz="1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3276600"/>
            <a:ext cx="8229600" cy="3124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Hashtable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V</a:t>
            </a:r>
            <a:r>
              <a:rPr lang="en-US" sz="2000" kern="0" dirty="0" smtClean="0">
                <a:latin typeface="Courier New" pitchFamily="49" charset="0"/>
              </a:rPr>
              <a:t>&gt; 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2000" kern="0" dirty="0" smtClean="0">
                <a:latin typeface="Courier New" pitchFamily="49" charset="0"/>
              </a:rPr>
              <a:t>(K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kern="0" dirty="0" smtClean="0">
                <a:latin typeface="Courier New" pitchFamily="49" charset="0"/>
              </a:rPr>
              <a:t>, V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value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bucket</a:t>
            </a:r>
            <a:r>
              <a:rPr lang="en-US" sz="2000" kern="0" dirty="0" smtClean="0">
                <a:latin typeface="Courier New" pitchFamily="49" charset="0"/>
              </a:rPr>
              <a:t> = …;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i="1" kern="0" dirty="0" smtClean="0">
                <a:latin typeface="Courier New" pitchFamily="49" charset="0"/>
              </a:rPr>
              <a:t>prevent-other-inserts/lookups in table[bucket]</a:t>
            </a:r>
          </a:p>
          <a:p>
            <a:pPr>
              <a:lnSpc>
                <a:spcPts val="1800"/>
              </a:lnSpc>
              <a:buNone/>
            </a:pPr>
            <a:r>
              <a:rPr lang="en-US" sz="2000" i="1" kern="0" dirty="0" smtClean="0">
                <a:latin typeface="Courier New" pitchFamily="49" charset="0"/>
              </a:rPr>
              <a:t>      do the insertion</a:t>
            </a:r>
          </a:p>
          <a:p>
            <a:pPr>
              <a:lnSpc>
                <a:spcPts val="1800"/>
              </a:lnSpc>
              <a:buNone/>
            </a:pPr>
            <a:r>
              <a:rPr lang="en-US" sz="2000" i="1" kern="0" dirty="0" smtClean="0">
                <a:latin typeface="Courier New" pitchFamily="49" charset="0"/>
              </a:rPr>
              <a:t>      re-enable access to table[bucket]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V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lookup</a:t>
            </a:r>
            <a:r>
              <a:rPr lang="en-US" sz="2000" kern="0" dirty="0" smtClean="0">
                <a:latin typeface="Courier New" pitchFamily="49" charset="0"/>
              </a:rPr>
              <a:t>(K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	</a:t>
            </a:r>
            <a:r>
              <a:rPr lang="en-US" sz="2000" i="1" kern="0" dirty="0" smtClean="0">
                <a:latin typeface="Courier New" pitchFamily="49" charset="0"/>
              </a:rPr>
              <a:t>(similar to insert, but can allow concurrent </a:t>
            </a:r>
          </a:p>
          <a:p>
            <a:pPr>
              <a:lnSpc>
                <a:spcPts val="1800"/>
              </a:lnSpc>
              <a:buNone/>
            </a:pPr>
            <a:r>
              <a:rPr lang="en-US" sz="2000" i="1" kern="0" dirty="0" smtClean="0">
                <a:latin typeface="Courier New" pitchFamily="49" charset="0"/>
              </a:rPr>
              <a:t>	 lookups to same bucket)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}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15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</TotalTime>
  <Words>5257</Words>
  <Application>Microsoft Macintosh PowerPoint</Application>
  <PresentationFormat>On-screen Show (4:3)</PresentationFormat>
  <Paragraphs>895</Paragraphs>
  <Slides>49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CSE373: Data Structures &amp; Algorithms Introduction to Multithreading &amp; Fork-Join Parallelism</vt:lpstr>
      <vt:lpstr>Changing a major assumption</vt:lpstr>
      <vt:lpstr>A simplified view of history</vt:lpstr>
      <vt:lpstr>What to do with multiple processors?</vt:lpstr>
      <vt:lpstr>Parallelism vs. Concurrency</vt:lpstr>
      <vt:lpstr>Parallelism vs. Concurrency</vt:lpstr>
      <vt:lpstr>An analogy</vt:lpstr>
      <vt:lpstr>Parallelism Example</vt:lpstr>
      <vt:lpstr>Concurrency Example</vt:lpstr>
      <vt:lpstr>Shared memory</vt:lpstr>
      <vt:lpstr>Shared memory</vt:lpstr>
      <vt:lpstr>Our Needs</vt:lpstr>
      <vt:lpstr>Java basics</vt:lpstr>
      <vt:lpstr>Parallelism idea</vt:lpstr>
      <vt:lpstr>First attempt, part 1</vt:lpstr>
      <vt:lpstr>First attempt, continued (wrong)</vt:lpstr>
      <vt:lpstr>Second attempt (still wrong)</vt:lpstr>
      <vt:lpstr>Third attempt (correct in spirit)</vt:lpstr>
      <vt:lpstr>Join (not the most descriptive word)</vt:lpstr>
      <vt:lpstr>Shared memory?</vt:lpstr>
      <vt:lpstr>A better approach</vt:lpstr>
      <vt:lpstr>A Better Approach</vt:lpstr>
      <vt:lpstr>A Better Approach</vt:lpstr>
      <vt:lpstr>A Better Approach</vt:lpstr>
      <vt:lpstr>Naïve algorithm is poor</vt:lpstr>
      <vt:lpstr>A better idea</vt:lpstr>
      <vt:lpstr>Divide-and-conquer to the rescue!</vt:lpstr>
      <vt:lpstr>Divide-and-conquer really works</vt:lpstr>
      <vt:lpstr>Being realistic</vt:lpstr>
      <vt:lpstr>Being realistic, part 2</vt:lpstr>
      <vt:lpstr>CSE373: Data Structures &amp; Algorithms Parallel Reductions, Maps, and Algorithm Analysis</vt:lpstr>
      <vt:lpstr>Outline</vt:lpstr>
      <vt:lpstr>What else looks like this?</vt:lpstr>
      <vt:lpstr>Examples</vt:lpstr>
      <vt:lpstr>Reductions</vt:lpstr>
      <vt:lpstr>Even easier: Maps (Data Parallelism)</vt:lpstr>
      <vt:lpstr>In Java</vt:lpstr>
      <vt:lpstr>Maps and reductions</vt:lpstr>
      <vt:lpstr>Beyond maps and reductions</vt:lpstr>
      <vt:lpstr>Analyzing algorithms</vt:lpstr>
      <vt:lpstr>Work and Span</vt:lpstr>
      <vt:lpstr>Our simple examples</vt:lpstr>
      <vt:lpstr>Connecting to performance</vt:lpstr>
      <vt:lpstr>Speed-up</vt:lpstr>
      <vt:lpstr>Examples</vt:lpstr>
      <vt:lpstr>Amdahl’s Law (mostly bad news)</vt:lpstr>
      <vt:lpstr>Amdahl’s Law (mostly bad news)</vt:lpstr>
      <vt:lpstr>Why such bad news</vt:lpstr>
      <vt:lpstr>All is not lost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CSE373: Data Structures &amp; Algorithms Introduction to Multithreading &amp; Fork-Join Parallelism</dc:title>
  <dc:creator>Hunter Zahn</dc:creator>
  <cp:lastModifiedBy>Hunter Zahn</cp:lastModifiedBy>
  <cp:revision>5</cp:revision>
  <dcterms:created xsi:type="dcterms:W3CDTF">2016-08-07T23:29:08Z</dcterms:created>
  <dcterms:modified xsi:type="dcterms:W3CDTF">2016-08-10T16:38:33Z</dcterms:modified>
</cp:coreProperties>
</file>