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7.xml" ContentType="application/vnd.openxmlformats-officedocument.presentationml.tags+xml"/>
  <Override PartName="/ppt/embeddings/oleObject5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90" r:id="rId4"/>
    <p:sldId id="284" r:id="rId5"/>
    <p:sldId id="285" r:id="rId6"/>
    <p:sldId id="287" r:id="rId7"/>
    <p:sldId id="286" r:id="rId8"/>
    <p:sldId id="288" r:id="rId9"/>
    <p:sldId id="260" r:id="rId10"/>
    <p:sldId id="261" r:id="rId11"/>
    <p:sldId id="262" r:id="rId12"/>
    <p:sldId id="263" r:id="rId13"/>
    <p:sldId id="268" r:id="rId14"/>
    <p:sldId id="269" r:id="rId15"/>
    <p:sldId id="270" r:id="rId16"/>
    <p:sldId id="267" r:id="rId17"/>
    <p:sldId id="271" r:id="rId18"/>
    <p:sldId id="282" r:id="rId19"/>
    <p:sldId id="283" r:id="rId20"/>
    <p:sldId id="272" r:id="rId21"/>
    <p:sldId id="273" r:id="rId22"/>
    <p:sldId id="274" r:id="rId23"/>
    <p:sldId id="276" r:id="rId24"/>
    <p:sldId id="277" r:id="rId25"/>
    <p:sldId id="278" r:id="rId26"/>
    <p:sldId id="281" r:id="rId27"/>
    <p:sldId id="280" r:id="rId28"/>
    <p:sldId id="291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D6D2-7E3B-FE4D-9C15-E24488D53BE2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3F7BF-9C84-4A4D-BD2F-84A76A56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5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dominos? if you can knock</a:t>
            </a:r>
            <a:r>
              <a:rPr lang="en-US" baseline="0" dirty="0" smtClean="0"/>
              <a:t> down the first one, and prove that each domino will knock down another domino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2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2^29 = 537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4.bin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slideLayout" Target="../slideLayouts/slideLayout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>
                <a:solidFill>
                  <a:srgbClr val="0000FF"/>
                </a:solidFill>
              </a:rPr>
              <a:t>CSE373: Data Structures and Algorithms</a:t>
            </a:r>
            <a:r>
              <a:rPr lang="en-US" sz="3200" i="0" dirty="0" smtClean="0">
                <a:solidFill>
                  <a:srgbClr val="0000FF"/>
                </a:solidFill>
              </a:rPr>
              <a:t/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2: Math Review; Algorithm Analysis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Powers of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Therefore…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</a:t>
            </a:r>
            <a:r>
              <a:rPr lang="en-US" dirty="0" smtClean="0"/>
              <a:t>bits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Logarithms and Exponents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</a:t>
            </a:r>
            <a:r>
              <a:rPr lang="en-US" dirty="0" smtClean="0"/>
              <a:t>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in CS </a:t>
            </a:r>
            <a:r>
              <a:rPr lang="en-US" dirty="0" smtClean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+mj-lt"/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Logarithms and Exponents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29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Logarithms and Exponents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36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Logarithms and Exponents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Properties of logarithms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Log base doesn’t matter much!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general,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Floor and ceiling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Floor and ceiling properties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discussing stacks and queues</a:t>
            </a:r>
          </a:p>
          <a:p>
            <a:endParaRPr lang="en-US" dirty="0" smtClean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Powers of 2</a:t>
            </a:r>
          </a:p>
          <a:p>
            <a:pPr lvl="1"/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Begin analyzing algorithms</a:t>
            </a:r>
          </a:p>
          <a:p>
            <a:pPr lvl="1"/>
            <a:r>
              <a:rPr lang="en-US" dirty="0" smtClean="0"/>
              <a:t>Using asymptotic analysis (continue next time)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Algorithm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</a:t>
            </a:r>
          </a:p>
          <a:p>
            <a:pPr>
              <a:buNone/>
            </a:pPr>
            <a:r>
              <a:rPr lang="en-US" dirty="0" smtClean="0"/>
              <a:t> (integer, length of array, size of queue, etc.):</a:t>
            </a:r>
          </a:p>
          <a:p>
            <a:pPr lvl="1"/>
            <a:r>
              <a:rPr lang="en-US" dirty="0" smtClean="0"/>
              <a:t>How much longer does the algorithm take (time)</a:t>
            </a:r>
          </a:p>
          <a:p>
            <a:pPr lvl="1"/>
            <a:r>
              <a:rPr lang="en-US" dirty="0" smtClean="0"/>
              <a:t>How much more memory does the algorithm need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dirty="0" smtClean="0"/>
          </a:p>
          <a:p>
            <a:r>
              <a:rPr lang="en-US" dirty="0" smtClean="0"/>
              <a:t>Correctness: For any N ≥ 0, it returns…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does this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Correctness: For any N ≥ 0, it returns 3N(N+1)/2</a:t>
            </a:r>
          </a:p>
          <a:p>
            <a:r>
              <a:rPr lang="en-US" dirty="0" smtClean="0"/>
              <a:t>Proof: By induction on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smtClean="0"/>
              <a:t>P(n)</a:t>
            </a:r>
            <a:r>
              <a:rPr lang="en-US" dirty="0" smtClean="0"/>
              <a:t> = after outer for-loop executes </a:t>
            </a:r>
            <a:r>
              <a:rPr lang="en-US" i="1" dirty="0" smtClean="0"/>
              <a:t>n</a:t>
            </a:r>
            <a:r>
              <a:rPr lang="en-US" dirty="0" smtClean="0"/>
              <a:t> times,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  	 	 3n(n+1)/2</a:t>
            </a:r>
          </a:p>
          <a:p>
            <a:pPr lvl="1"/>
            <a:r>
              <a:rPr lang="en-US" dirty="0" smtClean="0"/>
              <a:t>Base: n=0, returns 0</a:t>
            </a:r>
          </a:p>
          <a:p>
            <a:pPr lvl="1"/>
            <a:r>
              <a:rPr lang="en-US" dirty="0" smtClean="0"/>
              <a:t>Inductive: From </a:t>
            </a:r>
            <a:r>
              <a:rPr lang="en-US" i="1" dirty="0" smtClean="0"/>
              <a:t>P(k)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3k(k+1)/2 after </a:t>
            </a:r>
            <a:r>
              <a:rPr lang="en-US" i="1" dirty="0" smtClean="0"/>
              <a:t>k</a:t>
            </a:r>
            <a:r>
              <a:rPr lang="en-US" dirty="0" smtClean="0"/>
              <a:t> iterations. Next iteration adds 3(k+1), for total of 3k(k+1)/2 + 3(k+1) 		= (3k(k+1) + 6(k+1))/2 = (k+1)(3k+6)/2 = 3(k+1)(k+2)/2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Running time: For any N ≥ 0, </a:t>
            </a:r>
          </a:p>
          <a:p>
            <a:pPr lvl="1"/>
            <a:r>
              <a:rPr lang="en-US" dirty="0" smtClean="0"/>
              <a:t>Assignments, additions, returns take “1 unit time”</a:t>
            </a:r>
          </a:p>
          <a:p>
            <a:pPr lvl="1"/>
            <a:r>
              <a:rPr lang="en-US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2 + 2*(number of times inner loop runs)</a:t>
            </a:r>
          </a:p>
          <a:p>
            <a:pPr lvl="1"/>
            <a:r>
              <a:rPr lang="en-US" dirty="0" smtClean="0"/>
              <a:t>And how many times is that…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This is a very common loop structure, worth memorizing</a:t>
            </a:r>
          </a:p>
          <a:p>
            <a:pPr lvl="1"/>
            <a:r>
              <a:rPr lang="en-US" dirty="0" smtClean="0"/>
              <a:t>Proof is by induction on N, known for centuries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“big-Oh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Lower-order terms don’t matter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3886200" cy="234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Geometric interpretation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2057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∑ </a:t>
            </a:r>
            <a:r>
              <a:rPr lang="en-US" dirty="0" err="1" smtClean="0"/>
              <a:t>i</a:t>
            </a:r>
            <a:r>
              <a:rPr lang="en-US" dirty="0" smtClean="0"/>
              <a:t>  = N*N/2+N/2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j=1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// small work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493" y="1504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133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=1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495455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18288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57800" y="18287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57800" y="21335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7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38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19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19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9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9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19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19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21336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24384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81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1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81800" y="24383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81800" y="27431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81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724400" y="1371600"/>
            <a:ext cx="2743200" cy="22098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685800" y="4114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b="0" dirty="0" smtClean="0"/>
              <a:t>Area of square: N*N</a:t>
            </a:r>
          </a:p>
          <a:p>
            <a:pPr marL="342900" lvl="2" indent="-342900"/>
            <a:r>
              <a:rPr lang="en-US" b="0" dirty="0" smtClean="0"/>
              <a:t>Area of lower triangle of square: N*N/2</a:t>
            </a:r>
          </a:p>
          <a:p>
            <a:pPr marL="342900" lvl="2" indent="-342900"/>
            <a:r>
              <a:rPr lang="en-US" b="0" dirty="0" smtClean="0"/>
              <a:t>Extra area from squares crossing the diagonal: N*1/2</a:t>
            </a:r>
          </a:p>
          <a:p>
            <a:pPr marL="342900" lvl="2" indent="-342900"/>
            <a:r>
              <a:rPr lang="en-US" b="0" dirty="0" smtClean="0"/>
              <a:t>As N grows, fraction of “extra area” compared to lower triangle goes to zero (becomes insignificant)</a:t>
            </a:r>
          </a:p>
        </p:txBody>
      </p:sp>
    </p:spTree>
    <p:extLst>
      <p:ext uri="{BB962C8B-B14F-4D97-AF65-F5344CB8AC3E}">
        <p14:creationId xmlns:p14="http://schemas.microsoft.com/office/powerpoint/2010/main" val="1908181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Big-O: Common Names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Note: </a:t>
            </a:r>
            <a:r>
              <a:rPr lang="en-US" dirty="0" smtClean="0"/>
              <a:t>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TA office hours have been decided</a:t>
            </a:r>
          </a:p>
          <a:p>
            <a:pPr lvl="1"/>
            <a:r>
              <a:rPr lang="en-US" dirty="0" smtClean="0"/>
              <a:t>Held at the 4</a:t>
            </a:r>
            <a:r>
              <a:rPr lang="en-US" baseline="30000" dirty="0" smtClean="0"/>
              <a:t>th</a:t>
            </a:r>
            <a:r>
              <a:rPr lang="en-US" dirty="0" smtClean="0"/>
              <a:t> floor breakouts in CSE</a:t>
            </a:r>
          </a:p>
          <a:p>
            <a:pPr lvl="2"/>
            <a:r>
              <a:rPr lang="en-US" dirty="0" smtClean="0"/>
              <a:t>Whiteboard area near the stairs/elevator</a:t>
            </a:r>
          </a:p>
          <a:p>
            <a:endParaRPr lang="en-US" dirty="0"/>
          </a:p>
          <a:p>
            <a:r>
              <a:rPr lang="en-US" dirty="0" smtClean="0"/>
              <a:t>HW1 released</a:t>
            </a:r>
          </a:p>
          <a:p>
            <a:pPr lvl="1"/>
            <a:r>
              <a:rPr lang="en-US" dirty="0" smtClean="0"/>
              <a:t>Due Friday,  July 2 at 11:00PM</a:t>
            </a:r>
          </a:p>
          <a:p>
            <a:pPr lvl="1"/>
            <a:r>
              <a:rPr lang="en-US" dirty="0" smtClean="0"/>
              <a:t>See late day policy</a:t>
            </a:r>
          </a:p>
          <a:p>
            <a:pPr lvl="1"/>
            <a:endParaRPr lang="en-US" dirty="0"/>
          </a:p>
          <a:p>
            <a:r>
              <a:rPr lang="en-US" dirty="0" smtClean="0"/>
              <a:t>Optional *section* Thursdays 2:00 – 3:00pm</a:t>
            </a:r>
          </a:p>
          <a:p>
            <a:pPr lvl="1"/>
            <a:r>
              <a:rPr lang="en-US" dirty="0" smtClean="0"/>
              <a:t>Room </a:t>
            </a:r>
            <a:r>
              <a:rPr lang="en-US" i="1" dirty="0" smtClean="0"/>
              <a:t>TBD</a:t>
            </a:r>
          </a:p>
          <a:p>
            <a:pPr lvl="1"/>
            <a:r>
              <a:rPr lang="en-US" dirty="0" smtClean="0"/>
              <a:t>Getting started on HW1, Induction, Eclipse</a:t>
            </a:r>
          </a:p>
          <a:p>
            <a:pPr lvl="1"/>
            <a:r>
              <a:rPr lang="en-US" dirty="0" smtClean="0"/>
              <a:t>Bring Questions!</a:t>
            </a:r>
          </a:p>
          <a:p>
            <a:pPr lvl="1"/>
            <a:r>
              <a:rPr lang="en-US" dirty="0" smtClean="0"/>
              <a:t>Materials will be posted online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61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Prove that 1 + 2 + 4 + 8 + … + 2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= 2</a:t>
            </a:r>
            <a:r>
              <a:rPr lang="en-US" sz="3200" baseline="30000" dirty="0" smtClean="0"/>
              <a:t>n+1</a:t>
            </a:r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7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Background on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(integers &gt; 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Proof </a:t>
            </a:r>
            <a:r>
              <a:rPr lang="en-US" dirty="0" smtClean="0"/>
              <a:t>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Show the statement is true for </a:t>
            </a:r>
            <a:r>
              <a:rPr lang="en-US" dirty="0"/>
              <a:t>the first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/>
              <a:t>Show </a:t>
            </a:r>
            <a:r>
              <a:rPr lang="en-US" dirty="0" smtClean="0"/>
              <a:t>that if the statement is true for </a:t>
            </a:r>
            <a:r>
              <a:rPr lang="en-US" dirty="0"/>
              <a:t>any one </a:t>
            </a:r>
            <a:r>
              <a:rPr lang="en-US" dirty="0" smtClean="0"/>
              <a:t>number, this </a:t>
            </a:r>
            <a:r>
              <a:rPr lang="en-US" dirty="0"/>
              <a:t>implies the </a:t>
            </a:r>
            <a:r>
              <a:rPr lang="en-US" dirty="0" smtClean="0"/>
              <a:t>statement is true for </a:t>
            </a:r>
            <a:r>
              <a:rPr lang="en-US" dirty="0"/>
              <a:t>the next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If so, we can </a:t>
            </a:r>
            <a:r>
              <a:rPr lang="en-US" dirty="0"/>
              <a:t>infer that the </a:t>
            </a:r>
            <a:r>
              <a:rPr lang="en-US" dirty="0" smtClean="0"/>
              <a:t>statement </a:t>
            </a:r>
            <a:r>
              <a:rPr lang="en-US" dirty="0"/>
              <a:t>is </a:t>
            </a:r>
            <a:r>
              <a:rPr lang="en-US" dirty="0" smtClean="0"/>
              <a:t>true for </a:t>
            </a:r>
            <a:r>
              <a:rPr lang="en-US" dirty="0"/>
              <a:t>all </a:t>
            </a:r>
            <a:r>
              <a:rPr lang="en-US" dirty="0" smtClean="0"/>
              <a:t>numbers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0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climbing a ladder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90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5 steps to inductive proofs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what you’re trying to prove.</a:t>
            </a:r>
          </a:p>
          <a:p>
            <a:pPr lvl="1" indent="-342900"/>
            <a:r>
              <a:rPr lang="en-US" dirty="0" smtClean="0"/>
              <a:t>Suppose that P(n) is some predicate (mention n)</a:t>
            </a:r>
          </a:p>
          <a:p>
            <a:pPr marL="857250" lvl="1" indent="-457200"/>
            <a:r>
              <a:rPr lang="en-US" dirty="0" smtClean="0"/>
              <a:t>Ex: </a:t>
            </a:r>
          </a:p>
          <a:p>
            <a:pPr marL="1257300" lvl="3" indent="0">
              <a:buNone/>
            </a:pPr>
            <a:r>
              <a:rPr lang="en-US" dirty="0" smtClean="0"/>
              <a:t>	“Let P(n) be …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	Will prove that P(n) is true for every n &gt;= x”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the “base case”</a:t>
            </a:r>
          </a:p>
          <a:p>
            <a:pPr marL="857250" lvl="1" indent="-457200"/>
            <a:r>
              <a:rPr lang="en-US" dirty="0" smtClean="0"/>
              <a:t>Show that P(x) is 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Inductive Hypothesis (IH)</a:t>
            </a:r>
          </a:p>
          <a:p>
            <a:pPr marL="857250" lvl="1" indent="-457200"/>
            <a:r>
              <a:rPr lang="en-US" dirty="0" smtClean="0"/>
              <a:t>Assume that P(k) is true for some arbitrary integer k in the set of integers you’re looking 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Inductive Step</a:t>
            </a:r>
          </a:p>
          <a:p>
            <a:pPr lvl="1"/>
            <a:r>
              <a:rPr lang="en-US" dirty="0" smtClean="0"/>
              <a:t>Show that P(k + 1) is true. </a:t>
            </a:r>
          </a:p>
          <a:p>
            <a:pPr lvl="1"/>
            <a:r>
              <a:rPr lang="en-US" dirty="0" smtClean="0"/>
              <a:t>Be sure to use the Inductive Hypothesis, and point out where you use it!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3657600"/>
            <a:ext cx="762000" cy="13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43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you should care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1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 that 1 + 2 + 4 + 8 + … + 2</a:t>
            </a:r>
            <a:r>
              <a:rPr lang="en-US" baseline="30000" dirty="0"/>
              <a:t>n</a:t>
            </a:r>
            <a:r>
              <a:rPr lang="en-US" dirty="0"/>
              <a:t> = 2</a:t>
            </a:r>
            <a:r>
              <a:rPr lang="en-US" baseline="30000" dirty="0"/>
              <a:t>n+1</a:t>
            </a:r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15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r>
              <a:rPr lang="en-US" dirty="0" smtClean="0"/>
              <a:t>Using assumption,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</a:t>
            </a:r>
          </a:p>
          <a:p>
            <a:pPr lvl="1">
              <a:buNone/>
            </a:pPr>
            <a:r>
              <a:rPr lang="en-US" dirty="0" smtClean="0"/>
              <a:t>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(k+1)-1</a:t>
            </a:r>
            <a:r>
              <a:rPr lang="en-US" dirty="0" smtClean="0"/>
              <a:t> = 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27026</TotalTime>
  <Words>1831</Words>
  <Application>Microsoft Macintosh PowerPoint</Application>
  <PresentationFormat>On-screen Show (4:3)</PresentationFormat>
  <Paragraphs>350</Paragraphs>
  <Slides>28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dan_design_template</vt:lpstr>
      <vt:lpstr>Equation</vt:lpstr>
      <vt:lpstr>CSE373: Data Structures and Algorithms  Lecture 2: Math Review; Algorithm Analysis</vt:lpstr>
      <vt:lpstr>Today</vt:lpstr>
      <vt:lpstr>PowerPoint Presentation</vt:lpstr>
      <vt:lpstr>Background on Induction</vt:lpstr>
      <vt:lpstr>Think about climbing a ladder</vt:lpstr>
      <vt:lpstr>5 steps to inductive proofs</vt:lpstr>
      <vt:lpstr>Why you should care</vt:lpstr>
      <vt:lpstr>Prove that 1 + 2 + 4 + 8 + … + 2n = 2n+1-1</vt:lpstr>
      <vt:lpstr>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Floor and ceiling properties</vt:lpstr>
      <vt:lpstr>Algorithm Analysis</vt:lpstr>
      <vt:lpstr>Example</vt:lpstr>
      <vt:lpstr>Example</vt:lpstr>
      <vt:lpstr>Example</vt:lpstr>
      <vt:lpstr>Example</vt:lpstr>
      <vt:lpstr>Lower-order terms don’t matter</vt:lpstr>
      <vt:lpstr>Geometric interpretation</vt:lpstr>
      <vt:lpstr>Big-O: Common Names</vt:lpstr>
      <vt:lpstr>Announcements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Hunter Zahn</cp:lastModifiedBy>
  <cp:revision>751</cp:revision>
  <dcterms:created xsi:type="dcterms:W3CDTF">2009-03-13T20:43:19Z</dcterms:created>
  <dcterms:modified xsi:type="dcterms:W3CDTF">2016-06-22T19:42:18Z</dcterms:modified>
</cp:coreProperties>
</file>