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20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21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22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notesSlides/notesSlide23.xml" ContentType="application/vnd.openxmlformats-officedocument.presentationml.notesSlide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notesSlides/notesSlide24.xml" ContentType="application/vnd.openxmlformats-officedocument.presentationml.notesSlide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notesSlides/notesSlide25.xml" ContentType="application/vnd.openxmlformats-officedocument.presentationml.notesSlide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notesSlides/notesSlide26.xml" ContentType="application/vnd.openxmlformats-officedocument.presentationml.notesSlide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notesSlides/notesSlide27.xml" ContentType="application/vnd.openxmlformats-officedocument.presentationml.notesSlide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notesSlides/notesSlide28.xml" ContentType="application/vnd.openxmlformats-officedocument.presentationml.notesSlide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notesSlides/notesSlide29.xml" ContentType="application/vnd.openxmlformats-officedocument.presentationml.notesSlide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notesSlides/notesSlide30.xml" ContentType="application/vnd.openxmlformats-officedocument.presentationml.notesSlide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notesSlides/notesSlide31.xml" ContentType="application/vnd.openxmlformats-officedocument.presentationml.notesSlide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notesSlides/notesSlide32.xml" ContentType="application/vnd.openxmlformats-officedocument.presentationml.notesSlide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notesSlides/notesSlide42.xml" ContentType="application/vnd.openxmlformats-officedocument.presentationml.notesSlide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notesSlides/notesSlide47.xml" ContentType="application/vnd.openxmlformats-officedocument.presentationml.notesSlide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31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311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-8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notesMaster" Target="notesMasters/notesMaster1.xml"/><Relationship Id="rId58" Type="http://schemas.openxmlformats.org/officeDocument/2006/relationships/handoutMaster" Target="handoutMasters/handoutMaster1.xml"/><Relationship Id="rId59" Type="http://schemas.openxmlformats.org/officeDocument/2006/relationships/printerSettings" Target="printerSettings/printerSettings1.bin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144870-E783-3D43-8DDF-C889B217513B}" type="datetimeFigureOut">
              <a:rPr lang="en-US" smtClean="0"/>
              <a:t>03/08/16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D8A55B-DE67-8245-8BCD-10C8B3C57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9535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B15445-D8DB-004D-AB0D-C05F487ADA23}" type="datetimeFigureOut">
              <a:rPr lang="en-US" smtClean="0"/>
              <a:t>03/08/16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73B3A-53B3-794A-80F5-CA3B27521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9343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C47610-A579-4DD1-AA62-8EA40B23FA17}" type="slidenum">
              <a:rPr lang="en-US"/>
              <a:pPr/>
              <a:t>2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are we talking about</a:t>
            </a:r>
            <a:r>
              <a:rPr lang="en-US" baseline="0" dirty="0" smtClean="0"/>
              <a:t> it?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It’s a simple way you could sort things, perhaps useful one day, funny.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73B3A-53B3-794A-80F5-CA3B275210A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281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those were some simple sorting algorithms, lets talk about some fancier ones.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Does using </a:t>
            </a:r>
            <a:r>
              <a:rPr lang="en-US" dirty="0" err="1" smtClean="0"/>
              <a:t>buildheap</a:t>
            </a:r>
            <a:r>
              <a:rPr lang="en-US" dirty="0" smtClean="0"/>
              <a:t> change worst case runtime?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We’re going to use three fingers here. One to keep track</a:t>
            </a:r>
            <a:r>
              <a:rPr lang="en-US" baseline="0" dirty="0" smtClean="0"/>
              <a:t> of our index in the left half, one right half, one new array.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saw on the midterm exam that there</a:t>
            </a:r>
            <a:r>
              <a:rPr lang="en-US" baseline="0" dirty="0" smtClean="0"/>
              <a:t> were certain situations in which we wanted to use a sorted array. Well the array doesn’t always start off sorted…what if we had an unsorted array and wanted to sort it?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Sort a bunch of first/last names</a:t>
            </a:r>
          </a:p>
          <a:p>
            <a:endParaRPr lang="en-US" dirty="0" smtClean="0"/>
          </a:p>
          <a:p>
            <a:r>
              <a:rPr lang="en-US" dirty="0" smtClean="0"/>
              <a:t>First: sort by first</a:t>
            </a:r>
            <a:r>
              <a:rPr lang="en-US" baseline="0" dirty="0" smtClean="0"/>
              <a:t> names</a:t>
            </a:r>
          </a:p>
          <a:p>
            <a:r>
              <a:rPr lang="en-US" baseline="0" dirty="0" smtClean="0"/>
              <a:t>Then: sort by last names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End up with last, first sorted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Summer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3C9F5-B529-154F-847B-817313D2F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980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Summer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3C9F5-B529-154F-847B-817313D2F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813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Summer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3C9F5-B529-154F-847B-817313D2F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834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Summer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3C9F5-B529-154F-847B-817313D2F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785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Summer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3C9F5-B529-154F-847B-817313D2F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81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Summer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3C9F5-B529-154F-847B-817313D2F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90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Summer 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3C9F5-B529-154F-847B-817313D2F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83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Summer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3C9F5-B529-154F-847B-817313D2F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9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Summer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3C9F5-B529-154F-847B-817313D2F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362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Summer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3C9F5-B529-154F-847B-817313D2F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769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Summer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3C9F5-B529-154F-847B-817313D2F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316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Summer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3C9F5-B529-154F-847B-817313D2F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35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www.cs.armstrong.edu/liang/animation/web/SelectionSort.html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4RRi_ntQc8" TargetMode="External"/><Relationship Id="rId4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tags" Target="../tags/tag24.xml"/><Relationship Id="rId12" Type="http://schemas.openxmlformats.org/officeDocument/2006/relationships/tags" Target="../tags/tag25.xml"/><Relationship Id="rId13" Type="http://schemas.openxmlformats.org/officeDocument/2006/relationships/tags" Target="../tags/tag26.xml"/><Relationship Id="rId14" Type="http://schemas.openxmlformats.org/officeDocument/2006/relationships/slideLayout" Target="../slideLayouts/slideLayout2.xml"/><Relationship Id="rId15" Type="http://schemas.openxmlformats.org/officeDocument/2006/relationships/notesSlide" Target="../notesSlides/notesSlide14.xml"/><Relationship Id="rId1" Type="http://schemas.openxmlformats.org/officeDocument/2006/relationships/tags" Target="../tags/tag14.xml"/><Relationship Id="rId2" Type="http://schemas.openxmlformats.org/officeDocument/2006/relationships/tags" Target="../tags/tag15.xml"/><Relationship Id="rId3" Type="http://schemas.openxmlformats.org/officeDocument/2006/relationships/tags" Target="../tags/tag16.xml"/><Relationship Id="rId4" Type="http://schemas.openxmlformats.org/officeDocument/2006/relationships/tags" Target="../tags/tag17.xml"/><Relationship Id="rId5" Type="http://schemas.openxmlformats.org/officeDocument/2006/relationships/tags" Target="../tags/tag18.xml"/><Relationship Id="rId6" Type="http://schemas.openxmlformats.org/officeDocument/2006/relationships/tags" Target="../tags/tag19.xml"/><Relationship Id="rId7" Type="http://schemas.openxmlformats.org/officeDocument/2006/relationships/tags" Target="../tags/tag20.xml"/><Relationship Id="rId8" Type="http://schemas.openxmlformats.org/officeDocument/2006/relationships/tags" Target="../tags/tag21.xml"/><Relationship Id="rId9" Type="http://schemas.openxmlformats.org/officeDocument/2006/relationships/tags" Target="../tags/tag22.xml"/><Relationship Id="rId10" Type="http://schemas.openxmlformats.org/officeDocument/2006/relationships/tags" Target="../tags/tag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.xml"/><Relationship Id="rId12" Type="http://schemas.openxmlformats.org/officeDocument/2006/relationships/notesSlide" Target="../notesSlides/notesSlide20.xml"/><Relationship Id="rId1" Type="http://schemas.openxmlformats.org/officeDocument/2006/relationships/tags" Target="../tags/tag27.xml"/><Relationship Id="rId2" Type="http://schemas.openxmlformats.org/officeDocument/2006/relationships/tags" Target="../tags/tag28.xml"/><Relationship Id="rId3" Type="http://schemas.openxmlformats.org/officeDocument/2006/relationships/tags" Target="../tags/tag29.xml"/><Relationship Id="rId4" Type="http://schemas.openxmlformats.org/officeDocument/2006/relationships/tags" Target="../tags/tag30.xml"/><Relationship Id="rId5" Type="http://schemas.openxmlformats.org/officeDocument/2006/relationships/tags" Target="../tags/tag31.xml"/><Relationship Id="rId6" Type="http://schemas.openxmlformats.org/officeDocument/2006/relationships/tags" Target="../tags/tag32.xml"/><Relationship Id="rId7" Type="http://schemas.openxmlformats.org/officeDocument/2006/relationships/tags" Target="../tags/tag33.xml"/><Relationship Id="rId8" Type="http://schemas.openxmlformats.org/officeDocument/2006/relationships/tags" Target="../tags/tag34.xml"/><Relationship Id="rId9" Type="http://schemas.openxmlformats.org/officeDocument/2006/relationships/tags" Target="../tags/tag35.xml"/><Relationship Id="rId10" Type="http://schemas.openxmlformats.org/officeDocument/2006/relationships/tags" Target="../tags/tag36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tags" Target="../tags/tag45.xml"/><Relationship Id="rId20" Type="http://schemas.openxmlformats.org/officeDocument/2006/relationships/tags" Target="../tags/tag56.xml"/><Relationship Id="rId21" Type="http://schemas.openxmlformats.org/officeDocument/2006/relationships/tags" Target="../tags/tag57.xml"/><Relationship Id="rId22" Type="http://schemas.openxmlformats.org/officeDocument/2006/relationships/tags" Target="../tags/tag58.xml"/><Relationship Id="rId23" Type="http://schemas.openxmlformats.org/officeDocument/2006/relationships/tags" Target="../tags/tag59.xml"/><Relationship Id="rId24" Type="http://schemas.openxmlformats.org/officeDocument/2006/relationships/tags" Target="../tags/tag60.xml"/><Relationship Id="rId25" Type="http://schemas.openxmlformats.org/officeDocument/2006/relationships/tags" Target="../tags/tag61.xml"/><Relationship Id="rId26" Type="http://schemas.openxmlformats.org/officeDocument/2006/relationships/tags" Target="../tags/tag62.xml"/><Relationship Id="rId27" Type="http://schemas.openxmlformats.org/officeDocument/2006/relationships/tags" Target="../tags/tag63.xml"/><Relationship Id="rId28" Type="http://schemas.openxmlformats.org/officeDocument/2006/relationships/tags" Target="../tags/tag64.xml"/><Relationship Id="rId29" Type="http://schemas.openxmlformats.org/officeDocument/2006/relationships/slideLayout" Target="../slideLayouts/slideLayout2.xml"/><Relationship Id="rId30" Type="http://schemas.openxmlformats.org/officeDocument/2006/relationships/notesSlide" Target="../notesSlides/notesSlide21.xml"/><Relationship Id="rId10" Type="http://schemas.openxmlformats.org/officeDocument/2006/relationships/tags" Target="../tags/tag46.xml"/><Relationship Id="rId11" Type="http://schemas.openxmlformats.org/officeDocument/2006/relationships/tags" Target="../tags/tag47.xml"/><Relationship Id="rId12" Type="http://schemas.openxmlformats.org/officeDocument/2006/relationships/tags" Target="../tags/tag48.xml"/><Relationship Id="rId13" Type="http://schemas.openxmlformats.org/officeDocument/2006/relationships/tags" Target="../tags/tag49.xml"/><Relationship Id="rId14" Type="http://schemas.openxmlformats.org/officeDocument/2006/relationships/tags" Target="../tags/tag50.xml"/><Relationship Id="rId15" Type="http://schemas.openxmlformats.org/officeDocument/2006/relationships/tags" Target="../tags/tag51.xml"/><Relationship Id="rId16" Type="http://schemas.openxmlformats.org/officeDocument/2006/relationships/tags" Target="../tags/tag52.xml"/><Relationship Id="rId17" Type="http://schemas.openxmlformats.org/officeDocument/2006/relationships/tags" Target="../tags/tag53.xml"/><Relationship Id="rId18" Type="http://schemas.openxmlformats.org/officeDocument/2006/relationships/tags" Target="../tags/tag54.xml"/><Relationship Id="rId19" Type="http://schemas.openxmlformats.org/officeDocument/2006/relationships/tags" Target="../tags/tag55.xml"/><Relationship Id="rId1" Type="http://schemas.openxmlformats.org/officeDocument/2006/relationships/tags" Target="../tags/tag37.xml"/><Relationship Id="rId2" Type="http://schemas.openxmlformats.org/officeDocument/2006/relationships/tags" Target="../tags/tag38.xml"/><Relationship Id="rId3" Type="http://schemas.openxmlformats.org/officeDocument/2006/relationships/tags" Target="../tags/tag39.xml"/><Relationship Id="rId4" Type="http://schemas.openxmlformats.org/officeDocument/2006/relationships/tags" Target="../tags/tag40.xml"/><Relationship Id="rId5" Type="http://schemas.openxmlformats.org/officeDocument/2006/relationships/tags" Target="../tags/tag41.xml"/><Relationship Id="rId6" Type="http://schemas.openxmlformats.org/officeDocument/2006/relationships/tags" Target="../tags/tag42.xml"/><Relationship Id="rId7" Type="http://schemas.openxmlformats.org/officeDocument/2006/relationships/tags" Target="../tags/tag43.xml"/><Relationship Id="rId8" Type="http://schemas.openxmlformats.org/officeDocument/2006/relationships/tags" Target="../tags/tag44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tags" Target="../tags/tag73.xml"/><Relationship Id="rId20" Type="http://schemas.openxmlformats.org/officeDocument/2006/relationships/tags" Target="../tags/tag84.xml"/><Relationship Id="rId21" Type="http://schemas.openxmlformats.org/officeDocument/2006/relationships/tags" Target="../tags/tag85.xml"/><Relationship Id="rId22" Type="http://schemas.openxmlformats.org/officeDocument/2006/relationships/tags" Target="../tags/tag86.xml"/><Relationship Id="rId23" Type="http://schemas.openxmlformats.org/officeDocument/2006/relationships/tags" Target="../tags/tag87.xml"/><Relationship Id="rId24" Type="http://schemas.openxmlformats.org/officeDocument/2006/relationships/tags" Target="../tags/tag88.xml"/><Relationship Id="rId25" Type="http://schemas.openxmlformats.org/officeDocument/2006/relationships/tags" Target="../tags/tag89.xml"/><Relationship Id="rId26" Type="http://schemas.openxmlformats.org/officeDocument/2006/relationships/tags" Target="../tags/tag90.xml"/><Relationship Id="rId27" Type="http://schemas.openxmlformats.org/officeDocument/2006/relationships/tags" Target="../tags/tag91.xml"/><Relationship Id="rId28" Type="http://schemas.openxmlformats.org/officeDocument/2006/relationships/tags" Target="../tags/tag92.xml"/><Relationship Id="rId29" Type="http://schemas.openxmlformats.org/officeDocument/2006/relationships/slideLayout" Target="../slideLayouts/slideLayout2.xml"/><Relationship Id="rId30" Type="http://schemas.openxmlformats.org/officeDocument/2006/relationships/notesSlide" Target="../notesSlides/notesSlide22.xml"/><Relationship Id="rId10" Type="http://schemas.openxmlformats.org/officeDocument/2006/relationships/tags" Target="../tags/tag74.xml"/><Relationship Id="rId11" Type="http://schemas.openxmlformats.org/officeDocument/2006/relationships/tags" Target="../tags/tag75.xml"/><Relationship Id="rId12" Type="http://schemas.openxmlformats.org/officeDocument/2006/relationships/tags" Target="../tags/tag76.xml"/><Relationship Id="rId13" Type="http://schemas.openxmlformats.org/officeDocument/2006/relationships/tags" Target="../tags/tag77.xml"/><Relationship Id="rId14" Type="http://schemas.openxmlformats.org/officeDocument/2006/relationships/tags" Target="../tags/tag78.xml"/><Relationship Id="rId15" Type="http://schemas.openxmlformats.org/officeDocument/2006/relationships/tags" Target="../tags/tag79.xml"/><Relationship Id="rId16" Type="http://schemas.openxmlformats.org/officeDocument/2006/relationships/tags" Target="../tags/tag80.xml"/><Relationship Id="rId17" Type="http://schemas.openxmlformats.org/officeDocument/2006/relationships/tags" Target="../tags/tag81.xml"/><Relationship Id="rId18" Type="http://schemas.openxmlformats.org/officeDocument/2006/relationships/tags" Target="../tags/tag82.xml"/><Relationship Id="rId19" Type="http://schemas.openxmlformats.org/officeDocument/2006/relationships/tags" Target="../tags/tag83.xml"/><Relationship Id="rId1" Type="http://schemas.openxmlformats.org/officeDocument/2006/relationships/tags" Target="../tags/tag65.xml"/><Relationship Id="rId2" Type="http://schemas.openxmlformats.org/officeDocument/2006/relationships/tags" Target="../tags/tag66.xml"/><Relationship Id="rId3" Type="http://schemas.openxmlformats.org/officeDocument/2006/relationships/tags" Target="../tags/tag67.xml"/><Relationship Id="rId4" Type="http://schemas.openxmlformats.org/officeDocument/2006/relationships/tags" Target="../tags/tag68.xml"/><Relationship Id="rId5" Type="http://schemas.openxmlformats.org/officeDocument/2006/relationships/tags" Target="../tags/tag69.xml"/><Relationship Id="rId6" Type="http://schemas.openxmlformats.org/officeDocument/2006/relationships/tags" Target="../tags/tag70.xml"/><Relationship Id="rId7" Type="http://schemas.openxmlformats.org/officeDocument/2006/relationships/tags" Target="../tags/tag71.xml"/><Relationship Id="rId8" Type="http://schemas.openxmlformats.org/officeDocument/2006/relationships/tags" Target="../tags/tag72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tags" Target="../tags/tag101.xml"/><Relationship Id="rId20" Type="http://schemas.openxmlformats.org/officeDocument/2006/relationships/tags" Target="../tags/tag112.xml"/><Relationship Id="rId21" Type="http://schemas.openxmlformats.org/officeDocument/2006/relationships/tags" Target="../tags/tag113.xml"/><Relationship Id="rId22" Type="http://schemas.openxmlformats.org/officeDocument/2006/relationships/tags" Target="../tags/tag114.xml"/><Relationship Id="rId23" Type="http://schemas.openxmlformats.org/officeDocument/2006/relationships/tags" Target="../tags/tag115.xml"/><Relationship Id="rId24" Type="http://schemas.openxmlformats.org/officeDocument/2006/relationships/tags" Target="../tags/tag116.xml"/><Relationship Id="rId25" Type="http://schemas.openxmlformats.org/officeDocument/2006/relationships/tags" Target="../tags/tag117.xml"/><Relationship Id="rId26" Type="http://schemas.openxmlformats.org/officeDocument/2006/relationships/tags" Target="../tags/tag118.xml"/><Relationship Id="rId27" Type="http://schemas.openxmlformats.org/officeDocument/2006/relationships/tags" Target="../tags/tag119.xml"/><Relationship Id="rId28" Type="http://schemas.openxmlformats.org/officeDocument/2006/relationships/tags" Target="../tags/tag120.xml"/><Relationship Id="rId29" Type="http://schemas.openxmlformats.org/officeDocument/2006/relationships/slideLayout" Target="../slideLayouts/slideLayout2.xml"/><Relationship Id="rId30" Type="http://schemas.openxmlformats.org/officeDocument/2006/relationships/notesSlide" Target="../notesSlides/notesSlide23.xml"/><Relationship Id="rId10" Type="http://schemas.openxmlformats.org/officeDocument/2006/relationships/tags" Target="../tags/tag102.xml"/><Relationship Id="rId11" Type="http://schemas.openxmlformats.org/officeDocument/2006/relationships/tags" Target="../tags/tag103.xml"/><Relationship Id="rId12" Type="http://schemas.openxmlformats.org/officeDocument/2006/relationships/tags" Target="../tags/tag104.xml"/><Relationship Id="rId13" Type="http://schemas.openxmlformats.org/officeDocument/2006/relationships/tags" Target="../tags/tag105.xml"/><Relationship Id="rId14" Type="http://schemas.openxmlformats.org/officeDocument/2006/relationships/tags" Target="../tags/tag106.xml"/><Relationship Id="rId15" Type="http://schemas.openxmlformats.org/officeDocument/2006/relationships/tags" Target="../tags/tag107.xml"/><Relationship Id="rId16" Type="http://schemas.openxmlformats.org/officeDocument/2006/relationships/tags" Target="../tags/tag108.xml"/><Relationship Id="rId17" Type="http://schemas.openxmlformats.org/officeDocument/2006/relationships/tags" Target="../tags/tag109.xml"/><Relationship Id="rId18" Type="http://schemas.openxmlformats.org/officeDocument/2006/relationships/tags" Target="../tags/tag110.xml"/><Relationship Id="rId19" Type="http://schemas.openxmlformats.org/officeDocument/2006/relationships/tags" Target="../tags/tag111.xml"/><Relationship Id="rId1" Type="http://schemas.openxmlformats.org/officeDocument/2006/relationships/tags" Target="../tags/tag93.xml"/><Relationship Id="rId2" Type="http://schemas.openxmlformats.org/officeDocument/2006/relationships/tags" Target="../tags/tag94.xml"/><Relationship Id="rId3" Type="http://schemas.openxmlformats.org/officeDocument/2006/relationships/tags" Target="../tags/tag95.xml"/><Relationship Id="rId4" Type="http://schemas.openxmlformats.org/officeDocument/2006/relationships/tags" Target="../tags/tag96.xml"/><Relationship Id="rId5" Type="http://schemas.openxmlformats.org/officeDocument/2006/relationships/tags" Target="../tags/tag97.xml"/><Relationship Id="rId6" Type="http://schemas.openxmlformats.org/officeDocument/2006/relationships/tags" Target="../tags/tag98.xml"/><Relationship Id="rId7" Type="http://schemas.openxmlformats.org/officeDocument/2006/relationships/tags" Target="../tags/tag99.xml"/><Relationship Id="rId8" Type="http://schemas.openxmlformats.org/officeDocument/2006/relationships/tags" Target="../tags/tag100.xml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tags" Target="../tags/tag129.xml"/><Relationship Id="rId20" Type="http://schemas.openxmlformats.org/officeDocument/2006/relationships/tags" Target="../tags/tag140.xml"/><Relationship Id="rId21" Type="http://schemas.openxmlformats.org/officeDocument/2006/relationships/tags" Target="../tags/tag141.xml"/><Relationship Id="rId22" Type="http://schemas.openxmlformats.org/officeDocument/2006/relationships/tags" Target="../tags/tag142.xml"/><Relationship Id="rId23" Type="http://schemas.openxmlformats.org/officeDocument/2006/relationships/tags" Target="../tags/tag143.xml"/><Relationship Id="rId24" Type="http://schemas.openxmlformats.org/officeDocument/2006/relationships/tags" Target="../tags/tag144.xml"/><Relationship Id="rId25" Type="http://schemas.openxmlformats.org/officeDocument/2006/relationships/tags" Target="../tags/tag145.xml"/><Relationship Id="rId26" Type="http://schemas.openxmlformats.org/officeDocument/2006/relationships/tags" Target="../tags/tag146.xml"/><Relationship Id="rId27" Type="http://schemas.openxmlformats.org/officeDocument/2006/relationships/tags" Target="../tags/tag147.xml"/><Relationship Id="rId28" Type="http://schemas.openxmlformats.org/officeDocument/2006/relationships/tags" Target="../tags/tag148.xml"/><Relationship Id="rId29" Type="http://schemas.openxmlformats.org/officeDocument/2006/relationships/slideLayout" Target="../slideLayouts/slideLayout2.xml"/><Relationship Id="rId30" Type="http://schemas.openxmlformats.org/officeDocument/2006/relationships/notesSlide" Target="../notesSlides/notesSlide24.xml"/><Relationship Id="rId10" Type="http://schemas.openxmlformats.org/officeDocument/2006/relationships/tags" Target="../tags/tag130.xml"/><Relationship Id="rId11" Type="http://schemas.openxmlformats.org/officeDocument/2006/relationships/tags" Target="../tags/tag131.xml"/><Relationship Id="rId12" Type="http://schemas.openxmlformats.org/officeDocument/2006/relationships/tags" Target="../tags/tag132.xml"/><Relationship Id="rId13" Type="http://schemas.openxmlformats.org/officeDocument/2006/relationships/tags" Target="../tags/tag133.xml"/><Relationship Id="rId14" Type="http://schemas.openxmlformats.org/officeDocument/2006/relationships/tags" Target="../tags/tag134.xml"/><Relationship Id="rId15" Type="http://schemas.openxmlformats.org/officeDocument/2006/relationships/tags" Target="../tags/tag135.xml"/><Relationship Id="rId16" Type="http://schemas.openxmlformats.org/officeDocument/2006/relationships/tags" Target="../tags/tag136.xml"/><Relationship Id="rId17" Type="http://schemas.openxmlformats.org/officeDocument/2006/relationships/tags" Target="../tags/tag137.xml"/><Relationship Id="rId18" Type="http://schemas.openxmlformats.org/officeDocument/2006/relationships/tags" Target="../tags/tag138.xml"/><Relationship Id="rId19" Type="http://schemas.openxmlformats.org/officeDocument/2006/relationships/tags" Target="../tags/tag139.xml"/><Relationship Id="rId1" Type="http://schemas.openxmlformats.org/officeDocument/2006/relationships/tags" Target="../tags/tag121.xml"/><Relationship Id="rId2" Type="http://schemas.openxmlformats.org/officeDocument/2006/relationships/tags" Target="../tags/tag122.xml"/><Relationship Id="rId3" Type="http://schemas.openxmlformats.org/officeDocument/2006/relationships/tags" Target="../tags/tag123.xml"/><Relationship Id="rId4" Type="http://schemas.openxmlformats.org/officeDocument/2006/relationships/tags" Target="../tags/tag124.xml"/><Relationship Id="rId5" Type="http://schemas.openxmlformats.org/officeDocument/2006/relationships/tags" Target="../tags/tag125.xml"/><Relationship Id="rId6" Type="http://schemas.openxmlformats.org/officeDocument/2006/relationships/tags" Target="../tags/tag126.xml"/><Relationship Id="rId7" Type="http://schemas.openxmlformats.org/officeDocument/2006/relationships/tags" Target="../tags/tag127.xml"/><Relationship Id="rId8" Type="http://schemas.openxmlformats.org/officeDocument/2006/relationships/tags" Target="../tags/tag128.xml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tags" Target="../tags/tag157.xml"/><Relationship Id="rId20" Type="http://schemas.openxmlformats.org/officeDocument/2006/relationships/tags" Target="../tags/tag168.xml"/><Relationship Id="rId21" Type="http://schemas.openxmlformats.org/officeDocument/2006/relationships/tags" Target="../tags/tag169.xml"/><Relationship Id="rId22" Type="http://schemas.openxmlformats.org/officeDocument/2006/relationships/tags" Target="../tags/tag170.xml"/><Relationship Id="rId23" Type="http://schemas.openxmlformats.org/officeDocument/2006/relationships/tags" Target="../tags/tag171.xml"/><Relationship Id="rId24" Type="http://schemas.openxmlformats.org/officeDocument/2006/relationships/tags" Target="../tags/tag172.xml"/><Relationship Id="rId25" Type="http://schemas.openxmlformats.org/officeDocument/2006/relationships/tags" Target="../tags/tag173.xml"/><Relationship Id="rId26" Type="http://schemas.openxmlformats.org/officeDocument/2006/relationships/tags" Target="../tags/tag174.xml"/><Relationship Id="rId27" Type="http://schemas.openxmlformats.org/officeDocument/2006/relationships/tags" Target="../tags/tag175.xml"/><Relationship Id="rId28" Type="http://schemas.openxmlformats.org/officeDocument/2006/relationships/tags" Target="../tags/tag176.xml"/><Relationship Id="rId29" Type="http://schemas.openxmlformats.org/officeDocument/2006/relationships/slideLayout" Target="../slideLayouts/slideLayout2.xml"/><Relationship Id="rId30" Type="http://schemas.openxmlformats.org/officeDocument/2006/relationships/notesSlide" Target="../notesSlides/notesSlide25.xml"/><Relationship Id="rId10" Type="http://schemas.openxmlformats.org/officeDocument/2006/relationships/tags" Target="../tags/tag158.xml"/><Relationship Id="rId11" Type="http://schemas.openxmlformats.org/officeDocument/2006/relationships/tags" Target="../tags/tag159.xml"/><Relationship Id="rId12" Type="http://schemas.openxmlformats.org/officeDocument/2006/relationships/tags" Target="../tags/tag160.xml"/><Relationship Id="rId13" Type="http://schemas.openxmlformats.org/officeDocument/2006/relationships/tags" Target="../tags/tag161.xml"/><Relationship Id="rId14" Type="http://schemas.openxmlformats.org/officeDocument/2006/relationships/tags" Target="../tags/tag162.xml"/><Relationship Id="rId15" Type="http://schemas.openxmlformats.org/officeDocument/2006/relationships/tags" Target="../tags/tag163.xml"/><Relationship Id="rId16" Type="http://schemas.openxmlformats.org/officeDocument/2006/relationships/tags" Target="../tags/tag164.xml"/><Relationship Id="rId17" Type="http://schemas.openxmlformats.org/officeDocument/2006/relationships/tags" Target="../tags/tag165.xml"/><Relationship Id="rId18" Type="http://schemas.openxmlformats.org/officeDocument/2006/relationships/tags" Target="../tags/tag166.xml"/><Relationship Id="rId19" Type="http://schemas.openxmlformats.org/officeDocument/2006/relationships/tags" Target="../tags/tag167.xml"/><Relationship Id="rId1" Type="http://schemas.openxmlformats.org/officeDocument/2006/relationships/tags" Target="../tags/tag149.xml"/><Relationship Id="rId2" Type="http://schemas.openxmlformats.org/officeDocument/2006/relationships/tags" Target="../tags/tag150.xml"/><Relationship Id="rId3" Type="http://schemas.openxmlformats.org/officeDocument/2006/relationships/tags" Target="../tags/tag151.xml"/><Relationship Id="rId4" Type="http://schemas.openxmlformats.org/officeDocument/2006/relationships/tags" Target="../tags/tag152.xml"/><Relationship Id="rId5" Type="http://schemas.openxmlformats.org/officeDocument/2006/relationships/tags" Target="../tags/tag153.xml"/><Relationship Id="rId6" Type="http://schemas.openxmlformats.org/officeDocument/2006/relationships/tags" Target="../tags/tag154.xml"/><Relationship Id="rId7" Type="http://schemas.openxmlformats.org/officeDocument/2006/relationships/tags" Target="../tags/tag155.xml"/><Relationship Id="rId8" Type="http://schemas.openxmlformats.org/officeDocument/2006/relationships/tags" Target="../tags/tag156.xm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tags" Target="../tags/tag185.xml"/><Relationship Id="rId20" Type="http://schemas.openxmlformats.org/officeDocument/2006/relationships/tags" Target="../tags/tag196.xml"/><Relationship Id="rId21" Type="http://schemas.openxmlformats.org/officeDocument/2006/relationships/tags" Target="../tags/tag197.xml"/><Relationship Id="rId22" Type="http://schemas.openxmlformats.org/officeDocument/2006/relationships/tags" Target="../tags/tag198.xml"/><Relationship Id="rId23" Type="http://schemas.openxmlformats.org/officeDocument/2006/relationships/tags" Target="../tags/tag199.xml"/><Relationship Id="rId24" Type="http://schemas.openxmlformats.org/officeDocument/2006/relationships/tags" Target="../tags/tag200.xml"/><Relationship Id="rId25" Type="http://schemas.openxmlformats.org/officeDocument/2006/relationships/tags" Target="../tags/tag201.xml"/><Relationship Id="rId26" Type="http://schemas.openxmlformats.org/officeDocument/2006/relationships/tags" Target="../tags/tag202.xml"/><Relationship Id="rId27" Type="http://schemas.openxmlformats.org/officeDocument/2006/relationships/tags" Target="../tags/tag203.xml"/><Relationship Id="rId28" Type="http://schemas.openxmlformats.org/officeDocument/2006/relationships/tags" Target="../tags/tag204.xml"/><Relationship Id="rId29" Type="http://schemas.openxmlformats.org/officeDocument/2006/relationships/slideLayout" Target="../slideLayouts/slideLayout2.xml"/><Relationship Id="rId30" Type="http://schemas.openxmlformats.org/officeDocument/2006/relationships/notesSlide" Target="../notesSlides/notesSlide26.xml"/><Relationship Id="rId10" Type="http://schemas.openxmlformats.org/officeDocument/2006/relationships/tags" Target="../tags/tag186.xml"/><Relationship Id="rId11" Type="http://schemas.openxmlformats.org/officeDocument/2006/relationships/tags" Target="../tags/tag187.xml"/><Relationship Id="rId12" Type="http://schemas.openxmlformats.org/officeDocument/2006/relationships/tags" Target="../tags/tag188.xml"/><Relationship Id="rId13" Type="http://schemas.openxmlformats.org/officeDocument/2006/relationships/tags" Target="../tags/tag189.xml"/><Relationship Id="rId14" Type="http://schemas.openxmlformats.org/officeDocument/2006/relationships/tags" Target="../tags/tag190.xml"/><Relationship Id="rId15" Type="http://schemas.openxmlformats.org/officeDocument/2006/relationships/tags" Target="../tags/tag191.xml"/><Relationship Id="rId16" Type="http://schemas.openxmlformats.org/officeDocument/2006/relationships/tags" Target="../tags/tag192.xml"/><Relationship Id="rId17" Type="http://schemas.openxmlformats.org/officeDocument/2006/relationships/tags" Target="../tags/tag193.xml"/><Relationship Id="rId18" Type="http://schemas.openxmlformats.org/officeDocument/2006/relationships/tags" Target="../tags/tag194.xml"/><Relationship Id="rId19" Type="http://schemas.openxmlformats.org/officeDocument/2006/relationships/tags" Target="../tags/tag195.xml"/><Relationship Id="rId1" Type="http://schemas.openxmlformats.org/officeDocument/2006/relationships/tags" Target="../tags/tag177.xml"/><Relationship Id="rId2" Type="http://schemas.openxmlformats.org/officeDocument/2006/relationships/tags" Target="../tags/tag178.xml"/><Relationship Id="rId3" Type="http://schemas.openxmlformats.org/officeDocument/2006/relationships/tags" Target="../tags/tag179.xml"/><Relationship Id="rId4" Type="http://schemas.openxmlformats.org/officeDocument/2006/relationships/tags" Target="../tags/tag180.xml"/><Relationship Id="rId5" Type="http://schemas.openxmlformats.org/officeDocument/2006/relationships/tags" Target="../tags/tag181.xml"/><Relationship Id="rId6" Type="http://schemas.openxmlformats.org/officeDocument/2006/relationships/tags" Target="../tags/tag182.xml"/><Relationship Id="rId7" Type="http://schemas.openxmlformats.org/officeDocument/2006/relationships/tags" Target="../tags/tag183.xml"/><Relationship Id="rId8" Type="http://schemas.openxmlformats.org/officeDocument/2006/relationships/tags" Target="../tags/tag184.xml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tags" Target="../tags/tag213.xml"/><Relationship Id="rId20" Type="http://schemas.openxmlformats.org/officeDocument/2006/relationships/tags" Target="../tags/tag224.xml"/><Relationship Id="rId21" Type="http://schemas.openxmlformats.org/officeDocument/2006/relationships/tags" Target="../tags/tag225.xml"/><Relationship Id="rId22" Type="http://schemas.openxmlformats.org/officeDocument/2006/relationships/tags" Target="../tags/tag226.xml"/><Relationship Id="rId23" Type="http://schemas.openxmlformats.org/officeDocument/2006/relationships/tags" Target="../tags/tag227.xml"/><Relationship Id="rId24" Type="http://schemas.openxmlformats.org/officeDocument/2006/relationships/tags" Target="../tags/tag228.xml"/><Relationship Id="rId25" Type="http://schemas.openxmlformats.org/officeDocument/2006/relationships/tags" Target="../tags/tag229.xml"/><Relationship Id="rId26" Type="http://schemas.openxmlformats.org/officeDocument/2006/relationships/tags" Target="../tags/tag230.xml"/><Relationship Id="rId27" Type="http://schemas.openxmlformats.org/officeDocument/2006/relationships/tags" Target="../tags/tag231.xml"/><Relationship Id="rId28" Type="http://schemas.openxmlformats.org/officeDocument/2006/relationships/tags" Target="../tags/tag232.xml"/><Relationship Id="rId29" Type="http://schemas.openxmlformats.org/officeDocument/2006/relationships/slideLayout" Target="../slideLayouts/slideLayout2.xml"/><Relationship Id="rId30" Type="http://schemas.openxmlformats.org/officeDocument/2006/relationships/notesSlide" Target="../notesSlides/notesSlide27.xml"/><Relationship Id="rId10" Type="http://schemas.openxmlformats.org/officeDocument/2006/relationships/tags" Target="../tags/tag214.xml"/><Relationship Id="rId11" Type="http://schemas.openxmlformats.org/officeDocument/2006/relationships/tags" Target="../tags/tag215.xml"/><Relationship Id="rId12" Type="http://schemas.openxmlformats.org/officeDocument/2006/relationships/tags" Target="../tags/tag216.xml"/><Relationship Id="rId13" Type="http://schemas.openxmlformats.org/officeDocument/2006/relationships/tags" Target="../tags/tag217.xml"/><Relationship Id="rId14" Type="http://schemas.openxmlformats.org/officeDocument/2006/relationships/tags" Target="../tags/tag218.xml"/><Relationship Id="rId15" Type="http://schemas.openxmlformats.org/officeDocument/2006/relationships/tags" Target="../tags/tag219.xml"/><Relationship Id="rId16" Type="http://schemas.openxmlformats.org/officeDocument/2006/relationships/tags" Target="../tags/tag220.xml"/><Relationship Id="rId17" Type="http://schemas.openxmlformats.org/officeDocument/2006/relationships/tags" Target="../tags/tag221.xml"/><Relationship Id="rId18" Type="http://schemas.openxmlformats.org/officeDocument/2006/relationships/tags" Target="../tags/tag222.xml"/><Relationship Id="rId19" Type="http://schemas.openxmlformats.org/officeDocument/2006/relationships/tags" Target="../tags/tag223.xml"/><Relationship Id="rId1" Type="http://schemas.openxmlformats.org/officeDocument/2006/relationships/tags" Target="../tags/tag205.xml"/><Relationship Id="rId2" Type="http://schemas.openxmlformats.org/officeDocument/2006/relationships/tags" Target="../tags/tag206.xml"/><Relationship Id="rId3" Type="http://schemas.openxmlformats.org/officeDocument/2006/relationships/tags" Target="../tags/tag207.xml"/><Relationship Id="rId4" Type="http://schemas.openxmlformats.org/officeDocument/2006/relationships/tags" Target="../tags/tag208.xml"/><Relationship Id="rId5" Type="http://schemas.openxmlformats.org/officeDocument/2006/relationships/tags" Target="../tags/tag209.xml"/><Relationship Id="rId6" Type="http://schemas.openxmlformats.org/officeDocument/2006/relationships/tags" Target="../tags/tag210.xml"/><Relationship Id="rId7" Type="http://schemas.openxmlformats.org/officeDocument/2006/relationships/tags" Target="../tags/tag211.xml"/><Relationship Id="rId8" Type="http://schemas.openxmlformats.org/officeDocument/2006/relationships/tags" Target="../tags/tag2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tags" Target="../tags/tag241.xml"/><Relationship Id="rId20" Type="http://schemas.openxmlformats.org/officeDocument/2006/relationships/tags" Target="../tags/tag252.xml"/><Relationship Id="rId21" Type="http://schemas.openxmlformats.org/officeDocument/2006/relationships/tags" Target="../tags/tag253.xml"/><Relationship Id="rId22" Type="http://schemas.openxmlformats.org/officeDocument/2006/relationships/tags" Target="../tags/tag254.xml"/><Relationship Id="rId23" Type="http://schemas.openxmlformats.org/officeDocument/2006/relationships/tags" Target="../tags/tag255.xml"/><Relationship Id="rId24" Type="http://schemas.openxmlformats.org/officeDocument/2006/relationships/tags" Target="../tags/tag256.xml"/><Relationship Id="rId25" Type="http://schemas.openxmlformats.org/officeDocument/2006/relationships/tags" Target="../tags/tag257.xml"/><Relationship Id="rId26" Type="http://schemas.openxmlformats.org/officeDocument/2006/relationships/tags" Target="../tags/tag258.xml"/><Relationship Id="rId27" Type="http://schemas.openxmlformats.org/officeDocument/2006/relationships/tags" Target="../tags/tag259.xml"/><Relationship Id="rId28" Type="http://schemas.openxmlformats.org/officeDocument/2006/relationships/tags" Target="../tags/tag260.xml"/><Relationship Id="rId29" Type="http://schemas.openxmlformats.org/officeDocument/2006/relationships/slideLayout" Target="../slideLayouts/slideLayout2.xml"/><Relationship Id="rId30" Type="http://schemas.openxmlformats.org/officeDocument/2006/relationships/notesSlide" Target="../notesSlides/notesSlide28.xml"/><Relationship Id="rId10" Type="http://schemas.openxmlformats.org/officeDocument/2006/relationships/tags" Target="../tags/tag242.xml"/><Relationship Id="rId11" Type="http://schemas.openxmlformats.org/officeDocument/2006/relationships/tags" Target="../tags/tag243.xml"/><Relationship Id="rId12" Type="http://schemas.openxmlformats.org/officeDocument/2006/relationships/tags" Target="../tags/tag244.xml"/><Relationship Id="rId13" Type="http://schemas.openxmlformats.org/officeDocument/2006/relationships/tags" Target="../tags/tag245.xml"/><Relationship Id="rId14" Type="http://schemas.openxmlformats.org/officeDocument/2006/relationships/tags" Target="../tags/tag246.xml"/><Relationship Id="rId15" Type="http://schemas.openxmlformats.org/officeDocument/2006/relationships/tags" Target="../tags/tag247.xml"/><Relationship Id="rId16" Type="http://schemas.openxmlformats.org/officeDocument/2006/relationships/tags" Target="../tags/tag248.xml"/><Relationship Id="rId17" Type="http://schemas.openxmlformats.org/officeDocument/2006/relationships/tags" Target="../tags/tag249.xml"/><Relationship Id="rId18" Type="http://schemas.openxmlformats.org/officeDocument/2006/relationships/tags" Target="../tags/tag250.xml"/><Relationship Id="rId19" Type="http://schemas.openxmlformats.org/officeDocument/2006/relationships/tags" Target="../tags/tag251.xml"/><Relationship Id="rId1" Type="http://schemas.openxmlformats.org/officeDocument/2006/relationships/tags" Target="../tags/tag233.xml"/><Relationship Id="rId2" Type="http://schemas.openxmlformats.org/officeDocument/2006/relationships/tags" Target="../tags/tag234.xml"/><Relationship Id="rId3" Type="http://schemas.openxmlformats.org/officeDocument/2006/relationships/tags" Target="../tags/tag235.xml"/><Relationship Id="rId4" Type="http://schemas.openxmlformats.org/officeDocument/2006/relationships/tags" Target="../tags/tag236.xml"/><Relationship Id="rId5" Type="http://schemas.openxmlformats.org/officeDocument/2006/relationships/tags" Target="../tags/tag237.xml"/><Relationship Id="rId6" Type="http://schemas.openxmlformats.org/officeDocument/2006/relationships/tags" Target="../tags/tag238.xml"/><Relationship Id="rId7" Type="http://schemas.openxmlformats.org/officeDocument/2006/relationships/tags" Target="../tags/tag239.xml"/><Relationship Id="rId8" Type="http://schemas.openxmlformats.org/officeDocument/2006/relationships/tags" Target="../tags/tag240.xml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tags" Target="../tags/tag269.xml"/><Relationship Id="rId20" Type="http://schemas.openxmlformats.org/officeDocument/2006/relationships/tags" Target="../tags/tag280.xml"/><Relationship Id="rId21" Type="http://schemas.openxmlformats.org/officeDocument/2006/relationships/tags" Target="../tags/tag281.xml"/><Relationship Id="rId22" Type="http://schemas.openxmlformats.org/officeDocument/2006/relationships/tags" Target="../tags/tag282.xml"/><Relationship Id="rId23" Type="http://schemas.openxmlformats.org/officeDocument/2006/relationships/tags" Target="../tags/tag283.xml"/><Relationship Id="rId24" Type="http://schemas.openxmlformats.org/officeDocument/2006/relationships/tags" Target="../tags/tag284.xml"/><Relationship Id="rId25" Type="http://schemas.openxmlformats.org/officeDocument/2006/relationships/tags" Target="../tags/tag285.xml"/><Relationship Id="rId26" Type="http://schemas.openxmlformats.org/officeDocument/2006/relationships/tags" Target="../tags/tag286.xml"/><Relationship Id="rId27" Type="http://schemas.openxmlformats.org/officeDocument/2006/relationships/tags" Target="../tags/tag287.xml"/><Relationship Id="rId28" Type="http://schemas.openxmlformats.org/officeDocument/2006/relationships/tags" Target="../tags/tag288.xml"/><Relationship Id="rId29" Type="http://schemas.openxmlformats.org/officeDocument/2006/relationships/slideLayout" Target="../slideLayouts/slideLayout2.xml"/><Relationship Id="rId30" Type="http://schemas.openxmlformats.org/officeDocument/2006/relationships/notesSlide" Target="../notesSlides/notesSlide29.xml"/><Relationship Id="rId10" Type="http://schemas.openxmlformats.org/officeDocument/2006/relationships/tags" Target="../tags/tag270.xml"/><Relationship Id="rId11" Type="http://schemas.openxmlformats.org/officeDocument/2006/relationships/tags" Target="../tags/tag271.xml"/><Relationship Id="rId12" Type="http://schemas.openxmlformats.org/officeDocument/2006/relationships/tags" Target="../tags/tag272.xml"/><Relationship Id="rId13" Type="http://schemas.openxmlformats.org/officeDocument/2006/relationships/tags" Target="../tags/tag273.xml"/><Relationship Id="rId14" Type="http://schemas.openxmlformats.org/officeDocument/2006/relationships/tags" Target="../tags/tag274.xml"/><Relationship Id="rId15" Type="http://schemas.openxmlformats.org/officeDocument/2006/relationships/tags" Target="../tags/tag275.xml"/><Relationship Id="rId16" Type="http://schemas.openxmlformats.org/officeDocument/2006/relationships/tags" Target="../tags/tag276.xml"/><Relationship Id="rId17" Type="http://schemas.openxmlformats.org/officeDocument/2006/relationships/tags" Target="../tags/tag277.xml"/><Relationship Id="rId18" Type="http://schemas.openxmlformats.org/officeDocument/2006/relationships/tags" Target="../tags/tag278.xml"/><Relationship Id="rId19" Type="http://schemas.openxmlformats.org/officeDocument/2006/relationships/tags" Target="../tags/tag279.xml"/><Relationship Id="rId1" Type="http://schemas.openxmlformats.org/officeDocument/2006/relationships/tags" Target="../tags/tag261.xml"/><Relationship Id="rId2" Type="http://schemas.openxmlformats.org/officeDocument/2006/relationships/tags" Target="../tags/tag262.xml"/><Relationship Id="rId3" Type="http://schemas.openxmlformats.org/officeDocument/2006/relationships/tags" Target="../tags/tag263.xml"/><Relationship Id="rId4" Type="http://schemas.openxmlformats.org/officeDocument/2006/relationships/tags" Target="../tags/tag264.xml"/><Relationship Id="rId5" Type="http://schemas.openxmlformats.org/officeDocument/2006/relationships/tags" Target="../tags/tag265.xml"/><Relationship Id="rId6" Type="http://schemas.openxmlformats.org/officeDocument/2006/relationships/tags" Target="../tags/tag266.xml"/><Relationship Id="rId7" Type="http://schemas.openxmlformats.org/officeDocument/2006/relationships/tags" Target="../tags/tag267.xml"/><Relationship Id="rId8" Type="http://schemas.openxmlformats.org/officeDocument/2006/relationships/tags" Target="../tags/tag268.xml"/></Relationships>
</file>

<file path=ppt/slides/_rels/slide32.xml.rels><?xml version="1.0" encoding="UTF-8" standalone="yes"?>
<Relationships xmlns="http://schemas.openxmlformats.org/package/2006/relationships"><Relationship Id="rId20" Type="http://schemas.openxmlformats.org/officeDocument/2006/relationships/tags" Target="../tags/tag308.xml"/><Relationship Id="rId21" Type="http://schemas.openxmlformats.org/officeDocument/2006/relationships/tags" Target="../tags/tag309.xml"/><Relationship Id="rId22" Type="http://schemas.openxmlformats.org/officeDocument/2006/relationships/tags" Target="../tags/tag310.xml"/><Relationship Id="rId23" Type="http://schemas.openxmlformats.org/officeDocument/2006/relationships/tags" Target="../tags/tag311.xml"/><Relationship Id="rId24" Type="http://schemas.openxmlformats.org/officeDocument/2006/relationships/tags" Target="../tags/tag312.xml"/><Relationship Id="rId25" Type="http://schemas.openxmlformats.org/officeDocument/2006/relationships/tags" Target="../tags/tag313.xml"/><Relationship Id="rId26" Type="http://schemas.openxmlformats.org/officeDocument/2006/relationships/tags" Target="../tags/tag314.xml"/><Relationship Id="rId27" Type="http://schemas.openxmlformats.org/officeDocument/2006/relationships/tags" Target="../tags/tag315.xml"/><Relationship Id="rId28" Type="http://schemas.openxmlformats.org/officeDocument/2006/relationships/tags" Target="../tags/tag316.xml"/><Relationship Id="rId29" Type="http://schemas.openxmlformats.org/officeDocument/2006/relationships/tags" Target="../tags/tag317.xml"/><Relationship Id="rId1" Type="http://schemas.openxmlformats.org/officeDocument/2006/relationships/tags" Target="../tags/tag289.xml"/><Relationship Id="rId2" Type="http://schemas.openxmlformats.org/officeDocument/2006/relationships/tags" Target="../tags/tag290.xml"/><Relationship Id="rId3" Type="http://schemas.openxmlformats.org/officeDocument/2006/relationships/tags" Target="../tags/tag291.xml"/><Relationship Id="rId4" Type="http://schemas.openxmlformats.org/officeDocument/2006/relationships/tags" Target="../tags/tag292.xml"/><Relationship Id="rId5" Type="http://schemas.openxmlformats.org/officeDocument/2006/relationships/tags" Target="../tags/tag293.xml"/><Relationship Id="rId30" Type="http://schemas.openxmlformats.org/officeDocument/2006/relationships/tags" Target="../tags/tag318.xml"/><Relationship Id="rId31" Type="http://schemas.openxmlformats.org/officeDocument/2006/relationships/tags" Target="../tags/tag319.xml"/><Relationship Id="rId32" Type="http://schemas.openxmlformats.org/officeDocument/2006/relationships/tags" Target="../tags/tag320.xml"/><Relationship Id="rId9" Type="http://schemas.openxmlformats.org/officeDocument/2006/relationships/tags" Target="../tags/tag297.xml"/><Relationship Id="rId6" Type="http://schemas.openxmlformats.org/officeDocument/2006/relationships/tags" Target="../tags/tag294.xml"/><Relationship Id="rId7" Type="http://schemas.openxmlformats.org/officeDocument/2006/relationships/tags" Target="../tags/tag295.xml"/><Relationship Id="rId8" Type="http://schemas.openxmlformats.org/officeDocument/2006/relationships/tags" Target="../tags/tag296.xml"/><Relationship Id="rId33" Type="http://schemas.openxmlformats.org/officeDocument/2006/relationships/tags" Target="../tags/tag321.xml"/><Relationship Id="rId34" Type="http://schemas.openxmlformats.org/officeDocument/2006/relationships/tags" Target="../tags/tag322.xml"/><Relationship Id="rId35" Type="http://schemas.openxmlformats.org/officeDocument/2006/relationships/tags" Target="../tags/tag323.xml"/><Relationship Id="rId36" Type="http://schemas.openxmlformats.org/officeDocument/2006/relationships/tags" Target="../tags/tag324.xml"/><Relationship Id="rId10" Type="http://schemas.openxmlformats.org/officeDocument/2006/relationships/tags" Target="../tags/tag298.xml"/><Relationship Id="rId11" Type="http://schemas.openxmlformats.org/officeDocument/2006/relationships/tags" Target="../tags/tag299.xml"/><Relationship Id="rId12" Type="http://schemas.openxmlformats.org/officeDocument/2006/relationships/tags" Target="../tags/tag300.xml"/><Relationship Id="rId13" Type="http://schemas.openxmlformats.org/officeDocument/2006/relationships/tags" Target="../tags/tag301.xml"/><Relationship Id="rId14" Type="http://schemas.openxmlformats.org/officeDocument/2006/relationships/tags" Target="../tags/tag302.xml"/><Relationship Id="rId15" Type="http://schemas.openxmlformats.org/officeDocument/2006/relationships/tags" Target="../tags/tag303.xml"/><Relationship Id="rId16" Type="http://schemas.openxmlformats.org/officeDocument/2006/relationships/tags" Target="../tags/tag304.xml"/><Relationship Id="rId17" Type="http://schemas.openxmlformats.org/officeDocument/2006/relationships/tags" Target="../tags/tag305.xml"/><Relationship Id="rId18" Type="http://schemas.openxmlformats.org/officeDocument/2006/relationships/tags" Target="../tags/tag306.xml"/><Relationship Id="rId19" Type="http://schemas.openxmlformats.org/officeDocument/2006/relationships/tags" Target="../tags/tag307.xml"/><Relationship Id="rId37" Type="http://schemas.openxmlformats.org/officeDocument/2006/relationships/slideLayout" Target="../slideLayouts/slideLayout2.xml"/><Relationship Id="rId38" Type="http://schemas.openxmlformats.org/officeDocument/2006/relationships/notesSlide" Target="../notesSlides/notesSlide30.xml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tags" Target="../tags/tag337.xml"/><Relationship Id="rId14" Type="http://schemas.openxmlformats.org/officeDocument/2006/relationships/tags" Target="../tags/tag338.xml"/><Relationship Id="rId15" Type="http://schemas.openxmlformats.org/officeDocument/2006/relationships/tags" Target="../tags/tag339.xml"/><Relationship Id="rId16" Type="http://schemas.openxmlformats.org/officeDocument/2006/relationships/tags" Target="../tags/tag340.xml"/><Relationship Id="rId17" Type="http://schemas.openxmlformats.org/officeDocument/2006/relationships/tags" Target="../tags/tag341.xml"/><Relationship Id="rId18" Type="http://schemas.openxmlformats.org/officeDocument/2006/relationships/tags" Target="../tags/tag342.xml"/><Relationship Id="rId19" Type="http://schemas.openxmlformats.org/officeDocument/2006/relationships/tags" Target="../tags/tag343.xml"/><Relationship Id="rId50" Type="http://schemas.openxmlformats.org/officeDocument/2006/relationships/tags" Target="../tags/tag374.xml"/><Relationship Id="rId51" Type="http://schemas.openxmlformats.org/officeDocument/2006/relationships/tags" Target="../tags/tag375.xml"/><Relationship Id="rId52" Type="http://schemas.openxmlformats.org/officeDocument/2006/relationships/tags" Target="../tags/tag376.xml"/><Relationship Id="rId53" Type="http://schemas.openxmlformats.org/officeDocument/2006/relationships/tags" Target="../tags/tag377.xml"/><Relationship Id="rId54" Type="http://schemas.openxmlformats.org/officeDocument/2006/relationships/tags" Target="../tags/tag378.xml"/><Relationship Id="rId55" Type="http://schemas.openxmlformats.org/officeDocument/2006/relationships/tags" Target="../tags/tag379.xml"/><Relationship Id="rId56" Type="http://schemas.openxmlformats.org/officeDocument/2006/relationships/tags" Target="../tags/tag380.xml"/><Relationship Id="rId57" Type="http://schemas.openxmlformats.org/officeDocument/2006/relationships/tags" Target="../tags/tag381.xml"/><Relationship Id="rId58" Type="http://schemas.openxmlformats.org/officeDocument/2006/relationships/tags" Target="../tags/tag382.xml"/><Relationship Id="rId59" Type="http://schemas.openxmlformats.org/officeDocument/2006/relationships/tags" Target="../tags/tag383.xml"/><Relationship Id="rId40" Type="http://schemas.openxmlformats.org/officeDocument/2006/relationships/tags" Target="../tags/tag364.xml"/><Relationship Id="rId41" Type="http://schemas.openxmlformats.org/officeDocument/2006/relationships/tags" Target="../tags/tag365.xml"/><Relationship Id="rId42" Type="http://schemas.openxmlformats.org/officeDocument/2006/relationships/tags" Target="../tags/tag366.xml"/><Relationship Id="rId43" Type="http://schemas.openxmlformats.org/officeDocument/2006/relationships/tags" Target="../tags/tag367.xml"/><Relationship Id="rId44" Type="http://schemas.openxmlformats.org/officeDocument/2006/relationships/tags" Target="../tags/tag368.xml"/><Relationship Id="rId45" Type="http://schemas.openxmlformats.org/officeDocument/2006/relationships/tags" Target="../tags/tag369.xml"/><Relationship Id="rId46" Type="http://schemas.openxmlformats.org/officeDocument/2006/relationships/tags" Target="../tags/tag370.xml"/><Relationship Id="rId47" Type="http://schemas.openxmlformats.org/officeDocument/2006/relationships/tags" Target="../tags/tag371.xml"/><Relationship Id="rId48" Type="http://schemas.openxmlformats.org/officeDocument/2006/relationships/tags" Target="../tags/tag372.xml"/><Relationship Id="rId49" Type="http://schemas.openxmlformats.org/officeDocument/2006/relationships/tags" Target="../tags/tag373.xml"/><Relationship Id="rId1" Type="http://schemas.openxmlformats.org/officeDocument/2006/relationships/tags" Target="../tags/tag325.xml"/><Relationship Id="rId2" Type="http://schemas.openxmlformats.org/officeDocument/2006/relationships/tags" Target="../tags/tag326.xml"/><Relationship Id="rId3" Type="http://schemas.openxmlformats.org/officeDocument/2006/relationships/tags" Target="../tags/tag327.xml"/><Relationship Id="rId4" Type="http://schemas.openxmlformats.org/officeDocument/2006/relationships/tags" Target="../tags/tag328.xml"/><Relationship Id="rId5" Type="http://schemas.openxmlformats.org/officeDocument/2006/relationships/tags" Target="../tags/tag329.xml"/><Relationship Id="rId6" Type="http://schemas.openxmlformats.org/officeDocument/2006/relationships/tags" Target="../tags/tag330.xml"/><Relationship Id="rId7" Type="http://schemas.openxmlformats.org/officeDocument/2006/relationships/tags" Target="../tags/tag331.xml"/><Relationship Id="rId8" Type="http://schemas.openxmlformats.org/officeDocument/2006/relationships/tags" Target="../tags/tag332.xml"/><Relationship Id="rId9" Type="http://schemas.openxmlformats.org/officeDocument/2006/relationships/tags" Target="../tags/tag333.xml"/><Relationship Id="rId30" Type="http://schemas.openxmlformats.org/officeDocument/2006/relationships/tags" Target="../tags/tag354.xml"/><Relationship Id="rId31" Type="http://schemas.openxmlformats.org/officeDocument/2006/relationships/tags" Target="../tags/tag355.xml"/><Relationship Id="rId32" Type="http://schemas.openxmlformats.org/officeDocument/2006/relationships/tags" Target="../tags/tag356.xml"/><Relationship Id="rId33" Type="http://schemas.openxmlformats.org/officeDocument/2006/relationships/tags" Target="../tags/tag357.xml"/><Relationship Id="rId34" Type="http://schemas.openxmlformats.org/officeDocument/2006/relationships/tags" Target="../tags/tag358.xml"/><Relationship Id="rId35" Type="http://schemas.openxmlformats.org/officeDocument/2006/relationships/tags" Target="../tags/tag359.xml"/><Relationship Id="rId36" Type="http://schemas.openxmlformats.org/officeDocument/2006/relationships/tags" Target="../tags/tag360.xml"/><Relationship Id="rId37" Type="http://schemas.openxmlformats.org/officeDocument/2006/relationships/tags" Target="../tags/tag361.xml"/><Relationship Id="rId38" Type="http://schemas.openxmlformats.org/officeDocument/2006/relationships/tags" Target="../tags/tag362.xml"/><Relationship Id="rId39" Type="http://schemas.openxmlformats.org/officeDocument/2006/relationships/tags" Target="../tags/tag363.xml"/><Relationship Id="rId20" Type="http://schemas.openxmlformats.org/officeDocument/2006/relationships/tags" Target="../tags/tag344.xml"/><Relationship Id="rId21" Type="http://schemas.openxmlformats.org/officeDocument/2006/relationships/tags" Target="../tags/tag345.xml"/><Relationship Id="rId22" Type="http://schemas.openxmlformats.org/officeDocument/2006/relationships/tags" Target="../tags/tag346.xml"/><Relationship Id="rId23" Type="http://schemas.openxmlformats.org/officeDocument/2006/relationships/tags" Target="../tags/tag347.xml"/><Relationship Id="rId24" Type="http://schemas.openxmlformats.org/officeDocument/2006/relationships/tags" Target="../tags/tag348.xml"/><Relationship Id="rId25" Type="http://schemas.openxmlformats.org/officeDocument/2006/relationships/tags" Target="../tags/tag349.xml"/><Relationship Id="rId26" Type="http://schemas.openxmlformats.org/officeDocument/2006/relationships/tags" Target="../tags/tag350.xml"/><Relationship Id="rId27" Type="http://schemas.openxmlformats.org/officeDocument/2006/relationships/tags" Target="../tags/tag351.xml"/><Relationship Id="rId28" Type="http://schemas.openxmlformats.org/officeDocument/2006/relationships/tags" Target="../tags/tag352.xml"/><Relationship Id="rId29" Type="http://schemas.openxmlformats.org/officeDocument/2006/relationships/tags" Target="../tags/tag353.xml"/><Relationship Id="rId60" Type="http://schemas.openxmlformats.org/officeDocument/2006/relationships/tags" Target="../tags/tag384.xml"/><Relationship Id="rId61" Type="http://schemas.openxmlformats.org/officeDocument/2006/relationships/slideLayout" Target="../slideLayouts/slideLayout2.xml"/><Relationship Id="rId62" Type="http://schemas.openxmlformats.org/officeDocument/2006/relationships/notesSlide" Target="../notesSlides/notesSlide31.xml"/><Relationship Id="rId10" Type="http://schemas.openxmlformats.org/officeDocument/2006/relationships/tags" Target="../tags/tag334.xml"/><Relationship Id="rId11" Type="http://schemas.openxmlformats.org/officeDocument/2006/relationships/tags" Target="../tags/tag335.xml"/><Relationship Id="rId12" Type="http://schemas.openxmlformats.org/officeDocument/2006/relationships/tags" Target="../tags/tag336.xml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tags" Target="../tags/tag393.xml"/><Relationship Id="rId20" Type="http://schemas.openxmlformats.org/officeDocument/2006/relationships/tags" Target="../tags/tag404.xml"/><Relationship Id="rId21" Type="http://schemas.openxmlformats.org/officeDocument/2006/relationships/slideLayout" Target="../slideLayouts/slideLayout2.xml"/><Relationship Id="rId22" Type="http://schemas.openxmlformats.org/officeDocument/2006/relationships/notesSlide" Target="../notesSlides/notesSlide32.xml"/><Relationship Id="rId10" Type="http://schemas.openxmlformats.org/officeDocument/2006/relationships/tags" Target="../tags/tag394.xml"/><Relationship Id="rId11" Type="http://schemas.openxmlformats.org/officeDocument/2006/relationships/tags" Target="../tags/tag395.xml"/><Relationship Id="rId12" Type="http://schemas.openxmlformats.org/officeDocument/2006/relationships/tags" Target="../tags/tag396.xml"/><Relationship Id="rId13" Type="http://schemas.openxmlformats.org/officeDocument/2006/relationships/tags" Target="../tags/tag397.xml"/><Relationship Id="rId14" Type="http://schemas.openxmlformats.org/officeDocument/2006/relationships/tags" Target="../tags/tag398.xml"/><Relationship Id="rId15" Type="http://schemas.openxmlformats.org/officeDocument/2006/relationships/tags" Target="../tags/tag399.xml"/><Relationship Id="rId16" Type="http://schemas.openxmlformats.org/officeDocument/2006/relationships/tags" Target="../tags/tag400.xml"/><Relationship Id="rId17" Type="http://schemas.openxmlformats.org/officeDocument/2006/relationships/tags" Target="../tags/tag401.xml"/><Relationship Id="rId18" Type="http://schemas.openxmlformats.org/officeDocument/2006/relationships/tags" Target="../tags/tag402.xml"/><Relationship Id="rId19" Type="http://schemas.openxmlformats.org/officeDocument/2006/relationships/tags" Target="../tags/tag403.xml"/><Relationship Id="rId1" Type="http://schemas.openxmlformats.org/officeDocument/2006/relationships/tags" Target="../tags/tag385.xml"/><Relationship Id="rId2" Type="http://schemas.openxmlformats.org/officeDocument/2006/relationships/tags" Target="../tags/tag386.xml"/><Relationship Id="rId3" Type="http://schemas.openxmlformats.org/officeDocument/2006/relationships/tags" Target="../tags/tag387.xml"/><Relationship Id="rId4" Type="http://schemas.openxmlformats.org/officeDocument/2006/relationships/tags" Target="../tags/tag388.xml"/><Relationship Id="rId5" Type="http://schemas.openxmlformats.org/officeDocument/2006/relationships/tags" Target="../tags/tag389.xml"/><Relationship Id="rId6" Type="http://schemas.openxmlformats.org/officeDocument/2006/relationships/tags" Target="../tags/tag390.xml"/><Relationship Id="rId7" Type="http://schemas.openxmlformats.org/officeDocument/2006/relationships/tags" Target="../tags/tag391.xml"/><Relationship Id="rId8" Type="http://schemas.openxmlformats.org/officeDocument/2006/relationships/tags" Target="../tags/tag392.xml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tags" Target="../tags/tag413.xml"/><Relationship Id="rId20" Type="http://schemas.openxmlformats.org/officeDocument/2006/relationships/tags" Target="../tags/tag424.xml"/><Relationship Id="rId21" Type="http://schemas.openxmlformats.org/officeDocument/2006/relationships/tags" Target="../tags/tag425.xml"/><Relationship Id="rId22" Type="http://schemas.openxmlformats.org/officeDocument/2006/relationships/tags" Target="../tags/tag426.xml"/><Relationship Id="rId23" Type="http://schemas.openxmlformats.org/officeDocument/2006/relationships/tags" Target="../tags/tag427.xml"/><Relationship Id="rId24" Type="http://schemas.openxmlformats.org/officeDocument/2006/relationships/slideLayout" Target="../slideLayouts/slideLayout2.xml"/><Relationship Id="rId25" Type="http://schemas.openxmlformats.org/officeDocument/2006/relationships/notesSlide" Target="../notesSlides/notesSlide33.xml"/><Relationship Id="rId10" Type="http://schemas.openxmlformats.org/officeDocument/2006/relationships/tags" Target="../tags/tag414.xml"/><Relationship Id="rId11" Type="http://schemas.openxmlformats.org/officeDocument/2006/relationships/tags" Target="../tags/tag415.xml"/><Relationship Id="rId12" Type="http://schemas.openxmlformats.org/officeDocument/2006/relationships/tags" Target="../tags/tag416.xml"/><Relationship Id="rId13" Type="http://schemas.openxmlformats.org/officeDocument/2006/relationships/tags" Target="../tags/tag417.xml"/><Relationship Id="rId14" Type="http://schemas.openxmlformats.org/officeDocument/2006/relationships/tags" Target="../tags/tag418.xml"/><Relationship Id="rId15" Type="http://schemas.openxmlformats.org/officeDocument/2006/relationships/tags" Target="../tags/tag419.xml"/><Relationship Id="rId16" Type="http://schemas.openxmlformats.org/officeDocument/2006/relationships/tags" Target="../tags/tag420.xml"/><Relationship Id="rId17" Type="http://schemas.openxmlformats.org/officeDocument/2006/relationships/tags" Target="../tags/tag421.xml"/><Relationship Id="rId18" Type="http://schemas.openxmlformats.org/officeDocument/2006/relationships/tags" Target="../tags/tag422.xml"/><Relationship Id="rId19" Type="http://schemas.openxmlformats.org/officeDocument/2006/relationships/tags" Target="../tags/tag423.xml"/><Relationship Id="rId1" Type="http://schemas.openxmlformats.org/officeDocument/2006/relationships/tags" Target="../tags/tag405.xml"/><Relationship Id="rId2" Type="http://schemas.openxmlformats.org/officeDocument/2006/relationships/tags" Target="../tags/tag406.xml"/><Relationship Id="rId3" Type="http://schemas.openxmlformats.org/officeDocument/2006/relationships/tags" Target="../tags/tag407.xml"/><Relationship Id="rId4" Type="http://schemas.openxmlformats.org/officeDocument/2006/relationships/tags" Target="../tags/tag408.xml"/><Relationship Id="rId5" Type="http://schemas.openxmlformats.org/officeDocument/2006/relationships/tags" Target="../tags/tag409.xml"/><Relationship Id="rId6" Type="http://schemas.openxmlformats.org/officeDocument/2006/relationships/tags" Target="../tags/tag410.xml"/><Relationship Id="rId7" Type="http://schemas.openxmlformats.org/officeDocument/2006/relationships/tags" Target="../tags/tag411.xml"/><Relationship Id="rId8" Type="http://schemas.openxmlformats.org/officeDocument/2006/relationships/tags" Target="../tags/tag4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7.xml.rels><?xml version="1.0" encoding="UTF-8" standalone="yes"?>
<Relationships xmlns="http://schemas.openxmlformats.org/package/2006/relationships"><Relationship Id="rId10" Type="http://schemas.openxmlformats.org/officeDocument/2006/relationships/tags" Target="../tags/tag437.xml"/><Relationship Id="rId11" Type="http://schemas.openxmlformats.org/officeDocument/2006/relationships/tags" Target="../tags/tag438.xml"/><Relationship Id="rId12" Type="http://schemas.openxmlformats.org/officeDocument/2006/relationships/tags" Target="../tags/tag439.xml"/><Relationship Id="rId13" Type="http://schemas.openxmlformats.org/officeDocument/2006/relationships/tags" Target="../tags/tag440.xml"/><Relationship Id="rId14" Type="http://schemas.openxmlformats.org/officeDocument/2006/relationships/tags" Target="../tags/tag441.xml"/><Relationship Id="rId15" Type="http://schemas.openxmlformats.org/officeDocument/2006/relationships/tags" Target="../tags/tag442.xml"/><Relationship Id="rId16" Type="http://schemas.openxmlformats.org/officeDocument/2006/relationships/tags" Target="../tags/tag443.xml"/><Relationship Id="rId17" Type="http://schemas.openxmlformats.org/officeDocument/2006/relationships/tags" Target="../tags/tag444.xml"/><Relationship Id="rId18" Type="http://schemas.openxmlformats.org/officeDocument/2006/relationships/tags" Target="../tags/tag445.xml"/><Relationship Id="rId19" Type="http://schemas.openxmlformats.org/officeDocument/2006/relationships/tags" Target="../tags/tag446.xml"/><Relationship Id="rId60" Type="http://schemas.openxmlformats.org/officeDocument/2006/relationships/tags" Target="../tags/tag487.xml"/><Relationship Id="rId61" Type="http://schemas.openxmlformats.org/officeDocument/2006/relationships/tags" Target="../tags/tag488.xml"/><Relationship Id="rId62" Type="http://schemas.openxmlformats.org/officeDocument/2006/relationships/tags" Target="../tags/tag489.xml"/><Relationship Id="rId63" Type="http://schemas.openxmlformats.org/officeDocument/2006/relationships/tags" Target="../tags/tag490.xml"/><Relationship Id="rId64" Type="http://schemas.openxmlformats.org/officeDocument/2006/relationships/tags" Target="../tags/tag491.xml"/><Relationship Id="rId65" Type="http://schemas.openxmlformats.org/officeDocument/2006/relationships/tags" Target="../tags/tag492.xml"/><Relationship Id="rId66" Type="http://schemas.openxmlformats.org/officeDocument/2006/relationships/tags" Target="../tags/tag493.xml"/><Relationship Id="rId67" Type="http://schemas.openxmlformats.org/officeDocument/2006/relationships/tags" Target="../tags/tag494.xml"/><Relationship Id="rId68" Type="http://schemas.openxmlformats.org/officeDocument/2006/relationships/tags" Target="../tags/tag495.xml"/><Relationship Id="rId69" Type="http://schemas.openxmlformats.org/officeDocument/2006/relationships/tags" Target="../tags/tag496.xml"/><Relationship Id="rId120" Type="http://schemas.openxmlformats.org/officeDocument/2006/relationships/tags" Target="../tags/tag547.xml"/><Relationship Id="rId121" Type="http://schemas.openxmlformats.org/officeDocument/2006/relationships/tags" Target="../tags/tag548.xml"/><Relationship Id="rId122" Type="http://schemas.openxmlformats.org/officeDocument/2006/relationships/tags" Target="../tags/tag549.xml"/><Relationship Id="rId123" Type="http://schemas.openxmlformats.org/officeDocument/2006/relationships/tags" Target="../tags/tag550.xml"/><Relationship Id="rId124" Type="http://schemas.openxmlformats.org/officeDocument/2006/relationships/tags" Target="../tags/tag551.xml"/><Relationship Id="rId125" Type="http://schemas.openxmlformats.org/officeDocument/2006/relationships/tags" Target="../tags/tag552.xml"/><Relationship Id="rId126" Type="http://schemas.openxmlformats.org/officeDocument/2006/relationships/tags" Target="../tags/tag553.xml"/><Relationship Id="rId127" Type="http://schemas.openxmlformats.org/officeDocument/2006/relationships/tags" Target="../tags/tag554.xml"/><Relationship Id="rId128" Type="http://schemas.openxmlformats.org/officeDocument/2006/relationships/tags" Target="../tags/tag555.xml"/><Relationship Id="rId129" Type="http://schemas.openxmlformats.org/officeDocument/2006/relationships/tags" Target="../tags/tag556.xml"/><Relationship Id="rId40" Type="http://schemas.openxmlformats.org/officeDocument/2006/relationships/tags" Target="../tags/tag467.xml"/><Relationship Id="rId41" Type="http://schemas.openxmlformats.org/officeDocument/2006/relationships/tags" Target="../tags/tag468.xml"/><Relationship Id="rId42" Type="http://schemas.openxmlformats.org/officeDocument/2006/relationships/tags" Target="../tags/tag469.xml"/><Relationship Id="rId90" Type="http://schemas.openxmlformats.org/officeDocument/2006/relationships/tags" Target="../tags/tag517.xml"/><Relationship Id="rId91" Type="http://schemas.openxmlformats.org/officeDocument/2006/relationships/tags" Target="../tags/tag518.xml"/><Relationship Id="rId92" Type="http://schemas.openxmlformats.org/officeDocument/2006/relationships/tags" Target="../tags/tag519.xml"/><Relationship Id="rId93" Type="http://schemas.openxmlformats.org/officeDocument/2006/relationships/tags" Target="../tags/tag520.xml"/><Relationship Id="rId94" Type="http://schemas.openxmlformats.org/officeDocument/2006/relationships/tags" Target="../tags/tag521.xml"/><Relationship Id="rId95" Type="http://schemas.openxmlformats.org/officeDocument/2006/relationships/tags" Target="../tags/tag522.xml"/><Relationship Id="rId96" Type="http://schemas.openxmlformats.org/officeDocument/2006/relationships/tags" Target="../tags/tag523.xml"/><Relationship Id="rId101" Type="http://schemas.openxmlformats.org/officeDocument/2006/relationships/tags" Target="../tags/tag528.xml"/><Relationship Id="rId102" Type="http://schemas.openxmlformats.org/officeDocument/2006/relationships/tags" Target="../tags/tag529.xml"/><Relationship Id="rId103" Type="http://schemas.openxmlformats.org/officeDocument/2006/relationships/tags" Target="../tags/tag530.xml"/><Relationship Id="rId104" Type="http://schemas.openxmlformats.org/officeDocument/2006/relationships/tags" Target="../tags/tag531.xml"/><Relationship Id="rId105" Type="http://schemas.openxmlformats.org/officeDocument/2006/relationships/tags" Target="../tags/tag532.xml"/><Relationship Id="rId106" Type="http://schemas.openxmlformats.org/officeDocument/2006/relationships/tags" Target="../tags/tag533.xml"/><Relationship Id="rId107" Type="http://schemas.openxmlformats.org/officeDocument/2006/relationships/tags" Target="../tags/tag534.xml"/><Relationship Id="rId108" Type="http://schemas.openxmlformats.org/officeDocument/2006/relationships/tags" Target="../tags/tag535.xml"/><Relationship Id="rId109" Type="http://schemas.openxmlformats.org/officeDocument/2006/relationships/tags" Target="../tags/tag536.xml"/><Relationship Id="rId97" Type="http://schemas.openxmlformats.org/officeDocument/2006/relationships/tags" Target="../tags/tag524.xml"/><Relationship Id="rId98" Type="http://schemas.openxmlformats.org/officeDocument/2006/relationships/tags" Target="../tags/tag525.xml"/><Relationship Id="rId99" Type="http://schemas.openxmlformats.org/officeDocument/2006/relationships/tags" Target="../tags/tag526.xml"/><Relationship Id="rId43" Type="http://schemas.openxmlformats.org/officeDocument/2006/relationships/tags" Target="../tags/tag470.xml"/><Relationship Id="rId44" Type="http://schemas.openxmlformats.org/officeDocument/2006/relationships/tags" Target="../tags/tag471.xml"/><Relationship Id="rId45" Type="http://schemas.openxmlformats.org/officeDocument/2006/relationships/tags" Target="../tags/tag472.xml"/><Relationship Id="rId46" Type="http://schemas.openxmlformats.org/officeDocument/2006/relationships/tags" Target="../tags/tag473.xml"/><Relationship Id="rId47" Type="http://schemas.openxmlformats.org/officeDocument/2006/relationships/tags" Target="../tags/tag474.xml"/><Relationship Id="rId48" Type="http://schemas.openxmlformats.org/officeDocument/2006/relationships/tags" Target="../tags/tag475.xml"/><Relationship Id="rId49" Type="http://schemas.openxmlformats.org/officeDocument/2006/relationships/tags" Target="../tags/tag476.xml"/><Relationship Id="rId100" Type="http://schemas.openxmlformats.org/officeDocument/2006/relationships/tags" Target="../tags/tag527.xml"/><Relationship Id="rId20" Type="http://schemas.openxmlformats.org/officeDocument/2006/relationships/tags" Target="../tags/tag447.xml"/><Relationship Id="rId21" Type="http://schemas.openxmlformats.org/officeDocument/2006/relationships/tags" Target="../tags/tag448.xml"/><Relationship Id="rId22" Type="http://schemas.openxmlformats.org/officeDocument/2006/relationships/tags" Target="../tags/tag449.xml"/><Relationship Id="rId70" Type="http://schemas.openxmlformats.org/officeDocument/2006/relationships/tags" Target="../tags/tag497.xml"/><Relationship Id="rId71" Type="http://schemas.openxmlformats.org/officeDocument/2006/relationships/tags" Target="../tags/tag498.xml"/><Relationship Id="rId72" Type="http://schemas.openxmlformats.org/officeDocument/2006/relationships/tags" Target="../tags/tag499.xml"/><Relationship Id="rId73" Type="http://schemas.openxmlformats.org/officeDocument/2006/relationships/tags" Target="../tags/tag500.xml"/><Relationship Id="rId74" Type="http://schemas.openxmlformats.org/officeDocument/2006/relationships/tags" Target="../tags/tag501.xml"/><Relationship Id="rId75" Type="http://schemas.openxmlformats.org/officeDocument/2006/relationships/tags" Target="../tags/tag502.xml"/><Relationship Id="rId76" Type="http://schemas.openxmlformats.org/officeDocument/2006/relationships/tags" Target="../tags/tag503.xml"/><Relationship Id="rId77" Type="http://schemas.openxmlformats.org/officeDocument/2006/relationships/tags" Target="../tags/tag504.xml"/><Relationship Id="rId78" Type="http://schemas.openxmlformats.org/officeDocument/2006/relationships/tags" Target="../tags/tag505.xml"/><Relationship Id="rId79" Type="http://schemas.openxmlformats.org/officeDocument/2006/relationships/tags" Target="../tags/tag506.xml"/><Relationship Id="rId23" Type="http://schemas.openxmlformats.org/officeDocument/2006/relationships/tags" Target="../tags/tag450.xml"/><Relationship Id="rId24" Type="http://schemas.openxmlformats.org/officeDocument/2006/relationships/tags" Target="../tags/tag451.xml"/><Relationship Id="rId25" Type="http://schemas.openxmlformats.org/officeDocument/2006/relationships/tags" Target="../tags/tag452.xml"/><Relationship Id="rId26" Type="http://schemas.openxmlformats.org/officeDocument/2006/relationships/tags" Target="../tags/tag453.xml"/><Relationship Id="rId27" Type="http://schemas.openxmlformats.org/officeDocument/2006/relationships/tags" Target="../tags/tag454.xml"/><Relationship Id="rId28" Type="http://schemas.openxmlformats.org/officeDocument/2006/relationships/tags" Target="../tags/tag455.xml"/><Relationship Id="rId29" Type="http://schemas.openxmlformats.org/officeDocument/2006/relationships/tags" Target="../tags/tag456.xml"/><Relationship Id="rId130" Type="http://schemas.openxmlformats.org/officeDocument/2006/relationships/slideLayout" Target="../slideLayouts/slideLayout2.xml"/><Relationship Id="rId131" Type="http://schemas.openxmlformats.org/officeDocument/2006/relationships/notesSlide" Target="../notesSlides/notesSlide35.xml"/><Relationship Id="rId1" Type="http://schemas.openxmlformats.org/officeDocument/2006/relationships/tags" Target="../tags/tag428.xml"/><Relationship Id="rId2" Type="http://schemas.openxmlformats.org/officeDocument/2006/relationships/tags" Target="../tags/tag429.xml"/><Relationship Id="rId3" Type="http://schemas.openxmlformats.org/officeDocument/2006/relationships/tags" Target="../tags/tag430.xml"/><Relationship Id="rId4" Type="http://schemas.openxmlformats.org/officeDocument/2006/relationships/tags" Target="../tags/tag431.xml"/><Relationship Id="rId5" Type="http://schemas.openxmlformats.org/officeDocument/2006/relationships/tags" Target="../tags/tag432.xml"/><Relationship Id="rId6" Type="http://schemas.openxmlformats.org/officeDocument/2006/relationships/tags" Target="../tags/tag433.xml"/><Relationship Id="rId7" Type="http://schemas.openxmlformats.org/officeDocument/2006/relationships/tags" Target="../tags/tag434.xml"/><Relationship Id="rId8" Type="http://schemas.openxmlformats.org/officeDocument/2006/relationships/tags" Target="../tags/tag435.xml"/><Relationship Id="rId9" Type="http://schemas.openxmlformats.org/officeDocument/2006/relationships/tags" Target="../tags/tag436.xml"/><Relationship Id="rId50" Type="http://schemas.openxmlformats.org/officeDocument/2006/relationships/tags" Target="../tags/tag477.xml"/><Relationship Id="rId51" Type="http://schemas.openxmlformats.org/officeDocument/2006/relationships/tags" Target="../tags/tag478.xml"/><Relationship Id="rId52" Type="http://schemas.openxmlformats.org/officeDocument/2006/relationships/tags" Target="../tags/tag479.xml"/><Relationship Id="rId53" Type="http://schemas.openxmlformats.org/officeDocument/2006/relationships/tags" Target="../tags/tag480.xml"/><Relationship Id="rId54" Type="http://schemas.openxmlformats.org/officeDocument/2006/relationships/tags" Target="../tags/tag481.xml"/><Relationship Id="rId55" Type="http://schemas.openxmlformats.org/officeDocument/2006/relationships/tags" Target="../tags/tag482.xml"/><Relationship Id="rId56" Type="http://schemas.openxmlformats.org/officeDocument/2006/relationships/tags" Target="../tags/tag483.xml"/><Relationship Id="rId57" Type="http://schemas.openxmlformats.org/officeDocument/2006/relationships/tags" Target="../tags/tag484.xml"/><Relationship Id="rId58" Type="http://schemas.openxmlformats.org/officeDocument/2006/relationships/tags" Target="../tags/tag485.xml"/><Relationship Id="rId59" Type="http://schemas.openxmlformats.org/officeDocument/2006/relationships/tags" Target="../tags/tag486.xml"/><Relationship Id="rId110" Type="http://schemas.openxmlformats.org/officeDocument/2006/relationships/tags" Target="../tags/tag537.xml"/><Relationship Id="rId111" Type="http://schemas.openxmlformats.org/officeDocument/2006/relationships/tags" Target="../tags/tag538.xml"/><Relationship Id="rId112" Type="http://schemas.openxmlformats.org/officeDocument/2006/relationships/tags" Target="../tags/tag539.xml"/><Relationship Id="rId113" Type="http://schemas.openxmlformats.org/officeDocument/2006/relationships/tags" Target="../tags/tag540.xml"/><Relationship Id="rId114" Type="http://schemas.openxmlformats.org/officeDocument/2006/relationships/tags" Target="../tags/tag541.xml"/><Relationship Id="rId115" Type="http://schemas.openxmlformats.org/officeDocument/2006/relationships/tags" Target="../tags/tag542.xml"/><Relationship Id="rId116" Type="http://schemas.openxmlformats.org/officeDocument/2006/relationships/tags" Target="../tags/tag543.xml"/><Relationship Id="rId117" Type="http://schemas.openxmlformats.org/officeDocument/2006/relationships/tags" Target="../tags/tag544.xml"/><Relationship Id="rId118" Type="http://schemas.openxmlformats.org/officeDocument/2006/relationships/tags" Target="../tags/tag545.xml"/><Relationship Id="rId119" Type="http://schemas.openxmlformats.org/officeDocument/2006/relationships/tags" Target="../tags/tag546.xml"/><Relationship Id="rId30" Type="http://schemas.openxmlformats.org/officeDocument/2006/relationships/tags" Target="../tags/tag457.xml"/><Relationship Id="rId31" Type="http://schemas.openxmlformats.org/officeDocument/2006/relationships/tags" Target="../tags/tag458.xml"/><Relationship Id="rId32" Type="http://schemas.openxmlformats.org/officeDocument/2006/relationships/tags" Target="../tags/tag459.xml"/><Relationship Id="rId33" Type="http://schemas.openxmlformats.org/officeDocument/2006/relationships/tags" Target="../tags/tag460.xml"/><Relationship Id="rId34" Type="http://schemas.openxmlformats.org/officeDocument/2006/relationships/tags" Target="../tags/tag461.xml"/><Relationship Id="rId35" Type="http://schemas.openxmlformats.org/officeDocument/2006/relationships/tags" Target="../tags/tag462.xml"/><Relationship Id="rId36" Type="http://schemas.openxmlformats.org/officeDocument/2006/relationships/tags" Target="../tags/tag463.xml"/><Relationship Id="rId37" Type="http://schemas.openxmlformats.org/officeDocument/2006/relationships/tags" Target="../tags/tag464.xml"/><Relationship Id="rId38" Type="http://schemas.openxmlformats.org/officeDocument/2006/relationships/tags" Target="../tags/tag465.xml"/><Relationship Id="rId39" Type="http://schemas.openxmlformats.org/officeDocument/2006/relationships/tags" Target="../tags/tag466.xml"/><Relationship Id="rId80" Type="http://schemas.openxmlformats.org/officeDocument/2006/relationships/tags" Target="../tags/tag507.xml"/><Relationship Id="rId81" Type="http://schemas.openxmlformats.org/officeDocument/2006/relationships/tags" Target="../tags/tag508.xml"/><Relationship Id="rId82" Type="http://schemas.openxmlformats.org/officeDocument/2006/relationships/tags" Target="../tags/tag509.xml"/><Relationship Id="rId83" Type="http://schemas.openxmlformats.org/officeDocument/2006/relationships/tags" Target="../tags/tag510.xml"/><Relationship Id="rId84" Type="http://schemas.openxmlformats.org/officeDocument/2006/relationships/tags" Target="../tags/tag511.xml"/><Relationship Id="rId85" Type="http://schemas.openxmlformats.org/officeDocument/2006/relationships/tags" Target="../tags/tag512.xml"/><Relationship Id="rId86" Type="http://schemas.openxmlformats.org/officeDocument/2006/relationships/tags" Target="../tags/tag513.xml"/><Relationship Id="rId87" Type="http://schemas.openxmlformats.org/officeDocument/2006/relationships/tags" Target="../tags/tag514.xml"/><Relationship Id="rId88" Type="http://schemas.openxmlformats.org/officeDocument/2006/relationships/tags" Target="../tags/tag515.xml"/><Relationship Id="rId89" Type="http://schemas.openxmlformats.org/officeDocument/2006/relationships/tags" Target="../tags/tag51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4.xml.rels><?xml version="1.0" encoding="UTF-8" standalone="yes"?>
<Relationships xmlns="http://schemas.openxmlformats.org/package/2006/relationships"><Relationship Id="rId13" Type="http://schemas.openxmlformats.org/officeDocument/2006/relationships/tags" Target="../tags/tag569.xml"/><Relationship Id="rId14" Type="http://schemas.openxmlformats.org/officeDocument/2006/relationships/tags" Target="../tags/tag570.xml"/><Relationship Id="rId15" Type="http://schemas.openxmlformats.org/officeDocument/2006/relationships/tags" Target="../tags/tag571.xml"/><Relationship Id="rId16" Type="http://schemas.openxmlformats.org/officeDocument/2006/relationships/tags" Target="../tags/tag572.xml"/><Relationship Id="rId17" Type="http://schemas.openxmlformats.org/officeDocument/2006/relationships/tags" Target="../tags/tag573.xml"/><Relationship Id="rId18" Type="http://schemas.openxmlformats.org/officeDocument/2006/relationships/tags" Target="../tags/tag574.xml"/><Relationship Id="rId19" Type="http://schemas.openxmlformats.org/officeDocument/2006/relationships/tags" Target="../tags/tag575.xml"/><Relationship Id="rId63" Type="http://schemas.openxmlformats.org/officeDocument/2006/relationships/tags" Target="../tags/tag619.xml"/><Relationship Id="rId64" Type="http://schemas.openxmlformats.org/officeDocument/2006/relationships/tags" Target="../tags/tag620.xml"/><Relationship Id="rId65" Type="http://schemas.openxmlformats.org/officeDocument/2006/relationships/slideLayout" Target="../slideLayouts/slideLayout2.xml"/><Relationship Id="rId66" Type="http://schemas.openxmlformats.org/officeDocument/2006/relationships/notesSlide" Target="../notesSlides/notesSlide42.xml"/><Relationship Id="rId50" Type="http://schemas.openxmlformats.org/officeDocument/2006/relationships/tags" Target="../tags/tag606.xml"/><Relationship Id="rId51" Type="http://schemas.openxmlformats.org/officeDocument/2006/relationships/tags" Target="../tags/tag607.xml"/><Relationship Id="rId52" Type="http://schemas.openxmlformats.org/officeDocument/2006/relationships/tags" Target="../tags/tag608.xml"/><Relationship Id="rId53" Type="http://schemas.openxmlformats.org/officeDocument/2006/relationships/tags" Target="../tags/tag609.xml"/><Relationship Id="rId54" Type="http://schemas.openxmlformats.org/officeDocument/2006/relationships/tags" Target="../tags/tag610.xml"/><Relationship Id="rId55" Type="http://schemas.openxmlformats.org/officeDocument/2006/relationships/tags" Target="../tags/tag611.xml"/><Relationship Id="rId56" Type="http://schemas.openxmlformats.org/officeDocument/2006/relationships/tags" Target="../tags/tag612.xml"/><Relationship Id="rId57" Type="http://schemas.openxmlformats.org/officeDocument/2006/relationships/tags" Target="../tags/tag613.xml"/><Relationship Id="rId58" Type="http://schemas.openxmlformats.org/officeDocument/2006/relationships/tags" Target="../tags/tag614.xml"/><Relationship Id="rId59" Type="http://schemas.openxmlformats.org/officeDocument/2006/relationships/tags" Target="../tags/tag615.xml"/><Relationship Id="rId40" Type="http://schemas.openxmlformats.org/officeDocument/2006/relationships/tags" Target="../tags/tag596.xml"/><Relationship Id="rId41" Type="http://schemas.openxmlformats.org/officeDocument/2006/relationships/tags" Target="../tags/tag597.xml"/><Relationship Id="rId42" Type="http://schemas.openxmlformats.org/officeDocument/2006/relationships/tags" Target="../tags/tag598.xml"/><Relationship Id="rId43" Type="http://schemas.openxmlformats.org/officeDocument/2006/relationships/tags" Target="../tags/tag599.xml"/><Relationship Id="rId44" Type="http://schemas.openxmlformats.org/officeDocument/2006/relationships/tags" Target="../tags/tag600.xml"/><Relationship Id="rId45" Type="http://schemas.openxmlformats.org/officeDocument/2006/relationships/tags" Target="../tags/tag601.xml"/><Relationship Id="rId46" Type="http://schemas.openxmlformats.org/officeDocument/2006/relationships/tags" Target="../tags/tag602.xml"/><Relationship Id="rId47" Type="http://schemas.openxmlformats.org/officeDocument/2006/relationships/tags" Target="../tags/tag603.xml"/><Relationship Id="rId48" Type="http://schemas.openxmlformats.org/officeDocument/2006/relationships/tags" Target="../tags/tag604.xml"/><Relationship Id="rId49" Type="http://schemas.openxmlformats.org/officeDocument/2006/relationships/tags" Target="../tags/tag605.xml"/><Relationship Id="rId1" Type="http://schemas.openxmlformats.org/officeDocument/2006/relationships/tags" Target="../tags/tag557.xml"/><Relationship Id="rId2" Type="http://schemas.openxmlformats.org/officeDocument/2006/relationships/tags" Target="../tags/tag558.xml"/><Relationship Id="rId3" Type="http://schemas.openxmlformats.org/officeDocument/2006/relationships/tags" Target="../tags/tag559.xml"/><Relationship Id="rId4" Type="http://schemas.openxmlformats.org/officeDocument/2006/relationships/tags" Target="../tags/tag560.xml"/><Relationship Id="rId5" Type="http://schemas.openxmlformats.org/officeDocument/2006/relationships/tags" Target="../tags/tag561.xml"/><Relationship Id="rId6" Type="http://schemas.openxmlformats.org/officeDocument/2006/relationships/tags" Target="../tags/tag562.xml"/><Relationship Id="rId7" Type="http://schemas.openxmlformats.org/officeDocument/2006/relationships/tags" Target="../tags/tag563.xml"/><Relationship Id="rId8" Type="http://schemas.openxmlformats.org/officeDocument/2006/relationships/tags" Target="../tags/tag564.xml"/><Relationship Id="rId9" Type="http://schemas.openxmlformats.org/officeDocument/2006/relationships/tags" Target="../tags/tag565.xml"/><Relationship Id="rId30" Type="http://schemas.openxmlformats.org/officeDocument/2006/relationships/tags" Target="../tags/tag586.xml"/><Relationship Id="rId31" Type="http://schemas.openxmlformats.org/officeDocument/2006/relationships/tags" Target="../tags/tag587.xml"/><Relationship Id="rId32" Type="http://schemas.openxmlformats.org/officeDocument/2006/relationships/tags" Target="../tags/tag588.xml"/><Relationship Id="rId33" Type="http://schemas.openxmlformats.org/officeDocument/2006/relationships/tags" Target="../tags/tag589.xml"/><Relationship Id="rId34" Type="http://schemas.openxmlformats.org/officeDocument/2006/relationships/tags" Target="../tags/tag590.xml"/><Relationship Id="rId35" Type="http://schemas.openxmlformats.org/officeDocument/2006/relationships/tags" Target="../tags/tag591.xml"/><Relationship Id="rId36" Type="http://schemas.openxmlformats.org/officeDocument/2006/relationships/tags" Target="../tags/tag592.xml"/><Relationship Id="rId37" Type="http://schemas.openxmlformats.org/officeDocument/2006/relationships/tags" Target="../tags/tag593.xml"/><Relationship Id="rId38" Type="http://schemas.openxmlformats.org/officeDocument/2006/relationships/tags" Target="../tags/tag594.xml"/><Relationship Id="rId39" Type="http://schemas.openxmlformats.org/officeDocument/2006/relationships/tags" Target="../tags/tag595.xml"/><Relationship Id="rId20" Type="http://schemas.openxmlformats.org/officeDocument/2006/relationships/tags" Target="../tags/tag576.xml"/><Relationship Id="rId21" Type="http://schemas.openxmlformats.org/officeDocument/2006/relationships/tags" Target="../tags/tag577.xml"/><Relationship Id="rId22" Type="http://schemas.openxmlformats.org/officeDocument/2006/relationships/tags" Target="../tags/tag578.xml"/><Relationship Id="rId23" Type="http://schemas.openxmlformats.org/officeDocument/2006/relationships/tags" Target="../tags/tag579.xml"/><Relationship Id="rId24" Type="http://schemas.openxmlformats.org/officeDocument/2006/relationships/tags" Target="../tags/tag580.xml"/><Relationship Id="rId25" Type="http://schemas.openxmlformats.org/officeDocument/2006/relationships/tags" Target="../tags/tag581.xml"/><Relationship Id="rId26" Type="http://schemas.openxmlformats.org/officeDocument/2006/relationships/tags" Target="../tags/tag582.xml"/><Relationship Id="rId27" Type="http://schemas.openxmlformats.org/officeDocument/2006/relationships/tags" Target="../tags/tag583.xml"/><Relationship Id="rId28" Type="http://schemas.openxmlformats.org/officeDocument/2006/relationships/tags" Target="../tags/tag584.xml"/><Relationship Id="rId29" Type="http://schemas.openxmlformats.org/officeDocument/2006/relationships/tags" Target="../tags/tag585.xml"/><Relationship Id="rId60" Type="http://schemas.openxmlformats.org/officeDocument/2006/relationships/tags" Target="../tags/tag616.xml"/><Relationship Id="rId61" Type="http://schemas.openxmlformats.org/officeDocument/2006/relationships/tags" Target="../tags/tag617.xml"/><Relationship Id="rId62" Type="http://schemas.openxmlformats.org/officeDocument/2006/relationships/tags" Target="../tags/tag618.xml"/><Relationship Id="rId10" Type="http://schemas.openxmlformats.org/officeDocument/2006/relationships/tags" Target="../tags/tag566.xml"/><Relationship Id="rId11" Type="http://schemas.openxmlformats.org/officeDocument/2006/relationships/tags" Target="../tags/tag567.xml"/><Relationship Id="rId12" Type="http://schemas.openxmlformats.org/officeDocument/2006/relationships/tags" Target="../tags/tag568.xml"/></Relationships>
</file>

<file path=ppt/slides/_rels/slide45.xml.rels><?xml version="1.0" encoding="UTF-8" standalone="yes"?>
<Relationships xmlns="http://schemas.openxmlformats.org/package/2006/relationships"><Relationship Id="rId46" Type="http://schemas.openxmlformats.org/officeDocument/2006/relationships/tags" Target="../tags/tag666.xml"/><Relationship Id="rId47" Type="http://schemas.openxmlformats.org/officeDocument/2006/relationships/tags" Target="../tags/tag667.xml"/><Relationship Id="rId48" Type="http://schemas.openxmlformats.org/officeDocument/2006/relationships/tags" Target="../tags/tag668.xml"/><Relationship Id="rId49" Type="http://schemas.openxmlformats.org/officeDocument/2006/relationships/slideLayout" Target="../slideLayouts/slideLayout2.xml"/><Relationship Id="rId20" Type="http://schemas.openxmlformats.org/officeDocument/2006/relationships/tags" Target="../tags/tag640.xml"/><Relationship Id="rId21" Type="http://schemas.openxmlformats.org/officeDocument/2006/relationships/tags" Target="../tags/tag641.xml"/><Relationship Id="rId22" Type="http://schemas.openxmlformats.org/officeDocument/2006/relationships/tags" Target="../tags/tag642.xml"/><Relationship Id="rId23" Type="http://schemas.openxmlformats.org/officeDocument/2006/relationships/tags" Target="../tags/tag643.xml"/><Relationship Id="rId24" Type="http://schemas.openxmlformats.org/officeDocument/2006/relationships/tags" Target="../tags/tag644.xml"/><Relationship Id="rId25" Type="http://schemas.openxmlformats.org/officeDocument/2006/relationships/tags" Target="../tags/tag645.xml"/><Relationship Id="rId26" Type="http://schemas.openxmlformats.org/officeDocument/2006/relationships/tags" Target="../tags/tag646.xml"/><Relationship Id="rId27" Type="http://schemas.openxmlformats.org/officeDocument/2006/relationships/tags" Target="../tags/tag647.xml"/><Relationship Id="rId28" Type="http://schemas.openxmlformats.org/officeDocument/2006/relationships/tags" Target="../tags/tag648.xml"/><Relationship Id="rId29" Type="http://schemas.openxmlformats.org/officeDocument/2006/relationships/tags" Target="../tags/tag649.xml"/><Relationship Id="rId50" Type="http://schemas.openxmlformats.org/officeDocument/2006/relationships/notesSlide" Target="../notesSlides/notesSlide43.xml"/><Relationship Id="rId1" Type="http://schemas.openxmlformats.org/officeDocument/2006/relationships/tags" Target="../tags/tag621.xml"/><Relationship Id="rId2" Type="http://schemas.openxmlformats.org/officeDocument/2006/relationships/tags" Target="../tags/tag622.xml"/><Relationship Id="rId3" Type="http://schemas.openxmlformats.org/officeDocument/2006/relationships/tags" Target="../tags/tag623.xml"/><Relationship Id="rId4" Type="http://schemas.openxmlformats.org/officeDocument/2006/relationships/tags" Target="../tags/tag624.xml"/><Relationship Id="rId5" Type="http://schemas.openxmlformats.org/officeDocument/2006/relationships/tags" Target="../tags/tag625.xml"/><Relationship Id="rId30" Type="http://schemas.openxmlformats.org/officeDocument/2006/relationships/tags" Target="../tags/tag650.xml"/><Relationship Id="rId31" Type="http://schemas.openxmlformats.org/officeDocument/2006/relationships/tags" Target="../tags/tag651.xml"/><Relationship Id="rId32" Type="http://schemas.openxmlformats.org/officeDocument/2006/relationships/tags" Target="../tags/tag652.xml"/><Relationship Id="rId9" Type="http://schemas.openxmlformats.org/officeDocument/2006/relationships/tags" Target="../tags/tag629.xml"/><Relationship Id="rId6" Type="http://schemas.openxmlformats.org/officeDocument/2006/relationships/tags" Target="../tags/tag626.xml"/><Relationship Id="rId7" Type="http://schemas.openxmlformats.org/officeDocument/2006/relationships/tags" Target="../tags/tag627.xml"/><Relationship Id="rId8" Type="http://schemas.openxmlformats.org/officeDocument/2006/relationships/tags" Target="../tags/tag628.xml"/><Relationship Id="rId33" Type="http://schemas.openxmlformats.org/officeDocument/2006/relationships/tags" Target="../tags/tag653.xml"/><Relationship Id="rId34" Type="http://schemas.openxmlformats.org/officeDocument/2006/relationships/tags" Target="../tags/tag654.xml"/><Relationship Id="rId35" Type="http://schemas.openxmlformats.org/officeDocument/2006/relationships/tags" Target="../tags/tag655.xml"/><Relationship Id="rId36" Type="http://schemas.openxmlformats.org/officeDocument/2006/relationships/tags" Target="../tags/tag656.xml"/><Relationship Id="rId10" Type="http://schemas.openxmlformats.org/officeDocument/2006/relationships/tags" Target="../tags/tag630.xml"/><Relationship Id="rId11" Type="http://schemas.openxmlformats.org/officeDocument/2006/relationships/tags" Target="../tags/tag631.xml"/><Relationship Id="rId12" Type="http://schemas.openxmlformats.org/officeDocument/2006/relationships/tags" Target="../tags/tag632.xml"/><Relationship Id="rId13" Type="http://schemas.openxmlformats.org/officeDocument/2006/relationships/tags" Target="../tags/tag633.xml"/><Relationship Id="rId14" Type="http://schemas.openxmlformats.org/officeDocument/2006/relationships/tags" Target="../tags/tag634.xml"/><Relationship Id="rId15" Type="http://schemas.openxmlformats.org/officeDocument/2006/relationships/tags" Target="../tags/tag635.xml"/><Relationship Id="rId16" Type="http://schemas.openxmlformats.org/officeDocument/2006/relationships/tags" Target="../tags/tag636.xml"/><Relationship Id="rId17" Type="http://schemas.openxmlformats.org/officeDocument/2006/relationships/tags" Target="../tags/tag637.xml"/><Relationship Id="rId18" Type="http://schemas.openxmlformats.org/officeDocument/2006/relationships/tags" Target="../tags/tag638.xml"/><Relationship Id="rId19" Type="http://schemas.openxmlformats.org/officeDocument/2006/relationships/tags" Target="../tags/tag639.xml"/><Relationship Id="rId37" Type="http://schemas.openxmlformats.org/officeDocument/2006/relationships/tags" Target="../tags/tag657.xml"/><Relationship Id="rId38" Type="http://schemas.openxmlformats.org/officeDocument/2006/relationships/tags" Target="../tags/tag658.xml"/><Relationship Id="rId39" Type="http://schemas.openxmlformats.org/officeDocument/2006/relationships/tags" Target="../tags/tag659.xml"/><Relationship Id="rId40" Type="http://schemas.openxmlformats.org/officeDocument/2006/relationships/tags" Target="../tags/tag660.xml"/><Relationship Id="rId41" Type="http://schemas.openxmlformats.org/officeDocument/2006/relationships/tags" Target="../tags/tag661.xml"/><Relationship Id="rId42" Type="http://schemas.openxmlformats.org/officeDocument/2006/relationships/tags" Target="../tags/tag662.xml"/><Relationship Id="rId43" Type="http://schemas.openxmlformats.org/officeDocument/2006/relationships/tags" Target="../tags/tag663.xml"/><Relationship Id="rId44" Type="http://schemas.openxmlformats.org/officeDocument/2006/relationships/tags" Target="../tags/tag664.xml"/><Relationship Id="rId45" Type="http://schemas.openxmlformats.org/officeDocument/2006/relationships/tags" Target="../tags/tag66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7.xml.rels><?xml version="1.0" encoding="UTF-8" standalone="yes"?>
<Relationships xmlns="http://schemas.openxmlformats.org/package/2006/relationships"><Relationship Id="rId9" Type="http://schemas.openxmlformats.org/officeDocument/2006/relationships/tags" Target="../tags/tag677.xml"/><Relationship Id="rId20" Type="http://schemas.openxmlformats.org/officeDocument/2006/relationships/tags" Target="../tags/tag688.xml"/><Relationship Id="rId21" Type="http://schemas.openxmlformats.org/officeDocument/2006/relationships/tags" Target="../tags/tag689.xml"/><Relationship Id="rId22" Type="http://schemas.openxmlformats.org/officeDocument/2006/relationships/tags" Target="../tags/tag690.xml"/><Relationship Id="rId23" Type="http://schemas.openxmlformats.org/officeDocument/2006/relationships/tags" Target="../tags/tag691.xml"/><Relationship Id="rId24" Type="http://schemas.openxmlformats.org/officeDocument/2006/relationships/tags" Target="../tags/tag692.xml"/><Relationship Id="rId25" Type="http://schemas.openxmlformats.org/officeDocument/2006/relationships/tags" Target="../tags/tag693.xml"/><Relationship Id="rId26" Type="http://schemas.openxmlformats.org/officeDocument/2006/relationships/slideLayout" Target="../slideLayouts/slideLayout2.xml"/><Relationship Id="rId10" Type="http://schemas.openxmlformats.org/officeDocument/2006/relationships/tags" Target="../tags/tag678.xml"/><Relationship Id="rId11" Type="http://schemas.openxmlformats.org/officeDocument/2006/relationships/tags" Target="../tags/tag679.xml"/><Relationship Id="rId12" Type="http://schemas.openxmlformats.org/officeDocument/2006/relationships/tags" Target="../tags/tag680.xml"/><Relationship Id="rId13" Type="http://schemas.openxmlformats.org/officeDocument/2006/relationships/tags" Target="../tags/tag681.xml"/><Relationship Id="rId14" Type="http://schemas.openxmlformats.org/officeDocument/2006/relationships/tags" Target="../tags/tag682.xml"/><Relationship Id="rId15" Type="http://schemas.openxmlformats.org/officeDocument/2006/relationships/tags" Target="../tags/tag683.xml"/><Relationship Id="rId16" Type="http://schemas.openxmlformats.org/officeDocument/2006/relationships/tags" Target="../tags/tag684.xml"/><Relationship Id="rId17" Type="http://schemas.openxmlformats.org/officeDocument/2006/relationships/tags" Target="../tags/tag685.xml"/><Relationship Id="rId18" Type="http://schemas.openxmlformats.org/officeDocument/2006/relationships/tags" Target="../tags/tag686.xml"/><Relationship Id="rId19" Type="http://schemas.openxmlformats.org/officeDocument/2006/relationships/tags" Target="../tags/tag687.xml"/><Relationship Id="rId1" Type="http://schemas.openxmlformats.org/officeDocument/2006/relationships/tags" Target="../tags/tag669.xml"/><Relationship Id="rId2" Type="http://schemas.openxmlformats.org/officeDocument/2006/relationships/tags" Target="../tags/tag670.xml"/><Relationship Id="rId3" Type="http://schemas.openxmlformats.org/officeDocument/2006/relationships/tags" Target="../tags/tag671.xml"/><Relationship Id="rId4" Type="http://schemas.openxmlformats.org/officeDocument/2006/relationships/tags" Target="../tags/tag672.xml"/><Relationship Id="rId5" Type="http://schemas.openxmlformats.org/officeDocument/2006/relationships/tags" Target="../tags/tag673.xml"/><Relationship Id="rId6" Type="http://schemas.openxmlformats.org/officeDocument/2006/relationships/tags" Target="../tags/tag674.xml"/><Relationship Id="rId7" Type="http://schemas.openxmlformats.org/officeDocument/2006/relationships/tags" Target="../tags/tag675.xml"/><Relationship Id="rId8" Type="http://schemas.openxmlformats.org/officeDocument/2006/relationships/tags" Target="../tags/tag67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20" Type="http://schemas.openxmlformats.org/officeDocument/2006/relationships/tags" Target="../tags/tag713.xml"/><Relationship Id="rId21" Type="http://schemas.openxmlformats.org/officeDocument/2006/relationships/tags" Target="../tags/tag714.xml"/><Relationship Id="rId22" Type="http://schemas.openxmlformats.org/officeDocument/2006/relationships/tags" Target="../tags/tag715.xml"/><Relationship Id="rId23" Type="http://schemas.openxmlformats.org/officeDocument/2006/relationships/tags" Target="../tags/tag716.xml"/><Relationship Id="rId24" Type="http://schemas.openxmlformats.org/officeDocument/2006/relationships/tags" Target="../tags/tag717.xml"/><Relationship Id="rId25" Type="http://schemas.openxmlformats.org/officeDocument/2006/relationships/tags" Target="../tags/tag718.xml"/><Relationship Id="rId26" Type="http://schemas.openxmlformats.org/officeDocument/2006/relationships/tags" Target="../tags/tag719.xml"/><Relationship Id="rId27" Type="http://schemas.openxmlformats.org/officeDocument/2006/relationships/tags" Target="../tags/tag720.xml"/><Relationship Id="rId28" Type="http://schemas.openxmlformats.org/officeDocument/2006/relationships/tags" Target="../tags/tag721.xml"/><Relationship Id="rId29" Type="http://schemas.openxmlformats.org/officeDocument/2006/relationships/tags" Target="../tags/tag722.xml"/><Relationship Id="rId1" Type="http://schemas.openxmlformats.org/officeDocument/2006/relationships/tags" Target="../tags/tag694.xml"/><Relationship Id="rId2" Type="http://schemas.openxmlformats.org/officeDocument/2006/relationships/tags" Target="../tags/tag695.xml"/><Relationship Id="rId3" Type="http://schemas.openxmlformats.org/officeDocument/2006/relationships/tags" Target="../tags/tag696.xml"/><Relationship Id="rId4" Type="http://schemas.openxmlformats.org/officeDocument/2006/relationships/tags" Target="../tags/tag697.xml"/><Relationship Id="rId5" Type="http://schemas.openxmlformats.org/officeDocument/2006/relationships/tags" Target="../tags/tag698.xml"/><Relationship Id="rId30" Type="http://schemas.openxmlformats.org/officeDocument/2006/relationships/tags" Target="../tags/tag723.xml"/><Relationship Id="rId31" Type="http://schemas.openxmlformats.org/officeDocument/2006/relationships/tags" Target="../tags/tag724.xml"/><Relationship Id="rId32" Type="http://schemas.openxmlformats.org/officeDocument/2006/relationships/tags" Target="../tags/tag725.xml"/><Relationship Id="rId9" Type="http://schemas.openxmlformats.org/officeDocument/2006/relationships/tags" Target="../tags/tag702.xml"/><Relationship Id="rId6" Type="http://schemas.openxmlformats.org/officeDocument/2006/relationships/tags" Target="../tags/tag699.xml"/><Relationship Id="rId7" Type="http://schemas.openxmlformats.org/officeDocument/2006/relationships/tags" Target="../tags/tag700.xml"/><Relationship Id="rId8" Type="http://schemas.openxmlformats.org/officeDocument/2006/relationships/tags" Target="../tags/tag701.xml"/><Relationship Id="rId33" Type="http://schemas.openxmlformats.org/officeDocument/2006/relationships/tags" Target="../tags/tag726.xml"/><Relationship Id="rId34" Type="http://schemas.openxmlformats.org/officeDocument/2006/relationships/tags" Target="../tags/tag727.xml"/><Relationship Id="rId35" Type="http://schemas.openxmlformats.org/officeDocument/2006/relationships/tags" Target="../tags/tag728.xml"/><Relationship Id="rId36" Type="http://schemas.openxmlformats.org/officeDocument/2006/relationships/tags" Target="../tags/tag729.xml"/><Relationship Id="rId10" Type="http://schemas.openxmlformats.org/officeDocument/2006/relationships/tags" Target="../tags/tag703.xml"/><Relationship Id="rId11" Type="http://schemas.openxmlformats.org/officeDocument/2006/relationships/tags" Target="../tags/tag704.xml"/><Relationship Id="rId12" Type="http://schemas.openxmlformats.org/officeDocument/2006/relationships/tags" Target="../tags/tag705.xml"/><Relationship Id="rId13" Type="http://schemas.openxmlformats.org/officeDocument/2006/relationships/tags" Target="../tags/tag706.xml"/><Relationship Id="rId14" Type="http://schemas.openxmlformats.org/officeDocument/2006/relationships/tags" Target="../tags/tag707.xml"/><Relationship Id="rId15" Type="http://schemas.openxmlformats.org/officeDocument/2006/relationships/tags" Target="../tags/tag708.xml"/><Relationship Id="rId16" Type="http://schemas.openxmlformats.org/officeDocument/2006/relationships/tags" Target="../tags/tag709.xml"/><Relationship Id="rId17" Type="http://schemas.openxmlformats.org/officeDocument/2006/relationships/tags" Target="../tags/tag710.xml"/><Relationship Id="rId18" Type="http://schemas.openxmlformats.org/officeDocument/2006/relationships/tags" Target="../tags/tag711.xml"/><Relationship Id="rId19" Type="http://schemas.openxmlformats.org/officeDocument/2006/relationships/tags" Target="../tags/tag712.xml"/><Relationship Id="rId37" Type="http://schemas.openxmlformats.org/officeDocument/2006/relationships/tags" Target="../tags/tag730.xml"/><Relationship Id="rId38" Type="http://schemas.openxmlformats.org/officeDocument/2006/relationships/tags" Target="../tags/tag731.xml"/><Relationship Id="rId39" Type="http://schemas.openxmlformats.org/officeDocument/2006/relationships/tags" Target="../tags/tag732.xml"/><Relationship Id="rId40" Type="http://schemas.openxmlformats.org/officeDocument/2006/relationships/tags" Target="../tags/tag733.xml"/><Relationship Id="rId41" Type="http://schemas.openxmlformats.org/officeDocument/2006/relationships/tags" Target="../tags/tag734.xml"/><Relationship Id="rId42" Type="http://schemas.openxmlformats.org/officeDocument/2006/relationships/tags" Target="../tags/tag735.xml"/><Relationship Id="rId43" Type="http://schemas.openxmlformats.org/officeDocument/2006/relationships/slideLayout" Target="../slideLayouts/slideLayout2.xml"/><Relationship Id="rId44" Type="http://schemas.openxmlformats.org/officeDocument/2006/relationships/notesSlide" Target="../notesSlides/notesSlide47.xml"/></Relationships>
</file>

<file path=ppt/slides/_rels/slide51.xml.rels><?xml version="1.0" encoding="UTF-8" standalone="yes"?>
<Relationships xmlns="http://schemas.openxmlformats.org/package/2006/relationships"><Relationship Id="rId13" Type="http://schemas.openxmlformats.org/officeDocument/2006/relationships/tags" Target="../tags/tag748.xml"/><Relationship Id="rId14" Type="http://schemas.openxmlformats.org/officeDocument/2006/relationships/tags" Target="../tags/tag749.xml"/><Relationship Id="rId15" Type="http://schemas.openxmlformats.org/officeDocument/2006/relationships/tags" Target="../tags/tag750.xml"/><Relationship Id="rId16" Type="http://schemas.openxmlformats.org/officeDocument/2006/relationships/tags" Target="../tags/tag751.xml"/><Relationship Id="rId17" Type="http://schemas.openxmlformats.org/officeDocument/2006/relationships/tags" Target="../tags/tag752.xml"/><Relationship Id="rId18" Type="http://schemas.openxmlformats.org/officeDocument/2006/relationships/tags" Target="../tags/tag753.xml"/><Relationship Id="rId19" Type="http://schemas.openxmlformats.org/officeDocument/2006/relationships/tags" Target="../tags/tag754.xml"/><Relationship Id="rId50" Type="http://schemas.openxmlformats.org/officeDocument/2006/relationships/tags" Target="../tags/tag785.xml"/><Relationship Id="rId51" Type="http://schemas.openxmlformats.org/officeDocument/2006/relationships/tags" Target="../tags/tag786.xml"/><Relationship Id="rId52" Type="http://schemas.openxmlformats.org/officeDocument/2006/relationships/tags" Target="../tags/tag787.xml"/><Relationship Id="rId53" Type="http://schemas.openxmlformats.org/officeDocument/2006/relationships/tags" Target="../tags/tag788.xml"/><Relationship Id="rId54" Type="http://schemas.openxmlformats.org/officeDocument/2006/relationships/tags" Target="../tags/tag789.xml"/><Relationship Id="rId55" Type="http://schemas.openxmlformats.org/officeDocument/2006/relationships/tags" Target="../tags/tag790.xml"/><Relationship Id="rId56" Type="http://schemas.openxmlformats.org/officeDocument/2006/relationships/tags" Target="../tags/tag791.xml"/><Relationship Id="rId57" Type="http://schemas.openxmlformats.org/officeDocument/2006/relationships/tags" Target="../tags/tag792.xml"/><Relationship Id="rId58" Type="http://schemas.openxmlformats.org/officeDocument/2006/relationships/tags" Target="../tags/tag793.xml"/><Relationship Id="rId59" Type="http://schemas.openxmlformats.org/officeDocument/2006/relationships/slideLayout" Target="../slideLayouts/slideLayout2.xml"/><Relationship Id="rId40" Type="http://schemas.openxmlformats.org/officeDocument/2006/relationships/tags" Target="../tags/tag775.xml"/><Relationship Id="rId41" Type="http://schemas.openxmlformats.org/officeDocument/2006/relationships/tags" Target="../tags/tag776.xml"/><Relationship Id="rId42" Type="http://schemas.openxmlformats.org/officeDocument/2006/relationships/tags" Target="../tags/tag777.xml"/><Relationship Id="rId43" Type="http://schemas.openxmlformats.org/officeDocument/2006/relationships/tags" Target="../tags/tag778.xml"/><Relationship Id="rId44" Type="http://schemas.openxmlformats.org/officeDocument/2006/relationships/tags" Target="../tags/tag779.xml"/><Relationship Id="rId45" Type="http://schemas.openxmlformats.org/officeDocument/2006/relationships/tags" Target="../tags/tag780.xml"/><Relationship Id="rId46" Type="http://schemas.openxmlformats.org/officeDocument/2006/relationships/tags" Target="../tags/tag781.xml"/><Relationship Id="rId47" Type="http://schemas.openxmlformats.org/officeDocument/2006/relationships/tags" Target="../tags/tag782.xml"/><Relationship Id="rId48" Type="http://schemas.openxmlformats.org/officeDocument/2006/relationships/tags" Target="../tags/tag783.xml"/><Relationship Id="rId49" Type="http://schemas.openxmlformats.org/officeDocument/2006/relationships/tags" Target="../tags/tag784.xml"/><Relationship Id="rId1" Type="http://schemas.openxmlformats.org/officeDocument/2006/relationships/tags" Target="../tags/tag736.xml"/><Relationship Id="rId2" Type="http://schemas.openxmlformats.org/officeDocument/2006/relationships/tags" Target="../tags/tag737.xml"/><Relationship Id="rId3" Type="http://schemas.openxmlformats.org/officeDocument/2006/relationships/tags" Target="../tags/tag738.xml"/><Relationship Id="rId4" Type="http://schemas.openxmlformats.org/officeDocument/2006/relationships/tags" Target="../tags/tag739.xml"/><Relationship Id="rId5" Type="http://schemas.openxmlformats.org/officeDocument/2006/relationships/tags" Target="../tags/tag740.xml"/><Relationship Id="rId6" Type="http://schemas.openxmlformats.org/officeDocument/2006/relationships/tags" Target="../tags/tag741.xml"/><Relationship Id="rId7" Type="http://schemas.openxmlformats.org/officeDocument/2006/relationships/tags" Target="../tags/tag742.xml"/><Relationship Id="rId8" Type="http://schemas.openxmlformats.org/officeDocument/2006/relationships/tags" Target="../tags/tag743.xml"/><Relationship Id="rId9" Type="http://schemas.openxmlformats.org/officeDocument/2006/relationships/tags" Target="../tags/tag744.xml"/><Relationship Id="rId30" Type="http://schemas.openxmlformats.org/officeDocument/2006/relationships/tags" Target="../tags/tag765.xml"/><Relationship Id="rId31" Type="http://schemas.openxmlformats.org/officeDocument/2006/relationships/tags" Target="../tags/tag766.xml"/><Relationship Id="rId32" Type="http://schemas.openxmlformats.org/officeDocument/2006/relationships/tags" Target="../tags/tag767.xml"/><Relationship Id="rId33" Type="http://schemas.openxmlformats.org/officeDocument/2006/relationships/tags" Target="../tags/tag768.xml"/><Relationship Id="rId34" Type="http://schemas.openxmlformats.org/officeDocument/2006/relationships/tags" Target="../tags/tag769.xml"/><Relationship Id="rId35" Type="http://schemas.openxmlformats.org/officeDocument/2006/relationships/tags" Target="../tags/tag770.xml"/><Relationship Id="rId36" Type="http://schemas.openxmlformats.org/officeDocument/2006/relationships/tags" Target="../tags/tag771.xml"/><Relationship Id="rId37" Type="http://schemas.openxmlformats.org/officeDocument/2006/relationships/tags" Target="../tags/tag772.xml"/><Relationship Id="rId38" Type="http://schemas.openxmlformats.org/officeDocument/2006/relationships/tags" Target="../tags/tag773.xml"/><Relationship Id="rId39" Type="http://schemas.openxmlformats.org/officeDocument/2006/relationships/tags" Target="../tags/tag774.xml"/><Relationship Id="rId20" Type="http://schemas.openxmlformats.org/officeDocument/2006/relationships/tags" Target="../tags/tag755.xml"/><Relationship Id="rId21" Type="http://schemas.openxmlformats.org/officeDocument/2006/relationships/tags" Target="../tags/tag756.xml"/><Relationship Id="rId22" Type="http://schemas.openxmlformats.org/officeDocument/2006/relationships/tags" Target="../tags/tag757.xml"/><Relationship Id="rId23" Type="http://schemas.openxmlformats.org/officeDocument/2006/relationships/tags" Target="../tags/tag758.xml"/><Relationship Id="rId24" Type="http://schemas.openxmlformats.org/officeDocument/2006/relationships/tags" Target="../tags/tag759.xml"/><Relationship Id="rId25" Type="http://schemas.openxmlformats.org/officeDocument/2006/relationships/tags" Target="../tags/tag760.xml"/><Relationship Id="rId26" Type="http://schemas.openxmlformats.org/officeDocument/2006/relationships/tags" Target="../tags/tag761.xml"/><Relationship Id="rId27" Type="http://schemas.openxmlformats.org/officeDocument/2006/relationships/tags" Target="../tags/tag762.xml"/><Relationship Id="rId28" Type="http://schemas.openxmlformats.org/officeDocument/2006/relationships/tags" Target="../tags/tag763.xml"/><Relationship Id="rId29" Type="http://schemas.openxmlformats.org/officeDocument/2006/relationships/tags" Target="../tags/tag764.xml"/><Relationship Id="rId60" Type="http://schemas.openxmlformats.org/officeDocument/2006/relationships/notesSlide" Target="../notesSlides/notesSlide48.xml"/><Relationship Id="rId10" Type="http://schemas.openxmlformats.org/officeDocument/2006/relationships/tags" Target="../tags/tag745.xml"/><Relationship Id="rId11" Type="http://schemas.openxmlformats.org/officeDocument/2006/relationships/tags" Target="../tags/tag746.xml"/><Relationship Id="rId12" Type="http://schemas.openxmlformats.org/officeDocument/2006/relationships/tags" Target="../tags/tag74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orting-algorithms.com/" TargetMode="External"/><Relationship Id="rId3" Type="http://schemas.openxmlformats.org/officeDocument/2006/relationships/hyperlink" Target="https://www.youtube.com/watch?v=t8g-iYGHpEA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tags" Target="../tags/tag11.xml"/><Relationship Id="rId12" Type="http://schemas.openxmlformats.org/officeDocument/2006/relationships/tags" Target="../tags/tag12.xml"/><Relationship Id="rId13" Type="http://schemas.openxmlformats.org/officeDocument/2006/relationships/tags" Target="../tags/tag13.xml"/><Relationship Id="rId14" Type="http://schemas.openxmlformats.org/officeDocument/2006/relationships/slideLayout" Target="../slideLayouts/slideLayout2.xml"/><Relationship Id="rId15" Type="http://schemas.openxmlformats.org/officeDocument/2006/relationships/notesSlide" Target="../notesSlides/notesSlide6.xml"/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6" Type="http://schemas.openxmlformats.org/officeDocument/2006/relationships/tags" Target="../tags/tag6.xml"/><Relationship Id="rId7" Type="http://schemas.openxmlformats.org/officeDocument/2006/relationships/tags" Target="../tags/tag7.xml"/><Relationship Id="rId8" Type="http://schemas.openxmlformats.org/officeDocument/2006/relationships/tags" Target="../tags/tag8.xml"/><Relationship Id="rId9" Type="http://schemas.openxmlformats.org/officeDocument/2006/relationships/tags" Target="../tags/tag9.xml"/><Relationship Id="rId10" Type="http://schemas.openxmlformats.org/officeDocument/2006/relationships/tags" Target="../tags/tag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cs.armstrong.edu/liang/animation/web/InsertionSort.html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cs.armstrong.edu/liang/animation/web/InsertionSort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Announcements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HW4: 1 day extension</a:t>
            </a:r>
          </a:p>
          <a:p>
            <a:pPr lvl="1"/>
            <a:r>
              <a:rPr lang="en-US" dirty="0" smtClean="0"/>
              <a:t>Now due on Saturday, July 6 at 11pm</a:t>
            </a:r>
          </a:p>
          <a:p>
            <a:pPr lvl="1"/>
            <a:r>
              <a:rPr lang="en-US" dirty="0" smtClean="0"/>
              <a:t>NOT an extra late day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No review session tomorrow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Summer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3C9F5-B529-154F-847B-817313D2F6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080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Selection sort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001000" cy="4495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Idea: At step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k</a:t>
            </a:r>
            <a:r>
              <a:rPr lang="en-US" dirty="0" smtClean="0"/>
              <a:t>, find the smallest element among the not-yet-sorted elements and put it at position k</a:t>
            </a:r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dirty="0" smtClean="0"/>
              <a:t>Alternate way of saying this:</a:t>
            </a:r>
          </a:p>
          <a:p>
            <a:pPr lvl="1"/>
            <a:r>
              <a:rPr lang="en-US" dirty="0" smtClean="0"/>
              <a:t>Find smallest element, put it 1</a:t>
            </a:r>
            <a:r>
              <a:rPr lang="en-US" baseline="30000" dirty="0" smtClean="0"/>
              <a:t>st</a:t>
            </a:r>
            <a:endParaRPr lang="en-US" dirty="0" smtClean="0"/>
          </a:p>
          <a:p>
            <a:pPr lvl="1"/>
            <a:r>
              <a:rPr lang="en-US" dirty="0" smtClean="0"/>
              <a:t>Find next smallest element, put it 2</a:t>
            </a:r>
            <a:r>
              <a:rPr lang="en-US" baseline="30000" dirty="0" smtClean="0"/>
              <a:t>nd</a:t>
            </a:r>
          </a:p>
          <a:p>
            <a:pPr lvl="1"/>
            <a:r>
              <a:rPr lang="en-US" dirty="0" smtClean="0"/>
              <a:t>Find next smallest element, put it 3</a:t>
            </a:r>
            <a:r>
              <a:rPr lang="en-US" baseline="30000" dirty="0" smtClean="0"/>
              <a:t>rd</a:t>
            </a:r>
            <a:endParaRPr lang="en-US" dirty="0" smtClean="0"/>
          </a:p>
          <a:p>
            <a:pPr lvl="1"/>
            <a:r>
              <a:rPr lang="en-US" dirty="0" smtClean="0"/>
              <a:t>…</a:t>
            </a:r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dirty="0"/>
              <a:t> “Loop invariant”: when loop index is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/>
              <a:t>, first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/>
              <a:t> elements are the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/>
              <a:t> smallest elements in sorted </a:t>
            </a:r>
            <a:r>
              <a:rPr lang="en-US" dirty="0" smtClean="0"/>
              <a:t>order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Time? </a:t>
            </a:r>
          </a:p>
          <a:p>
            <a:pPr>
              <a:buNone/>
            </a:pPr>
            <a:r>
              <a:rPr lang="en-US" dirty="0" smtClean="0"/>
              <a:t>	   Best-case  _____     Worst-case  _____     “Average” case ____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Summer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791200" y="381000"/>
            <a:ext cx="16328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  <a:hlinkClick r:id="rId3"/>
              </a:rPr>
              <a:t>Visualization</a:t>
            </a:r>
            <a:endParaRPr lang="en-US" sz="2000" b="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95432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Selection sort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001000" cy="4495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Idea: At step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k</a:t>
            </a:r>
            <a:r>
              <a:rPr lang="en-US" dirty="0" smtClean="0"/>
              <a:t>, find the smallest element among the not-yet-sorted elements and put it at position k</a:t>
            </a:r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dirty="0" smtClean="0"/>
              <a:t>Alternate way of saying this:</a:t>
            </a:r>
          </a:p>
          <a:p>
            <a:pPr lvl="1"/>
            <a:r>
              <a:rPr lang="en-US" dirty="0" smtClean="0"/>
              <a:t>Find smallest element, put it 1</a:t>
            </a:r>
            <a:r>
              <a:rPr lang="en-US" baseline="30000" dirty="0" smtClean="0"/>
              <a:t>st</a:t>
            </a:r>
            <a:endParaRPr lang="en-US" dirty="0" smtClean="0"/>
          </a:p>
          <a:p>
            <a:pPr lvl="1"/>
            <a:r>
              <a:rPr lang="en-US" dirty="0" smtClean="0"/>
              <a:t>Find next smallest element, put it 2</a:t>
            </a:r>
            <a:r>
              <a:rPr lang="en-US" baseline="30000" dirty="0" smtClean="0"/>
              <a:t>nd</a:t>
            </a:r>
          </a:p>
          <a:p>
            <a:pPr lvl="1"/>
            <a:r>
              <a:rPr lang="en-US" dirty="0" smtClean="0"/>
              <a:t>Find next smallest element, put it 3</a:t>
            </a:r>
            <a:r>
              <a:rPr lang="en-US" baseline="30000" dirty="0" smtClean="0"/>
              <a:t>rd</a:t>
            </a:r>
            <a:endParaRPr lang="en-US" dirty="0" smtClean="0"/>
          </a:p>
          <a:p>
            <a:pPr lvl="1"/>
            <a:r>
              <a:rPr lang="en-US" dirty="0" smtClean="0"/>
              <a:t>…</a:t>
            </a:r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dirty="0"/>
              <a:t> “Loop invariant”: when loop index is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/>
              <a:t>, first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/>
              <a:t> elements are the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/>
              <a:t> smallest elements in sorted </a:t>
            </a:r>
            <a:r>
              <a:rPr lang="en-US" dirty="0" smtClean="0"/>
              <a:t>order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Time?   </a:t>
            </a:r>
          </a:p>
          <a:p>
            <a:pPr>
              <a:buNone/>
            </a:pPr>
            <a:r>
              <a:rPr lang="en-US" dirty="0"/>
              <a:t>	   Best-case  </a:t>
            </a:r>
            <a:r>
              <a:rPr lang="en-US" dirty="0">
                <a:solidFill>
                  <a:schemeClr val="accent2"/>
                </a:solidFill>
              </a:rPr>
              <a:t>O(n</a:t>
            </a:r>
            <a:r>
              <a:rPr lang="en-US" baseline="30000" dirty="0">
                <a:solidFill>
                  <a:schemeClr val="accent2"/>
                </a:solidFill>
              </a:rPr>
              <a:t>2</a:t>
            </a:r>
            <a:r>
              <a:rPr lang="en-US" dirty="0">
                <a:solidFill>
                  <a:schemeClr val="accent2"/>
                </a:solidFill>
              </a:rPr>
              <a:t>)</a:t>
            </a:r>
            <a:r>
              <a:rPr lang="en-US" dirty="0"/>
              <a:t>    Worst-case </a:t>
            </a:r>
            <a:r>
              <a:rPr lang="en-US" dirty="0">
                <a:solidFill>
                  <a:schemeClr val="accent2"/>
                </a:solidFill>
              </a:rPr>
              <a:t>O(n</a:t>
            </a:r>
            <a:r>
              <a:rPr lang="en-US" baseline="30000" dirty="0">
                <a:solidFill>
                  <a:schemeClr val="accent2"/>
                </a:solidFill>
              </a:rPr>
              <a:t>2</a:t>
            </a:r>
            <a:r>
              <a:rPr lang="en-US" dirty="0">
                <a:solidFill>
                  <a:schemeClr val="accent2"/>
                </a:solidFill>
              </a:rPr>
              <a:t>)</a:t>
            </a:r>
            <a:r>
              <a:rPr lang="en-US" dirty="0"/>
              <a:t>     “Average” case </a:t>
            </a:r>
            <a:r>
              <a:rPr lang="en-US" dirty="0">
                <a:solidFill>
                  <a:schemeClr val="accent2"/>
                </a:solidFill>
              </a:rPr>
              <a:t>O(n</a:t>
            </a:r>
            <a:r>
              <a:rPr lang="en-US" baseline="30000" dirty="0">
                <a:solidFill>
                  <a:schemeClr val="accent2"/>
                </a:solidFill>
              </a:rPr>
              <a:t>2</a:t>
            </a:r>
            <a:r>
              <a:rPr lang="en-US" dirty="0">
                <a:solidFill>
                  <a:schemeClr val="accent2"/>
                </a:solidFill>
              </a:rPr>
              <a:t>)</a:t>
            </a:r>
          </a:p>
          <a:p>
            <a:pPr>
              <a:buNone/>
            </a:pPr>
            <a:r>
              <a:rPr lang="en-US" dirty="0">
                <a:solidFill>
                  <a:schemeClr val="accent2"/>
                </a:solidFill>
              </a:rPr>
              <a:t>	        </a:t>
            </a:r>
            <a:r>
              <a:rPr lang="en-US" i="1" dirty="0">
                <a:solidFill>
                  <a:schemeClr val="accent2"/>
                </a:solidFill>
              </a:rPr>
              <a:t>Always</a:t>
            </a:r>
            <a:r>
              <a:rPr lang="en-US" dirty="0">
                <a:solidFill>
                  <a:schemeClr val="accent2"/>
                </a:solidFill>
              </a:rPr>
              <a:t> T(1) = 1 and T(n) = n + T(n-1)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Summer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933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Insertion Sort vs. Selection Sort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Different algorithms</a:t>
            </a:r>
          </a:p>
          <a:p>
            <a:endParaRPr lang="en-US" dirty="0" smtClean="0"/>
          </a:p>
          <a:p>
            <a:r>
              <a:rPr lang="en-US" dirty="0" smtClean="0"/>
              <a:t>Solve the same problem</a:t>
            </a:r>
          </a:p>
          <a:p>
            <a:endParaRPr lang="en-US" dirty="0" smtClean="0"/>
          </a:p>
          <a:p>
            <a:r>
              <a:rPr lang="en-US" dirty="0" smtClean="0"/>
              <a:t>Have the same worst-case and average-case asymptotic complexity</a:t>
            </a:r>
          </a:p>
          <a:p>
            <a:pPr lvl="1"/>
            <a:r>
              <a:rPr lang="en-US" dirty="0" smtClean="0"/>
              <a:t>Insertion-sort has better best-case complexity; preferable when input is “mostly sorted”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Other algorithms are more efficient </a:t>
            </a:r>
            <a:r>
              <a:rPr lang="en-US" i="1" dirty="0" smtClean="0"/>
              <a:t>for non-small arrays that are not already almost sorted</a:t>
            </a:r>
          </a:p>
          <a:p>
            <a:pPr lvl="1"/>
            <a:r>
              <a:rPr lang="en-US" dirty="0" smtClean="0"/>
              <a:t>Insertion sort may do well on small arrays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Summer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53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Bubble </a:t>
            </a:r>
            <a:r>
              <a:rPr lang="en-US" dirty="0" smtClean="0">
                <a:solidFill>
                  <a:srgbClr val="0000FF"/>
                </a:solidFill>
              </a:rPr>
              <a:t>Sort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724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Not intuitive – It’s unlikely that you’d come up with bubble sort</a:t>
            </a:r>
            <a:endParaRPr lang="en-US" dirty="0" smtClean="0"/>
          </a:p>
          <a:p>
            <a:endParaRPr lang="en-US" sz="1200" dirty="0" smtClean="0"/>
          </a:p>
          <a:p>
            <a:r>
              <a:rPr lang="en-US" dirty="0" smtClean="0"/>
              <a:t>It doesn’t have good asymptotic complexity: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sz="2400" baseline="30000" dirty="0" smtClean="0"/>
              <a:t>2</a:t>
            </a:r>
            <a:r>
              <a:rPr lang="en-US" dirty="0" smtClean="0"/>
              <a:t>)</a:t>
            </a:r>
          </a:p>
          <a:p>
            <a:endParaRPr lang="en-US" sz="1200" dirty="0" smtClean="0"/>
          </a:p>
          <a:p>
            <a:r>
              <a:rPr lang="en-US" dirty="0" smtClean="0"/>
              <a:t>It’s not particularly efficient with respect to common factors</a:t>
            </a:r>
          </a:p>
          <a:p>
            <a:pPr marL="457200" lvl="1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 smtClean="0"/>
              <a:t>Basically, almost everything it is good at some other algorithm is at least as good at</a:t>
            </a:r>
          </a:p>
          <a:p>
            <a:pPr lvl="1"/>
            <a:endParaRPr lang="en-US" sz="12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Summer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473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Bubble Sort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Visualization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3"/>
              </a:rPr>
              <a:t>https://www.youtube.com/watch?v=k4RRi_ntQc8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Summer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3C9F5-B529-154F-847B-817313D2F6BC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 descr="Bubble-sort-example-300px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286000"/>
            <a:ext cx="3810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516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The Big Picture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572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Surprising amount of juicy computer science: 2-3 lectures…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Summer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38211" y="2286000"/>
            <a:ext cx="1449436" cy="1015663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dirty="0">
                <a:latin typeface="Times New Roman" pitchFamily="18" charset="0"/>
              </a:rPr>
              <a:t>Simple</a:t>
            </a:r>
          </a:p>
          <a:p>
            <a:pPr algn="ctr" eaLnBrk="1" hangingPunct="1"/>
            <a:r>
              <a:rPr lang="en-US" sz="2000" dirty="0">
                <a:latin typeface="Times New Roman" pitchFamily="18" charset="0"/>
                <a:sym typeface="Symbol" pitchFamily="18" charset="2"/>
              </a:rPr>
              <a:t>algorithms:</a:t>
            </a:r>
          </a:p>
          <a:p>
            <a:pPr algn="ctr" eaLnBrk="1" hangingPunct="1"/>
            <a:r>
              <a:rPr lang="en-US" sz="2000" dirty="0">
                <a:latin typeface="Times New Roman" pitchFamily="18" charset="0"/>
                <a:sym typeface="Symbol" pitchFamily="18" charset="2"/>
              </a:rPr>
              <a:t>O(</a:t>
            </a:r>
            <a:r>
              <a:rPr lang="en-US" sz="2000" i="1" dirty="0">
                <a:latin typeface="Times New Roman" pitchFamily="18" charset="0"/>
                <a:sym typeface="Symbol" pitchFamily="18" charset="2"/>
              </a:rPr>
              <a:t>n</a:t>
            </a:r>
            <a:r>
              <a:rPr lang="en-US" sz="2000" baseline="30000" dirty="0">
                <a:latin typeface="Times New Roman" pitchFamily="18" charset="0"/>
                <a:sym typeface="Symbol" pitchFamily="18" charset="2"/>
              </a:rPr>
              <a:t>2</a:t>
            </a:r>
            <a:r>
              <a:rPr lang="en-US" sz="2000" dirty="0">
                <a:latin typeface="Times New Roman" pitchFamily="18" charset="0"/>
                <a:sym typeface="Symbol" pitchFamily="18" charset="2"/>
              </a:rPr>
              <a:t>)</a:t>
            </a:r>
          </a:p>
        </p:txBody>
      </p:sp>
      <p:sp>
        <p:nvSpPr>
          <p:cNvPr id="8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108273" y="2286000"/>
            <a:ext cx="1449436" cy="1015663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>
                <a:latin typeface="Times New Roman" pitchFamily="18" charset="0"/>
              </a:rPr>
              <a:t>Fancier</a:t>
            </a:r>
          </a:p>
          <a:p>
            <a:pPr algn="ctr" eaLnBrk="1" hangingPunct="1"/>
            <a:r>
              <a:rPr lang="en-US" sz="2000">
                <a:latin typeface="Times New Roman" pitchFamily="18" charset="0"/>
                <a:sym typeface="Symbol" pitchFamily="18" charset="2"/>
              </a:rPr>
              <a:t>algorithms:</a:t>
            </a:r>
          </a:p>
          <a:p>
            <a:pPr algn="ctr" eaLnBrk="1" hangingPunct="1"/>
            <a:r>
              <a:rPr lang="en-US" sz="2000">
                <a:latin typeface="Times New Roman" pitchFamily="18" charset="0"/>
                <a:sym typeface="Symbol" pitchFamily="18" charset="2"/>
              </a:rPr>
              <a:t>O(</a:t>
            </a:r>
            <a:r>
              <a:rPr lang="en-US" sz="2000" i="1">
                <a:latin typeface="Times New Roman" pitchFamily="18" charset="0"/>
                <a:sym typeface="Symbol" pitchFamily="18" charset="2"/>
              </a:rPr>
              <a:t>n</a:t>
            </a:r>
            <a:r>
              <a:rPr lang="en-US" sz="2000">
                <a:latin typeface="Times New Roman" pitchFamily="18" charset="0"/>
                <a:sym typeface="Symbol" pitchFamily="18" charset="2"/>
              </a:rPr>
              <a:t> log </a:t>
            </a:r>
            <a:r>
              <a:rPr lang="en-US" sz="2000" i="1">
                <a:latin typeface="Times New Roman" pitchFamily="18" charset="0"/>
                <a:sym typeface="Symbol" pitchFamily="18" charset="2"/>
              </a:rPr>
              <a:t>n</a:t>
            </a:r>
            <a:r>
              <a:rPr lang="en-US" sz="2000">
                <a:latin typeface="Times New Roman" pitchFamily="18" charset="0"/>
                <a:sym typeface="Symbol" pitchFamily="18" charset="2"/>
              </a:rPr>
              <a:t>)</a:t>
            </a:r>
          </a:p>
        </p:txBody>
      </p:sp>
      <p:sp>
        <p:nvSpPr>
          <p:cNvPr id="9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97955" y="2286000"/>
            <a:ext cx="1640384" cy="1015663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>
                <a:latin typeface="Times New Roman" pitchFamily="18" charset="0"/>
              </a:rPr>
              <a:t>Comparison</a:t>
            </a:r>
          </a:p>
          <a:p>
            <a:pPr algn="ctr" eaLnBrk="1" hangingPunct="1"/>
            <a:r>
              <a:rPr lang="en-US" sz="2000">
                <a:latin typeface="Times New Roman" pitchFamily="18" charset="0"/>
              </a:rPr>
              <a:t>lower bound:</a:t>
            </a:r>
            <a:endParaRPr lang="en-US" sz="2000">
              <a:latin typeface="Times New Roman" pitchFamily="18" charset="0"/>
              <a:sym typeface="Symbol" pitchFamily="18" charset="2"/>
            </a:endParaRPr>
          </a:p>
          <a:p>
            <a:pPr algn="ctr" eaLnBrk="1" hangingPunct="1"/>
            <a:r>
              <a:rPr lang="en-US" sz="2000">
                <a:latin typeface="Times New Roman" pitchFamily="18" charset="0"/>
                <a:sym typeface="Symbol" pitchFamily="18" charset="2"/>
              </a:rPr>
              <a:t>(</a:t>
            </a:r>
            <a:r>
              <a:rPr lang="en-US" sz="2000" i="1">
                <a:latin typeface="Times New Roman" pitchFamily="18" charset="0"/>
                <a:sym typeface="Symbol" pitchFamily="18" charset="2"/>
              </a:rPr>
              <a:t>n</a:t>
            </a:r>
            <a:r>
              <a:rPr lang="en-US" sz="2000">
                <a:latin typeface="Times New Roman" pitchFamily="18" charset="0"/>
                <a:sym typeface="Symbol" pitchFamily="18" charset="2"/>
              </a:rPr>
              <a:t> log </a:t>
            </a:r>
            <a:r>
              <a:rPr lang="en-US" sz="2000" i="1">
                <a:latin typeface="Times New Roman" pitchFamily="18" charset="0"/>
                <a:sym typeface="Symbol" pitchFamily="18" charset="2"/>
              </a:rPr>
              <a:t>n</a:t>
            </a:r>
            <a:r>
              <a:rPr lang="en-US" sz="2000">
                <a:latin typeface="Times New Roman" pitchFamily="18" charset="0"/>
                <a:sym typeface="Symbol" pitchFamily="18" charset="2"/>
              </a:rPr>
              <a:t>)</a:t>
            </a:r>
          </a:p>
        </p:txBody>
      </p:sp>
      <p:sp>
        <p:nvSpPr>
          <p:cNvPr id="10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886524" y="2286000"/>
            <a:ext cx="1449435" cy="1015663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>
                <a:latin typeface="Times New Roman" pitchFamily="18" charset="0"/>
              </a:rPr>
              <a:t>Specialized</a:t>
            </a:r>
          </a:p>
          <a:p>
            <a:pPr algn="ctr" eaLnBrk="1" hangingPunct="1"/>
            <a:r>
              <a:rPr lang="en-US" sz="2000">
                <a:latin typeface="Times New Roman" pitchFamily="18" charset="0"/>
              </a:rPr>
              <a:t>algorithms:</a:t>
            </a:r>
            <a:endParaRPr lang="en-US" sz="2000">
              <a:latin typeface="Times New Roman" pitchFamily="18" charset="0"/>
              <a:sym typeface="Symbol" pitchFamily="18" charset="2"/>
            </a:endParaRPr>
          </a:p>
          <a:p>
            <a:pPr algn="ctr" eaLnBrk="1" hangingPunct="1"/>
            <a:r>
              <a:rPr lang="en-US" sz="2000">
                <a:latin typeface="Times New Roman" pitchFamily="18" charset="0"/>
                <a:sym typeface="Symbol" pitchFamily="18" charset="2"/>
              </a:rPr>
              <a:t>O(</a:t>
            </a:r>
            <a:r>
              <a:rPr lang="en-US" sz="2000" i="1">
                <a:latin typeface="Times New Roman" pitchFamily="18" charset="0"/>
                <a:sym typeface="Symbol" pitchFamily="18" charset="2"/>
              </a:rPr>
              <a:t>n</a:t>
            </a:r>
            <a:r>
              <a:rPr lang="en-US" sz="2000">
                <a:latin typeface="Times New Roman" pitchFamily="18" charset="0"/>
                <a:sym typeface="Symbol" pitchFamily="18" charset="2"/>
              </a:rPr>
              <a:t>)</a:t>
            </a:r>
          </a:p>
        </p:txBody>
      </p:sp>
      <p:sp>
        <p:nvSpPr>
          <p:cNvPr id="11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655119" y="2286000"/>
            <a:ext cx="1260281" cy="1015663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>
                <a:latin typeface="Times New Roman" pitchFamily="18" charset="0"/>
                <a:sym typeface="Symbol" pitchFamily="18" charset="2"/>
              </a:rPr>
              <a:t>Handling</a:t>
            </a:r>
          </a:p>
          <a:p>
            <a:pPr algn="ctr" eaLnBrk="1" hangingPunct="1"/>
            <a:r>
              <a:rPr lang="en-US" sz="2000">
                <a:latin typeface="Times New Roman" pitchFamily="18" charset="0"/>
                <a:sym typeface="Symbol" pitchFamily="18" charset="2"/>
              </a:rPr>
              <a:t>huge data</a:t>
            </a:r>
          </a:p>
          <a:p>
            <a:pPr algn="ctr" eaLnBrk="1" hangingPunct="1"/>
            <a:r>
              <a:rPr lang="en-US" sz="2000">
                <a:latin typeface="Times New Roman" pitchFamily="18" charset="0"/>
                <a:sym typeface="Symbol" pitchFamily="18" charset="2"/>
              </a:rPr>
              <a:t>sets</a:t>
            </a:r>
          </a:p>
        </p:txBody>
      </p:sp>
      <p:sp>
        <p:nvSpPr>
          <p:cNvPr id="12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8600" y="3873500"/>
            <a:ext cx="16706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>
                <a:latin typeface="Times New Roman" pitchFamily="18" charset="0"/>
              </a:rPr>
              <a:t>Insertion sort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Selection sort</a:t>
            </a:r>
          </a:p>
          <a:p>
            <a:pPr eaLnBrk="1" hangingPunct="1"/>
            <a:r>
              <a:rPr lang="en-US" sz="2000" dirty="0" smtClean="0">
                <a:solidFill>
                  <a:schemeClr val="bg2"/>
                </a:solidFill>
                <a:latin typeface="Times New Roman" pitchFamily="18" charset="0"/>
              </a:rPr>
              <a:t>Shell </a:t>
            </a:r>
            <a:r>
              <a:rPr lang="en-US" sz="2000" dirty="0">
                <a:solidFill>
                  <a:schemeClr val="bg2"/>
                </a:solidFill>
                <a:latin typeface="Times New Roman" pitchFamily="18" charset="0"/>
              </a:rPr>
              <a:t>sort</a:t>
            </a:r>
          </a:p>
          <a:p>
            <a:pPr eaLnBrk="1" hangingPunct="1"/>
            <a:r>
              <a:rPr lang="en-US" sz="2000" dirty="0">
                <a:solidFill>
                  <a:schemeClr val="bg2"/>
                </a:solidFill>
                <a:latin typeface="Times New Roman" pitchFamily="18" charset="0"/>
              </a:rPr>
              <a:t>…</a:t>
            </a:r>
          </a:p>
        </p:txBody>
      </p:sp>
      <p:sp>
        <p:nvSpPr>
          <p:cNvPr id="13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133600" y="3873500"/>
            <a:ext cx="196239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>
                <a:latin typeface="Times New Roman" pitchFamily="18" charset="0"/>
              </a:rPr>
              <a:t>Heap sort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Merge sort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Quick </a:t>
            </a:r>
            <a:r>
              <a:rPr lang="en-US" sz="2000" dirty="0" smtClean="0">
                <a:latin typeface="Times New Roman" pitchFamily="18" charset="0"/>
              </a:rPr>
              <a:t>sort (</a:t>
            </a:r>
            <a:r>
              <a:rPr lang="en-US" sz="2000" dirty="0" err="1" smtClean="0">
                <a:latin typeface="Times New Roman" pitchFamily="18" charset="0"/>
              </a:rPr>
              <a:t>avg</a:t>
            </a:r>
            <a:r>
              <a:rPr lang="en-US" sz="2000" dirty="0" smtClean="0">
                <a:latin typeface="Times New Roman" pitchFamily="18" charset="0"/>
              </a:rPr>
              <a:t>)</a:t>
            </a:r>
            <a:endParaRPr lang="en-US" sz="2000" dirty="0">
              <a:latin typeface="Times New Roman" pitchFamily="18" charset="0"/>
            </a:endParaRP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…</a:t>
            </a:r>
          </a:p>
        </p:txBody>
      </p:sp>
      <p:sp>
        <p:nvSpPr>
          <p:cNvPr id="14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870574" y="3873500"/>
            <a:ext cx="144462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>
                <a:latin typeface="Times New Roman" pitchFamily="18" charset="0"/>
              </a:rPr>
              <a:t>Bucket sort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Radix sort</a:t>
            </a:r>
          </a:p>
        </p:txBody>
      </p:sp>
      <p:sp>
        <p:nvSpPr>
          <p:cNvPr id="15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696200" y="3886200"/>
            <a:ext cx="114486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>
                <a:latin typeface="Times New Roman" pitchFamily="18" charset="0"/>
              </a:rPr>
              <a:t>External</a:t>
            </a:r>
          </a:p>
          <a:p>
            <a:pPr eaLnBrk="1" hangingPunct="1"/>
            <a:r>
              <a:rPr lang="en-US" sz="2000" dirty="0" smtClean="0">
                <a:latin typeface="Times New Roman" pitchFamily="18" charset="0"/>
              </a:rPr>
              <a:t>sorting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16" name="AutoShape 13"/>
          <p:cNvCxnSpPr>
            <a:cxnSpLocks noChangeShapeType="1"/>
            <a:stCxn id="7" idx="2"/>
            <a:endCxn id="12" idx="0"/>
          </p:cNvCxnSpPr>
          <p:nvPr>
            <p:custDataLst>
              <p:tags r:id="rId10"/>
            </p:custDataLst>
          </p:nvPr>
        </p:nvCxnSpPr>
        <p:spPr bwMode="auto">
          <a:xfrm rot="16200000" flipH="1">
            <a:off x="777509" y="3587083"/>
            <a:ext cx="571837" cy="9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7" name="AutoShape 14"/>
          <p:cNvCxnSpPr>
            <a:cxnSpLocks noChangeShapeType="1"/>
          </p:cNvCxnSpPr>
          <p:nvPr>
            <p:custDataLst>
              <p:tags r:id="rId11"/>
            </p:custDataLst>
          </p:nvPr>
        </p:nvCxnSpPr>
        <p:spPr bwMode="auto">
          <a:xfrm rot="5400000">
            <a:off x="2462426" y="3582436"/>
            <a:ext cx="584540" cy="229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8" name="AutoShape 15"/>
          <p:cNvCxnSpPr>
            <a:cxnSpLocks noChangeShapeType="1"/>
            <a:stCxn id="10" idx="2"/>
            <a:endCxn id="14" idx="0"/>
          </p:cNvCxnSpPr>
          <p:nvPr>
            <p:custDataLst>
              <p:tags r:id="rId12"/>
            </p:custDataLst>
          </p:nvPr>
        </p:nvCxnSpPr>
        <p:spPr bwMode="auto">
          <a:xfrm rot="5400000">
            <a:off x="6316147" y="3578404"/>
            <a:ext cx="571837" cy="1835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9" name="AutoShape 16"/>
          <p:cNvCxnSpPr>
            <a:cxnSpLocks noChangeShapeType="1"/>
          </p:cNvCxnSpPr>
          <p:nvPr>
            <p:custDataLst>
              <p:tags r:id="rId13"/>
            </p:custDataLst>
          </p:nvPr>
        </p:nvCxnSpPr>
        <p:spPr bwMode="auto">
          <a:xfrm rot="16200000" flipH="1">
            <a:off x="8007058" y="3579864"/>
            <a:ext cx="571837" cy="1543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</p:spTree>
    <p:extLst>
      <p:ext uri="{BB962C8B-B14F-4D97-AF65-F5344CB8AC3E}">
        <p14:creationId xmlns:p14="http://schemas.microsoft.com/office/powerpoint/2010/main" val="740469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Heap sort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Sorting with a heap is easy:</a:t>
            </a:r>
          </a:p>
          <a:p>
            <a:pPr lvl="1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insert</a:t>
            </a:r>
            <a:r>
              <a:rPr lang="en-US" dirty="0" smtClean="0"/>
              <a:t> each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arr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]</a:t>
            </a:r>
            <a:r>
              <a:rPr lang="en-US" dirty="0" smtClean="0"/>
              <a:t>, or better yet use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buildHeap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for(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&lt;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arr.length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++) 			  </a:t>
            </a:r>
          </a:p>
          <a:p>
            <a:pPr lvl="1"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arr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] =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deleteMin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lvl="1">
              <a:buNone/>
            </a:pP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+mj-lt"/>
                <a:cs typeface="Courier New" pitchFamily="49" charset="0"/>
              </a:rPr>
              <a:t>Worst-case running time: </a:t>
            </a:r>
            <a:r>
              <a:rPr lang="en-US" i="1" dirty="0" smtClean="0">
                <a:latin typeface="+mj-lt"/>
                <a:cs typeface="Courier New" pitchFamily="49" charset="0"/>
              </a:rPr>
              <a:t>O</a:t>
            </a:r>
            <a:r>
              <a:rPr lang="en-US" dirty="0" smtClean="0">
                <a:latin typeface="+mj-lt"/>
                <a:cs typeface="Courier New" pitchFamily="49" charset="0"/>
              </a:rPr>
              <a:t>(</a:t>
            </a:r>
            <a:r>
              <a:rPr lang="en-US" i="1" dirty="0" smtClean="0">
                <a:latin typeface="+mj-lt"/>
                <a:cs typeface="Courier New" pitchFamily="49" charset="0"/>
              </a:rPr>
              <a:t>n</a:t>
            </a:r>
            <a:r>
              <a:rPr lang="en-US" dirty="0" smtClean="0">
                <a:latin typeface="+mj-lt"/>
                <a:cs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dirty="0" smtClean="0">
                <a:latin typeface="+mj-lt"/>
                <a:cs typeface="Courier New" pitchFamily="49" charset="0"/>
              </a:rPr>
              <a:t> </a:t>
            </a:r>
            <a:r>
              <a:rPr lang="en-US" i="1" dirty="0" smtClean="0">
                <a:latin typeface="+mj-lt"/>
                <a:cs typeface="Courier New" pitchFamily="49" charset="0"/>
              </a:rPr>
              <a:t>n</a:t>
            </a:r>
            <a:r>
              <a:rPr lang="en-US" dirty="0" smtClean="0">
                <a:latin typeface="+mj-lt"/>
                <a:cs typeface="Courier New" pitchFamily="49" charset="0"/>
              </a:rPr>
              <a:t>)</a:t>
            </a:r>
          </a:p>
          <a:p>
            <a:pPr marL="0" indent="0">
              <a:buNone/>
            </a:pPr>
            <a:endParaRPr lang="en-US" dirty="0" smtClean="0">
              <a:latin typeface="+mj-lt"/>
              <a:cs typeface="Courier New" pitchFamily="49" charset="0"/>
            </a:endParaRPr>
          </a:p>
          <a:p>
            <a:r>
              <a:rPr lang="en-US" dirty="0" smtClean="0">
                <a:latin typeface="+mj-lt"/>
                <a:cs typeface="Courier New" pitchFamily="49" charset="0"/>
              </a:rPr>
              <a:t>We have the array-to-sort and the heap</a:t>
            </a:r>
          </a:p>
          <a:p>
            <a:pPr lvl="1"/>
            <a:r>
              <a:rPr lang="en-US" dirty="0" smtClean="0">
                <a:latin typeface="+mj-lt"/>
                <a:cs typeface="Courier New" pitchFamily="49" charset="0"/>
              </a:rPr>
              <a:t>So this is not an in-place sort</a:t>
            </a:r>
          </a:p>
          <a:p>
            <a:pPr lvl="1"/>
            <a:r>
              <a:rPr lang="en-US" dirty="0" smtClean="0">
                <a:latin typeface="+mj-lt"/>
                <a:cs typeface="Courier New" pitchFamily="49" charset="0"/>
              </a:rPr>
              <a:t>There’s a trick to make it in-place…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Summer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182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28434" y="398007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In-place </a:t>
            </a:r>
            <a:r>
              <a:rPr lang="en-US" dirty="0" smtClean="0">
                <a:solidFill>
                  <a:srgbClr val="0000FF"/>
                </a:solidFill>
              </a:rPr>
              <a:t>heap sort </a:t>
            </a:r>
            <a:r>
              <a:rPr lang="en-US" dirty="0" smtClean="0">
                <a:solidFill>
                  <a:srgbClr val="0000FF"/>
                </a:solidFill>
              </a:rPr>
              <a:t>sort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1219200"/>
          </a:xfrm>
        </p:spPr>
        <p:txBody>
          <a:bodyPr>
            <a:normAutofit fontScale="77500" lnSpcReduction="20000"/>
          </a:bodyPr>
          <a:lstStyle/>
          <a:p>
            <a:pPr lvl="1"/>
            <a:r>
              <a:rPr lang="en-US" dirty="0" smtClean="0"/>
              <a:t>Treat the initial array as a heap (via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buildHeap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When you delete the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aseline="30000" dirty="0" err="1" smtClean="0"/>
              <a:t>th</a:t>
            </a:r>
            <a:r>
              <a:rPr lang="en-US" dirty="0" smtClean="0"/>
              <a:t>  element, put it at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arr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[n-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]</a:t>
            </a:r>
          </a:p>
          <a:p>
            <a:pPr lvl="2"/>
            <a:r>
              <a:rPr lang="en-US" dirty="0" smtClean="0"/>
              <a:t>That array location isn’t needed for the heap anymore!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Summer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1411642" y="2955392"/>
            <a:ext cx="533400" cy="3810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945042" y="2955392"/>
            <a:ext cx="533400" cy="3810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478442" y="2955392"/>
            <a:ext cx="533400" cy="3810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011842" y="2955392"/>
            <a:ext cx="533400" cy="3810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545242" y="2955392"/>
            <a:ext cx="533400" cy="3810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078642" y="2955392"/>
            <a:ext cx="533400" cy="3810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612042" y="2955392"/>
            <a:ext cx="533400" cy="3810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145442" y="2955392"/>
            <a:ext cx="533400" cy="3810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678842" y="2955392"/>
            <a:ext cx="533400" cy="3810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212242" y="2955392"/>
            <a:ext cx="533400" cy="3810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87842" y="295539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21242" y="295539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7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30842" y="295539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164242" y="295539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675108" y="295539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8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208508" y="295539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688242" y="2955392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10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275308" y="295539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831242" y="295539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342108" y="295539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1</a:t>
            </a:r>
          </a:p>
        </p:txBody>
      </p:sp>
      <p:sp>
        <p:nvSpPr>
          <p:cNvPr id="29" name="Right Brace 28"/>
          <p:cNvSpPr/>
          <p:nvPr/>
        </p:nvSpPr>
        <p:spPr bwMode="auto">
          <a:xfrm rot="5400000">
            <a:off x="5793142" y="2841092"/>
            <a:ext cx="304800" cy="1447800"/>
          </a:xfrm>
          <a:prstGeom prst="rightBrace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Right Brace 29"/>
          <p:cNvSpPr/>
          <p:nvPr/>
        </p:nvSpPr>
        <p:spPr bwMode="auto">
          <a:xfrm rot="5400000">
            <a:off x="3126142" y="1698092"/>
            <a:ext cx="304800" cy="3733800"/>
          </a:xfrm>
          <a:prstGeom prst="rightBrace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74042" y="3793592"/>
            <a:ext cx="1407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sorted part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554642" y="3774482"/>
            <a:ext cx="1266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heap part</a:t>
            </a:r>
          </a:p>
        </p:txBody>
      </p:sp>
      <p:sp>
        <p:nvSpPr>
          <p:cNvPr id="33" name="Right Arrow 32"/>
          <p:cNvSpPr/>
          <p:nvPr/>
        </p:nvSpPr>
        <p:spPr bwMode="auto">
          <a:xfrm>
            <a:off x="762000" y="4953000"/>
            <a:ext cx="1295400" cy="457200"/>
          </a:xfrm>
          <a:prstGeom prst="rightArrow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1000" y="54102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arr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[n-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]=</a:t>
            </a:r>
          </a:p>
          <a:p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deleteMin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()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2554642" y="4876800"/>
            <a:ext cx="533400" cy="3810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3088042" y="4876800"/>
            <a:ext cx="533400" cy="3810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3621442" y="4876800"/>
            <a:ext cx="533400" cy="3810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4154842" y="4876800"/>
            <a:ext cx="533400" cy="3810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4688242" y="4876800"/>
            <a:ext cx="533400" cy="3810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5221642" y="4876800"/>
            <a:ext cx="533400" cy="3810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5755042" y="4876800"/>
            <a:ext cx="533400" cy="3810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6288442" y="4876800"/>
            <a:ext cx="533400" cy="3810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6821842" y="4876800"/>
            <a:ext cx="533400" cy="3810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7355242" y="4876800"/>
            <a:ext cx="533400" cy="3810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630842" y="48768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5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164242" y="48768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711266" y="48768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6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307242" y="48768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818108" y="48768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8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334000" y="487680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10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831242" y="48768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4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418308" y="48768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3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974242" y="48768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485108" y="48768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1</a:t>
            </a:r>
          </a:p>
        </p:txBody>
      </p:sp>
      <p:sp>
        <p:nvSpPr>
          <p:cNvPr id="55" name="Right Brace 54"/>
          <p:cNvSpPr/>
          <p:nvPr/>
        </p:nvSpPr>
        <p:spPr bwMode="auto">
          <a:xfrm rot="5400000">
            <a:off x="6687521" y="4513879"/>
            <a:ext cx="304800" cy="1945042"/>
          </a:xfrm>
          <a:prstGeom prst="rightBrace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" name="Right Brace 55"/>
          <p:cNvSpPr/>
          <p:nvPr/>
        </p:nvSpPr>
        <p:spPr bwMode="auto">
          <a:xfrm rot="5400000">
            <a:off x="3944321" y="3944321"/>
            <a:ext cx="381000" cy="3160358"/>
          </a:xfrm>
          <a:prstGeom prst="rightBrace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248400" y="5715000"/>
            <a:ext cx="1407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sorted part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581400" y="5695890"/>
            <a:ext cx="1266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heap part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715000" y="609600"/>
            <a:ext cx="2872902" cy="70788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But this reverse sorts – </a:t>
            </a:r>
          </a:p>
          <a:p>
            <a:r>
              <a:rPr lang="en-US" sz="2000" b="0" dirty="0" smtClean="0">
                <a:latin typeface="+mn-lt"/>
              </a:rPr>
              <a:t>how would you fix that?</a:t>
            </a:r>
            <a:endParaRPr lang="en-US" sz="2000" b="0" dirty="0" err="1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96001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“AVL sort”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 can also use a balanced tree to:</a:t>
            </a:r>
          </a:p>
          <a:p>
            <a:pPr lvl="1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insert</a:t>
            </a:r>
            <a:r>
              <a:rPr lang="en-US" dirty="0" smtClean="0"/>
              <a:t> each element: total time </a:t>
            </a:r>
            <a:r>
              <a:rPr lang="en-US" i="1" dirty="0" smtClean="0">
                <a:cs typeface="Courier New" pitchFamily="49" charset="0"/>
              </a:rPr>
              <a:t>O</a:t>
            </a:r>
            <a:r>
              <a:rPr lang="en-US" dirty="0" smtClean="0">
                <a:cs typeface="Courier New" pitchFamily="49" charset="0"/>
              </a:rPr>
              <a:t>(</a:t>
            </a:r>
            <a:r>
              <a:rPr lang="en-US" i="1" dirty="0" smtClean="0">
                <a:cs typeface="Courier New" pitchFamily="49" charset="0"/>
              </a:rPr>
              <a:t>n</a:t>
            </a:r>
            <a:r>
              <a:rPr lang="en-US" dirty="0" smtClean="0">
                <a:cs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dirty="0" smtClean="0">
                <a:cs typeface="Courier New" pitchFamily="49" charset="0"/>
              </a:rPr>
              <a:t> </a:t>
            </a:r>
            <a:r>
              <a:rPr lang="en-US" i="1" dirty="0" smtClean="0">
                <a:cs typeface="Courier New" pitchFamily="49" charset="0"/>
              </a:rPr>
              <a:t>n</a:t>
            </a:r>
            <a:r>
              <a:rPr lang="en-US" dirty="0" smtClean="0">
                <a:cs typeface="Courier New" pitchFamily="49" charset="0"/>
              </a:rPr>
              <a:t>)</a:t>
            </a:r>
          </a:p>
          <a:p>
            <a:pPr lvl="1"/>
            <a:r>
              <a:rPr lang="en-US" dirty="0" smtClean="0">
                <a:cs typeface="Courier New" pitchFamily="49" charset="0"/>
              </a:rPr>
              <a:t>Repeatedly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deleteMin</a:t>
            </a:r>
            <a:r>
              <a:rPr lang="en-US" dirty="0" smtClean="0">
                <a:cs typeface="Courier New" pitchFamily="49" charset="0"/>
              </a:rPr>
              <a:t>: </a:t>
            </a:r>
            <a:r>
              <a:rPr lang="en-US" dirty="0" smtClean="0"/>
              <a:t>total time </a:t>
            </a:r>
            <a:r>
              <a:rPr lang="en-US" i="1" dirty="0" smtClean="0">
                <a:cs typeface="Courier New" pitchFamily="49" charset="0"/>
              </a:rPr>
              <a:t>O</a:t>
            </a:r>
            <a:r>
              <a:rPr lang="en-US" dirty="0" smtClean="0">
                <a:cs typeface="Courier New" pitchFamily="49" charset="0"/>
              </a:rPr>
              <a:t>(</a:t>
            </a:r>
            <a:r>
              <a:rPr lang="en-US" i="1" dirty="0" smtClean="0">
                <a:cs typeface="Courier New" pitchFamily="49" charset="0"/>
              </a:rPr>
              <a:t>n</a:t>
            </a:r>
            <a:r>
              <a:rPr lang="en-US" dirty="0" smtClean="0">
                <a:cs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dirty="0" smtClean="0">
                <a:cs typeface="Courier New" pitchFamily="49" charset="0"/>
              </a:rPr>
              <a:t> </a:t>
            </a:r>
            <a:r>
              <a:rPr lang="en-US" i="1" dirty="0" smtClean="0">
                <a:cs typeface="Courier New" pitchFamily="49" charset="0"/>
              </a:rPr>
              <a:t>n</a:t>
            </a:r>
            <a:r>
              <a:rPr lang="en-US" dirty="0" smtClean="0">
                <a:cs typeface="Courier New" pitchFamily="49" charset="0"/>
              </a:rPr>
              <a:t>)</a:t>
            </a:r>
          </a:p>
          <a:p>
            <a:pPr lvl="2"/>
            <a:r>
              <a:rPr lang="en-US" dirty="0" smtClean="0">
                <a:cs typeface="Courier New" pitchFamily="49" charset="0"/>
              </a:rPr>
              <a:t>Better: in-order traversal </a:t>
            </a:r>
            <a:r>
              <a:rPr lang="en-US" i="1" dirty="0" smtClean="0">
                <a:cs typeface="Courier New" pitchFamily="49" charset="0"/>
              </a:rPr>
              <a:t>O</a:t>
            </a:r>
            <a:r>
              <a:rPr lang="en-US" dirty="0" smtClean="0">
                <a:cs typeface="Courier New" pitchFamily="49" charset="0"/>
              </a:rPr>
              <a:t>(</a:t>
            </a:r>
            <a:r>
              <a:rPr lang="en-US" i="1" dirty="0" smtClean="0">
                <a:cs typeface="Courier New" pitchFamily="49" charset="0"/>
              </a:rPr>
              <a:t>n</a:t>
            </a:r>
            <a:r>
              <a:rPr lang="en-US" dirty="0" smtClean="0">
                <a:cs typeface="Courier New" pitchFamily="49" charset="0"/>
              </a:rPr>
              <a:t>), but still </a:t>
            </a:r>
            <a:r>
              <a:rPr lang="en-US" i="1" dirty="0">
                <a:cs typeface="Courier New" pitchFamily="49" charset="0"/>
              </a:rPr>
              <a:t>O</a:t>
            </a:r>
            <a:r>
              <a:rPr lang="en-US" dirty="0">
                <a:cs typeface="Courier New" pitchFamily="49" charset="0"/>
              </a:rPr>
              <a:t>(</a:t>
            </a:r>
            <a:r>
              <a:rPr lang="en-US" i="1" dirty="0">
                <a:cs typeface="Courier New" pitchFamily="49" charset="0"/>
              </a:rPr>
              <a:t>n</a:t>
            </a:r>
            <a:r>
              <a:rPr lang="en-US" dirty="0">
                <a:cs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dirty="0">
                <a:cs typeface="Courier New" pitchFamily="49" charset="0"/>
              </a:rPr>
              <a:t> </a:t>
            </a:r>
            <a:r>
              <a:rPr lang="en-US" i="1" dirty="0">
                <a:cs typeface="Courier New" pitchFamily="49" charset="0"/>
              </a:rPr>
              <a:t>n</a:t>
            </a:r>
            <a:r>
              <a:rPr lang="en-US" dirty="0" smtClean="0">
                <a:cs typeface="Courier New" pitchFamily="49" charset="0"/>
              </a:rPr>
              <a:t>) overall</a:t>
            </a:r>
          </a:p>
          <a:p>
            <a:pPr lvl="1"/>
            <a:endParaRPr lang="en-US" dirty="0" smtClean="0">
              <a:cs typeface="Courier New" pitchFamily="49" charset="0"/>
            </a:endParaRPr>
          </a:p>
          <a:p>
            <a:r>
              <a:rPr lang="en-US" dirty="0" smtClean="0">
                <a:cs typeface="Courier New" pitchFamily="49" charset="0"/>
              </a:rPr>
              <a:t>But this cannot be </a:t>
            </a:r>
            <a:r>
              <a:rPr lang="en-US" dirty="0" smtClean="0">
                <a:cs typeface="Courier New" pitchFamily="49" charset="0"/>
              </a:rPr>
              <a:t>done in</a:t>
            </a:r>
            <a:r>
              <a:rPr lang="en-US" dirty="0" smtClean="0">
                <a:cs typeface="Courier New" pitchFamily="49" charset="0"/>
              </a:rPr>
              <a:t>-place and has worse constant factors than heap sort</a:t>
            </a:r>
          </a:p>
          <a:p>
            <a:pPr lvl="1"/>
            <a:r>
              <a:rPr lang="en-US" dirty="0" smtClean="0">
                <a:cs typeface="Courier New" pitchFamily="49" charset="0"/>
              </a:rPr>
              <a:t>both are </a:t>
            </a:r>
            <a:r>
              <a:rPr lang="en-US" i="1" dirty="0" smtClean="0">
                <a:cs typeface="Courier New" pitchFamily="49" charset="0"/>
              </a:rPr>
              <a:t>O</a:t>
            </a:r>
            <a:r>
              <a:rPr lang="en-US" dirty="0" smtClean="0">
                <a:cs typeface="Courier New" pitchFamily="49" charset="0"/>
              </a:rPr>
              <a:t>(</a:t>
            </a:r>
            <a:r>
              <a:rPr lang="en-US" i="1" dirty="0" smtClean="0">
                <a:cs typeface="Courier New" pitchFamily="49" charset="0"/>
              </a:rPr>
              <a:t>n</a:t>
            </a:r>
            <a:r>
              <a:rPr lang="en-US" dirty="0" smtClean="0">
                <a:cs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dirty="0" smtClean="0">
                <a:cs typeface="Courier New" pitchFamily="49" charset="0"/>
              </a:rPr>
              <a:t> </a:t>
            </a:r>
            <a:r>
              <a:rPr lang="en-US" i="1" dirty="0" smtClean="0">
                <a:cs typeface="Courier New" pitchFamily="49" charset="0"/>
              </a:rPr>
              <a:t>n</a:t>
            </a:r>
            <a:r>
              <a:rPr lang="en-US" dirty="0" smtClean="0">
                <a:cs typeface="Courier New" pitchFamily="49" charset="0"/>
              </a:rPr>
              <a:t>) in worst, best, and average case</a:t>
            </a:r>
          </a:p>
          <a:p>
            <a:pPr lvl="1"/>
            <a:r>
              <a:rPr lang="en-US" dirty="0" smtClean="0">
                <a:cs typeface="Courier New" pitchFamily="49" charset="0"/>
              </a:rPr>
              <a:t>neither parallelizes well</a:t>
            </a:r>
          </a:p>
          <a:p>
            <a:pPr lvl="1"/>
            <a:r>
              <a:rPr lang="en-US" dirty="0">
                <a:cs typeface="Courier New" pitchFamily="49" charset="0"/>
              </a:rPr>
              <a:t>heap sort is </a:t>
            </a:r>
            <a:r>
              <a:rPr lang="en-US" dirty="0" smtClean="0">
                <a:cs typeface="Courier New" pitchFamily="49" charset="0"/>
              </a:rPr>
              <a:t>better</a:t>
            </a:r>
          </a:p>
          <a:p>
            <a:pPr lvl="1"/>
            <a:endParaRPr lang="en-US" dirty="0" smtClean="0">
              <a:cs typeface="Courier New" pitchFamily="49" charset="0"/>
            </a:endParaRP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Summer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74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“Hash sort”???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cs typeface="Courier New" pitchFamily="49" charset="0"/>
            </a:endParaRPr>
          </a:p>
          <a:p>
            <a:r>
              <a:rPr lang="en-US" dirty="0" smtClean="0">
                <a:cs typeface="Courier New" pitchFamily="49" charset="0"/>
              </a:rPr>
              <a:t>Don’t </a:t>
            </a:r>
            <a:r>
              <a:rPr lang="en-US" dirty="0">
                <a:cs typeface="Courier New" pitchFamily="49" charset="0"/>
              </a:rPr>
              <a:t>even think about trying to sort with a hash </a:t>
            </a:r>
            <a:r>
              <a:rPr lang="en-US" dirty="0" smtClean="0">
                <a:cs typeface="Courier New" pitchFamily="49" charset="0"/>
              </a:rPr>
              <a:t>table!</a:t>
            </a:r>
          </a:p>
          <a:p>
            <a:endParaRPr lang="en-US" dirty="0">
              <a:cs typeface="Courier New" pitchFamily="49" charset="0"/>
            </a:endParaRPr>
          </a:p>
          <a:p>
            <a:r>
              <a:rPr lang="en-US" dirty="0" smtClean="0">
                <a:cs typeface="Courier New" pitchFamily="49" charset="0"/>
              </a:rPr>
              <a:t>Finding min item in a </a:t>
            </a:r>
            <a:r>
              <a:rPr lang="en-US" dirty="0" err="1" smtClean="0">
                <a:cs typeface="Courier New" pitchFamily="49" charset="0"/>
              </a:rPr>
              <a:t>hashtable</a:t>
            </a:r>
            <a:r>
              <a:rPr lang="en-US" dirty="0" smtClean="0">
                <a:cs typeface="Courier New" pitchFamily="49" charset="0"/>
              </a:rPr>
              <a:t> is </a:t>
            </a:r>
            <a:r>
              <a:rPr lang="en-US" i="1" dirty="0" smtClean="0">
                <a:cs typeface="Courier New" pitchFamily="49" charset="0"/>
              </a:rPr>
              <a:t>O</a:t>
            </a:r>
            <a:r>
              <a:rPr lang="en-US" dirty="0" smtClean="0">
                <a:cs typeface="Courier New" pitchFamily="49" charset="0"/>
              </a:rPr>
              <a:t>(n), so this would be a slower, more complicated selection sort</a:t>
            </a:r>
            <a:endParaRPr lang="en-US" dirty="0">
              <a:cs typeface="Courier New" pitchFamily="49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Summer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225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590800"/>
            <a:ext cx="8305800" cy="1447800"/>
          </a:xfrm>
        </p:spPr>
        <p:txBody>
          <a:bodyPr/>
          <a:lstStyle/>
          <a:p>
            <a:pPr algn="ctr"/>
            <a:r>
              <a:rPr lang="en-US" sz="3200" i="0" dirty="0" smtClean="0">
                <a:solidFill>
                  <a:srgbClr val="0000FF"/>
                </a:solidFill>
              </a:rPr>
              <a:t>CSE373: Data Structure &amp; Algorithms</a:t>
            </a:r>
            <a:br>
              <a:rPr lang="en-US" sz="3200" i="0" dirty="0" smtClean="0">
                <a:solidFill>
                  <a:srgbClr val="0000FF"/>
                </a:solidFill>
              </a:rPr>
            </a:br>
            <a:r>
              <a:rPr lang="en-US" sz="1400" i="0" dirty="0" smtClean="0">
                <a:solidFill>
                  <a:srgbClr val="0000FF"/>
                </a:solidFill>
              </a:rPr>
              <a:t/>
            </a:r>
            <a:br>
              <a:rPr lang="en-US" sz="1400" i="0" dirty="0" smtClean="0">
                <a:solidFill>
                  <a:srgbClr val="0000FF"/>
                </a:solidFill>
              </a:rPr>
            </a:br>
            <a:r>
              <a:rPr lang="en-US" sz="3200" i="0" dirty="0" smtClean="0">
                <a:solidFill>
                  <a:srgbClr val="0000FF"/>
                </a:solidFill>
              </a:rPr>
              <a:t>Comparison </a:t>
            </a:r>
            <a:r>
              <a:rPr lang="en-US" sz="3200" i="0" dirty="0" smtClean="0">
                <a:solidFill>
                  <a:srgbClr val="0000FF"/>
                </a:solidFill>
              </a:rPr>
              <a:t>Sorting</a:t>
            </a:r>
            <a:endParaRPr lang="en-US" sz="3200" i="0" dirty="0">
              <a:solidFill>
                <a:srgbClr val="0000FF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572000"/>
            <a:ext cx="6629400" cy="1219200"/>
          </a:xfrm>
        </p:spPr>
        <p:txBody>
          <a:bodyPr/>
          <a:lstStyle/>
          <a:p>
            <a:r>
              <a:rPr lang="en-US" sz="2400" dirty="0" smtClean="0"/>
              <a:t>Hunter Zahn</a:t>
            </a:r>
            <a:endParaRPr lang="en-US" sz="2400" dirty="0" smtClean="0"/>
          </a:p>
          <a:p>
            <a:r>
              <a:rPr lang="en-US" sz="2400" dirty="0" smtClean="0"/>
              <a:t>Summer 2016</a:t>
            </a:r>
            <a:endParaRPr lang="en-US" sz="2400" dirty="0"/>
          </a:p>
        </p:txBody>
      </p:sp>
      <p:pic>
        <p:nvPicPr>
          <p:cNvPr id="2052" name="Picture 4" descr="cse_logo_80x1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838200"/>
            <a:ext cx="1905000" cy="1146175"/>
          </a:xfrm>
          <a:prstGeom prst="rect">
            <a:avLst/>
          </a:prstGeom>
          <a:noFill/>
        </p:spPr>
      </p:pic>
      <p:pic>
        <p:nvPicPr>
          <p:cNvPr id="2062" name="Picture 14" descr="WashingtonColorSeal-21-cli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762000"/>
            <a:ext cx="1371600" cy="1371600"/>
          </a:xfrm>
          <a:prstGeom prst="rect">
            <a:avLst/>
          </a:prstGeom>
          <a:noFill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Summer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3C9F5-B529-154F-847B-817313D2F6BC}" type="slidenum">
              <a:rPr lang="en-US" smtClean="0"/>
              <a:t>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89401" y="1944400"/>
            <a:ext cx="29447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ea typeface="+mj-ea"/>
                <a:cs typeface="+mj-cs"/>
              </a:rPr>
              <a:t>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009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Divide and conquer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Very important technique in algorithm design</a:t>
            </a:r>
          </a:p>
          <a:p>
            <a:pPr marL="857250" lvl="1" indent="-457200">
              <a:buFont typeface="+mj-lt"/>
              <a:buAutoNum type="arabicPeriod"/>
            </a:pPr>
            <a:endParaRPr lang="en-US" dirty="0" smtClean="0"/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Divide problem into smaller parts</a:t>
            </a:r>
          </a:p>
          <a:p>
            <a:pPr marL="857250" lvl="1" indent="-457200">
              <a:buFont typeface="+mj-lt"/>
              <a:buAutoNum type="arabicPeriod"/>
            </a:pPr>
            <a:endParaRPr lang="en-US" dirty="0" smtClean="0"/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Independently </a:t>
            </a:r>
            <a:r>
              <a:rPr lang="en-US" dirty="0"/>
              <a:t>s</a:t>
            </a:r>
            <a:r>
              <a:rPr lang="en-US" dirty="0" smtClean="0"/>
              <a:t>olve the simpler parts </a:t>
            </a:r>
          </a:p>
          <a:p>
            <a:pPr marL="1714500" lvl="3" indent="-457200"/>
            <a:r>
              <a:rPr lang="en-US" dirty="0" smtClean="0"/>
              <a:t>Think recursion</a:t>
            </a:r>
          </a:p>
          <a:p>
            <a:pPr marL="1714500" lvl="3" indent="-457200"/>
            <a:r>
              <a:rPr lang="en-US" dirty="0" smtClean="0"/>
              <a:t>Or potential parallelism</a:t>
            </a:r>
          </a:p>
          <a:p>
            <a:pPr marL="1714500" lvl="3" indent="-457200"/>
            <a:endParaRPr lang="en-US" dirty="0" smtClean="0"/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Combine solution of parts to produce overall solution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Summer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92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Divide-and-Conquer Sorting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Two great sorting methods are fundamentally divide-and-conquer</a:t>
            </a:r>
          </a:p>
          <a:p>
            <a:pPr marL="457200" indent="-457200">
              <a:buNone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Mergesort</a:t>
            </a:r>
            <a:r>
              <a:rPr lang="en-US" dirty="0" smtClean="0"/>
              <a:t>: 	   Sort the left half of the elements (recursively)</a:t>
            </a:r>
          </a:p>
          <a:p>
            <a:pPr marL="457200" indent="-457200">
              <a:buNone/>
            </a:pPr>
            <a:r>
              <a:rPr lang="en-US" dirty="0" smtClean="0"/>
              <a:t>		   	   Sort the right half of the elements (recursively)</a:t>
            </a:r>
          </a:p>
          <a:p>
            <a:pPr marL="457200" indent="-457200">
              <a:buNone/>
            </a:pPr>
            <a:r>
              <a:rPr lang="en-US" dirty="0" smtClean="0"/>
              <a:t>			   Merge the two sorted halves into a sorted whole</a:t>
            </a:r>
          </a:p>
          <a:p>
            <a:pPr marL="457200" indent="-457200">
              <a:buNone/>
            </a:pPr>
            <a:endParaRPr lang="en-US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en-US" dirty="0" err="1" smtClean="0"/>
              <a:t>Quicksort</a:t>
            </a:r>
            <a:r>
              <a:rPr lang="en-US" dirty="0" smtClean="0"/>
              <a:t>:	   Pick a “pivot” element </a:t>
            </a:r>
          </a:p>
          <a:p>
            <a:pPr marL="2171700" lvl="4" indent="-457200">
              <a:buNone/>
            </a:pPr>
            <a:r>
              <a:rPr lang="en-US" dirty="0" smtClean="0"/>
              <a:t>    </a:t>
            </a:r>
            <a:r>
              <a:rPr lang="en-US" sz="2300" dirty="0" smtClean="0"/>
              <a:t> </a:t>
            </a:r>
            <a:r>
              <a:rPr lang="en-US" sz="2900" dirty="0" smtClean="0"/>
              <a:t>Divide elements into less-than pivot </a:t>
            </a:r>
          </a:p>
          <a:p>
            <a:pPr marL="2171700" lvl="4" indent="-457200">
              <a:buNone/>
            </a:pPr>
            <a:r>
              <a:rPr lang="en-US" sz="2900" dirty="0" smtClean="0"/>
              <a:t>			    and greater-than pivot</a:t>
            </a:r>
          </a:p>
          <a:p>
            <a:pPr marL="2171700" lvl="4" indent="-457200">
              <a:buNone/>
            </a:pPr>
            <a:r>
              <a:rPr lang="en-US" sz="2900" dirty="0" smtClean="0"/>
              <a:t>     Sort the two divisions (recursively on each)</a:t>
            </a:r>
          </a:p>
          <a:p>
            <a:pPr marL="2171700" lvl="4" indent="-457200">
              <a:buNone/>
            </a:pPr>
            <a:r>
              <a:rPr lang="en-US" sz="2900" dirty="0" smtClean="0"/>
              <a:t>     Answer is sorted-less-than then pivot then 	  </a:t>
            </a:r>
          </a:p>
          <a:p>
            <a:pPr marL="2171700" lvl="4" indent="-457200">
              <a:buNone/>
            </a:pPr>
            <a:r>
              <a:rPr lang="en-US" sz="2900" dirty="0" smtClean="0"/>
              <a:t>                      sorted-greater-than</a:t>
            </a:r>
          </a:p>
          <a:p>
            <a:pPr marL="2171700" lvl="4" indent="-457200">
              <a:buNone/>
            </a:pPr>
            <a:r>
              <a:rPr lang="en-US" sz="2600" dirty="0" smtClean="0"/>
              <a:t>    </a:t>
            </a:r>
          </a:p>
          <a:p>
            <a:pPr marL="457200" indent="-45720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Summer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997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00FF"/>
                </a:solidFill>
              </a:rPr>
              <a:t>Mergesort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895600"/>
            <a:ext cx="7772400" cy="3200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To sort array from position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lo</a:t>
            </a:r>
            <a:r>
              <a:rPr lang="en-US" dirty="0" smtClean="0"/>
              <a:t> to position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hi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If range is 1 element long, it is already sorted! (Base case)</a:t>
            </a:r>
          </a:p>
          <a:p>
            <a:pPr lvl="1"/>
            <a:r>
              <a:rPr lang="en-US" dirty="0" smtClean="0"/>
              <a:t>Else: </a:t>
            </a:r>
          </a:p>
          <a:p>
            <a:pPr lvl="2"/>
            <a:r>
              <a:rPr lang="en-US" dirty="0" smtClean="0"/>
              <a:t>Sort from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lo</a:t>
            </a:r>
            <a:r>
              <a:rPr lang="en-US" dirty="0" smtClean="0"/>
              <a:t> to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hi+lo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)/2</a:t>
            </a:r>
          </a:p>
          <a:p>
            <a:pPr lvl="2"/>
            <a:r>
              <a:rPr lang="en-US" dirty="0" smtClean="0"/>
              <a:t>Sort from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hi+lo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)/2</a:t>
            </a:r>
            <a:r>
              <a:rPr lang="en-US" dirty="0" smtClean="0"/>
              <a:t> to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hi</a:t>
            </a:r>
          </a:p>
          <a:p>
            <a:pPr lvl="2"/>
            <a:r>
              <a:rPr lang="en-US" dirty="0" smtClean="0"/>
              <a:t>Merge the two halves together</a:t>
            </a:r>
          </a:p>
          <a:p>
            <a:pPr lvl="1"/>
            <a:endParaRPr lang="en-US" sz="1000" dirty="0" smtClean="0"/>
          </a:p>
          <a:p>
            <a:r>
              <a:rPr lang="en-US" dirty="0" smtClean="0"/>
              <a:t>Merging takes two sorted parts and sorts everything</a:t>
            </a:r>
          </a:p>
          <a:p>
            <a:pPr lvl="1"/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) but requires auxiliary space…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Summer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Line 4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H="1" flipV="1">
            <a:off x="4343400" y="2057400"/>
            <a:ext cx="83820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09800" y="15240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9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43200" y="15240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0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76600" y="15240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11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10000" y="15240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12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343400" y="15240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13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876800" y="15240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4" name="Rectangle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410200" y="15240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5" name="Rectangle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943600" y="15240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16" name="Line 1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4343400" y="1219200"/>
            <a:ext cx="0" cy="1143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420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Example, Focus on Merging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1447800" cy="990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Start with: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Summer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971800" y="16002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8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05200" y="16002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9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38600" y="16002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10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0" y="16002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11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105400" y="16002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12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638800" y="16002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3" name="Rectangle 1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172200" y="16002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4" name="Rectangle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705600" y="16002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685800" y="2514600"/>
            <a:ext cx="2209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After recursion: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kern="0" dirty="0" smtClean="0">
                <a:latin typeface="+mn-lt"/>
              </a:rPr>
              <a:t>(not magic </a:t>
            </a:r>
            <a:r>
              <a:rPr lang="en-US" sz="2000" b="0" kern="0" dirty="0" smtClean="0">
                <a:latin typeface="+mn-lt"/>
                <a:sym typeface="Wingdings" pitchFamily="2" charset="2"/>
              </a:rPr>
              <a:t>)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971800" y="25146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</a:rPr>
              <a:t>2</a:t>
            </a:r>
            <a:endParaRPr lang="en-US" sz="2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505200" y="25146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</a:rPr>
              <a:t>4</a:t>
            </a:r>
            <a:endParaRPr lang="en-US" sz="2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038600" y="25146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</a:rPr>
              <a:t>8</a:t>
            </a:r>
            <a:endParaRPr lang="en-US" sz="2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9" name="Rectangle 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572000" y="25146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</a:rPr>
              <a:t>9</a:t>
            </a:r>
            <a:endParaRPr lang="en-US" sz="2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0" name="Rectangle 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105400" y="25146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</a:rPr>
              <a:t>1</a:t>
            </a:r>
            <a:endParaRPr lang="en-US" sz="2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638800" y="25146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22" name="Rectangle 11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172200" y="25146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</a:rPr>
              <a:t>5</a:t>
            </a:r>
            <a:endParaRPr lang="en-US" sz="2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3" name="Rectangle 12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705600" y="25146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685800" y="3733800"/>
            <a:ext cx="2209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Merge: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kern="0" baseline="0" dirty="0" smtClean="0">
                <a:latin typeface="+mn-lt"/>
              </a:rPr>
              <a:t>Use</a:t>
            </a:r>
            <a:r>
              <a:rPr lang="en-US" sz="2000" b="0" kern="0" dirty="0" smtClean="0">
                <a:latin typeface="+mn-lt"/>
              </a:rPr>
              <a:t> 3 “fingers”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1 more array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Line 12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5105400" y="2362200"/>
            <a:ext cx="0" cy="990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" name="Line 1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2971800" y="31242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14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5105400" y="31242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Rectangle 15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0480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dirty="0">
              <a:latin typeface="Times New Roman" pitchFamily="18" charset="0"/>
            </a:endParaRPr>
          </a:p>
        </p:txBody>
      </p:sp>
      <p:sp>
        <p:nvSpPr>
          <p:cNvPr id="37" name="Rectangle 1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5814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38" name="Rectangle 17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1148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39" name="Rectangle 18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6482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40" name="Rectangle 19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1816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41" name="Rectangle 20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7150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42" name="Rectangle 2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2484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43" name="Rectangle 22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7818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44" name="Line 24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V="1">
            <a:off x="3048000" y="44958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Content Placeholder 2"/>
          <p:cNvSpPr txBox="1">
            <a:spLocks/>
          </p:cNvSpPr>
          <p:nvPr/>
        </p:nvSpPr>
        <p:spPr bwMode="auto">
          <a:xfrm>
            <a:off x="457200" y="5105400"/>
            <a:ext cx="2209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(After merge, copy back to original array)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6290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Example, focus on merging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1447800" cy="990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Start with: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Summer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971800" y="16002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FF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8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05200" y="16002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FF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9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38600" y="16002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FF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10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0" y="16002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FF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11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105400" y="16002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FF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12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638800" y="16002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FF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3" name="Rectangle 1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172200" y="16002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4" name="Rectangle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705600" y="16002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FF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685800" y="2514600"/>
            <a:ext cx="2209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After recursion: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kern="0" dirty="0" smtClean="0">
                <a:latin typeface="+mn-lt"/>
              </a:rPr>
              <a:t>(not magic </a:t>
            </a:r>
            <a:r>
              <a:rPr lang="en-US" sz="2000" b="0" kern="0" dirty="0" smtClean="0">
                <a:latin typeface="+mn-lt"/>
                <a:sym typeface="Wingdings" pitchFamily="2" charset="2"/>
              </a:rPr>
              <a:t>)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971800" y="25146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Times New Roman" pitchFamily="18" charset="0"/>
              </a:rPr>
              <a:t>2</a:t>
            </a:r>
            <a:endParaRPr lang="en-US" sz="20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505200" y="25146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Times New Roman" pitchFamily="18" charset="0"/>
              </a:rPr>
              <a:t>4</a:t>
            </a:r>
            <a:endParaRPr lang="en-US" sz="20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038600" y="25146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Times New Roman" pitchFamily="18" charset="0"/>
              </a:rPr>
              <a:t>8</a:t>
            </a:r>
            <a:endParaRPr lang="en-US" sz="20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9" name="Rectangle 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572000" y="25146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Times New Roman" pitchFamily="18" charset="0"/>
              </a:rPr>
              <a:t>9</a:t>
            </a:r>
            <a:endParaRPr lang="en-US" sz="20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0" name="Rectangle 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105400" y="25146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Times New Roman" pitchFamily="18" charset="0"/>
              </a:rPr>
              <a:t>1</a:t>
            </a:r>
            <a:endParaRPr lang="en-US" sz="20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638800" y="25146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FF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22" name="Rectangle 11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172200" y="25146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Times New Roman" pitchFamily="18" charset="0"/>
              </a:rPr>
              <a:t>5</a:t>
            </a:r>
            <a:endParaRPr lang="en-US" sz="20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3" name="Rectangle 12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705600" y="25146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FF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685800" y="3733800"/>
            <a:ext cx="2209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Merge: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kern="0" baseline="0" dirty="0" smtClean="0">
                <a:latin typeface="+mn-lt"/>
              </a:rPr>
              <a:t>Use</a:t>
            </a:r>
            <a:r>
              <a:rPr lang="en-US" sz="2000" b="0" kern="0" dirty="0" smtClean="0">
                <a:latin typeface="+mn-lt"/>
              </a:rPr>
              <a:t> 3 “fingers”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1 more array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Line 12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5105400" y="2362200"/>
            <a:ext cx="0" cy="990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34" name="Line 1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2971800" y="31242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35" name="Line 14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5638800" y="31242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36" name="Rectangle 15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0480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Times New Roman" pitchFamily="18" charset="0"/>
              </a:rPr>
              <a:t>1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37" name="Rectangle 1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5814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Times New Roman" pitchFamily="18" charset="0"/>
            </a:endParaRPr>
          </a:p>
        </p:txBody>
      </p:sp>
      <p:sp>
        <p:nvSpPr>
          <p:cNvPr id="38" name="Rectangle 17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1148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Times New Roman" pitchFamily="18" charset="0"/>
            </a:endParaRPr>
          </a:p>
        </p:txBody>
      </p:sp>
      <p:sp>
        <p:nvSpPr>
          <p:cNvPr id="39" name="Rectangle 18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6482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Times New Roman" pitchFamily="18" charset="0"/>
            </a:endParaRPr>
          </a:p>
        </p:txBody>
      </p:sp>
      <p:sp>
        <p:nvSpPr>
          <p:cNvPr id="40" name="Rectangle 19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1816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Times New Roman" pitchFamily="18" charset="0"/>
            </a:endParaRPr>
          </a:p>
        </p:txBody>
      </p:sp>
      <p:sp>
        <p:nvSpPr>
          <p:cNvPr id="41" name="Rectangle 20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7150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Times New Roman" pitchFamily="18" charset="0"/>
            </a:endParaRPr>
          </a:p>
        </p:txBody>
      </p:sp>
      <p:sp>
        <p:nvSpPr>
          <p:cNvPr id="42" name="Rectangle 2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2484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Times New Roman" pitchFamily="18" charset="0"/>
            </a:endParaRPr>
          </a:p>
        </p:txBody>
      </p:sp>
      <p:sp>
        <p:nvSpPr>
          <p:cNvPr id="43" name="Rectangle 22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7818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Times New Roman" pitchFamily="18" charset="0"/>
            </a:endParaRPr>
          </a:p>
        </p:txBody>
      </p:sp>
      <p:sp>
        <p:nvSpPr>
          <p:cNvPr id="44" name="Line 24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V="1">
            <a:off x="3581400" y="44958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Content Placeholder 2"/>
          <p:cNvSpPr txBox="1">
            <a:spLocks/>
          </p:cNvSpPr>
          <p:nvPr/>
        </p:nvSpPr>
        <p:spPr bwMode="auto">
          <a:xfrm>
            <a:off x="457200" y="5105400"/>
            <a:ext cx="2209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(After merge, copy back to original array)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7714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Example, focus on merging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1447800" cy="990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Start with: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Summer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971800" y="16002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FF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8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05200" y="16002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FF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9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38600" y="16002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FF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10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0" y="16002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FF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11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105400" y="16002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FF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12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638800" y="16002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FF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3" name="Rectangle 1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172200" y="16002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4" name="Rectangle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705600" y="16002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FF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685800" y="2514600"/>
            <a:ext cx="2209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After recursion: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kern="0" dirty="0" smtClean="0">
                <a:latin typeface="+mn-lt"/>
              </a:rPr>
              <a:t>(not magic </a:t>
            </a:r>
            <a:r>
              <a:rPr lang="en-US" sz="2000" b="0" kern="0" dirty="0" smtClean="0">
                <a:latin typeface="+mn-lt"/>
                <a:sym typeface="Wingdings" pitchFamily="2" charset="2"/>
              </a:rPr>
              <a:t>)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971800" y="25146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Times New Roman" pitchFamily="18" charset="0"/>
              </a:rPr>
              <a:t>2</a:t>
            </a:r>
            <a:endParaRPr lang="en-US" sz="20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505200" y="25146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Times New Roman" pitchFamily="18" charset="0"/>
              </a:rPr>
              <a:t>4</a:t>
            </a:r>
            <a:endParaRPr lang="en-US" sz="20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038600" y="25146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Times New Roman" pitchFamily="18" charset="0"/>
              </a:rPr>
              <a:t>8</a:t>
            </a:r>
            <a:endParaRPr lang="en-US" sz="20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9" name="Rectangle 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572000" y="25146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Times New Roman" pitchFamily="18" charset="0"/>
              </a:rPr>
              <a:t>9</a:t>
            </a:r>
            <a:endParaRPr lang="en-US" sz="20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0" name="Rectangle 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105400" y="25146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Times New Roman" pitchFamily="18" charset="0"/>
              </a:rPr>
              <a:t>1</a:t>
            </a:r>
            <a:endParaRPr lang="en-US" sz="20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638800" y="25146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FF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22" name="Rectangle 11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172200" y="25146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Times New Roman" pitchFamily="18" charset="0"/>
              </a:rPr>
              <a:t>5</a:t>
            </a:r>
            <a:endParaRPr lang="en-US" sz="20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3" name="Rectangle 12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705600" y="25146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FF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685800" y="3733800"/>
            <a:ext cx="2209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Merge: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kern="0" baseline="0" dirty="0" smtClean="0">
                <a:latin typeface="+mn-lt"/>
              </a:rPr>
              <a:t>Use</a:t>
            </a:r>
            <a:r>
              <a:rPr lang="en-US" sz="2000" b="0" kern="0" dirty="0" smtClean="0">
                <a:latin typeface="+mn-lt"/>
              </a:rPr>
              <a:t> 3 “fingers”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1 more array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Line 12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5105400" y="2362200"/>
            <a:ext cx="0" cy="990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34" name="Line 1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3505200" y="31242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35" name="Line 14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5638800" y="31242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36" name="Rectangle 15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0480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Times New Roman" pitchFamily="18" charset="0"/>
              </a:rPr>
              <a:t>1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37" name="Rectangle 1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5814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38" name="Rectangle 17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1148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Times New Roman" pitchFamily="18" charset="0"/>
            </a:endParaRPr>
          </a:p>
        </p:txBody>
      </p:sp>
      <p:sp>
        <p:nvSpPr>
          <p:cNvPr id="39" name="Rectangle 18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6482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Times New Roman" pitchFamily="18" charset="0"/>
            </a:endParaRPr>
          </a:p>
        </p:txBody>
      </p:sp>
      <p:sp>
        <p:nvSpPr>
          <p:cNvPr id="40" name="Rectangle 19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1816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Times New Roman" pitchFamily="18" charset="0"/>
            </a:endParaRPr>
          </a:p>
        </p:txBody>
      </p:sp>
      <p:sp>
        <p:nvSpPr>
          <p:cNvPr id="41" name="Rectangle 20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7150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Times New Roman" pitchFamily="18" charset="0"/>
            </a:endParaRPr>
          </a:p>
        </p:txBody>
      </p:sp>
      <p:sp>
        <p:nvSpPr>
          <p:cNvPr id="42" name="Rectangle 2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2484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Times New Roman" pitchFamily="18" charset="0"/>
            </a:endParaRPr>
          </a:p>
        </p:txBody>
      </p:sp>
      <p:sp>
        <p:nvSpPr>
          <p:cNvPr id="43" name="Rectangle 22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7818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Times New Roman" pitchFamily="18" charset="0"/>
            </a:endParaRPr>
          </a:p>
        </p:txBody>
      </p:sp>
      <p:sp>
        <p:nvSpPr>
          <p:cNvPr id="44" name="Line 24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V="1">
            <a:off x="4114800" y="44958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Content Placeholder 2"/>
          <p:cNvSpPr txBox="1">
            <a:spLocks/>
          </p:cNvSpPr>
          <p:nvPr/>
        </p:nvSpPr>
        <p:spPr bwMode="auto">
          <a:xfrm>
            <a:off x="457200" y="5105400"/>
            <a:ext cx="2209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(After merge, copy back to original array)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9535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Example, focus on merging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1447800" cy="990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Start with: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Summer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971800" y="16002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FF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8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05200" y="16002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FF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9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38600" y="16002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FF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10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0" y="16002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FF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11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105400" y="16002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FF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12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638800" y="16002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FF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3" name="Rectangle 1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172200" y="16002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4" name="Rectangle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705600" y="16002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FF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685800" y="2514600"/>
            <a:ext cx="2209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After recursion: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kern="0" dirty="0" smtClean="0">
                <a:latin typeface="+mn-lt"/>
              </a:rPr>
              <a:t>(not magic </a:t>
            </a:r>
            <a:r>
              <a:rPr lang="en-US" sz="2000" b="0" kern="0" dirty="0" smtClean="0">
                <a:latin typeface="+mn-lt"/>
                <a:sym typeface="Wingdings" pitchFamily="2" charset="2"/>
              </a:rPr>
              <a:t>)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971800" y="25146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Times New Roman" pitchFamily="18" charset="0"/>
              </a:rPr>
              <a:t>2</a:t>
            </a:r>
            <a:endParaRPr lang="en-US" sz="20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505200" y="25146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Times New Roman" pitchFamily="18" charset="0"/>
              </a:rPr>
              <a:t>4</a:t>
            </a:r>
            <a:endParaRPr lang="en-US" sz="20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038600" y="25146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Times New Roman" pitchFamily="18" charset="0"/>
              </a:rPr>
              <a:t>8</a:t>
            </a:r>
            <a:endParaRPr lang="en-US" sz="20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9" name="Rectangle 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572000" y="25146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Times New Roman" pitchFamily="18" charset="0"/>
              </a:rPr>
              <a:t>9</a:t>
            </a:r>
            <a:endParaRPr lang="en-US" sz="20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0" name="Rectangle 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105400" y="25146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Times New Roman" pitchFamily="18" charset="0"/>
              </a:rPr>
              <a:t>1</a:t>
            </a:r>
            <a:endParaRPr lang="en-US" sz="20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638800" y="25146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FF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22" name="Rectangle 11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172200" y="25146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Times New Roman" pitchFamily="18" charset="0"/>
              </a:rPr>
              <a:t>5</a:t>
            </a:r>
            <a:endParaRPr lang="en-US" sz="20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3" name="Rectangle 12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705600" y="25146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FF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685800" y="3733800"/>
            <a:ext cx="2209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Merge: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kern="0" baseline="0" dirty="0" smtClean="0">
                <a:latin typeface="+mn-lt"/>
              </a:rPr>
              <a:t>Use</a:t>
            </a:r>
            <a:r>
              <a:rPr lang="en-US" sz="2000" b="0" kern="0" dirty="0" smtClean="0">
                <a:latin typeface="+mn-lt"/>
              </a:rPr>
              <a:t> 3 “fingers”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1 more array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Line 12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5105400" y="2362200"/>
            <a:ext cx="0" cy="990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34" name="Line 1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3505200" y="31242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35" name="Line 14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6172200" y="31242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36" name="Rectangle 15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0480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Times New Roman" pitchFamily="18" charset="0"/>
              </a:rPr>
              <a:t>1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37" name="Rectangle 1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5814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38" name="Rectangle 17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1148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Times New Roman" pitchFamily="18" charset="0"/>
              </a:rPr>
              <a:t>3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39" name="Rectangle 18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6482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Times New Roman" pitchFamily="18" charset="0"/>
            </a:endParaRPr>
          </a:p>
        </p:txBody>
      </p:sp>
      <p:sp>
        <p:nvSpPr>
          <p:cNvPr id="40" name="Rectangle 19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1816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Times New Roman" pitchFamily="18" charset="0"/>
            </a:endParaRPr>
          </a:p>
        </p:txBody>
      </p:sp>
      <p:sp>
        <p:nvSpPr>
          <p:cNvPr id="41" name="Rectangle 20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7150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Times New Roman" pitchFamily="18" charset="0"/>
            </a:endParaRPr>
          </a:p>
        </p:txBody>
      </p:sp>
      <p:sp>
        <p:nvSpPr>
          <p:cNvPr id="42" name="Rectangle 2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2484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Times New Roman" pitchFamily="18" charset="0"/>
            </a:endParaRPr>
          </a:p>
        </p:txBody>
      </p:sp>
      <p:sp>
        <p:nvSpPr>
          <p:cNvPr id="43" name="Rectangle 22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7818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Times New Roman" pitchFamily="18" charset="0"/>
            </a:endParaRPr>
          </a:p>
        </p:txBody>
      </p:sp>
      <p:sp>
        <p:nvSpPr>
          <p:cNvPr id="44" name="Line 24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V="1">
            <a:off x="4648200" y="44958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Content Placeholder 2"/>
          <p:cNvSpPr txBox="1">
            <a:spLocks/>
          </p:cNvSpPr>
          <p:nvPr/>
        </p:nvSpPr>
        <p:spPr bwMode="auto">
          <a:xfrm>
            <a:off x="457200" y="5105400"/>
            <a:ext cx="2209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(After merge, copy back to original array)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4321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Example, focus on merging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1447800" cy="990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Start with: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Summer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971800" y="16002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FF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8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05200" y="16002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FF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9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38600" y="16002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FF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10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0" y="16002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FF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11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105400" y="16002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FF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12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638800" y="16002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FF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3" name="Rectangle 1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172200" y="16002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4" name="Rectangle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705600" y="16002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FF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685800" y="2514600"/>
            <a:ext cx="2209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After recursion: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kern="0" dirty="0" smtClean="0">
                <a:latin typeface="+mn-lt"/>
              </a:rPr>
              <a:t>(not magic </a:t>
            </a:r>
            <a:r>
              <a:rPr lang="en-US" sz="2000" b="0" kern="0" dirty="0" smtClean="0">
                <a:latin typeface="+mn-lt"/>
                <a:sym typeface="Wingdings" pitchFamily="2" charset="2"/>
              </a:rPr>
              <a:t>)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971800" y="25146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Times New Roman" pitchFamily="18" charset="0"/>
              </a:rPr>
              <a:t>2</a:t>
            </a:r>
            <a:endParaRPr lang="en-US" sz="20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505200" y="25146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Times New Roman" pitchFamily="18" charset="0"/>
              </a:rPr>
              <a:t>4</a:t>
            </a:r>
            <a:endParaRPr lang="en-US" sz="20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038600" y="25146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Times New Roman" pitchFamily="18" charset="0"/>
              </a:rPr>
              <a:t>8</a:t>
            </a:r>
            <a:endParaRPr lang="en-US" sz="20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9" name="Rectangle 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572000" y="25146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Times New Roman" pitchFamily="18" charset="0"/>
              </a:rPr>
              <a:t>9</a:t>
            </a:r>
            <a:endParaRPr lang="en-US" sz="20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0" name="Rectangle 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105400" y="25146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Times New Roman" pitchFamily="18" charset="0"/>
              </a:rPr>
              <a:t>1</a:t>
            </a:r>
            <a:endParaRPr lang="en-US" sz="20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638800" y="25146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FF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22" name="Rectangle 11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172200" y="25146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Times New Roman" pitchFamily="18" charset="0"/>
              </a:rPr>
              <a:t>5</a:t>
            </a:r>
            <a:endParaRPr lang="en-US" sz="20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3" name="Rectangle 12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705600" y="25146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FF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685800" y="3733800"/>
            <a:ext cx="2209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Merge: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kern="0" baseline="0" dirty="0" smtClean="0">
                <a:latin typeface="+mn-lt"/>
              </a:rPr>
              <a:t>Use</a:t>
            </a:r>
            <a:r>
              <a:rPr lang="en-US" sz="2000" b="0" kern="0" dirty="0" smtClean="0">
                <a:latin typeface="+mn-lt"/>
              </a:rPr>
              <a:t> 3 “fingers”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1 more array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Line 12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5105400" y="2362200"/>
            <a:ext cx="0" cy="990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34" name="Line 1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4038600" y="31242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35" name="Line 14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6172200" y="31242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36" name="Rectangle 15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0480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Times New Roman" pitchFamily="18" charset="0"/>
              </a:rPr>
              <a:t>1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37" name="Rectangle 1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5814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38" name="Rectangle 17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1148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Times New Roman" pitchFamily="18" charset="0"/>
              </a:rPr>
              <a:t>3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39" name="Rectangle 18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6482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Times New Roman" pitchFamily="18" charset="0"/>
              </a:rPr>
              <a:t>4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40" name="Rectangle 19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1816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Times New Roman" pitchFamily="18" charset="0"/>
            </a:endParaRPr>
          </a:p>
        </p:txBody>
      </p:sp>
      <p:sp>
        <p:nvSpPr>
          <p:cNvPr id="41" name="Rectangle 20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7150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Times New Roman" pitchFamily="18" charset="0"/>
            </a:endParaRPr>
          </a:p>
        </p:txBody>
      </p:sp>
      <p:sp>
        <p:nvSpPr>
          <p:cNvPr id="42" name="Rectangle 2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2484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Times New Roman" pitchFamily="18" charset="0"/>
            </a:endParaRPr>
          </a:p>
        </p:txBody>
      </p:sp>
      <p:sp>
        <p:nvSpPr>
          <p:cNvPr id="43" name="Rectangle 22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7818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Times New Roman" pitchFamily="18" charset="0"/>
            </a:endParaRPr>
          </a:p>
        </p:txBody>
      </p:sp>
      <p:sp>
        <p:nvSpPr>
          <p:cNvPr id="44" name="Line 24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V="1">
            <a:off x="5257800" y="44958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Content Placeholder 2"/>
          <p:cNvSpPr txBox="1">
            <a:spLocks/>
          </p:cNvSpPr>
          <p:nvPr/>
        </p:nvSpPr>
        <p:spPr bwMode="auto">
          <a:xfrm>
            <a:off x="457200" y="5105400"/>
            <a:ext cx="2209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(After merge, copy back to original array)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4239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Example, focus on merging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1447800" cy="990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Start with: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Summer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971800" y="16002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FF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8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05200" y="16002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FF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9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38600" y="16002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FF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10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0" y="16002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FF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11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105400" y="16002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FF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12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638800" y="16002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FF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3" name="Rectangle 1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172200" y="16002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4" name="Rectangle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705600" y="16002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FF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685800" y="2514600"/>
            <a:ext cx="2209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After recursion: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kern="0" dirty="0" smtClean="0">
                <a:latin typeface="+mn-lt"/>
              </a:rPr>
              <a:t>(not magic </a:t>
            </a:r>
            <a:r>
              <a:rPr lang="en-US" sz="2000" b="0" kern="0" dirty="0" smtClean="0">
                <a:latin typeface="+mn-lt"/>
                <a:sym typeface="Wingdings" pitchFamily="2" charset="2"/>
              </a:rPr>
              <a:t>)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971800" y="25146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Times New Roman" pitchFamily="18" charset="0"/>
              </a:rPr>
              <a:t>2</a:t>
            </a:r>
            <a:endParaRPr lang="en-US" sz="20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505200" y="25146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Times New Roman" pitchFamily="18" charset="0"/>
              </a:rPr>
              <a:t>4</a:t>
            </a:r>
            <a:endParaRPr lang="en-US" sz="20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038600" y="25146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Times New Roman" pitchFamily="18" charset="0"/>
              </a:rPr>
              <a:t>8</a:t>
            </a:r>
            <a:endParaRPr lang="en-US" sz="20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9" name="Rectangle 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572000" y="25146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Times New Roman" pitchFamily="18" charset="0"/>
              </a:rPr>
              <a:t>9</a:t>
            </a:r>
            <a:endParaRPr lang="en-US" sz="20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0" name="Rectangle 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105400" y="25146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Times New Roman" pitchFamily="18" charset="0"/>
              </a:rPr>
              <a:t>1</a:t>
            </a:r>
            <a:endParaRPr lang="en-US" sz="20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638800" y="25146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FF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22" name="Rectangle 11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172200" y="25146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Times New Roman" pitchFamily="18" charset="0"/>
              </a:rPr>
              <a:t>5</a:t>
            </a:r>
            <a:endParaRPr lang="en-US" sz="20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3" name="Rectangle 12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705600" y="25146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FF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685800" y="3733800"/>
            <a:ext cx="2209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Merge: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kern="0" baseline="0" dirty="0" smtClean="0">
                <a:latin typeface="+mn-lt"/>
              </a:rPr>
              <a:t>Use</a:t>
            </a:r>
            <a:r>
              <a:rPr lang="en-US" sz="2000" b="0" kern="0" dirty="0" smtClean="0">
                <a:latin typeface="+mn-lt"/>
              </a:rPr>
              <a:t> 3 “fingers”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1 more array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Line 12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5105400" y="2362200"/>
            <a:ext cx="0" cy="990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34" name="Line 1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4038600" y="31242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35" name="Line 14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6705600" y="31242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36" name="Rectangle 15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0480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Times New Roman" pitchFamily="18" charset="0"/>
              </a:rPr>
              <a:t>1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37" name="Rectangle 1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5814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38" name="Rectangle 17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1148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Times New Roman" pitchFamily="18" charset="0"/>
              </a:rPr>
              <a:t>3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39" name="Rectangle 18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6482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Times New Roman" pitchFamily="18" charset="0"/>
              </a:rPr>
              <a:t>4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40" name="Rectangle 19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1816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41" name="Rectangle 20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7150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Times New Roman" pitchFamily="18" charset="0"/>
            </a:endParaRPr>
          </a:p>
        </p:txBody>
      </p:sp>
      <p:sp>
        <p:nvSpPr>
          <p:cNvPr id="42" name="Rectangle 2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2484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Times New Roman" pitchFamily="18" charset="0"/>
            </a:endParaRPr>
          </a:p>
        </p:txBody>
      </p:sp>
      <p:sp>
        <p:nvSpPr>
          <p:cNvPr id="43" name="Rectangle 22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7818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Times New Roman" pitchFamily="18" charset="0"/>
            </a:endParaRPr>
          </a:p>
        </p:txBody>
      </p:sp>
      <p:sp>
        <p:nvSpPr>
          <p:cNvPr id="44" name="Line 24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V="1">
            <a:off x="5715000" y="44958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45" name="Content Placeholder 2"/>
          <p:cNvSpPr txBox="1">
            <a:spLocks/>
          </p:cNvSpPr>
          <p:nvPr/>
        </p:nvSpPr>
        <p:spPr bwMode="auto">
          <a:xfrm>
            <a:off x="457200" y="5105400"/>
            <a:ext cx="2209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(After merge, copy back to original array)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5781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Example, focus on merging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1447800" cy="990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Start with: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Summer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971800" y="16002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FF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8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05200" y="16002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FF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9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38600" y="16002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FF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10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0" y="16002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FF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11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105400" y="16002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FF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12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638800" y="16002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FF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3" name="Rectangle 1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172200" y="16002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4" name="Rectangle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705600" y="16002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FF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685800" y="2514600"/>
            <a:ext cx="2209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After recursion: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kern="0" dirty="0" smtClean="0">
                <a:latin typeface="+mn-lt"/>
              </a:rPr>
              <a:t>(not magic </a:t>
            </a:r>
            <a:r>
              <a:rPr lang="en-US" sz="2000" b="0" kern="0" dirty="0" smtClean="0">
                <a:latin typeface="+mn-lt"/>
                <a:sym typeface="Wingdings" pitchFamily="2" charset="2"/>
              </a:rPr>
              <a:t>)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971800" y="25146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Times New Roman" pitchFamily="18" charset="0"/>
              </a:rPr>
              <a:t>2</a:t>
            </a:r>
            <a:endParaRPr lang="en-US" sz="20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505200" y="25146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Times New Roman" pitchFamily="18" charset="0"/>
              </a:rPr>
              <a:t>4</a:t>
            </a:r>
            <a:endParaRPr lang="en-US" sz="20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038600" y="25146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Times New Roman" pitchFamily="18" charset="0"/>
              </a:rPr>
              <a:t>8</a:t>
            </a:r>
            <a:endParaRPr lang="en-US" sz="20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9" name="Rectangle 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572000" y="25146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Times New Roman" pitchFamily="18" charset="0"/>
              </a:rPr>
              <a:t>9</a:t>
            </a:r>
            <a:endParaRPr lang="en-US" sz="20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0" name="Rectangle 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105400" y="25146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Times New Roman" pitchFamily="18" charset="0"/>
              </a:rPr>
              <a:t>1</a:t>
            </a:r>
            <a:endParaRPr lang="en-US" sz="20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638800" y="25146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FF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22" name="Rectangle 11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172200" y="25146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Times New Roman" pitchFamily="18" charset="0"/>
              </a:rPr>
              <a:t>5</a:t>
            </a:r>
            <a:endParaRPr lang="en-US" sz="20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3" name="Rectangle 12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705600" y="25146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FF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685800" y="3733800"/>
            <a:ext cx="2209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Merge: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kern="0" baseline="0" dirty="0" smtClean="0">
                <a:latin typeface="+mn-lt"/>
              </a:rPr>
              <a:t>Use</a:t>
            </a:r>
            <a:r>
              <a:rPr lang="en-US" sz="2000" b="0" kern="0" dirty="0" smtClean="0">
                <a:latin typeface="+mn-lt"/>
              </a:rPr>
              <a:t> 3 “fingers”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1 more array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Line 12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5105400" y="2362200"/>
            <a:ext cx="0" cy="990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34" name="Line 1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4038600" y="31242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35" name="Line 14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7010400" y="31242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36" name="Rectangle 15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0480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Times New Roman" pitchFamily="18" charset="0"/>
              </a:rPr>
              <a:t>1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37" name="Rectangle 1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5814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38" name="Rectangle 17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1148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Times New Roman" pitchFamily="18" charset="0"/>
              </a:rPr>
              <a:t>3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39" name="Rectangle 18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6482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Times New Roman" pitchFamily="18" charset="0"/>
              </a:rPr>
              <a:t>4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40" name="Rectangle 19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1816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41" name="Rectangle 20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7150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Times New Roman" pitchFamily="18" charset="0"/>
              </a:rPr>
              <a:t>6</a:t>
            </a:r>
          </a:p>
        </p:txBody>
      </p:sp>
      <p:sp>
        <p:nvSpPr>
          <p:cNvPr id="42" name="Rectangle 2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2484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Times New Roman" pitchFamily="18" charset="0"/>
            </a:endParaRPr>
          </a:p>
        </p:txBody>
      </p:sp>
      <p:sp>
        <p:nvSpPr>
          <p:cNvPr id="43" name="Rectangle 22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7818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Times New Roman" pitchFamily="18" charset="0"/>
            </a:endParaRPr>
          </a:p>
        </p:txBody>
      </p:sp>
      <p:sp>
        <p:nvSpPr>
          <p:cNvPr id="44" name="Line 24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V="1">
            <a:off x="6324600" y="44958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Content Placeholder 2"/>
          <p:cNvSpPr txBox="1">
            <a:spLocks/>
          </p:cNvSpPr>
          <p:nvPr/>
        </p:nvSpPr>
        <p:spPr bwMode="auto">
          <a:xfrm>
            <a:off x="457200" y="5105400"/>
            <a:ext cx="2209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(After merge, copy back to original array)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7696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Introduction to Sorting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001000" cy="4495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Stacks, queues, priority queues, and dictionaries all focused on providing one element at a time</a:t>
            </a:r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dirty="0" smtClean="0"/>
              <a:t>But often we know we want “all the things” in some order</a:t>
            </a:r>
          </a:p>
          <a:p>
            <a:pPr lvl="1"/>
            <a:r>
              <a:rPr lang="en-US" dirty="0" smtClean="0"/>
              <a:t>Humans can sort, but computers can sort fast</a:t>
            </a:r>
          </a:p>
          <a:p>
            <a:pPr lvl="1"/>
            <a:r>
              <a:rPr lang="en-US" dirty="0"/>
              <a:t>Very common to need data sorted somehow</a:t>
            </a:r>
          </a:p>
          <a:p>
            <a:pPr lvl="2"/>
            <a:r>
              <a:rPr lang="en-US" dirty="0"/>
              <a:t>Alphabetical list of people</a:t>
            </a:r>
          </a:p>
          <a:p>
            <a:pPr lvl="2"/>
            <a:r>
              <a:rPr lang="en-US" dirty="0"/>
              <a:t>List of countries ordered by </a:t>
            </a:r>
            <a:r>
              <a:rPr lang="en-US" dirty="0" smtClean="0"/>
              <a:t>population</a:t>
            </a:r>
          </a:p>
          <a:p>
            <a:pPr lvl="2"/>
            <a:r>
              <a:rPr lang="en-US" dirty="0" smtClean="0"/>
              <a:t>Search engine results by relevance</a:t>
            </a:r>
          </a:p>
          <a:p>
            <a:pPr lvl="2"/>
            <a:r>
              <a:rPr lang="en-US" dirty="0" smtClean="0"/>
              <a:t>…</a:t>
            </a:r>
          </a:p>
          <a:p>
            <a:pPr lvl="1"/>
            <a:endParaRPr lang="en-US" sz="1000" dirty="0" smtClean="0"/>
          </a:p>
          <a:p>
            <a:r>
              <a:rPr lang="en-US" dirty="0" smtClean="0"/>
              <a:t>Algorithms have different asymptotic and constant-factor trade-offs</a:t>
            </a:r>
          </a:p>
          <a:p>
            <a:pPr lvl="1"/>
            <a:r>
              <a:rPr lang="en-US" dirty="0" smtClean="0"/>
              <a:t>No single “best” sort for all scenarios</a:t>
            </a:r>
          </a:p>
          <a:p>
            <a:pPr lvl="1"/>
            <a:r>
              <a:rPr lang="en-US" dirty="0" smtClean="0"/>
              <a:t>Knowing one way to sort just isn’t enough</a:t>
            </a:r>
          </a:p>
          <a:p>
            <a:pPr lvl="1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Summer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214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Example, focus on merging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1447800" cy="990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Start with: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Summer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971800" y="16002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FF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8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05200" y="16002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FF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9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38600" y="16002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FF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10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0" y="16002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FF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11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105400" y="16002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FF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12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638800" y="16002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FF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3" name="Rectangle 1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172200" y="16002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4" name="Rectangle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705600" y="16002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FF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685800" y="2514600"/>
            <a:ext cx="2209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After recursion: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kern="0" dirty="0" smtClean="0">
                <a:latin typeface="+mn-lt"/>
              </a:rPr>
              <a:t>(not magic </a:t>
            </a:r>
            <a:r>
              <a:rPr lang="en-US" sz="2000" b="0" kern="0" dirty="0" smtClean="0">
                <a:latin typeface="+mn-lt"/>
                <a:sym typeface="Wingdings" pitchFamily="2" charset="2"/>
              </a:rPr>
              <a:t>)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971800" y="25146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Times New Roman" pitchFamily="18" charset="0"/>
              </a:rPr>
              <a:t>2</a:t>
            </a:r>
            <a:endParaRPr lang="en-US" sz="20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505200" y="25146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Times New Roman" pitchFamily="18" charset="0"/>
              </a:rPr>
              <a:t>4</a:t>
            </a:r>
            <a:endParaRPr lang="en-US" sz="20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038600" y="25146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Times New Roman" pitchFamily="18" charset="0"/>
              </a:rPr>
              <a:t>8</a:t>
            </a:r>
            <a:endParaRPr lang="en-US" sz="20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9" name="Rectangle 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572000" y="25146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Times New Roman" pitchFamily="18" charset="0"/>
              </a:rPr>
              <a:t>9</a:t>
            </a:r>
            <a:endParaRPr lang="en-US" sz="20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0" name="Rectangle 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105400" y="25146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Times New Roman" pitchFamily="18" charset="0"/>
              </a:rPr>
              <a:t>1</a:t>
            </a:r>
            <a:endParaRPr lang="en-US" sz="20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638800" y="25146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FF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22" name="Rectangle 11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172200" y="25146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Times New Roman" pitchFamily="18" charset="0"/>
              </a:rPr>
              <a:t>5</a:t>
            </a:r>
            <a:endParaRPr lang="en-US" sz="20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3" name="Rectangle 12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705600" y="25146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FF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685800" y="3733800"/>
            <a:ext cx="2209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Merge: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kern="0" baseline="0" dirty="0" smtClean="0">
                <a:latin typeface="+mn-lt"/>
              </a:rPr>
              <a:t>Use</a:t>
            </a:r>
            <a:r>
              <a:rPr lang="en-US" sz="2000" b="0" kern="0" dirty="0" smtClean="0">
                <a:latin typeface="+mn-lt"/>
              </a:rPr>
              <a:t> 3 “fingers”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1 more array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Line 12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5105400" y="2362200"/>
            <a:ext cx="0" cy="990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34" name="Line 1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4572000" y="31242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35" name="Line 14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7010400" y="31242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36" name="Rectangle 15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0480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Times New Roman" pitchFamily="18" charset="0"/>
              </a:rPr>
              <a:t>1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37" name="Rectangle 1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5814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38" name="Rectangle 17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1148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Times New Roman" pitchFamily="18" charset="0"/>
              </a:rPr>
              <a:t>3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39" name="Rectangle 18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6482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Times New Roman" pitchFamily="18" charset="0"/>
              </a:rPr>
              <a:t>4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40" name="Rectangle 19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1816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41" name="Rectangle 20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7150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Times New Roman" pitchFamily="18" charset="0"/>
              </a:rPr>
              <a:t>6</a:t>
            </a:r>
          </a:p>
        </p:txBody>
      </p:sp>
      <p:sp>
        <p:nvSpPr>
          <p:cNvPr id="42" name="Rectangle 2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2484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Times New Roman" pitchFamily="18" charset="0"/>
              </a:rPr>
              <a:t>8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43" name="Rectangle 22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7818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Times New Roman" pitchFamily="18" charset="0"/>
            </a:endParaRPr>
          </a:p>
        </p:txBody>
      </p:sp>
      <p:sp>
        <p:nvSpPr>
          <p:cNvPr id="44" name="Line 24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V="1">
            <a:off x="6858000" y="44958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Content Placeholder 2"/>
          <p:cNvSpPr txBox="1">
            <a:spLocks/>
          </p:cNvSpPr>
          <p:nvPr/>
        </p:nvSpPr>
        <p:spPr bwMode="auto">
          <a:xfrm>
            <a:off x="457200" y="5105400"/>
            <a:ext cx="2209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(After merge, copy back to original array)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4227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Example, focus on merging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1447800" cy="990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Start with: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Summer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971800" y="16002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FF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8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05200" y="16002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FF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9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38600" y="16002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FF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10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0" y="16002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FF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11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105400" y="16002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FF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12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638800" y="16002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FF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3" name="Rectangle 1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172200" y="16002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4" name="Rectangle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705600" y="16002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FF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685800" y="2514600"/>
            <a:ext cx="2209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After recursion: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kern="0" dirty="0" smtClean="0">
                <a:latin typeface="+mn-lt"/>
              </a:rPr>
              <a:t>(not magic </a:t>
            </a:r>
            <a:r>
              <a:rPr lang="en-US" sz="2000" b="0" kern="0" dirty="0" smtClean="0">
                <a:latin typeface="+mn-lt"/>
                <a:sym typeface="Wingdings" pitchFamily="2" charset="2"/>
              </a:rPr>
              <a:t>)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971800" y="25146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Times New Roman" pitchFamily="18" charset="0"/>
              </a:rPr>
              <a:t>2</a:t>
            </a:r>
            <a:endParaRPr lang="en-US" sz="20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505200" y="25146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Times New Roman" pitchFamily="18" charset="0"/>
              </a:rPr>
              <a:t>4</a:t>
            </a:r>
            <a:endParaRPr lang="en-US" sz="20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038600" y="25146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Times New Roman" pitchFamily="18" charset="0"/>
              </a:rPr>
              <a:t>8</a:t>
            </a:r>
            <a:endParaRPr lang="en-US" sz="20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9" name="Rectangle 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572000" y="25146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Times New Roman" pitchFamily="18" charset="0"/>
              </a:rPr>
              <a:t>9</a:t>
            </a:r>
            <a:endParaRPr lang="en-US" sz="20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0" name="Rectangle 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105400" y="25146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Times New Roman" pitchFamily="18" charset="0"/>
              </a:rPr>
              <a:t>1</a:t>
            </a:r>
            <a:endParaRPr lang="en-US" sz="20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638800" y="25146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FF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22" name="Rectangle 11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172200" y="25146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Times New Roman" pitchFamily="18" charset="0"/>
              </a:rPr>
              <a:t>5</a:t>
            </a:r>
            <a:endParaRPr lang="en-US" sz="20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3" name="Rectangle 12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705600" y="25146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FF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685800" y="3733800"/>
            <a:ext cx="2209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Merge: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kern="0" baseline="0" dirty="0" smtClean="0">
                <a:latin typeface="+mn-lt"/>
              </a:rPr>
              <a:t>Use</a:t>
            </a:r>
            <a:r>
              <a:rPr lang="en-US" sz="2000" b="0" kern="0" dirty="0" smtClean="0">
                <a:latin typeface="+mn-lt"/>
              </a:rPr>
              <a:t> 3 “fingers”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1 more array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Line 12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5105400" y="2362200"/>
            <a:ext cx="0" cy="990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34" name="Line 1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4953000" y="31242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35" name="Line 14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7010400" y="31242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36" name="Rectangle 15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0480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Times New Roman" pitchFamily="18" charset="0"/>
              </a:rPr>
              <a:t>1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37" name="Rectangle 1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5814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38" name="Rectangle 17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1148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Times New Roman" pitchFamily="18" charset="0"/>
              </a:rPr>
              <a:t>3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39" name="Rectangle 18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6482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Times New Roman" pitchFamily="18" charset="0"/>
              </a:rPr>
              <a:t>4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40" name="Rectangle 19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1816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41" name="Rectangle 20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7150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Times New Roman" pitchFamily="18" charset="0"/>
              </a:rPr>
              <a:t>6</a:t>
            </a:r>
          </a:p>
        </p:txBody>
      </p:sp>
      <p:sp>
        <p:nvSpPr>
          <p:cNvPr id="42" name="Rectangle 2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2484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Times New Roman" pitchFamily="18" charset="0"/>
              </a:rPr>
              <a:t>8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43" name="Rectangle 22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7818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Times New Roman" pitchFamily="18" charset="0"/>
              </a:rPr>
              <a:t>9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44" name="Line 24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V="1">
            <a:off x="7239000" y="44958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Content Placeholder 2"/>
          <p:cNvSpPr txBox="1">
            <a:spLocks/>
          </p:cNvSpPr>
          <p:nvPr/>
        </p:nvSpPr>
        <p:spPr bwMode="auto">
          <a:xfrm>
            <a:off x="457200" y="5105400"/>
            <a:ext cx="2209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(After merge, copy back to original array)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3419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Example, focus on merging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1447800" cy="990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Start with: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Summer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971800" y="16002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FF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8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05200" y="16002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FF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9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38600" y="16002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FF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10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0" y="16002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FF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11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105400" y="16002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FF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12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638800" y="16002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FF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3" name="Rectangle 1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172200" y="16002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4" name="Rectangle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705600" y="16002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FF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685800" y="2514600"/>
            <a:ext cx="2209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After recursion: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kern="0" dirty="0" smtClean="0">
                <a:latin typeface="+mn-lt"/>
              </a:rPr>
              <a:t>(not magic </a:t>
            </a:r>
            <a:r>
              <a:rPr lang="en-US" sz="2000" b="0" kern="0" dirty="0" smtClean="0">
                <a:latin typeface="+mn-lt"/>
                <a:sym typeface="Wingdings" pitchFamily="2" charset="2"/>
              </a:rPr>
              <a:t>)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971800" y="25146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Times New Roman" pitchFamily="18" charset="0"/>
              </a:rPr>
              <a:t>2</a:t>
            </a:r>
            <a:endParaRPr lang="en-US" sz="20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505200" y="25146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Times New Roman" pitchFamily="18" charset="0"/>
              </a:rPr>
              <a:t>4</a:t>
            </a:r>
            <a:endParaRPr lang="en-US" sz="20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038600" y="25146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Times New Roman" pitchFamily="18" charset="0"/>
              </a:rPr>
              <a:t>8</a:t>
            </a:r>
            <a:endParaRPr lang="en-US" sz="20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9" name="Rectangle 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572000" y="25146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Times New Roman" pitchFamily="18" charset="0"/>
              </a:rPr>
              <a:t>9</a:t>
            </a:r>
            <a:endParaRPr lang="en-US" sz="20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0" name="Rectangle 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105400" y="25146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Times New Roman" pitchFamily="18" charset="0"/>
              </a:rPr>
              <a:t>1</a:t>
            </a:r>
            <a:endParaRPr lang="en-US" sz="20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638800" y="25146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FF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22" name="Rectangle 11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172200" y="25146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Times New Roman" pitchFamily="18" charset="0"/>
              </a:rPr>
              <a:t>5</a:t>
            </a:r>
            <a:endParaRPr lang="en-US" sz="20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3" name="Rectangle 12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705600" y="25146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FF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685800" y="3733800"/>
            <a:ext cx="2209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Merge: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kern="0" baseline="0" dirty="0" smtClean="0">
                <a:latin typeface="+mn-lt"/>
              </a:rPr>
              <a:t>Use</a:t>
            </a:r>
            <a:r>
              <a:rPr lang="en-US" sz="2000" b="0" kern="0" dirty="0" smtClean="0">
                <a:latin typeface="+mn-lt"/>
              </a:rPr>
              <a:t> 3 “fingers”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1 more array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Line 12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5105400" y="2362200"/>
            <a:ext cx="0" cy="990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34" name="Line 1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4953000" y="31242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35" name="Line 14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7010400" y="31242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36" name="Rectangle 15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0480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Times New Roman" pitchFamily="18" charset="0"/>
              </a:rPr>
              <a:t>1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37" name="Rectangle 1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5814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38" name="Rectangle 17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1148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Times New Roman" pitchFamily="18" charset="0"/>
              </a:rPr>
              <a:t>3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39" name="Rectangle 18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6482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Times New Roman" pitchFamily="18" charset="0"/>
              </a:rPr>
              <a:t>4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40" name="Rectangle 19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1816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41" name="Rectangle 20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7150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Times New Roman" pitchFamily="18" charset="0"/>
              </a:rPr>
              <a:t>6</a:t>
            </a:r>
          </a:p>
        </p:txBody>
      </p:sp>
      <p:sp>
        <p:nvSpPr>
          <p:cNvPr id="42" name="Rectangle 2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2484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Times New Roman" pitchFamily="18" charset="0"/>
              </a:rPr>
              <a:t>8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43" name="Rectangle 22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781800" y="39624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Times New Roman" pitchFamily="18" charset="0"/>
              </a:rPr>
              <a:t>9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44" name="Line 24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V="1">
            <a:off x="7239000" y="44958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45" name="Content Placeholder 2"/>
          <p:cNvSpPr txBox="1">
            <a:spLocks/>
          </p:cNvSpPr>
          <p:nvPr/>
        </p:nvSpPr>
        <p:spPr bwMode="auto">
          <a:xfrm>
            <a:off x="457200" y="5105400"/>
            <a:ext cx="2209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(After merge, copy back to original array)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" name="Rectangle 15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3048000" y="5334000"/>
            <a:ext cx="533400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Times New Roman" pitchFamily="18" charset="0"/>
              </a:rPr>
              <a:t>1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47" name="Rectangle 1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3581400" y="5334000"/>
            <a:ext cx="533400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48" name="Rectangle 17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4114800" y="5334000"/>
            <a:ext cx="533400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Times New Roman" pitchFamily="18" charset="0"/>
              </a:rPr>
              <a:t>3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49" name="Rectangle 18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4648200" y="5334000"/>
            <a:ext cx="533400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Times New Roman" pitchFamily="18" charset="0"/>
              </a:rPr>
              <a:t>4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50" name="Rectangle 1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181600" y="5334000"/>
            <a:ext cx="533400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51" name="Rectangle 20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5715000" y="5334000"/>
            <a:ext cx="533400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Times New Roman" pitchFamily="18" charset="0"/>
              </a:rPr>
              <a:t>6</a:t>
            </a:r>
          </a:p>
        </p:txBody>
      </p:sp>
      <p:sp>
        <p:nvSpPr>
          <p:cNvPr id="52" name="Rectangle 21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248400" y="5334000"/>
            <a:ext cx="533400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Times New Roman" pitchFamily="18" charset="0"/>
              </a:rPr>
              <a:t>8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53" name="Rectangle 22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6781800" y="5334000"/>
            <a:ext cx="533400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Times New Roman" pitchFamily="18" charset="0"/>
              </a:rPr>
              <a:t>9</a:t>
            </a:r>
            <a:endParaRPr lang="en-US" sz="2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060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Example, Showing Recursion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Summer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746375" y="2154238"/>
            <a:ext cx="1210588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u="sng" dirty="0">
                <a:latin typeface="Times New Roman" pitchFamily="18" charset="0"/>
              </a:rPr>
              <a:t>8  2   9   4</a:t>
            </a:r>
          </a:p>
        </p:txBody>
      </p:sp>
      <p:sp>
        <p:nvSpPr>
          <p:cNvPr id="8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107113" y="2190750"/>
            <a:ext cx="1274708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u="sng">
                <a:latin typeface="Times New Roman" pitchFamily="18" charset="0"/>
              </a:rPr>
              <a:t>5   3   1   6</a:t>
            </a:r>
          </a:p>
        </p:txBody>
      </p:sp>
      <p:sp>
        <p:nvSpPr>
          <p:cNvPr id="9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109693" y="2795588"/>
            <a:ext cx="63350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u="sng" dirty="0">
                <a:latin typeface="Times New Roman" pitchFamily="18" charset="0"/>
              </a:rPr>
              <a:t>8   2</a:t>
            </a:r>
          </a:p>
        </p:txBody>
      </p:sp>
      <p:sp>
        <p:nvSpPr>
          <p:cNvPr id="10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675563" y="2786063"/>
            <a:ext cx="63350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u="sng" dirty="0">
                <a:latin typeface="Times New Roman" pitchFamily="18" charset="0"/>
              </a:rPr>
              <a:t>1   6</a:t>
            </a:r>
          </a:p>
        </p:txBody>
      </p:sp>
      <p:sp>
        <p:nvSpPr>
          <p:cNvPr id="11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676650" y="2784475"/>
            <a:ext cx="63350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u="sng">
                <a:latin typeface="Times New Roman" pitchFamily="18" charset="0"/>
              </a:rPr>
              <a:t>9   4</a:t>
            </a:r>
          </a:p>
        </p:txBody>
      </p:sp>
      <p:sp>
        <p:nvSpPr>
          <p:cNvPr id="12" name="Text Box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916613" y="2803525"/>
            <a:ext cx="63350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u="sng">
                <a:latin typeface="Times New Roman" pitchFamily="18" charset="0"/>
              </a:rPr>
              <a:t>5   3</a:t>
            </a:r>
          </a:p>
        </p:txBody>
      </p:sp>
      <p:sp>
        <p:nvSpPr>
          <p:cNvPr id="13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766888" y="3432175"/>
            <a:ext cx="1046162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u="sng" dirty="0">
                <a:latin typeface="Times New Roman" pitchFamily="18" charset="0"/>
              </a:rPr>
              <a:t>8</a:t>
            </a:r>
            <a:r>
              <a:rPr lang="en-US" sz="2000" dirty="0">
                <a:latin typeface="Times New Roman" pitchFamily="18" charset="0"/>
              </a:rPr>
              <a:t>    </a:t>
            </a:r>
            <a:r>
              <a:rPr lang="en-US" sz="2000" dirty="0" smtClean="0">
                <a:latin typeface="Times New Roman" pitchFamily="18" charset="0"/>
              </a:rPr>
              <a:t>    </a:t>
            </a:r>
            <a:r>
              <a:rPr lang="en-US" sz="2000" u="sng" dirty="0">
                <a:latin typeface="Times New Roman" pitchFamily="18" charset="0"/>
              </a:rPr>
              <a:t>2</a:t>
            </a:r>
          </a:p>
        </p:txBody>
      </p:sp>
      <p:sp>
        <p:nvSpPr>
          <p:cNvPr id="14" name="Text Box 1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663700" y="4076700"/>
            <a:ext cx="122555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Times New Roman" pitchFamily="18" charset="0"/>
              </a:rPr>
              <a:t>   </a:t>
            </a:r>
            <a:r>
              <a:rPr lang="en-US" sz="2000" u="sng">
                <a:latin typeface="Times New Roman" pitchFamily="18" charset="0"/>
              </a:rPr>
              <a:t>2   8</a:t>
            </a:r>
          </a:p>
        </p:txBody>
      </p:sp>
      <p:sp>
        <p:nvSpPr>
          <p:cNvPr id="15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797050" y="4775200"/>
            <a:ext cx="238760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Times New Roman" pitchFamily="18" charset="0"/>
              </a:rPr>
              <a:t>        </a:t>
            </a:r>
            <a:r>
              <a:rPr lang="en-US" sz="2000" u="sng">
                <a:latin typeface="Times New Roman" pitchFamily="18" charset="0"/>
              </a:rPr>
              <a:t>2   4   8   9</a:t>
            </a:r>
          </a:p>
        </p:txBody>
      </p:sp>
      <p:sp>
        <p:nvSpPr>
          <p:cNvPr id="16" name="Text Box 1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213100" y="5480050"/>
            <a:ext cx="3070071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        </a:t>
            </a:r>
            <a:r>
              <a:rPr lang="en-US" sz="2000" u="sng">
                <a:latin typeface="Times New Roman" pitchFamily="18" charset="0"/>
              </a:rPr>
              <a:t>1   2   3   4   5   6   8   9</a:t>
            </a:r>
          </a:p>
        </p:txBody>
      </p:sp>
      <p:sp>
        <p:nvSpPr>
          <p:cNvPr id="17" name="Line 1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4578350" y="1966913"/>
            <a:ext cx="565150" cy="84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/>
          </a:p>
        </p:txBody>
      </p:sp>
      <p:sp>
        <p:nvSpPr>
          <p:cNvPr id="18" name="Line 1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5656263" y="1966913"/>
            <a:ext cx="585787" cy="84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/>
          </a:p>
        </p:txBody>
      </p:sp>
      <p:sp>
        <p:nvSpPr>
          <p:cNvPr id="19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2790824" y="2514600"/>
            <a:ext cx="409575" cy="327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/>
          </a:p>
        </p:txBody>
      </p:sp>
      <p:sp>
        <p:nvSpPr>
          <p:cNvPr id="20" name="Line 16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581401" y="2514600"/>
            <a:ext cx="228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/>
          </a:p>
        </p:txBody>
      </p:sp>
      <p:sp>
        <p:nvSpPr>
          <p:cNvPr id="21" name="Line 17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6477000" y="2590800"/>
            <a:ext cx="228600" cy="271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/>
          </a:p>
        </p:txBody>
      </p:sp>
      <p:sp>
        <p:nvSpPr>
          <p:cNvPr id="22" name="Line 1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7321550" y="2646363"/>
            <a:ext cx="390525" cy="2365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/>
          </a:p>
        </p:txBody>
      </p:sp>
      <p:sp>
        <p:nvSpPr>
          <p:cNvPr id="23" name="Line 19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>
            <a:off x="2030413" y="3262313"/>
            <a:ext cx="215900" cy="227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/>
          </a:p>
        </p:txBody>
      </p:sp>
      <p:sp>
        <p:nvSpPr>
          <p:cNvPr id="24" name="Line 20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2359025" y="3282950"/>
            <a:ext cx="123825" cy="1857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/>
          </a:p>
        </p:txBody>
      </p:sp>
      <p:sp>
        <p:nvSpPr>
          <p:cNvPr id="25" name="Line 2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3889375" y="3294063"/>
            <a:ext cx="195263" cy="184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/>
          </a:p>
        </p:txBody>
      </p:sp>
      <p:sp>
        <p:nvSpPr>
          <p:cNvPr id="26" name="Line 22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4167188" y="3262313"/>
            <a:ext cx="236537" cy="206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/>
          </a:p>
        </p:txBody>
      </p:sp>
      <p:sp>
        <p:nvSpPr>
          <p:cNvPr id="27" name="Line 2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>
            <a:off x="6046788" y="3294063"/>
            <a:ext cx="195262" cy="163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/>
          </a:p>
        </p:txBody>
      </p:sp>
      <p:sp>
        <p:nvSpPr>
          <p:cNvPr id="28" name="Line 24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6324600" y="3282950"/>
            <a:ext cx="123825" cy="1539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/>
          </a:p>
        </p:txBody>
      </p:sp>
      <p:sp>
        <p:nvSpPr>
          <p:cNvPr id="29" name="Line 25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H="1">
            <a:off x="7762875" y="3303588"/>
            <a:ext cx="298450" cy="227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/>
          </a:p>
        </p:txBody>
      </p:sp>
      <p:sp>
        <p:nvSpPr>
          <p:cNvPr id="30" name="Line 26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8153400" y="3303588"/>
            <a:ext cx="174625" cy="1857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/>
          </a:p>
        </p:txBody>
      </p:sp>
      <p:sp>
        <p:nvSpPr>
          <p:cNvPr id="31" name="Line 27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06588" y="3859213"/>
            <a:ext cx="349250" cy="266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/>
          </a:p>
        </p:txBody>
      </p:sp>
      <p:sp>
        <p:nvSpPr>
          <p:cNvPr id="32" name="Line 28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H="1">
            <a:off x="2276475" y="3859213"/>
            <a:ext cx="174625" cy="266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/>
          </a:p>
        </p:txBody>
      </p:sp>
      <p:sp>
        <p:nvSpPr>
          <p:cNvPr id="33" name="Line 29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3754438" y="3857625"/>
            <a:ext cx="349250" cy="266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/>
          </a:p>
        </p:txBody>
      </p:sp>
      <p:sp>
        <p:nvSpPr>
          <p:cNvPr id="34" name="Line 30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>
            <a:off x="4124325" y="3857625"/>
            <a:ext cx="174625" cy="266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/>
          </a:p>
        </p:txBody>
      </p:sp>
      <p:sp>
        <p:nvSpPr>
          <p:cNvPr id="35" name="Line 31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5942013" y="3848100"/>
            <a:ext cx="349250" cy="266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/>
          </a:p>
        </p:txBody>
      </p:sp>
      <p:sp>
        <p:nvSpPr>
          <p:cNvPr id="36" name="Line 32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H="1">
            <a:off x="6311900" y="3848100"/>
            <a:ext cx="174625" cy="266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/>
          </a:p>
        </p:txBody>
      </p:sp>
      <p:sp>
        <p:nvSpPr>
          <p:cNvPr id="37" name="Line 33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7708900" y="3867150"/>
            <a:ext cx="349250" cy="266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/>
          </a:p>
        </p:txBody>
      </p:sp>
      <p:sp>
        <p:nvSpPr>
          <p:cNvPr id="38" name="Line 34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H="1">
            <a:off x="8078788" y="3867150"/>
            <a:ext cx="174625" cy="266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/>
          </a:p>
        </p:txBody>
      </p:sp>
      <p:sp>
        <p:nvSpPr>
          <p:cNvPr id="39" name="Line 35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2379663" y="4516438"/>
            <a:ext cx="760412" cy="307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/>
          </a:p>
        </p:txBody>
      </p:sp>
      <p:sp>
        <p:nvSpPr>
          <p:cNvPr id="40" name="Line 36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H="1">
            <a:off x="3170238" y="4506913"/>
            <a:ext cx="955675" cy="31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/>
          </a:p>
        </p:txBody>
      </p:sp>
      <p:sp>
        <p:nvSpPr>
          <p:cNvPr id="41" name="Line 37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6261100" y="4503738"/>
            <a:ext cx="760413" cy="307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/>
          </a:p>
        </p:txBody>
      </p:sp>
      <p:sp>
        <p:nvSpPr>
          <p:cNvPr id="42" name="Line 38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>
            <a:off x="7051675" y="4494213"/>
            <a:ext cx="955675" cy="31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/>
          </a:p>
        </p:txBody>
      </p:sp>
      <p:sp>
        <p:nvSpPr>
          <p:cNvPr id="43" name="Line 39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3201988" y="5214938"/>
            <a:ext cx="2065337" cy="328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/>
          </a:p>
        </p:txBody>
      </p:sp>
      <p:sp>
        <p:nvSpPr>
          <p:cNvPr id="44" name="Line 40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>
            <a:off x="5286375" y="5226050"/>
            <a:ext cx="1768475" cy="31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/>
          </a:p>
        </p:txBody>
      </p:sp>
      <p:sp>
        <p:nvSpPr>
          <p:cNvPr id="45" name="Text Box 41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798513" y="3919538"/>
            <a:ext cx="896399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Merge</a:t>
            </a:r>
          </a:p>
        </p:txBody>
      </p:sp>
      <p:sp>
        <p:nvSpPr>
          <p:cNvPr id="46" name="Text Box 42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1227138" y="4584700"/>
            <a:ext cx="896399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Merge</a:t>
            </a:r>
          </a:p>
        </p:txBody>
      </p:sp>
      <p:sp>
        <p:nvSpPr>
          <p:cNvPr id="47" name="Text Box 43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2336800" y="5326063"/>
            <a:ext cx="896399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Merge</a:t>
            </a:r>
          </a:p>
        </p:txBody>
      </p:sp>
      <p:sp>
        <p:nvSpPr>
          <p:cNvPr id="48" name="Text Box 44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1681163" y="1822450"/>
            <a:ext cx="896399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Divide</a:t>
            </a:r>
          </a:p>
        </p:txBody>
      </p:sp>
      <p:sp>
        <p:nvSpPr>
          <p:cNvPr id="49" name="Text Box 45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1208088" y="2395538"/>
            <a:ext cx="896399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Divide</a:t>
            </a:r>
          </a:p>
        </p:txBody>
      </p:sp>
      <p:sp>
        <p:nvSpPr>
          <p:cNvPr id="50" name="Text Box 46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827088" y="2982913"/>
            <a:ext cx="896399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Divide</a:t>
            </a:r>
          </a:p>
        </p:txBody>
      </p:sp>
      <p:sp>
        <p:nvSpPr>
          <p:cNvPr id="51" name="Text Box 47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130175" y="3402013"/>
            <a:ext cx="1287532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 </a:t>
            </a:r>
            <a:r>
              <a:rPr lang="en-US" sz="2000" dirty="0" smtClean="0">
                <a:latin typeface="Times New Roman" pitchFamily="18" charset="0"/>
              </a:rPr>
              <a:t>Element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52" name="Text Box 48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3498850" y="1447800"/>
            <a:ext cx="457200" cy="384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>
                <a:latin typeface="Times New Roman" pitchFamily="18" charset="0"/>
              </a:rPr>
              <a:t>8</a:t>
            </a:r>
          </a:p>
        </p:txBody>
      </p:sp>
      <p:sp>
        <p:nvSpPr>
          <p:cNvPr id="53" name="Text Box 49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3956050" y="1447800"/>
            <a:ext cx="457200" cy="384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54" name="Text Box 50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4413250" y="1447800"/>
            <a:ext cx="457200" cy="384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Times New Roman" pitchFamily="18" charset="0"/>
              </a:rPr>
              <a:t>9</a:t>
            </a:r>
          </a:p>
        </p:txBody>
      </p:sp>
      <p:sp>
        <p:nvSpPr>
          <p:cNvPr id="55" name="Text Box 51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4870450" y="14478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Times New Roman" pitchFamily="18" charset="0"/>
              </a:rPr>
              <a:t>4</a:t>
            </a:r>
          </a:p>
        </p:txBody>
      </p:sp>
      <p:sp>
        <p:nvSpPr>
          <p:cNvPr id="56" name="Text Box 52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5327650" y="14478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Times New Roman" pitchFamily="18" charset="0"/>
              </a:rPr>
              <a:t>5</a:t>
            </a:r>
          </a:p>
        </p:txBody>
      </p:sp>
      <p:sp>
        <p:nvSpPr>
          <p:cNvPr id="57" name="Text Box 53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5784850" y="1447800"/>
            <a:ext cx="457200" cy="384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Times New Roman" pitchFamily="18" charset="0"/>
              </a:rPr>
              <a:t>3</a:t>
            </a:r>
          </a:p>
        </p:txBody>
      </p:sp>
      <p:sp>
        <p:nvSpPr>
          <p:cNvPr id="58" name="Text Box 54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6242050" y="14478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Times New Roman" pitchFamily="18" charset="0"/>
              </a:rPr>
              <a:t>1</a:t>
            </a:r>
          </a:p>
        </p:txBody>
      </p:sp>
      <p:sp>
        <p:nvSpPr>
          <p:cNvPr id="59" name="Text Box 55"/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6699250" y="14478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Times New Roman" pitchFamily="18" charset="0"/>
              </a:rPr>
              <a:t>6</a:t>
            </a:r>
          </a:p>
        </p:txBody>
      </p:sp>
      <p:sp>
        <p:nvSpPr>
          <p:cNvPr id="60" name="Text Box 9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3595688" y="3429000"/>
            <a:ext cx="1046162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u="sng">
                <a:latin typeface="Times New Roman" pitchFamily="18" charset="0"/>
              </a:rPr>
              <a:t>9</a:t>
            </a:r>
            <a:r>
              <a:rPr lang="en-US" sz="2000">
                <a:latin typeface="Times New Roman" pitchFamily="18" charset="0"/>
              </a:rPr>
              <a:t>       </a:t>
            </a:r>
            <a:r>
              <a:rPr lang="en-US" sz="2000" u="sng">
                <a:latin typeface="Times New Roman" pitchFamily="18" charset="0"/>
              </a:rPr>
              <a:t>4</a:t>
            </a:r>
          </a:p>
        </p:txBody>
      </p:sp>
      <p:sp>
        <p:nvSpPr>
          <p:cNvPr id="61" name="Text Box 9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5805488" y="3424238"/>
            <a:ext cx="1046162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u="sng">
                <a:latin typeface="Times New Roman" pitchFamily="18" charset="0"/>
              </a:rPr>
              <a:t>5</a:t>
            </a:r>
            <a:r>
              <a:rPr lang="en-US" sz="2000">
                <a:latin typeface="Times New Roman" pitchFamily="18" charset="0"/>
              </a:rPr>
              <a:t>      </a:t>
            </a:r>
            <a:r>
              <a:rPr lang="en-US" sz="2000" u="sng">
                <a:latin typeface="Times New Roman" pitchFamily="18" charset="0"/>
              </a:rPr>
              <a:t>3</a:t>
            </a:r>
          </a:p>
        </p:txBody>
      </p:sp>
      <p:sp>
        <p:nvSpPr>
          <p:cNvPr id="62" name="Text Box 9"/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7634288" y="3429000"/>
            <a:ext cx="1046162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u="sng">
                <a:latin typeface="Times New Roman" pitchFamily="18" charset="0"/>
              </a:rPr>
              <a:t>1</a:t>
            </a:r>
            <a:r>
              <a:rPr lang="en-US" sz="2000">
                <a:latin typeface="Times New Roman" pitchFamily="18" charset="0"/>
              </a:rPr>
              <a:t>     </a:t>
            </a:r>
            <a:r>
              <a:rPr lang="en-US" sz="2000" u="sng">
                <a:latin typeface="Times New Roman" pitchFamily="18" charset="0"/>
              </a:rPr>
              <a:t>6</a:t>
            </a:r>
          </a:p>
        </p:txBody>
      </p:sp>
      <p:sp>
        <p:nvSpPr>
          <p:cNvPr id="63" name="Text Box 10"/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3727450" y="4081463"/>
            <a:ext cx="122555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u="sng">
                <a:latin typeface="Times New Roman" pitchFamily="18" charset="0"/>
              </a:rPr>
              <a:t>4    9</a:t>
            </a:r>
            <a:r>
              <a:rPr lang="en-US" sz="2000">
                <a:latin typeface="Times New Roman" pitchFamily="18" charset="0"/>
              </a:rPr>
              <a:t>	</a:t>
            </a:r>
            <a:endParaRPr lang="en-US" sz="2000" u="sng">
              <a:latin typeface="Times New Roman" pitchFamily="18" charset="0"/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6007100" y="4081463"/>
            <a:ext cx="122555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u="sng">
                <a:latin typeface="Times New Roman" pitchFamily="18" charset="0"/>
              </a:rPr>
              <a:t>3   5</a:t>
            </a:r>
            <a:r>
              <a:rPr lang="en-US" sz="2000">
                <a:latin typeface="Times New Roman" pitchFamily="18" charset="0"/>
              </a:rPr>
              <a:t>	</a:t>
            </a:r>
            <a:endParaRPr lang="en-US" sz="2000" u="sng">
              <a:latin typeface="Times New Roman" pitchFamily="18" charset="0"/>
            </a:endParaRPr>
          </a:p>
        </p:txBody>
      </p:sp>
      <p:sp>
        <p:nvSpPr>
          <p:cNvPr id="65" name="Text Box 10"/>
          <p:cNvSpPr txBox="1"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7689850" y="4081463"/>
            <a:ext cx="122555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u="sng">
                <a:latin typeface="Times New Roman" pitchFamily="18" charset="0"/>
              </a:rPr>
              <a:t>1   6</a:t>
            </a:r>
          </a:p>
        </p:txBody>
      </p:sp>
      <p:sp>
        <p:nvSpPr>
          <p:cNvPr id="66" name="Text Box 11"/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5784850" y="4800600"/>
            <a:ext cx="238760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Times New Roman" pitchFamily="18" charset="0"/>
              </a:rPr>
              <a:t>      </a:t>
            </a:r>
            <a:r>
              <a:rPr lang="en-US" sz="2000" u="sng">
                <a:latin typeface="Times New Roman" pitchFamily="18" charset="0"/>
              </a:rPr>
              <a:t>1   3   5   6</a:t>
            </a:r>
          </a:p>
        </p:txBody>
      </p:sp>
    </p:spTree>
    <p:extLst>
      <p:ext uri="{BB962C8B-B14F-4D97-AF65-F5344CB8AC3E}">
        <p14:creationId xmlns:p14="http://schemas.microsoft.com/office/powerpoint/2010/main" val="1242621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/>
      <p:bldP spid="46" grpId="0"/>
      <p:bldP spid="47" grpId="0"/>
      <p:bldP spid="48" grpId="0"/>
      <p:bldP spid="49" grpId="0"/>
      <p:bldP spid="51" grpId="0"/>
      <p:bldP spid="60" grpId="0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Some details: saving a little time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Summer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35" name="Content Placeholder 3"/>
          <p:cNvSpPr>
            <a:spLocks noGrp="1"/>
          </p:cNvSpPr>
          <p:nvPr>
            <p:ph sz="quarter" idx="1"/>
          </p:nvPr>
        </p:nvSpPr>
        <p:spPr>
          <a:xfrm>
            <a:off x="685800" y="1600200"/>
            <a:ext cx="7772400" cy="4495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What if the final steps of our merge looked like this: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Wasteful to copy to the auxiliary array just to copy back…</a:t>
            </a:r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2057400" y="2286000"/>
            <a:ext cx="4343400" cy="2438400"/>
            <a:chOff x="2971800" y="2362200"/>
            <a:chExt cx="4343400" cy="2438400"/>
          </a:xfrm>
        </p:grpSpPr>
        <p:sp>
          <p:nvSpPr>
            <p:cNvPr id="37" name="Rectangle 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971800" y="2514600"/>
              <a:ext cx="533400" cy="5334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  <a:latin typeface="Times New Roman" pitchFamily="18" charset="0"/>
                </a:rPr>
                <a:t>2</a:t>
              </a:r>
              <a:endParaRPr lang="en-US" sz="2000" dirty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8" name="Rectangle 6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3505200" y="2514600"/>
              <a:ext cx="533400" cy="5334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  <a:latin typeface="Times New Roman" pitchFamily="18" charset="0"/>
                </a:rPr>
                <a:t>4</a:t>
              </a:r>
              <a:endParaRPr lang="en-US" sz="2000" dirty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9" name="Rectangle 7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038600" y="2514600"/>
              <a:ext cx="533400" cy="5334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5</a:t>
              </a:r>
              <a:endParaRPr lang="en-US" sz="2000" dirty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0" name="Rectangle 8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572000" y="2514600"/>
              <a:ext cx="533400" cy="5334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  <a:latin typeface="Times New Roman" pitchFamily="18" charset="0"/>
                </a:rPr>
                <a:t>6</a:t>
              </a:r>
              <a:endParaRPr lang="en-US" sz="2000" dirty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" name="Rectangle 9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105400" y="2514600"/>
              <a:ext cx="533400" cy="5334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  <a:latin typeface="Times New Roman" pitchFamily="18" charset="0"/>
                </a:rPr>
                <a:t>1</a:t>
              </a:r>
              <a:endParaRPr lang="en-US" sz="2000" dirty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2" name="Rectangle 10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638800" y="2514600"/>
              <a:ext cx="533400" cy="5334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rgbClr val="FFFFFF"/>
                  </a:solidFill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43" name="Rectangle 11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172200" y="2514600"/>
              <a:ext cx="533400" cy="5334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8</a:t>
              </a:r>
              <a:endParaRPr lang="en-US" sz="2000" dirty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4" name="Rectangle 12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705600" y="2514600"/>
              <a:ext cx="533400" cy="5334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9</a:t>
              </a:r>
              <a:endParaRPr lang="en-US" sz="2000" dirty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5" name="Line 12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5105400" y="2362200"/>
              <a:ext cx="0" cy="9906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46" name="Line 13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flipV="1">
              <a:off x="4876800" y="3124200"/>
              <a:ext cx="2286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47" name="Line 14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flipV="1">
              <a:off x="6172200" y="3124200"/>
              <a:ext cx="2286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48" name="Rectangle 47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048000" y="3962400"/>
              <a:ext cx="533400" cy="5334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Times New Roman" pitchFamily="18" charset="0"/>
                </a:rPr>
                <a:t>1</a:t>
              </a:r>
              <a:endParaRPr lang="en-US" sz="2000" dirty="0">
                <a:latin typeface="Times New Roman" pitchFamily="18" charset="0"/>
              </a:endParaRPr>
            </a:p>
          </p:txBody>
        </p:sp>
        <p:sp>
          <p:nvSpPr>
            <p:cNvPr id="49" name="Rectangle 48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581400" y="3962400"/>
              <a:ext cx="533400" cy="5334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Times New Roman" pitchFamily="18" charset="0"/>
                </a:rPr>
                <a:t>2</a:t>
              </a:r>
              <a:endParaRPr lang="en-US" sz="2000" dirty="0">
                <a:latin typeface="Times New Roman" pitchFamily="18" charset="0"/>
              </a:endParaRPr>
            </a:p>
          </p:txBody>
        </p:sp>
        <p:sp>
          <p:nvSpPr>
            <p:cNvPr id="50" name="Rectangle 49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114800" y="3962400"/>
              <a:ext cx="533400" cy="5334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Times New Roman" pitchFamily="18" charset="0"/>
                </a:rPr>
                <a:t>3</a:t>
              </a:r>
              <a:endParaRPr lang="en-US" sz="2000" dirty="0">
                <a:latin typeface="Times New Roman" pitchFamily="18" charset="0"/>
              </a:endParaRPr>
            </a:p>
          </p:txBody>
        </p:sp>
        <p:sp>
          <p:nvSpPr>
            <p:cNvPr id="51" name="Rectangle 50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648200" y="3962400"/>
              <a:ext cx="533400" cy="5334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Times New Roman" pitchFamily="18" charset="0"/>
                </a:rPr>
                <a:t>4</a:t>
              </a:r>
              <a:endParaRPr lang="en-US" sz="2000" dirty="0">
                <a:latin typeface="Times New Roman" pitchFamily="18" charset="0"/>
              </a:endParaRPr>
            </a:p>
          </p:txBody>
        </p:sp>
        <p:sp>
          <p:nvSpPr>
            <p:cNvPr id="52" name="Rectangle 51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181600" y="3962400"/>
              <a:ext cx="533400" cy="5334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Times New Roman" pitchFamily="18" charset="0"/>
                </a:rPr>
                <a:t>5</a:t>
              </a:r>
              <a:endParaRPr lang="en-US" sz="2000" dirty="0">
                <a:latin typeface="Times New Roman" pitchFamily="18" charset="0"/>
              </a:endParaRPr>
            </a:p>
          </p:txBody>
        </p:sp>
        <p:sp>
          <p:nvSpPr>
            <p:cNvPr id="53" name="Rectangle 52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715000" y="3962400"/>
              <a:ext cx="533400" cy="5334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54" name="Rectangle 53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248400" y="3962400"/>
              <a:ext cx="533400" cy="5334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55" name="Rectangle 54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781800" y="3962400"/>
              <a:ext cx="533400" cy="5334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56" name="Line 24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6324600" y="4495800"/>
              <a:ext cx="2286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6477000" y="2590800"/>
            <a:ext cx="2286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Main array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Auxiliary array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9512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Some details: saving a little time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924800" cy="3352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If left-side finishes first, just stop the merge and copy back: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If right-side finishes first, copy dregs into right then copy back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Summer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Rectangle 1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828800" y="1981200"/>
            <a:ext cx="24384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8" name="Rectangle 1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267200" y="1981200"/>
            <a:ext cx="24384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9" name="Rectangle 1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28800" y="2743200"/>
            <a:ext cx="4876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0" name="Rectangle 2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410200" y="1981200"/>
            <a:ext cx="1295400" cy="304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1" name="Rectangle 2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828800" y="2743200"/>
            <a:ext cx="35814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2" name="Line 23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4114800" y="22860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3" name="Line 24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257800" y="30480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4" name="Line 25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5181600" y="22860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7" name="AutoShape 3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429000" y="2362200"/>
            <a:ext cx="1524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8" name="Text Box 3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743200" y="2286000"/>
            <a:ext cx="6976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copy</a:t>
            </a:r>
            <a:endParaRPr lang="en-US" sz="1400" dirty="0"/>
          </a:p>
        </p:txBody>
      </p:sp>
      <p:sp>
        <p:nvSpPr>
          <p:cNvPr id="19" name="Rectangle 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881187" y="4968875"/>
            <a:ext cx="24384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319587" y="4968875"/>
            <a:ext cx="24384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881187" y="5730875"/>
            <a:ext cx="4953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862387" y="4968875"/>
            <a:ext cx="457200" cy="304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7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4319587" y="4740275"/>
            <a:ext cx="0" cy="685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8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881187" y="5730875"/>
            <a:ext cx="4403725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9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3633787" y="5273675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10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6056312" y="6046787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1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6529387" y="5273675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AutoShape 16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008312" y="5360987"/>
            <a:ext cx="1524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AutoShape 17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989954" y="4511675"/>
            <a:ext cx="2514600" cy="457200"/>
          </a:xfrm>
          <a:custGeom>
            <a:avLst/>
            <a:gdLst>
              <a:gd name="T0" fmla="*/ 132601038 w 21600"/>
              <a:gd name="T1" fmla="*/ 21061 h 21600"/>
              <a:gd name="T2" fmla="*/ 8050446 w 21600"/>
              <a:gd name="T3" fmla="*/ 4838700 h 21600"/>
              <a:gd name="T4" fmla="*/ 134105374 w 21600"/>
              <a:gd name="T5" fmla="*/ 551074 h 21600"/>
              <a:gd name="T6" fmla="*/ 326094723 w 21600"/>
              <a:gd name="T7" fmla="*/ 3705648 h 21600"/>
              <a:gd name="T8" fmla="*/ 290599993 w 21600"/>
              <a:gd name="T9" fmla="*/ 5431895 h 21600"/>
              <a:gd name="T10" fmla="*/ 238380909 w 21600"/>
              <a:gd name="T11" fmla="*/ 425850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20241" y="9000"/>
                </a:moveTo>
                <a:cubicBezTo>
                  <a:pt x="19377" y="4467"/>
                  <a:pt x="15414" y="1188"/>
                  <a:pt x="10800" y="1188"/>
                </a:cubicBezTo>
                <a:cubicBezTo>
                  <a:pt x="5491" y="1188"/>
                  <a:pt x="1188" y="5491"/>
                  <a:pt x="1188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5984" y="0"/>
                  <a:pt x="20438" y="3684"/>
                  <a:pt x="21408" y="8777"/>
                </a:cubicBezTo>
                <a:lnTo>
                  <a:pt x="24061" y="8271"/>
                </a:lnTo>
                <a:lnTo>
                  <a:pt x="21442" y="12124"/>
                </a:lnTo>
                <a:lnTo>
                  <a:pt x="17589" y="9505"/>
                </a:lnTo>
                <a:lnTo>
                  <a:pt x="20241" y="90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Text Box 18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781800" y="4038600"/>
            <a:ext cx="6383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first</a:t>
            </a:r>
          </a:p>
        </p:txBody>
      </p:sp>
      <p:sp>
        <p:nvSpPr>
          <p:cNvPr id="34" name="Text Box 19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057400" y="5345112"/>
            <a:ext cx="9252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second</a:t>
            </a:r>
          </a:p>
        </p:txBody>
      </p:sp>
    </p:spTree>
    <p:extLst>
      <p:ext uri="{BB962C8B-B14F-4D97-AF65-F5344CB8AC3E}">
        <p14:creationId xmlns:p14="http://schemas.microsoft.com/office/powerpoint/2010/main" val="4038679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Some details: Saving </a:t>
            </a:r>
            <a:r>
              <a:rPr lang="en-US" dirty="0">
                <a:solidFill>
                  <a:srgbClr val="0000FF"/>
                </a:solidFill>
              </a:rPr>
              <a:t>S</a:t>
            </a:r>
            <a:r>
              <a:rPr lang="en-US" dirty="0" smtClean="0">
                <a:solidFill>
                  <a:srgbClr val="0000FF"/>
                </a:solidFill>
              </a:rPr>
              <a:t>pace and Copying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7244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Simplest / Worst: </a:t>
            </a:r>
          </a:p>
          <a:p>
            <a:pPr>
              <a:buNone/>
            </a:pPr>
            <a:r>
              <a:rPr lang="en-US" dirty="0" smtClean="0"/>
              <a:t>	Use a new auxiliary array of size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(hi-lo)</a:t>
            </a:r>
            <a:r>
              <a:rPr lang="en-US" dirty="0" smtClean="0"/>
              <a:t> for every merge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Better:</a:t>
            </a:r>
          </a:p>
          <a:p>
            <a:pPr>
              <a:buNone/>
            </a:pPr>
            <a:r>
              <a:rPr lang="en-US" dirty="0" smtClean="0"/>
              <a:t>	Use a new auxiliary array of size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dirty="0" smtClean="0"/>
              <a:t> for every merging stage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Better:</a:t>
            </a:r>
          </a:p>
          <a:p>
            <a:pPr>
              <a:buNone/>
            </a:pPr>
            <a:r>
              <a:rPr lang="en-US" dirty="0" smtClean="0"/>
              <a:t>	Reuse same auxiliary array of size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dirty="0" smtClean="0"/>
              <a:t> for every merging stage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Best (but a little tricky):</a:t>
            </a:r>
          </a:p>
          <a:p>
            <a:pPr>
              <a:buNone/>
            </a:pPr>
            <a:r>
              <a:rPr lang="en-US" dirty="0" smtClean="0"/>
              <a:t>	Don’t copy back – at 2</a:t>
            </a:r>
            <a:r>
              <a:rPr lang="en-US" baseline="30000" dirty="0" smtClean="0"/>
              <a:t>nd</a:t>
            </a:r>
            <a:r>
              <a:rPr lang="en-US" dirty="0" smtClean="0"/>
              <a:t>, 4</a:t>
            </a:r>
            <a:r>
              <a:rPr lang="en-US" baseline="30000" dirty="0" smtClean="0"/>
              <a:t>th</a:t>
            </a:r>
            <a:r>
              <a:rPr lang="en-US" dirty="0" smtClean="0"/>
              <a:t>, 6</a:t>
            </a:r>
            <a:r>
              <a:rPr lang="en-US" baseline="30000" dirty="0" smtClean="0"/>
              <a:t>th</a:t>
            </a:r>
            <a:r>
              <a:rPr lang="en-US" dirty="0" smtClean="0"/>
              <a:t>, … merging stages, use the original array as the auxiliary array and vice-versa</a:t>
            </a:r>
          </a:p>
          <a:p>
            <a:pPr lvl="1"/>
            <a:r>
              <a:rPr lang="en-US" dirty="0" smtClean="0"/>
              <a:t>Need one copy at end if number of stages is odd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Summer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591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001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Swapping Original / Auxiliary Array (“best”)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19800"/>
            <a:ext cx="7772400" cy="3810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(Arguably easier to code up without recursion at all)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Summer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14350" y="2286000"/>
            <a:ext cx="2286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42950" y="2286000"/>
            <a:ext cx="2286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71550" y="2286000"/>
            <a:ext cx="2286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00150" y="2286000"/>
            <a:ext cx="2286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428750" y="2286000"/>
            <a:ext cx="2286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657350" y="2286000"/>
            <a:ext cx="2286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885950" y="2286000"/>
            <a:ext cx="2286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114550" y="2286000"/>
            <a:ext cx="2286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343150" y="2286000"/>
            <a:ext cx="2286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571750" y="2286000"/>
            <a:ext cx="2286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1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800350" y="2286000"/>
            <a:ext cx="2286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1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028950" y="2286000"/>
            <a:ext cx="2286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1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257550" y="2286000"/>
            <a:ext cx="2286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1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486150" y="2286000"/>
            <a:ext cx="2286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17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714750" y="2286000"/>
            <a:ext cx="2286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18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943350" y="2286000"/>
            <a:ext cx="2286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1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14350" y="2819400"/>
            <a:ext cx="4572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0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971550" y="2819400"/>
            <a:ext cx="4572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21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428750" y="2819400"/>
            <a:ext cx="4572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22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885950" y="2819400"/>
            <a:ext cx="4572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23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343150" y="2819400"/>
            <a:ext cx="4572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24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800350" y="2819400"/>
            <a:ext cx="4572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25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257550" y="2819400"/>
            <a:ext cx="4572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2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714750" y="2819400"/>
            <a:ext cx="4572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27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590550" y="25146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28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H="1">
            <a:off x="742950" y="25146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ine 29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1047750" y="25146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Line 30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>
            <a:off x="1200150" y="25146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31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1504950" y="25146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32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H="1">
            <a:off x="1657350" y="25146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33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1962150" y="25146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4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H="1">
            <a:off x="2114550" y="25146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5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2419350" y="25146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36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H="1">
            <a:off x="2571750" y="25146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37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2876550" y="25146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38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>
            <a:off x="3028950" y="25146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39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3333750" y="25146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40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>
            <a:off x="3486150" y="25146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41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3790950" y="25146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42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>
            <a:off x="3943350" y="25146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Rectangle 43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514350" y="3352800"/>
            <a:ext cx="9144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Rectangle 44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1428750" y="3352800"/>
            <a:ext cx="9144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Rectangle 45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2343150" y="3352800"/>
            <a:ext cx="9144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Rectangle 46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3257550" y="3352800"/>
            <a:ext cx="9144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47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742950" y="30480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48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H="1">
            <a:off x="1123950" y="30480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49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>
            <a:off x="1657350" y="30480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50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>
            <a:off x="2038350" y="30480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Line 51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2495550" y="30480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Line 52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>
            <a:off x="2876550" y="30480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53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3409950" y="30480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54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H="1">
            <a:off x="3790950" y="30480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Rectangle 55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514350" y="3886200"/>
            <a:ext cx="18288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Rectangle 56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2343150" y="3886200"/>
            <a:ext cx="18288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Line 57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971550" y="35814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Line 58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H="1">
            <a:off x="1733550" y="35814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Line 59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>
            <a:off x="2800350" y="35814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Line 60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 flipH="1">
            <a:off x="3562350" y="35814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Rectangle 61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514350" y="4419600"/>
            <a:ext cx="36576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Line 62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1428750" y="41148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Line 63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 flipH="1">
            <a:off x="3028950" y="41148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Text Box 64"/>
          <p:cNvSpPr txBox="1"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7829550" y="2514600"/>
            <a:ext cx="1314450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Merge by 1</a:t>
            </a:r>
          </a:p>
          <a:p>
            <a:endParaRPr lang="en-US" sz="1600"/>
          </a:p>
          <a:p>
            <a:r>
              <a:rPr lang="en-US" sz="1600"/>
              <a:t>Merge by 2</a:t>
            </a:r>
          </a:p>
          <a:p>
            <a:endParaRPr lang="en-US" sz="1600"/>
          </a:p>
          <a:p>
            <a:r>
              <a:rPr lang="en-US" sz="1600"/>
              <a:t>Merge by 4</a:t>
            </a:r>
          </a:p>
          <a:p>
            <a:endParaRPr lang="en-US" sz="1600"/>
          </a:p>
          <a:p>
            <a:r>
              <a:rPr lang="en-US" sz="1600"/>
              <a:t>Merge by 8</a:t>
            </a:r>
          </a:p>
          <a:p>
            <a:endParaRPr lang="en-US" sz="1600"/>
          </a:p>
          <a:p>
            <a:r>
              <a:rPr lang="en-US" sz="1600"/>
              <a:t>Merge by 16</a:t>
            </a:r>
          </a:p>
          <a:p>
            <a:endParaRPr lang="en-US" sz="1600"/>
          </a:p>
        </p:txBody>
      </p:sp>
      <p:sp>
        <p:nvSpPr>
          <p:cNvPr id="69" name="Rectangle 65"/>
          <p:cNvSpPr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4171950" y="2286000"/>
            <a:ext cx="2286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Rectangle 66"/>
          <p:cNvSpPr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4400550" y="2286000"/>
            <a:ext cx="2286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Rectangle 67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4629150" y="2286000"/>
            <a:ext cx="2286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Rectangle 68"/>
          <p:cNvSpPr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4857750" y="2286000"/>
            <a:ext cx="2286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Rectangle 69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5086350" y="2286000"/>
            <a:ext cx="2286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Rectangle 70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5314950" y="2286000"/>
            <a:ext cx="2286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" name="Rectangle 71"/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5543550" y="2286000"/>
            <a:ext cx="2286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Rectangle 72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5772150" y="2286000"/>
            <a:ext cx="2286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Rectangle 73"/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6000750" y="2286000"/>
            <a:ext cx="2286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" name="Rectangle 74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6229350" y="2286000"/>
            <a:ext cx="2286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Rectangle 75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6457950" y="2286000"/>
            <a:ext cx="2286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Rectangle 76"/>
          <p:cNvSpPr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6686550" y="2286000"/>
            <a:ext cx="2286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Rectangle 77"/>
          <p:cNvSpPr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6915150" y="2286000"/>
            <a:ext cx="2286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Rectangle 78"/>
          <p:cNvSpPr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7143750" y="2286000"/>
            <a:ext cx="2286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Rectangle 79"/>
          <p:cNvSpPr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7372350" y="2286000"/>
            <a:ext cx="2286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Rectangle 80"/>
          <p:cNvSpPr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7600950" y="2286000"/>
            <a:ext cx="2286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Rectangle 81"/>
          <p:cNvSpPr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4171950" y="2819400"/>
            <a:ext cx="4572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Rectangle 82"/>
          <p:cNvSpPr>
            <a:spLocks noChangeArrowheads="1"/>
          </p:cNvSpPr>
          <p:nvPr>
            <p:custDataLst>
              <p:tags r:id="rId80"/>
            </p:custDataLst>
          </p:nvPr>
        </p:nvSpPr>
        <p:spPr bwMode="auto">
          <a:xfrm>
            <a:off x="4629150" y="2819400"/>
            <a:ext cx="4572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Rectangle 83"/>
          <p:cNvSpPr>
            <a:spLocks noChangeArrowheads="1"/>
          </p:cNvSpPr>
          <p:nvPr>
            <p:custDataLst>
              <p:tags r:id="rId81"/>
            </p:custDataLst>
          </p:nvPr>
        </p:nvSpPr>
        <p:spPr bwMode="auto">
          <a:xfrm>
            <a:off x="5086350" y="2819400"/>
            <a:ext cx="4572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" name="Rectangle 84"/>
          <p:cNvSpPr>
            <a:spLocks noChangeArrowheads="1"/>
          </p:cNvSpPr>
          <p:nvPr>
            <p:custDataLst>
              <p:tags r:id="rId82"/>
            </p:custDataLst>
          </p:nvPr>
        </p:nvSpPr>
        <p:spPr bwMode="auto">
          <a:xfrm>
            <a:off x="5543550" y="2819400"/>
            <a:ext cx="4572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" name="Rectangle 85"/>
          <p:cNvSpPr>
            <a:spLocks noChangeArrowheads="1"/>
          </p:cNvSpPr>
          <p:nvPr>
            <p:custDataLst>
              <p:tags r:id="rId83"/>
            </p:custDataLst>
          </p:nvPr>
        </p:nvSpPr>
        <p:spPr bwMode="auto">
          <a:xfrm>
            <a:off x="6000750" y="2819400"/>
            <a:ext cx="4572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" name="Rectangle 86"/>
          <p:cNvSpPr>
            <a:spLocks noChangeArrowheads="1"/>
          </p:cNvSpPr>
          <p:nvPr>
            <p:custDataLst>
              <p:tags r:id="rId84"/>
            </p:custDataLst>
          </p:nvPr>
        </p:nvSpPr>
        <p:spPr bwMode="auto">
          <a:xfrm>
            <a:off x="6457950" y="2819400"/>
            <a:ext cx="4572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Rectangle 87"/>
          <p:cNvSpPr>
            <a:spLocks noChangeArrowheads="1"/>
          </p:cNvSpPr>
          <p:nvPr>
            <p:custDataLst>
              <p:tags r:id="rId85"/>
            </p:custDataLst>
          </p:nvPr>
        </p:nvSpPr>
        <p:spPr bwMode="auto">
          <a:xfrm>
            <a:off x="6915150" y="2819400"/>
            <a:ext cx="4572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" name="Rectangle 88"/>
          <p:cNvSpPr>
            <a:spLocks noChangeArrowheads="1"/>
          </p:cNvSpPr>
          <p:nvPr>
            <p:custDataLst>
              <p:tags r:id="rId86"/>
            </p:custDataLst>
          </p:nvPr>
        </p:nvSpPr>
        <p:spPr bwMode="auto">
          <a:xfrm>
            <a:off x="7372350" y="2819400"/>
            <a:ext cx="4572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" name="Line 89"/>
          <p:cNvSpPr>
            <a:spLocks noChangeShapeType="1"/>
          </p:cNvSpPr>
          <p:nvPr>
            <p:custDataLst>
              <p:tags r:id="rId87"/>
            </p:custDataLst>
          </p:nvPr>
        </p:nvSpPr>
        <p:spPr bwMode="auto">
          <a:xfrm>
            <a:off x="4248150" y="25146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" name="Line 90"/>
          <p:cNvSpPr>
            <a:spLocks noChangeShapeType="1"/>
          </p:cNvSpPr>
          <p:nvPr>
            <p:custDataLst>
              <p:tags r:id="rId88"/>
            </p:custDataLst>
          </p:nvPr>
        </p:nvSpPr>
        <p:spPr bwMode="auto">
          <a:xfrm flipH="1">
            <a:off x="4400550" y="25146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" name="Line 91"/>
          <p:cNvSpPr>
            <a:spLocks noChangeShapeType="1"/>
          </p:cNvSpPr>
          <p:nvPr>
            <p:custDataLst>
              <p:tags r:id="rId89"/>
            </p:custDataLst>
          </p:nvPr>
        </p:nvSpPr>
        <p:spPr bwMode="auto">
          <a:xfrm>
            <a:off x="4705350" y="25146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" name="Line 92"/>
          <p:cNvSpPr>
            <a:spLocks noChangeShapeType="1"/>
          </p:cNvSpPr>
          <p:nvPr>
            <p:custDataLst>
              <p:tags r:id="rId90"/>
            </p:custDataLst>
          </p:nvPr>
        </p:nvSpPr>
        <p:spPr bwMode="auto">
          <a:xfrm flipH="1">
            <a:off x="4857750" y="25146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Line 93"/>
          <p:cNvSpPr>
            <a:spLocks noChangeShapeType="1"/>
          </p:cNvSpPr>
          <p:nvPr>
            <p:custDataLst>
              <p:tags r:id="rId91"/>
            </p:custDataLst>
          </p:nvPr>
        </p:nvSpPr>
        <p:spPr bwMode="auto">
          <a:xfrm>
            <a:off x="5162550" y="25146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Line 94"/>
          <p:cNvSpPr>
            <a:spLocks noChangeShapeType="1"/>
          </p:cNvSpPr>
          <p:nvPr>
            <p:custDataLst>
              <p:tags r:id="rId92"/>
            </p:custDataLst>
          </p:nvPr>
        </p:nvSpPr>
        <p:spPr bwMode="auto">
          <a:xfrm flipH="1">
            <a:off x="5314950" y="25146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Line 95"/>
          <p:cNvSpPr>
            <a:spLocks noChangeShapeType="1"/>
          </p:cNvSpPr>
          <p:nvPr>
            <p:custDataLst>
              <p:tags r:id="rId93"/>
            </p:custDataLst>
          </p:nvPr>
        </p:nvSpPr>
        <p:spPr bwMode="auto">
          <a:xfrm>
            <a:off x="5619750" y="25146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Line 96"/>
          <p:cNvSpPr>
            <a:spLocks noChangeShapeType="1"/>
          </p:cNvSpPr>
          <p:nvPr>
            <p:custDataLst>
              <p:tags r:id="rId94"/>
            </p:custDataLst>
          </p:nvPr>
        </p:nvSpPr>
        <p:spPr bwMode="auto">
          <a:xfrm flipH="1">
            <a:off x="5772150" y="25146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" name="Line 97"/>
          <p:cNvSpPr>
            <a:spLocks noChangeShapeType="1"/>
          </p:cNvSpPr>
          <p:nvPr>
            <p:custDataLst>
              <p:tags r:id="rId95"/>
            </p:custDataLst>
          </p:nvPr>
        </p:nvSpPr>
        <p:spPr bwMode="auto">
          <a:xfrm>
            <a:off x="6076950" y="25146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" name="Line 98"/>
          <p:cNvSpPr>
            <a:spLocks noChangeShapeType="1"/>
          </p:cNvSpPr>
          <p:nvPr>
            <p:custDataLst>
              <p:tags r:id="rId96"/>
            </p:custDataLst>
          </p:nvPr>
        </p:nvSpPr>
        <p:spPr bwMode="auto">
          <a:xfrm flipH="1">
            <a:off x="6229350" y="25146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" name="Line 99"/>
          <p:cNvSpPr>
            <a:spLocks noChangeShapeType="1"/>
          </p:cNvSpPr>
          <p:nvPr>
            <p:custDataLst>
              <p:tags r:id="rId97"/>
            </p:custDataLst>
          </p:nvPr>
        </p:nvSpPr>
        <p:spPr bwMode="auto">
          <a:xfrm>
            <a:off x="6534150" y="25146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" name="Line 100"/>
          <p:cNvSpPr>
            <a:spLocks noChangeShapeType="1"/>
          </p:cNvSpPr>
          <p:nvPr>
            <p:custDataLst>
              <p:tags r:id="rId98"/>
            </p:custDataLst>
          </p:nvPr>
        </p:nvSpPr>
        <p:spPr bwMode="auto">
          <a:xfrm flipH="1">
            <a:off x="6686550" y="25146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" name="Line 101"/>
          <p:cNvSpPr>
            <a:spLocks noChangeShapeType="1"/>
          </p:cNvSpPr>
          <p:nvPr>
            <p:custDataLst>
              <p:tags r:id="rId99"/>
            </p:custDataLst>
          </p:nvPr>
        </p:nvSpPr>
        <p:spPr bwMode="auto">
          <a:xfrm>
            <a:off x="6991350" y="25146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" name="Line 102"/>
          <p:cNvSpPr>
            <a:spLocks noChangeShapeType="1"/>
          </p:cNvSpPr>
          <p:nvPr>
            <p:custDataLst>
              <p:tags r:id="rId100"/>
            </p:custDataLst>
          </p:nvPr>
        </p:nvSpPr>
        <p:spPr bwMode="auto">
          <a:xfrm flipH="1">
            <a:off x="7143750" y="25146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" name="Line 103"/>
          <p:cNvSpPr>
            <a:spLocks noChangeShapeType="1"/>
          </p:cNvSpPr>
          <p:nvPr>
            <p:custDataLst>
              <p:tags r:id="rId101"/>
            </p:custDataLst>
          </p:nvPr>
        </p:nvSpPr>
        <p:spPr bwMode="auto">
          <a:xfrm>
            <a:off x="7448550" y="25146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" name="Line 104"/>
          <p:cNvSpPr>
            <a:spLocks noChangeShapeType="1"/>
          </p:cNvSpPr>
          <p:nvPr>
            <p:custDataLst>
              <p:tags r:id="rId102"/>
            </p:custDataLst>
          </p:nvPr>
        </p:nvSpPr>
        <p:spPr bwMode="auto">
          <a:xfrm flipH="1">
            <a:off x="7600950" y="25146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" name="Rectangle 105"/>
          <p:cNvSpPr>
            <a:spLocks noChangeArrowheads="1"/>
          </p:cNvSpPr>
          <p:nvPr>
            <p:custDataLst>
              <p:tags r:id="rId103"/>
            </p:custDataLst>
          </p:nvPr>
        </p:nvSpPr>
        <p:spPr bwMode="auto">
          <a:xfrm>
            <a:off x="4171950" y="3352800"/>
            <a:ext cx="9144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" name="Rectangle 106"/>
          <p:cNvSpPr>
            <a:spLocks noChangeArrowheads="1"/>
          </p:cNvSpPr>
          <p:nvPr>
            <p:custDataLst>
              <p:tags r:id="rId104"/>
            </p:custDataLst>
          </p:nvPr>
        </p:nvSpPr>
        <p:spPr bwMode="auto">
          <a:xfrm>
            <a:off x="5086350" y="3352800"/>
            <a:ext cx="9144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" name="Rectangle 107"/>
          <p:cNvSpPr>
            <a:spLocks noChangeArrowheads="1"/>
          </p:cNvSpPr>
          <p:nvPr>
            <p:custDataLst>
              <p:tags r:id="rId105"/>
            </p:custDataLst>
          </p:nvPr>
        </p:nvSpPr>
        <p:spPr bwMode="auto">
          <a:xfrm>
            <a:off x="6000750" y="3352800"/>
            <a:ext cx="9144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" name="Rectangle 108"/>
          <p:cNvSpPr>
            <a:spLocks noChangeArrowheads="1"/>
          </p:cNvSpPr>
          <p:nvPr>
            <p:custDataLst>
              <p:tags r:id="rId106"/>
            </p:custDataLst>
          </p:nvPr>
        </p:nvSpPr>
        <p:spPr bwMode="auto">
          <a:xfrm>
            <a:off x="6915150" y="3352800"/>
            <a:ext cx="9144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" name="Line 109"/>
          <p:cNvSpPr>
            <a:spLocks noChangeShapeType="1"/>
          </p:cNvSpPr>
          <p:nvPr>
            <p:custDataLst>
              <p:tags r:id="rId107"/>
            </p:custDataLst>
          </p:nvPr>
        </p:nvSpPr>
        <p:spPr bwMode="auto">
          <a:xfrm>
            <a:off x="4400550" y="30480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Line 110"/>
          <p:cNvSpPr>
            <a:spLocks noChangeShapeType="1"/>
          </p:cNvSpPr>
          <p:nvPr>
            <p:custDataLst>
              <p:tags r:id="rId108"/>
            </p:custDataLst>
          </p:nvPr>
        </p:nvSpPr>
        <p:spPr bwMode="auto">
          <a:xfrm flipH="1">
            <a:off x="4781550" y="30480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Line 111"/>
          <p:cNvSpPr>
            <a:spLocks noChangeShapeType="1"/>
          </p:cNvSpPr>
          <p:nvPr>
            <p:custDataLst>
              <p:tags r:id="rId109"/>
            </p:custDataLst>
          </p:nvPr>
        </p:nvSpPr>
        <p:spPr bwMode="auto">
          <a:xfrm>
            <a:off x="5314950" y="30480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" name="Line 112"/>
          <p:cNvSpPr>
            <a:spLocks noChangeShapeType="1"/>
          </p:cNvSpPr>
          <p:nvPr>
            <p:custDataLst>
              <p:tags r:id="rId110"/>
            </p:custDataLst>
          </p:nvPr>
        </p:nvSpPr>
        <p:spPr bwMode="auto">
          <a:xfrm flipH="1">
            <a:off x="5695950" y="30480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" name="Line 113"/>
          <p:cNvSpPr>
            <a:spLocks noChangeShapeType="1"/>
          </p:cNvSpPr>
          <p:nvPr>
            <p:custDataLst>
              <p:tags r:id="rId111"/>
            </p:custDataLst>
          </p:nvPr>
        </p:nvSpPr>
        <p:spPr bwMode="auto">
          <a:xfrm>
            <a:off x="6153150" y="30480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Line 114"/>
          <p:cNvSpPr>
            <a:spLocks noChangeShapeType="1"/>
          </p:cNvSpPr>
          <p:nvPr>
            <p:custDataLst>
              <p:tags r:id="rId112"/>
            </p:custDataLst>
          </p:nvPr>
        </p:nvSpPr>
        <p:spPr bwMode="auto">
          <a:xfrm flipH="1">
            <a:off x="6534150" y="30480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Line 115"/>
          <p:cNvSpPr>
            <a:spLocks noChangeShapeType="1"/>
          </p:cNvSpPr>
          <p:nvPr>
            <p:custDataLst>
              <p:tags r:id="rId113"/>
            </p:custDataLst>
          </p:nvPr>
        </p:nvSpPr>
        <p:spPr bwMode="auto">
          <a:xfrm>
            <a:off x="7067550" y="30480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Line 116"/>
          <p:cNvSpPr>
            <a:spLocks noChangeShapeType="1"/>
          </p:cNvSpPr>
          <p:nvPr>
            <p:custDataLst>
              <p:tags r:id="rId114"/>
            </p:custDataLst>
          </p:nvPr>
        </p:nvSpPr>
        <p:spPr bwMode="auto">
          <a:xfrm flipH="1">
            <a:off x="7448550" y="30480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Rectangle 117"/>
          <p:cNvSpPr>
            <a:spLocks noChangeArrowheads="1"/>
          </p:cNvSpPr>
          <p:nvPr>
            <p:custDataLst>
              <p:tags r:id="rId115"/>
            </p:custDataLst>
          </p:nvPr>
        </p:nvSpPr>
        <p:spPr bwMode="auto">
          <a:xfrm>
            <a:off x="4171950" y="3886200"/>
            <a:ext cx="18288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Rectangle 118"/>
          <p:cNvSpPr>
            <a:spLocks noChangeArrowheads="1"/>
          </p:cNvSpPr>
          <p:nvPr>
            <p:custDataLst>
              <p:tags r:id="rId116"/>
            </p:custDataLst>
          </p:nvPr>
        </p:nvSpPr>
        <p:spPr bwMode="auto">
          <a:xfrm>
            <a:off x="6000750" y="3886200"/>
            <a:ext cx="18288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Line 119"/>
          <p:cNvSpPr>
            <a:spLocks noChangeShapeType="1"/>
          </p:cNvSpPr>
          <p:nvPr>
            <p:custDataLst>
              <p:tags r:id="rId117"/>
            </p:custDataLst>
          </p:nvPr>
        </p:nvSpPr>
        <p:spPr bwMode="auto">
          <a:xfrm>
            <a:off x="4629150" y="35814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" name="Line 120"/>
          <p:cNvSpPr>
            <a:spLocks noChangeShapeType="1"/>
          </p:cNvSpPr>
          <p:nvPr>
            <p:custDataLst>
              <p:tags r:id="rId118"/>
            </p:custDataLst>
          </p:nvPr>
        </p:nvSpPr>
        <p:spPr bwMode="auto">
          <a:xfrm flipH="1">
            <a:off x="5391150" y="35814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" name="Line 121"/>
          <p:cNvSpPr>
            <a:spLocks noChangeShapeType="1"/>
          </p:cNvSpPr>
          <p:nvPr>
            <p:custDataLst>
              <p:tags r:id="rId119"/>
            </p:custDataLst>
          </p:nvPr>
        </p:nvSpPr>
        <p:spPr bwMode="auto">
          <a:xfrm>
            <a:off x="6457950" y="35814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" name="Line 122"/>
          <p:cNvSpPr>
            <a:spLocks noChangeShapeType="1"/>
          </p:cNvSpPr>
          <p:nvPr>
            <p:custDataLst>
              <p:tags r:id="rId120"/>
            </p:custDataLst>
          </p:nvPr>
        </p:nvSpPr>
        <p:spPr bwMode="auto">
          <a:xfrm flipH="1">
            <a:off x="7219950" y="35814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" name="Rectangle 123"/>
          <p:cNvSpPr>
            <a:spLocks noChangeArrowheads="1"/>
          </p:cNvSpPr>
          <p:nvPr>
            <p:custDataLst>
              <p:tags r:id="rId121"/>
            </p:custDataLst>
          </p:nvPr>
        </p:nvSpPr>
        <p:spPr bwMode="auto">
          <a:xfrm>
            <a:off x="4171950" y="4419600"/>
            <a:ext cx="36576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8" name="Line 124"/>
          <p:cNvSpPr>
            <a:spLocks noChangeShapeType="1"/>
          </p:cNvSpPr>
          <p:nvPr>
            <p:custDataLst>
              <p:tags r:id="rId122"/>
            </p:custDataLst>
          </p:nvPr>
        </p:nvSpPr>
        <p:spPr bwMode="auto">
          <a:xfrm>
            <a:off x="5086350" y="41148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" name="Line 125"/>
          <p:cNvSpPr>
            <a:spLocks noChangeShapeType="1"/>
          </p:cNvSpPr>
          <p:nvPr>
            <p:custDataLst>
              <p:tags r:id="rId123"/>
            </p:custDataLst>
          </p:nvPr>
        </p:nvSpPr>
        <p:spPr bwMode="auto">
          <a:xfrm flipH="1">
            <a:off x="6686550" y="41148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0" name="Rectangle 126"/>
          <p:cNvSpPr>
            <a:spLocks noChangeArrowheads="1"/>
          </p:cNvSpPr>
          <p:nvPr>
            <p:custDataLst>
              <p:tags r:id="rId124"/>
            </p:custDataLst>
          </p:nvPr>
        </p:nvSpPr>
        <p:spPr bwMode="auto">
          <a:xfrm>
            <a:off x="514350" y="4953000"/>
            <a:ext cx="73152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" name="Line 127"/>
          <p:cNvSpPr>
            <a:spLocks noChangeShapeType="1"/>
          </p:cNvSpPr>
          <p:nvPr>
            <p:custDataLst>
              <p:tags r:id="rId125"/>
            </p:custDataLst>
          </p:nvPr>
        </p:nvSpPr>
        <p:spPr bwMode="auto">
          <a:xfrm>
            <a:off x="2114550" y="46482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2" name="Line 128"/>
          <p:cNvSpPr>
            <a:spLocks noChangeShapeType="1"/>
          </p:cNvSpPr>
          <p:nvPr>
            <p:custDataLst>
              <p:tags r:id="rId126"/>
            </p:custDataLst>
          </p:nvPr>
        </p:nvSpPr>
        <p:spPr bwMode="auto">
          <a:xfrm flipH="1">
            <a:off x="5848350" y="46482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" name="Rectangle 129"/>
          <p:cNvSpPr>
            <a:spLocks noChangeArrowheads="1"/>
          </p:cNvSpPr>
          <p:nvPr>
            <p:custDataLst>
              <p:tags r:id="rId127"/>
            </p:custDataLst>
          </p:nvPr>
        </p:nvSpPr>
        <p:spPr bwMode="auto">
          <a:xfrm>
            <a:off x="514350" y="5562600"/>
            <a:ext cx="73152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" name="Line 130"/>
          <p:cNvSpPr>
            <a:spLocks noChangeShapeType="1"/>
          </p:cNvSpPr>
          <p:nvPr>
            <p:custDataLst>
              <p:tags r:id="rId128"/>
            </p:custDataLst>
          </p:nvPr>
        </p:nvSpPr>
        <p:spPr bwMode="auto">
          <a:xfrm>
            <a:off x="4095750" y="5257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" name="Text Box 131"/>
          <p:cNvSpPr txBox="1">
            <a:spLocks noChangeArrowheads="1"/>
          </p:cNvSpPr>
          <p:nvPr>
            <p:custDataLst>
              <p:tags r:id="rId129"/>
            </p:custDataLst>
          </p:nvPr>
        </p:nvSpPr>
        <p:spPr bwMode="auto">
          <a:xfrm>
            <a:off x="4248150" y="5230813"/>
            <a:ext cx="15970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Copy if Needed</a:t>
            </a:r>
          </a:p>
        </p:txBody>
      </p:sp>
      <p:sp>
        <p:nvSpPr>
          <p:cNvPr id="136" name="Content Placeholder 2"/>
          <p:cNvSpPr txBox="1">
            <a:spLocks/>
          </p:cNvSpPr>
          <p:nvPr/>
        </p:nvSpPr>
        <p:spPr bwMode="auto">
          <a:xfrm>
            <a:off x="609600" y="13716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0" dirty="0" smtClean="0"/>
              <a:t>First </a:t>
            </a:r>
            <a:r>
              <a:rPr lang="en-US" b="0" dirty="0" err="1" smtClean="0"/>
              <a:t>recurse</a:t>
            </a:r>
            <a:r>
              <a:rPr lang="en-US" b="0" dirty="0" smtClean="0"/>
              <a:t> down to lists of size 1</a:t>
            </a:r>
          </a:p>
          <a:p>
            <a:r>
              <a:rPr lang="en-US" b="0" dirty="0" smtClean="0"/>
              <a:t>As we return from the recursion, swap between arrays</a:t>
            </a:r>
          </a:p>
        </p:txBody>
      </p:sp>
    </p:spTree>
    <p:extLst>
      <p:ext uri="{BB962C8B-B14F-4D97-AF65-F5344CB8AC3E}">
        <p14:creationId xmlns:p14="http://schemas.microsoft.com/office/powerpoint/2010/main" val="2023277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Linked lists and big data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8768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We defined sorting over an array, but sometimes you want to sort linked lists</a:t>
            </a:r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r>
              <a:rPr lang="en-US" dirty="0" smtClean="0"/>
              <a:t>One approach:</a:t>
            </a:r>
          </a:p>
          <a:p>
            <a:pPr lvl="1"/>
            <a:r>
              <a:rPr lang="en-US" dirty="0" smtClean="0"/>
              <a:t>Convert to array: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Sort: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dirty="0" smtClean="0"/>
              <a:t> </a:t>
            </a:r>
            <a:r>
              <a:rPr lang="en-US" i="1" dirty="0" smtClean="0"/>
              <a:t>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Convert back to list: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)</a:t>
            </a:r>
          </a:p>
          <a:p>
            <a:pPr lvl="1"/>
            <a:endParaRPr lang="en-US" sz="1000" dirty="0" smtClean="0"/>
          </a:p>
          <a:p>
            <a:pPr>
              <a:buNone/>
            </a:pPr>
            <a:r>
              <a:rPr lang="en-US" dirty="0" smtClean="0"/>
              <a:t>Or: merge sort works very nicely on linked lists directly</a:t>
            </a:r>
          </a:p>
          <a:p>
            <a:pPr lvl="1"/>
            <a:r>
              <a:rPr lang="en-US" dirty="0" err="1" smtClean="0"/>
              <a:t>Heapsort</a:t>
            </a:r>
            <a:r>
              <a:rPr lang="en-US" dirty="0" smtClean="0"/>
              <a:t> and quicksort do not</a:t>
            </a:r>
          </a:p>
          <a:p>
            <a:pPr lvl="1"/>
            <a:r>
              <a:rPr lang="en-US" dirty="0" smtClean="0"/>
              <a:t>Insertion sort and selection sort do but they’re slower</a:t>
            </a:r>
          </a:p>
          <a:p>
            <a:pPr lvl="1"/>
            <a:endParaRPr lang="en-US" sz="1000" dirty="0" smtClean="0"/>
          </a:p>
          <a:p>
            <a:pPr>
              <a:buNone/>
            </a:pPr>
            <a:r>
              <a:rPr lang="en-US" dirty="0" smtClean="0"/>
              <a:t>Merge sort is also the sort of choice for external sorting</a:t>
            </a:r>
          </a:p>
          <a:p>
            <a:pPr lvl="1"/>
            <a:r>
              <a:rPr lang="en-US" dirty="0" smtClean="0"/>
              <a:t>Linear merges minimize disk accesses</a:t>
            </a:r>
          </a:p>
          <a:p>
            <a:pPr lvl="1"/>
            <a:r>
              <a:rPr lang="en-US" dirty="0" smtClean="0"/>
              <a:t>And can leverage multiple disks to get streaming accesses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Summer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712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Analysis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4958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Having defined an algorithm and argued it is correct, we should analyze its running time and space: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To sort </a:t>
            </a:r>
            <a:r>
              <a:rPr lang="en-US" i="1" dirty="0" smtClean="0"/>
              <a:t>n</a:t>
            </a:r>
            <a:r>
              <a:rPr lang="en-US" dirty="0" smtClean="0"/>
              <a:t> elements, we:</a:t>
            </a:r>
          </a:p>
          <a:p>
            <a:pPr lvl="1"/>
            <a:r>
              <a:rPr lang="en-US" dirty="0" smtClean="0"/>
              <a:t>Return immediately if </a:t>
            </a:r>
            <a:r>
              <a:rPr lang="en-US" i="1" dirty="0" smtClean="0"/>
              <a:t>n</a:t>
            </a:r>
            <a:r>
              <a:rPr lang="en-US" dirty="0" smtClean="0"/>
              <a:t>=1</a:t>
            </a:r>
          </a:p>
          <a:p>
            <a:pPr lvl="1"/>
            <a:r>
              <a:rPr lang="en-US" dirty="0" smtClean="0"/>
              <a:t>Else do 2 </a:t>
            </a:r>
            <a:r>
              <a:rPr lang="en-US" dirty="0" err="1" smtClean="0"/>
              <a:t>subproblems</a:t>
            </a:r>
            <a:r>
              <a:rPr lang="en-US" dirty="0" smtClean="0"/>
              <a:t> of size </a:t>
            </a:r>
            <a:r>
              <a:rPr lang="en-US" i="1" dirty="0" smtClean="0"/>
              <a:t>n</a:t>
            </a:r>
            <a:r>
              <a:rPr lang="en-US" dirty="0" smtClean="0"/>
              <a:t>/2 and then an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) merge</a:t>
            </a:r>
          </a:p>
          <a:p>
            <a:pPr lvl="1"/>
            <a:endParaRPr lang="en-US" dirty="0" smtClean="0"/>
          </a:p>
          <a:p>
            <a:pPr>
              <a:buNone/>
            </a:pPr>
            <a:r>
              <a:rPr lang="en-US" dirty="0" smtClean="0"/>
              <a:t>Recurrence relation:</a:t>
            </a:r>
          </a:p>
          <a:p>
            <a:pPr>
              <a:buNone/>
            </a:pPr>
            <a:r>
              <a:rPr lang="en-US" dirty="0" smtClean="0"/>
              <a:t>	 T(1) = c</a:t>
            </a:r>
            <a:r>
              <a:rPr lang="en-US" baseline="-25000" dirty="0" smtClean="0"/>
              <a:t>1</a:t>
            </a:r>
          </a:p>
          <a:p>
            <a:pPr>
              <a:buNone/>
            </a:pPr>
            <a:r>
              <a:rPr lang="en-US" dirty="0" smtClean="0"/>
              <a:t>      T(</a:t>
            </a:r>
            <a:r>
              <a:rPr lang="en-US" i="1" dirty="0" smtClean="0"/>
              <a:t>n</a:t>
            </a:r>
            <a:r>
              <a:rPr lang="en-US" dirty="0" smtClean="0"/>
              <a:t>) = 2T(</a:t>
            </a:r>
            <a:r>
              <a:rPr lang="en-US" i="1" dirty="0" smtClean="0"/>
              <a:t>n</a:t>
            </a:r>
            <a:r>
              <a:rPr lang="en-US" dirty="0" smtClean="0"/>
              <a:t>/2) + c</a:t>
            </a:r>
            <a:r>
              <a:rPr lang="en-US" baseline="-25000" dirty="0" smtClean="0"/>
              <a:t>2</a:t>
            </a:r>
            <a:r>
              <a:rPr lang="en-US" i="1" dirty="0" smtClean="0"/>
              <a:t>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Summer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819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More Reasons to Sort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4958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General technique in computing: </a:t>
            </a:r>
          </a:p>
          <a:p>
            <a:pPr>
              <a:buNone/>
            </a:pPr>
            <a:r>
              <a:rPr lang="en-US" i="1" dirty="0" smtClean="0"/>
              <a:t>	Preprocess data to make subsequent operations faster</a:t>
            </a:r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r>
              <a:rPr lang="en-US" dirty="0" smtClean="0"/>
              <a:t>Example: Sort the data so that you can</a:t>
            </a:r>
          </a:p>
          <a:p>
            <a:pPr lvl="1"/>
            <a:r>
              <a:rPr lang="en-US" dirty="0" smtClean="0"/>
              <a:t>Find the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k</a:t>
            </a:r>
            <a:r>
              <a:rPr lang="en-US" baseline="30000" dirty="0" err="1" smtClean="0"/>
              <a:t>th</a:t>
            </a:r>
            <a:r>
              <a:rPr lang="en-US" dirty="0" smtClean="0"/>
              <a:t> largest in constant time for any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k</a:t>
            </a:r>
          </a:p>
          <a:p>
            <a:pPr lvl="1"/>
            <a:r>
              <a:rPr lang="en-US" dirty="0" smtClean="0"/>
              <a:t>Perform binary search to find elements in logarithmic time</a:t>
            </a:r>
          </a:p>
          <a:p>
            <a:pPr lvl="1"/>
            <a:endParaRPr lang="en-US" dirty="0" smtClean="0"/>
          </a:p>
          <a:p>
            <a:pPr>
              <a:buNone/>
            </a:pPr>
            <a:r>
              <a:rPr lang="en-US" dirty="0" smtClean="0"/>
              <a:t>Whether the performance of the preprocessing matters depends on</a:t>
            </a:r>
          </a:p>
          <a:p>
            <a:pPr lvl="1"/>
            <a:r>
              <a:rPr lang="en-US" dirty="0" smtClean="0"/>
              <a:t>How often the data will change (and how much it will change)</a:t>
            </a:r>
          </a:p>
          <a:p>
            <a:pPr lvl="1"/>
            <a:r>
              <a:rPr lang="en-US" dirty="0" smtClean="0"/>
              <a:t>How much data there 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Summer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468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One of the recurrence classics…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For simplicity let constants be 1 (no effect on asymptotic answer)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T(1) = 1                                            So total is 2</a:t>
            </a:r>
            <a:r>
              <a:rPr lang="en-US" sz="2400" b="1" baseline="30000" dirty="0" smtClean="0"/>
              <a:t>k</a:t>
            </a:r>
            <a:r>
              <a:rPr lang="en-US" dirty="0" smtClean="0"/>
              <a:t>T(n/2</a:t>
            </a:r>
            <a:r>
              <a:rPr lang="en-US" sz="2400" b="1" baseline="30000" dirty="0" smtClean="0"/>
              <a:t>k</a:t>
            </a:r>
            <a:r>
              <a:rPr lang="en-US" dirty="0" smtClean="0"/>
              <a:t>) + </a:t>
            </a:r>
            <a:r>
              <a:rPr lang="en-US" dirty="0" err="1" smtClean="0"/>
              <a:t>kn</a:t>
            </a:r>
            <a:r>
              <a:rPr lang="en-US" dirty="0" smtClean="0"/>
              <a:t> where</a:t>
            </a:r>
            <a:endParaRPr lang="en-US" baseline="-25000" dirty="0" smtClean="0"/>
          </a:p>
          <a:p>
            <a:pPr>
              <a:buNone/>
            </a:pPr>
            <a:r>
              <a:rPr lang="en-US" dirty="0" smtClean="0"/>
              <a:t>T(n) = 2T(n/2) + n                                   </a:t>
            </a:r>
            <a:r>
              <a:rPr lang="en-US" dirty="0" err="1" smtClean="0"/>
              <a:t>n</a:t>
            </a:r>
            <a:r>
              <a:rPr lang="en-US" dirty="0" smtClean="0"/>
              <a:t>/2</a:t>
            </a:r>
            <a:r>
              <a:rPr lang="en-US" sz="2400" b="1" baseline="30000" dirty="0" smtClean="0"/>
              <a:t>k </a:t>
            </a:r>
            <a:r>
              <a:rPr lang="en-US" dirty="0" smtClean="0"/>
              <a:t>= 1, i.e., log n = k   </a:t>
            </a:r>
          </a:p>
          <a:p>
            <a:pPr>
              <a:buNone/>
            </a:pPr>
            <a:r>
              <a:rPr lang="en-US" dirty="0" smtClean="0"/>
              <a:t>        = 2(2T(n/4) + n/2) + n               That is, 2</a:t>
            </a:r>
            <a:r>
              <a:rPr lang="en-US" sz="2400" b="1" baseline="30000" dirty="0" smtClean="0"/>
              <a:t>log n </a:t>
            </a:r>
            <a:r>
              <a:rPr lang="en-US" dirty="0" smtClean="0"/>
              <a:t>T(1) + n log n</a:t>
            </a:r>
          </a:p>
          <a:p>
            <a:pPr>
              <a:buNone/>
            </a:pPr>
            <a:r>
              <a:rPr lang="en-US" dirty="0" smtClean="0"/>
              <a:t>        = 4T(n/4) + 2n                                     = n + n log n</a:t>
            </a:r>
          </a:p>
          <a:p>
            <a:pPr>
              <a:buNone/>
            </a:pPr>
            <a:r>
              <a:rPr lang="en-US" dirty="0" smtClean="0"/>
              <a:t>        = 4(2T(n/8) + n/4) + 2n                        = O(n log n)</a:t>
            </a:r>
          </a:p>
          <a:p>
            <a:pPr>
              <a:buNone/>
            </a:pPr>
            <a:r>
              <a:rPr lang="en-US" dirty="0" smtClean="0"/>
              <a:t>        = 8T(n/8) + 3n</a:t>
            </a:r>
          </a:p>
          <a:p>
            <a:pPr>
              <a:buNone/>
            </a:pPr>
            <a:r>
              <a:rPr lang="en-US" dirty="0" smtClean="0"/>
              <a:t>        ….</a:t>
            </a:r>
          </a:p>
          <a:p>
            <a:pPr>
              <a:buNone/>
            </a:pPr>
            <a:r>
              <a:rPr lang="en-US" dirty="0" smtClean="0"/>
              <a:t>        = 2</a:t>
            </a:r>
            <a:r>
              <a:rPr lang="en-US" sz="2400" b="1" baseline="30000" dirty="0" smtClean="0"/>
              <a:t>k</a:t>
            </a:r>
            <a:r>
              <a:rPr lang="en-US" dirty="0" smtClean="0"/>
              <a:t>T(n/2</a:t>
            </a:r>
            <a:r>
              <a:rPr lang="en-US" sz="2400" b="1" baseline="30000" dirty="0" smtClean="0"/>
              <a:t>k</a:t>
            </a:r>
            <a:r>
              <a:rPr lang="en-US" dirty="0" smtClean="0"/>
              <a:t>) + </a:t>
            </a:r>
            <a:r>
              <a:rPr lang="en-US" dirty="0" err="1" smtClean="0"/>
              <a:t>kn</a:t>
            </a:r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Summer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246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Or more intuitively…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25146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This recurrence is common you just “know” it’s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dirty="0" smtClean="0"/>
              <a:t> </a:t>
            </a:r>
            <a:r>
              <a:rPr lang="en-US" i="1" dirty="0" smtClean="0"/>
              <a:t>n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Merge sort is relatively easy to intuit (best, worst, and average):</a:t>
            </a:r>
          </a:p>
          <a:p>
            <a:r>
              <a:rPr lang="en-US" dirty="0" smtClean="0"/>
              <a:t>The recursion “tree” will have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dirty="0" smtClean="0"/>
              <a:t> </a:t>
            </a:r>
            <a:r>
              <a:rPr lang="en-US" i="1" dirty="0" smtClean="0"/>
              <a:t>n</a:t>
            </a:r>
            <a:r>
              <a:rPr lang="en-US" dirty="0" smtClean="0"/>
              <a:t> height</a:t>
            </a:r>
          </a:p>
          <a:p>
            <a:r>
              <a:rPr lang="en-US" dirty="0" smtClean="0"/>
              <a:t>At each level we do a </a:t>
            </a:r>
            <a:r>
              <a:rPr lang="en-US" i="1" dirty="0" smtClean="0"/>
              <a:t>total</a:t>
            </a:r>
            <a:r>
              <a:rPr lang="en-US" dirty="0" smtClean="0"/>
              <a:t> amount of merging equal to </a:t>
            </a:r>
            <a:r>
              <a:rPr lang="en-US" i="1" dirty="0" smtClean="0"/>
              <a:t>n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Summer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pic>
        <p:nvPicPr>
          <p:cNvPr id="66" name="Picture 65" descr="lecture13.jpg"/>
          <p:cNvPicPr>
            <a:picLocks noChangeAspect="1"/>
          </p:cNvPicPr>
          <p:nvPr/>
        </p:nvPicPr>
        <p:blipFill>
          <a:blip r:embed="rId3" cstate="print"/>
          <a:srcRect l="2500" t="18889" r="7500" b="13333"/>
          <a:stretch>
            <a:fillRect/>
          </a:stretch>
        </p:blipFill>
        <p:spPr>
          <a:xfrm>
            <a:off x="2133600" y="3517194"/>
            <a:ext cx="5105400" cy="288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746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00FF"/>
                </a:solidFill>
              </a:rPr>
              <a:t>Quicksort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Also uses divide-and-conquer</a:t>
            </a:r>
          </a:p>
          <a:p>
            <a:pPr lvl="1"/>
            <a:r>
              <a:rPr lang="en-US" dirty="0"/>
              <a:t>Recursively chop into </a:t>
            </a:r>
            <a:r>
              <a:rPr lang="en-US" dirty="0" smtClean="0"/>
              <a:t>two pieces</a:t>
            </a:r>
            <a:endParaRPr lang="en-US" dirty="0"/>
          </a:p>
          <a:p>
            <a:pPr lvl="1"/>
            <a:r>
              <a:rPr lang="en-US" dirty="0"/>
              <a:t>Instead of doing all the work as we merge together, </a:t>
            </a:r>
            <a:br>
              <a:rPr lang="en-US" dirty="0"/>
            </a:br>
            <a:r>
              <a:rPr lang="en-US" dirty="0"/>
              <a:t>we will do all the work as we recursively split into halves</a:t>
            </a:r>
            <a:endParaRPr lang="en-US" sz="1000" dirty="0"/>
          </a:p>
          <a:p>
            <a:pPr lvl="1"/>
            <a:r>
              <a:rPr lang="en-US" dirty="0"/>
              <a:t>Unlike </a:t>
            </a:r>
            <a:r>
              <a:rPr lang="en-US" dirty="0" smtClean="0"/>
              <a:t>merge sort</a:t>
            </a:r>
            <a:r>
              <a:rPr lang="en-US" dirty="0"/>
              <a:t>, does not need auxiliary </a:t>
            </a:r>
            <a:r>
              <a:rPr lang="en-US" dirty="0" smtClean="0"/>
              <a:t>space</a:t>
            </a:r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dirty="0" smtClean="0"/>
              <a:t> </a:t>
            </a:r>
            <a:r>
              <a:rPr lang="en-US" i="1" dirty="0" smtClean="0"/>
              <a:t>n</a:t>
            </a:r>
            <a:r>
              <a:rPr lang="en-US" dirty="0" smtClean="0"/>
              <a:t>) on average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r>
              <a:rPr lang="en-US" dirty="0" smtClean="0"/>
              <a:t>, but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sz="2400" b="1" baseline="30000" dirty="0" smtClean="0"/>
              <a:t>2</a:t>
            </a:r>
            <a:r>
              <a:rPr lang="en-US" dirty="0" smtClean="0"/>
              <a:t>) worst-case </a:t>
            </a:r>
            <a:r>
              <a:rPr lang="en-US" dirty="0" smtClean="0">
                <a:sym typeface="Wingdings" panose="05000000000000000000" pitchFamily="2" charset="2"/>
              </a:rPr>
              <a:t></a:t>
            </a:r>
            <a:endParaRPr lang="en-US" dirty="0" smtClean="0"/>
          </a:p>
          <a:p>
            <a:endParaRPr lang="en-US" sz="1000" dirty="0" smtClean="0"/>
          </a:p>
          <a:p>
            <a:r>
              <a:rPr lang="en-US" dirty="0" smtClean="0"/>
              <a:t>Faster than merge sort in practice?</a:t>
            </a:r>
          </a:p>
          <a:p>
            <a:pPr lvl="1"/>
            <a:r>
              <a:rPr lang="en-US" dirty="0" smtClean="0"/>
              <a:t>Often believed so</a:t>
            </a:r>
          </a:p>
          <a:p>
            <a:pPr lvl="1"/>
            <a:r>
              <a:rPr lang="en-US" dirty="0" smtClean="0"/>
              <a:t>Does fewer copies and more comparisons, so it depends on the relative cost of these two operations!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Summer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102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Quicksort Overview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Pick a pivot element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Partition all the data into: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US" dirty="0" smtClean="0"/>
              <a:t>The elements less than the pivot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US" dirty="0" smtClean="0"/>
              <a:t>The pivot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US" dirty="0" smtClean="0"/>
              <a:t>The elements greater than the pivot</a:t>
            </a:r>
          </a:p>
          <a:p>
            <a:pPr marL="857250" lvl="1" indent="-457200">
              <a:buFont typeface="+mj-lt"/>
              <a:buAutoNum type="alphaU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Recursively sort A and C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answer is, “as simple as A, B, C” 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None/>
            </a:pPr>
            <a:r>
              <a:rPr lang="en-US" dirty="0" smtClean="0"/>
              <a:t>(Alas, there are some details lurking in this algorithm)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Summer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142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Think in Terms of Sets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Summer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Oval 102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47800" y="1676400"/>
            <a:ext cx="4724400" cy="9906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8" name="Text Box 102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37016" y="1964631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13</a:t>
            </a:r>
          </a:p>
        </p:txBody>
      </p:sp>
      <p:sp>
        <p:nvSpPr>
          <p:cNvPr id="9" name="Text Box 102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346616" y="1812231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81</a:t>
            </a:r>
          </a:p>
        </p:txBody>
      </p:sp>
      <p:sp>
        <p:nvSpPr>
          <p:cNvPr id="10" name="Text Box 103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575216" y="2117031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92</a:t>
            </a:r>
          </a:p>
        </p:txBody>
      </p:sp>
      <p:sp>
        <p:nvSpPr>
          <p:cNvPr id="11" name="Text Box 103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108616" y="1888431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43</a:t>
            </a:r>
          </a:p>
        </p:txBody>
      </p:sp>
      <p:sp>
        <p:nvSpPr>
          <p:cNvPr id="12" name="Text Box 103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489616" y="2299593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65</a:t>
            </a:r>
          </a:p>
        </p:txBody>
      </p:sp>
      <p:sp>
        <p:nvSpPr>
          <p:cNvPr id="13" name="Text Box 103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718216" y="1812231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31</a:t>
            </a:r>
          </a:p>
        </p:txBody>
      </p:sp>
      <p:sp>
        <p:nvSpPr>
          <p:cNvPr id="14" name="Text Box 103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327816" y="1812231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57</a:t>
            </a:r>
          </a:p>
        </p:txBody>
      </p:sp>
      <p:sp>
        <p:nvSpPr>
          <p:cNvPr id="15" name="Text Box 1035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632616" y="2269431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26</a:t>
            </a:r>
          </a:p>
        </p:txBody>
      </p:sp>
      <p:sp>
        <p:nvSpPr>
          <p:cNvPr id="16" name="Text Box 1036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013616" y="1964631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75</a:t>
            </a:r>
          </a:p>
        </p:txBody>
      </p:sp>
      <p:sp>
        <p:nvSpPr>
          <p:cNvPr id="17" name="Text Box 1037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554679" y="2117031"/>
            <a:ext cx="2920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0</a:t>
            </a:r>
          </a:p>
        </p:txBody>
      </p:sp>
      <p:sp>
        <p:nvSpPr>
          <p:cNvPr id="18" name="Oval 103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500438" y="2284413"/>
            <a:ext cx="384175" cy="301625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19" name="Text Box 1039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065713" y="1674167"/>
            <a:ext cx="356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</a:rPr>
              <a:t>S</a:t>
            </a:r>
          </a:p>
        </p:txBody>
      </p:sp>
      <p:sp>
        <p:nvSpPr>
          <p:cNvPr id="20" name="Text Box 1040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807550" y="1704459"/>
            <a:ext cx="18646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solidFill>
                  <a:schemeClr val="accent2"/>
                </a:solidFill>
                <a:latin typeface="Times New Roman" pitchFamily="18" charset="0"/>
              </a:rPr>
              <a:t>select pivot value</a:t>
            </a:r>
          </a:p>
        </p:txBody>
      </p:sp>
      <p:sp>
        <p:nvSpPr>
          <p:cNvPr id="21" name="Oval 1041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524000" y="2971800"/>
            <a:ext cx="1981200" cy="8382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22" name="Text Box 1042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584616" y="3260031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13</a:t>
            </a:r>
          </a:p>
        </p:txBody>
      </p:sp>
      <p:sp>
        <p:nvSpPr>
          <p:cNvPr id="23" name="Text Box 1043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851816" y="3336231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81</a:t>
            </a:r>
          </a:p>
        </p:txBody>
      </p:sp>
      <p:sp>
        <p:nvSpPr>
          <p:cNvPr id="24" name="Text Box 1044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861216" y="3412431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92</a:t>
            </a:r>
          </a:p>
        </p:txBody>
      </p:sp>
      <p:sp>
        <p:nvSpPr>
          <p:cNvPr id="25" name="Text Box 1045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346616" y="3183831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43</a:t>
            </a:r>
          </a:p>
        </p:txBody>
      </p:sp>
      <p:sp>
        <p:nvSpPr>
          <p:cNvPr id="26" name="Text Box 1046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875379" y="3215581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65</a:t>
            </a:r>
          </a:p>
        </p:txBody>
      </p:sp>
      <p:sp>
        <p:nvSpPr>
          <p:cNvPr id="27" name="Text Box 1047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880016" y="3107631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31</a:t>
            </a:r>
          </a:p>
        </p:txBody>
      </p:sp>
      <p:sp>
        <p:nvSpPr>
          <p:cNvPr id="28" name="Text Box 1048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651416" y="3488631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57</a:t>
            </a:r>
          </a:p>
        </p:txBody>
      </p:sp>
      <p:sp>
        <p:nvSpPr>
          <p:cNvPr id="29" name="Text Box 1049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041816" y="3488631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26</a:t>
            </a:r>
          </a:p>
        </p:txBody>
      </p:sp>
      <p:sp>
        <p:nvSpPr>
          <p:cNvPr id="30" name="Text Box 1050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394616" y="3107631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75</a:t>
            </a:r>
          </a:p>
        </p:txBody>
      </p:sp>
      <p:sp>
        <p:nvSpPr>
          <p:cNvPr id="31" name="Text Box 105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049479" y="3031431"/>
            <a:ext cx="2920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0</a:t>
            </a:r>
          </a:p>
        </p:txBody>
      </p:sp>
      <p:sp>
        <p:nvSpPr>
          <p:cNvPr id="32" name="Oval 1052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886200" y="3200400"/>
            <a:ext cx="384175" cy="301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33" name="Text Box 1053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208800" y="2786390"/>
            <a:ext cx="4764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</a:rPr>
              <a:t>S</a:t>
            </a:r>
            <a:r>
              <a:rPr lang="en-US" sz="2800" baseline="-25000" dirty="0">
                <a:latin typeface="Times New Roman" pitchFamily="18" charset="0"/>
              </a:rPr>
              <a:t>1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34" name="Oval 1054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572000" y="3048000"/>
            <a:ext cx="1981200" cy="838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35" name="Text Box 1055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333000" y="2786390"/>
            <a:ext cx="4764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</a:rPr>
              <a:t>S</a:t>
            </a:r>
            <a:r>
              <a:rPr lang="en-US" sz="2800" baseline="-25000" dirty="0">
                <a:latin typeface="Times New Roman" pitchFamily="18" charset="0"/>
              </a:rPr>
              <a:t>2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36" name="Text Box 1056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859770" y="2847459"/>
            <a:ext cx="12426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solidFill>
                  <a:schemeClr val="accent2"/>
                </a:solidFill>
                <a:latin typeface="Times New Roman" pitchFamily="18" charset="0"/>
              </a:rPr>
              <a:t>partition </a:t>
            </a:r>
            <a:r>
              <a:rPr lang="en-US" sz="1800" b="1">
                <a:solidFill>
                  <a:schemeClr val="accent2"/>
                </a:solidFill>
                <a:latin typeface="Times New Roman" pitchFamily="18" charset="0"/>
              </a:rPr>
              <a:t>S</a:t>
            </a:r>
          </a:p>
        </p:txBody>
      </p:sp>
      <p:sp>
        <p:nvSpPr>
          <p:cNvPr id="37" name="Oval 1057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1219200" y="4467225"/>
            <a:ext cx="2311400" cy="3810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38" name="Text Box 1058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1622716" y="4509393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13</a:t>
            </a:r>
          </a:p>
        </p:txBody>
      </p:sp>
      <p:sp>
        <p:nvSpPr>
          <p:cNvPr id="39" name="Text Box 1059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2537116" y="4509393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43</a:t>
            </a:r>
          </a:p>
        </p:txBody>
      </p:sp>
      <p:sp>
        <p:nvSpPr>
          <p:cNvPr id="40" name="Text Box 1060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2219616" y="4509393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31</a:t>
            </a:r>
          </a:p>
        </p:txBody>
      </p:sp>
      <p:sp>
        <p:nvSpPr>
          <p:cNvPr id="41" name="Text Box 1061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2841916" y="4509393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57</a:t>
            </a:r>
          </a:p>
        </p:txBody>
      </p:sp>
      <p:sp>
        <p:nvSpPr>
          <p:cNvPr id="42" name="Text Box 1062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1914816" y="4509393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26</a:t>
            </a:r>
          </a:p>
        </p:txBody>
      </p:sp>
      <p:sp>
        <p:nvSpPr>
          <p:cNvPr id="43" name="Text Box 1063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1417654" y="4509393"/>
            <a:ext cx="2920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0</a:t>
            </a:r>
          </a:p>
        </p:txBody>
      </p:sp>
      <p:sp>
        <p:nvSpPr>
          <p:cNvPr id="44" name="Text Box 1064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1132600" y="4005590"/>
            <a:ext cx="4764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</a:rPr>
              <a:t>S</a:t>
            </a:r>
            <a:r>
              <a:rPr lang="en-US" sz="2800" baseline="-25000" dirty="0">
                <a:latin typeface="Times New Roman" pitchFamily="18" charset="0"/>
              </a:rPr>
              <a:t>1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45" name="Text Box 1065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115216" y="4509393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81</a:t>
            </a:r>
          </a:p>
        </p:txBody>
      </p:sp>
      <p:sp>
        <p:nvSpPr>
          <p:cNvPr id="46" name="Text Box 1066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496216" y="4509393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92</a:t>
            </a:r>
          </a:p>
        </p:txBody>
      </p:sp>
      <p:sp>
        <p:nvSpPr>
          <p:cNvPr id="47" name="Text Box 1067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4734216" y="4509393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75</a:t>
            </a:r>
          </a:p>
        </p:txBody>
      </p:sp>
      <p:sp>
        <p:nvSpPr>
          <p:cNvPr id="48" name="Oval 1068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4521200" y="4419600"/>
            <a:ext cx="1600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49" name="Text Box 1069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3821404" y="4510981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65</a:t>
            </a:r>
          </a:p>
        </p:txBody>
      </p:sp>
      <p:sp>
        <p:nvSpPr>
          <p:cNvPr id="50" name="Oval 1070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3832225" y="4495800"/>
            <a:ext cx="384175" cy="301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51" name="Text Box 1071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4333000" y="4005590"/>
            <a:ext cx="4764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</a:rPr>
              <a:t>S</a:t>
            </a:r>
            <a:r>
              <a:rPr lang="en-US" sz="2800" baseline="-25000" dirty="0">
                <a:latin typeface="Times New Roman" pitchFamily="18" charset="0"/>
              </a:rPr>
              <a:t>2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52" name="Text Box 1072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6795972" y="3883710"/>
            <a:ext cx="19607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800" dirty="0" smtClean="0">
                <a:solidFill>
                  <a:schemeClr val="accent2"/>
                </a:solidFill>
                <a:latin typeface="Times New Roman" pitchFamily="18" charset="0"/>
              </a:rPr>
              <a:t>Quicksort(S</a:t>
            </a:r>
            <a:r>
              <a:rPr lang="en-US" sz="1800" baseline="-25000" dirty="0" smtClean="0">
                <a:solidFill>
                  <a:schemeClr val="accent2"/>
                </a:solidFill>
                <a:latin typeface="Times New Roman" pitchFamily="18" charset="0"/>
              </a:rPr>
              <a:t>1</a:t>
            </a:r>
            <a:r>
              <a:rPr lang="en-US" sz="1800" dirty="0">
                <a:solidFill>
                  <a:schemeClr val="accent2"/>
                </a:solidFill>
                <a:latin typeface="Times New Roman" pitchFamily="18" charset="0"/>
              </a:rPr>
              <a:t>) and</a:t>
            </a:r>
          </a:p>
          <a:p>
            <a:pPr algn="ctr"/>
            <a:r>
              <a:rPr lang="en-US" sz="1800" dirty="0" smtClean="0">
                <a:solidFill>
                  <a:schemeClr val="accent2"/>
                </a:solidFill>
                <a:latin typeface="Times New Roman" pitchFamily="18" charset="0"/>
              </a:rPr>
              <a:t>Quicksort(S</a:t>
            </a:r>
            <a:r>
              <a:rPr lang="en-US" sz="1800" baseline="-25000" dirty="0" smtClean="0">
                <a:solidFill>
                  <a:schemeClr val="accent2"/>
                </a:solidFill>
                <a:latin typeface="Times New Roman" pitchFamily="18" charset="0"/>
              </a:rPr>
              <a:t>2</a:t>
            </a:r>
            <a:r>
              <a:rPr lang="en-US" sz="1800" dirty="0">
                <a:solidFill>
                  <a:schemeClr val="accent2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53" name="Oval 1073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1828800" y="5443538"/>
            <a:ext cx="3683000" cy="3810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54" name="Text Box 1074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2232316" y="5499993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13</a:t>
            </a:r>
          </a:p>
        </p:txBody>
      </p:sp>
      <p:sp>
        <p:nvSpPr>
          <p:cNvPr id="55" name="Text Box 1075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3146716" y="5499993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43</a:t>
            </a:r>
          </a:p>
        </p:txBody>
      </p:sp>
      <p:sp>
        <p:nvSpPr>
          <p:cNvPr id="56" name="Text Box 1076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2829216" y="5499993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31</a:t>
            </a:r>
          </a:p>
        </p:txBody>
      </p:sp>
      <p:sp>
        <p:nvSpPr>
          <p:cNvPr id="57" name="Text Box 1077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3451516" y="5499993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57</a:t>
            </a:r>
          </a:p>
        </p:txBody>
      </p:sp>
      <p:sp>
        <p:nvSpPr>
          <p:cNvPr id="58" name="Text Box 1078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2524416" y="5499993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26</a:t>
            </a:r>
          </a:p>
        </p:txBody>
      </p:sp>
      <p:sp>
        <p:nvSpPr>
          <p:cNvPr id="59" name="Text Box 1079"/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2027254" y="5499993"/>
            <a:ext cx="2920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0</a:t>
            </a:r>
          </a:p>
        </p:txBody>
      </p:sp>
      <p:sp>
        <p:nvSpPr>
          <p:cNvPr id="60" name="Text Box 1080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3819816" y="5499993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65</a:t>
            </a:r>
          </a:p>
        </p:txBody>
      </p:sp>
      <p:sp>
        <p:nvSpPr>
          <p:cNvPr id="61" name="Text Box 1081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4594516" y="5499993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81</a:t>
            </a:r>
          </a:p>
        </p:txBody>
      </p:sp>
      <p:sp>
        <p:nvSpPr>
          <p:cNvPr id="62" name="Text Box 1082"/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4975516" y="5499993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92</a:t>
            </a:r>
          </a:p>
        </p:txBody>
      </p:sp>
      <p:sp>
        <p:nvSpPr>
          <p:cNvPr id="63" name="Text Box 1083"/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4213516" y="5499993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75</a:t>
            </a:r>
          </a:p>
        </p:txBody>
      </p:sp>
      <p:sp>
        <p:nvSpPr>
          <p:cNvPr id="64" name="Text Box 1084"/>
          <p:cNvSpPr txBox="1"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1397500" y="5331767"/>
            <a:ext cx="356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</a:rPr>
              <a:t>S</a:t>
            </a:r>
          </a:p>
        </p:txBody>
      </p:sp>
      <p:sp>
        <p:nvSpPr>
          <p:cNvPr id="65" name="Text Box 1085"/>
          <p:cNvSpPr txBox="1"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6807302" y="5470009"/>
            <a:ext cx="20143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solidFill>
                  <a:schemeClr val="accent2"/>
                </a:solidFill>
                <a:latin typeface="Times New Roman" pitchFamily="18" charset="0"/>
              </a:rPr>
              <a:t>Presto!  </a:t>
            </a:r>
            <a:r>
              <a:rPr lang="en-US" sz="1800" b="1">
                <a:solidFill>
                  <a:schemeClr val="accent2"/>
                </a:solidFill>
                <a:latin typeface="Times New Roman" pitchFamily="18" charset="0"/>
              </a:rPr>
              <a:t>S</a:t>
            </a:r>
            <a:r>
              <a:rPr lang="en-US" sz="1800">
                <a:solidFill>
                  <a:schemeClr val="accent2"/>
                </a:solidFill>
                <a:latin typeface="Times New Roman" pitchFamily="18" charset="0"/>
              </a:rPr>
              <a:t> is sorted</a:t>
            </a:r>
          </a:p>
        </p:txBody>
      </p:sp>
      <p:sp>
        <p:nvSpPr>
          <p:cNvPr id="66" name="Text Box 1086"/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838200" y="5943600"/>
            <a:ext cx="6588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200" dirty="0">
                <a:latin typeface="Times New Roman" pitchFamily="18" charset="0"/>
              </a:rPr>
              <a:t>[Weiss]</a:t>
            </a:r>
          </a:p>
        </p:txBody>
      </p:sp>
      <p:sp>
        <p:nvSpPr>
          <p:cNvPr id="67" name="Freeform 1087"/>
          <p:cNvSpPr>
            <a:spLocks/>
          </p:cNvSpPr>
          <p:nvPr>
            <p:custDataLst>
              <p:tags r:id="rId61"/>
            </p:custDataLst>
          </p:nvPr>
        </p:nvSpPr>
        <p:spPr bwMode="auto">
          <a:xfrm>
            <a:off x="3878263" y="1905000"/>
            <a:ext cx="2979737" cy="396875"/>
          </a:xfrm>
          <a:custGeom>
            <a:avLst/>
            <a:gdLst>
              <a:gd name="T0" fmla="*/ 2979737 w 1877"/>
              <a:gd name="T1" fmla="*/ 0 h 250"/>
              <a:gd name="T2" fmla="*/ 952500 w 1877"/>
              <a:gd name="T3" fmla="*/ 125413 h 250"/>
              <a:gd name="T4" fmla="*/ 0 w 1877"/>
              <a:gd name="T5" fmla="*/ 396875 h 250"/>
              <a:gd name="T6" fmla="*/ 0 60000 65536"/>
              <a:gd name="T7" fmla="*/ 0 60000 65536"/>
              <a:gd name="T8" fmla="*/ 0 60000 65536"/>
              <a:gd name="T9" fmla="*/ 0 w 1877"/>
              <a:gd name="T10" fmla="*/ 0 h 250"/>
              <a:gd name="T11" fmla="*/ 1877 w 1877"/>
              <a:gd name="T12" fmla="*/ 250 h 2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77" h="250">
                <a:moveTo>
                  <a:pt x="1877" y="0"/>
                </a:moveTo>
                <a:cubicBezTo>
                  <a:pt x="1664" y="13"/>
                  <a:pt x="913" y="37"/>
                  <a:pt x="600" y="79"/>
                </a:cubicBezTo>
                <a:cubicBezTo>
                  <a:pt x="287" y="121"/>
                  <a:pt x="125" y="215"/>
                  <a:pt x="0" y="250"/>
                </a:cubicBezTo>
              </a:path>
            </a:pathLst>
          </a:cu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68" name="AutoShape 1088"/>
          <p:cNvSpPr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7467600" y="2209800"/>
            <a:ext cx="381000" cy="381000"/>
          </a:xfrm>
          <a:prstGeom prst="downArrow">
            <a:avLst>
              <a:gd name="adj1" fmla="val 50000"/>
              <a:gd name="adj2" fmla="val 35833"/>
            </a:avLst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69" name="AutoShape 1089"/>
          <p:cNvSpPr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7467600" y="3352800"/>
            <a:ext cx="381000" cy="381000"/>
          </a:xfrm>
          <a:prstGeom prst="downArrow">
            <a:avLst>
              <a:gd name="adj1" fmla="val 50000"/>
              <a:gd name="adj2" fmla="val 35833"/>
            </a:avLst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70" name="AutoShape 1090"/>
          <p:cNvSpPr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7467600" y="4876800"/>
            <a:ext cx="381000" cy="381000"/>
          </a:xfrm>
          <a:prstGeom prst="downArrow">
            <a:avLst>
              <a:gd name="adj1" fmla="val 50000"/>
              <a:gd name="adj2" fmla="val 35833"/>
            </a:avLst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82652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Example, Showing Recursion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Summer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811462" y="2154238"/>
            <a:ext cx="1210588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u="sng">
                <a:latin typeface="Times New Roman" pitchFamily="18" charset="0"/>
              </a:rPr>
              <a:t>2  4   3   1</a:t>
            </a:r>
          </a:p>
        </p:txBody>
      </p:sp>
      <p:sp>
        <p:nvSpPr>
          <p:cNvPr id="8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732587" y="2190750"/>
            <a:ext cx="95410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u="sng">
                <a:latin typeface="Times New Roman" pitchFamily="18" charset="0"/>
              </a:rPr>
              <a:t>8   9   6</a:t>
            </a:r>
          </a:p>
        </p:txBody>
      </p:sp>
      <p:sp>
        <p:nvSpPr>
          <p:cNvPr id="9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084387" y="2795588"/>
            <a:ext cx="63350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u="sng">
                <a:latin typeface="Times New Roman" pitchFamily="18" charset="0"/>
              </a:rPr>
              <a:t>2   1</a:t>
            </a:r>
          </a:p>
        </p:txBody>
      </p:sp>
      <p:sp>
        <p:nvSpPr>
          <p:cNvPr id="10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740650" y="2786063"/>
            <a:ext cx="312906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u="sng">
                <a:solidFill>
                  <a:schemeClr val="accent2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11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989387" y="2784475"/>
            <a:ext cx="312906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u="sng">
                <a:solidFill>
                  <a:schemeClr val="accent2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12" name="Text Box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199187" y="2803525"/>
            <a:ext cx="312906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u="sng">
                <a:solidFill>
                  <a:schemeClr val="accent2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13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831975" y="3432175"/>
            <a:ext cx="3877985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        </a:t>
            </a:r>
            <a:r>
              <a:rPr lang="en-US" sz="2000" u="sng">
                <a:solidFill>
                  <a:schemeClr val="accent2"/>
                </a:solidFill>
                <a:latin typeface="Times New Roman" pitchFamily="18" charset="0"/>
              </a:rPr>
              <a:t>2</a:t>
            </a:r>
            <a:r>
              <a:rPr lang="en-US" sz="2000">
                <a:latin typeface="Times New Roman" pitchFamily="18" charset="0"/>
              </a:rPr>
              <a:t>	          	 		</a:t>
            </a:r>
            <a:endParaRPr lang="en-US" sz="2000" u="sng">
              <a:latin typeface="Times New Roman" pitchFamily="18" charset="0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728787" y="4076700"/>
            <a:ext cx="3877985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   </a:t>
            </a:r>
            <a:r>
              <a:rPr lang="en-US" sz="2000" u="sng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en-US" sz="2000" u="sng">
                <a:latin typeface="Times New Roman" pitchFamily="18" charset="0"/>
              </a:rPr>
              <a:t>   2</a:t>
            </a:r>
            <a:r>
              <a:rPr lang="en-US" sz="2000">
                <a:latin typeface="Times New Roman" pitchFamily="18" charset="0"/>
              </a:rPr>
              <a:t>	               		</a:t>
            </a:r>
            <a:endParaRPr lang="en-US" sz="2000" u="sng">
              <a:latin typeface="Times New Roman" pitchFamily="18" charset="0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862137" y="4775200"/>
            <a:ext cx="1787669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        </a:t>
            </a:r>
            <a:r>
              <a:rPr lang="en-US" sz="2000" u="sng">
                <a:latin typeface="Times New Roman" pitchFamily="18" charset="0"/>
              </a:rPr>
              <a:t>1   2   </a:t>
            </a:r>
            <a:r>
              <a:rPr lang="en-US" sz="2000" u="sng">
                <a:solidFill>
                  <a:srgbClr val="FF0000"/>
                </a:solidFill>
                <a:latin typeface="Times New Roman" pitchFamily="18" charset="0"/>
              </a:rPr>
              <a:t>3</a:t>
            </a:r>
            <a:r>
              <a:rPr lang="en-US" sz="2000" u="sng">
                <a:latin typeface="Times New Roman" pitchFamily="18" charset="0"/>
              </a:rPr>
              <a:t>   4</a:t>
            </a:r>
          </a:p>
        </p:txBody>
      </p:sp>
      <p:sp>
        <p:nvSpPr>
          <p:cNvPr id="16" name="Text Box 1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278187" y="5480050"/>
            <a:ext cx="3070071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        </a:t>
            </a:r>
            <a:r>
              <a:rPr lang="en-US" sz="2000" u="sng">
                <a:latin typeface="Times New Roman" pitchFamily="18" charset="0"/>
              </a:rPr>
              <a:t>1   2   3   4   </a:t>
            </a:r>
            <a:r>
              <a:rPr lang="en-US" sz="2000" u="sng">
                <a:solidFill>
                  <a:srgbClr val="FF0000"/>
                </a:solidFill>
                <a:latin typeface="Times New Roman" pitchFamily="18" charset="0"/>
              </a:rPr>
              <a:t>5</a:t>
            </a:r>
            <a:r>
              <a:rPr lang="en-US" sz="2000" u="sng">
                <a:latin typeface="Times New Roman" pitchFamily="18" charset="0"/>
              </a:rPr>
              <a:t>   6   8   9</a:t>
            </a:r>
          </a:p>
        </p:txBody>
      </p:sp>
      <p:sp>
        <p:nvSpPr>
          <p:cNvPr id="17" name="Line 1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4643437" y="1966913"/>
            <a:ext cx="565150" cy="84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/>
          </a:p>
        </p:txBody>
      </p:sp>
      <p:sp>
        <p:nvSpPr>
          <p:cNvPr id="18" name="Line 1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5721350" y="1966913"/>
            <a:ext cx="585787" cy="84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/>
          </a:p>
        </p:txBody>
      </p:sp>
      <p:sp>
        <p:nvSpPr>
          <p:cNvPr id="19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2855912" y="2625725"/>
            <a:ext cx="574675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/>
          </a:p>
        </p:txBody>
      </p:sp>
      <p:sp>
        <p:nvSpPr>
          <p:cNvPr id="20" name="Line 16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616325" y="2605088"/>
            <a:ext cx="492125" cy="165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/>
          </a:p>
        </p:txBody>
      </p:sp>
      <p:sp>
        <p:nvSpPr>
          <p:cNvPr id="21" name="Line 17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6738937" y="2646363"/>
            <a:ext cx="328613" cy="195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/>
          </a:p>
        </p:txBody>
      </p:sp>
      <p:sp>
        <p:nvSpPr>
          <p:cNvPr id="22" name="Line 1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7386637" y="2646363"/>
            <a:ext cx="390525" cy="2365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/>
          </a:p>
        </p:txBody>
      </p:sp>
      <p:sp>
        <p:nvSpPr>
          <p:cNvPr id="23" name="Line 19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>
            <a:off x="2192337" y="3886200"/>
            <a:ext cx="76200" cy="227013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/>
          </a:p>
        </p:txBody>
      </p:sp>
      <p:sp>
        <p:nvSpPr>
          <p:cNvPr id="24" name="Line 20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2424112" y="3282950"/>
            <a:ext cx="123825" cy="1857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/>
          </a:p>
        </p:txBody>
      </p:sp>
      <p:sp>
        <p:nvSpPr>
          <p:cNvPr id="25" name="Line 24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6389687" y="3282950"/>
            <a:ext cx="374650" cy="1517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/>
          </a:p>
        </p:txBody>
      </p:sp>
      <p:sp>
        <p:nvSpPr>
          <p:cNvPr id="26" name="Line 25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7526337" y="3276600"/>
            <a:ext cx="381000" cy="152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/>
          </a:p>
        </p:txBody>
      </p:sp>
      <p:sp>
        <p:nvSpPr>
          <p:cNvPr id="27" name="Line 28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>
            <a:off x="2474912" y="3859213"/>
            <a:ext cx="174625" cy="266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/>
          </a:p>
        </p:txBody>
      </p:sp>
      <p:sp>
        <p:nvSpPr>
          <p:cNvPr id="28" name="Line 35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2444750" y="4516438"/>
            <a:ext cx="357187" cy="284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/>
          </a:p>
        </p:txBody>
      </p:sp>
      <p:sp>
        <p:nvSpPr>
          <p:cNvPr id="29" name="Line 36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H="1">
            <a:off x="3792537" y="3276600"/>
            <a:ext cx="381000" cy="160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/>
          </a:p>
        </p:txBody>
      </p:sp>
      <p:sp>
        <p:nvSpPr>
          <p:cNvPr id="30" name="Line 39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3267075" y="5214938"/>
            <a:ext cx="1439862" cy="271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/>
          </a:p>
        </p:txBody>
      </p:sp>
      <p:sp>
        <p:nvSpPr>
          <p:cNvPr id="31" name="Line 40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6230937" y="5226050"/>
            <a:ext cx="889000" cy="260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/>
          </a:p>
        </p:txBody>
      </p:sp>
      <p:sp>
        <p:nvSpPr>
          <p:cNvPr id="32" name="Text Box 4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15937" y="3919538"/>
            <a:ext cx="1154483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Conquer</a:t>
            </a:r>
          </a:p>
        </p:txBody>
      </p:sp>
      <p:sp>
        <p:nvSpPr>
          <p:cNvPr id="33" name="Text Box 42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292225" y="4584700"/>
            <a:ext cx="1154483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Conquer</a:t>
            </a:r>
          </a:p>
        </p:txBody>
      </p:sp>
      <p:sp>
        <p:nvSpPr>
          <p:cNvPr id="34" name="Text Box 43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401887" y="5326063"/>
            <a:ext cx="1154483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Conquer</a:t>
            </a:r>
          </a:p>
        </p:txBody>
      </p:sp>
      <p:sp>
        <p:nvSpPr>
          <p:cNvPr id="35" name="Text Box 44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746250" y="1822450"/>
            <a:ext cx="896399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Divide</a:t>
            </a:r>
          </a:p>
        </p:txBody>
      </p:sp>
      <p:sp>
        <p:nvSpPr>
          <p:cNvPr id="36" name="Text Box 45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273175" y="2395538"/>
            <a:ext cx="896399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Divide</a:t>
            </a:r>
          </a:p>
        </p:txBody>
      </p:sp>
      <p:sp>
        <p:nvSpPr>
          <p:cNvPr id="37" name="Text Box 46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892175" y="2982913"/>
            <a:ext cx="896399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Divide</a:t>
            </a:r>
          </a:p>
        </p:txBody>
      </p:sp>
      <p:sp>
        <p:nvSpPr>
          <p:cNvPr id="38" name="Text Box 47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417512" y="3402013"/>
            <a:ext cx="1287532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Times New Roman" pitchFamily="18" charset="0"/>
              </a:rPr>
              <a:t>1 </a:t>
            </a:r>
            <a:r>
              <a:rPr lang="en-US" sz="2000" dirty="0" smtClean="0">
                <a:solidFill>
                  <a:schemeClr val="accent2"/>
                </a:solidFill>
                <a:latin typeface="Times New Roman" pitchFamily="18" charset="0"/>
              </a:rPr>
              <a:t>Element</a:t>
            </a:r>
            <a:endParaRPr lang="en-US" sz="20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9" name="Text Box 48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563937" y="1447800"/>
            <a:ext cx="457200" cy="384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Times New Roman" pitchFamily="18" charset="0"/>
              </a:rPr>
              <a:t>8</a:t>
            </a:r>
          </a:p>
        </p:txBody>
      </p:sp>
      <p:sp>
        <p:nvSpPr>
          <p:cNvPr id="40" name="Text Box 49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4021137" y="1447800"/>
            <a:ext cx="457200" cy="384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41" name="Text Box 50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4478337" y="1447800"/>
            <a:ext cx="457200" cy="384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Times New Roman" pitchFamily="18" charset="0"/>
              </a:rPr>
              <a:t>9</a:t>
            </a:r>
          </a:p>
        </p:txBody>
      </p:sp>
      <p:sp>
        <p:nvSpPr>
          <p:cNvPr id="42" name="Text Box 51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4935537" y="14478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Times New Roman" pitchFamily="18" charset="0"/>
              </a:rPr>
              <a:t>4</a:t>
            </a:r>
          </a:p>
        </p:txBody>
      </p:sp>
      <p:sp>
        <p:nvSpPr>
          <p:cNvPr id="43" name="Text Box 52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392737" y="14478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Times New Roman" pitchFamily="18" charset="0"/>
              </a:rPr>
              <a:t>5</a:t>
            </a:r>
          </a:p>
        </p:txBody>
      </p:sp>
      <p:sp>
        <p:nvSpPr>
          <p:cNvPr id="44" name="Text Box 53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5849937" y="1447800"/>
            <a:ext cx="457200" cy="384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Times New Roman" pitchFamily="18" charset="0"/>
              </a:rPr>
              <a:t>3</a:t>
            </a:r>
          </a:p>
        </p:txBody>
      </p:sp>
      <p:sp>
        <p:nvSpPr>
          <p:cNvPr id="45" name="Text Box 54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6307137" y="14478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Times New Roman" pitchFamily="18" charset="0"/>
              </a:rPr>
              <a:t>1</a:t>
            </a:r>
          </a:p>
        </p:txBody>
      </p:sp>
      <p:sp>
        <p:nvSpPr>
          <p:cNvPr id="46" name="Text Box 55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6764337" y="14478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Times New Roman" pitchFamily="18" charset="0"/>
              </a:rPr>
              <a:t>6</a:t>
            </a:r>
          </a:p>
        </p:txBody>
      </p:sp>
      <p:sp>
        <p:nvSpPr>
          <p:cNvPr id="47" name="Text Box 56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5284787" y="1981200"/>
            <a:ext cx="312906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u="sng">
                <a:solidFill>
                  <a:srgbClr val="FF0000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48" name="Text Box 57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7069137" y="2743200"/>
            <a:ext cx="312906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u="sng">
                <a:solidFill>
                  <a:srgbClr val="FF0000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49" name="Text Box 58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3259137" y="2590800"/>
            <a:ext cx="312906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u="sng">
                <a:solidFill>
                  <a:srgbClr val="FF0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50" name="Text Box 59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2116137" y="3429000"/>
            <a:ext cx="312906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u="sng">
                <a:solidFill>
                  <a:srgbClr val="FF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51" name="Line 60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>
            <a:off x="3411537" y="3124200"/>
            <a:ext cx="0" cy="16002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/>
          </a:p>
        </p:txBody>
      </p:sp>
      <p:sp>
        <p:nvSpPr>
          <p:cNvPr id="52" name="Line 61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5468937" y="2514600"/>
            <a:ext cx="76200" cy="29718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/>
          </a:p>
        </p:txBody>
      </p:sp>
      <p:sp>
        <p:nvSpPr>
          <p:cNvPr id="53" name="Line 62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H="1">
            <a:off x="7145337" y="3200400"/>
            <a:ext cx="0" cy="16002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/>
          </a:p>
        </p:txBody>
      </p:sp>
      <p:sp>
        <p:nvSpPr>
          <p:cNvPr id="54" name="Text Box 11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6611937" y="4724400"/>
            <a:ext cx="95410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u="sng">
                <a:latin typeface="Times New Roman" pitchFamily="18" charset="0"/>
              </a:rPr>
              <a:t>6   </a:t>
            </a:r>
            <a:r>
              <a:rPr lang="en-US" sz="2000" u="sng">
                <a:solidFill>
                  <a:srgbClr val="FF0000"/>
                </a:solidFill>
                <a:latin typeface="Times New Roman" pitchFamily="18" charset="0"/>
              </a:rPr>
              <a:t>8</a:t>
            </a:r>
            <a:r>
              <a:rPr lang="en-US" sz="2000" u="sng">
                <a:latin typeface="Times New Roman" pitchFamily="18" charset="0"/>
              </a:rPr>
              <a:t>   9</a:t>
            </a:r>
          </a:p>
        </p:txBody>
      </p:sp>
    </p:spTree>
    <p:extLst>
      <p:ext uri="{BB962C8B-B14F-4D97-AF65-F5344CB8AC3E}">
        <p14:creationId xmlns:p14="http://schemas.microsoft.com/office/powerpoint/2010/main" val="4050711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Details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Have not yet explained: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How to pick the pivot element</a:t>
            </a:r>
          </a:p>
          <a:p>
            <a:pPr lvl="1"/>
            <a:r>
              <a:rPr lang="en-US" dirty="0" smtClean="0"/>
              <a:t>Any choice is correct: data will end up sorted</a:t>
            </a:r>
          </a:p>
          <a:p>
            <a:pPr lvl="1"/>
            <a:r>
              <a:rPr lang="en-US" dirty="0" smtClean="0"/>
              <a:t>But as analysis will show, want the two partitions to be about equal in size</a:t>
            </a:r>
          </a:p>
          <a:p>
            <a:endParaRPr lang="en-US" dirty="0" smtClean="0"/>
          </a:p>
          <a:p>
            <a:r>
              <a:rPr lang="en-US" dirty="0" smtClean="0"/>
              <a:t>How to implement partitioning</a:t>
            </a:r>
          </a:p>
          <a:p>
            <a:pPr lvl="1"/>
            <a:r>
              <a:rPr lang="en-US" dirty="0" smtClean="0"/>
              <a:t>In linear time</a:t>
            </a:r>
          </a:p>
          <a:p>
            <a:pPr lvl="1"/>
            <a:r>
              <a:rPr lang="en-US" dirty="0" smtClean="0"/>
              <a:t>In place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Summer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339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Pivots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Best pivot?</a:t>
            </a:r>
          </a:p>
          <a:p>
            <a:pPr lvl="1"/>
            <a:r>
              <a:rPr lang="en-US" dirty="0" smtClean="0"/>
              <a:t>Median</a:t>
            </a:r>
          </a:p>
          <a:p>
            <a:pPr lvl="1"/>
            <a:r>
              <a:rPr lang="en-US" dirty="0" smtClean="0"/>
              <a:t>Halve each time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Worst pivot?</a:t>
            </a:r>
          </a:p>
          <a:p>
            <a:pPr lvl="1"/>
            <a:r>
              <a:rPr lang="en-US" dirty="0" smtClean="0"/>
              <a:t>Greatest/least element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roblem of size n - 1</a:t>
            </a:r>
          </a:p>
          <a:p>
            <a:pPr lvl="1"/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814812" y="1752600"/>
            <a:ext cx="3502793" cy="887594"/>
            <a:chOff x="5149022" y="533400"/>
            <a:chExt cx="3502793" cy="887594"/>
          </a:xfrm>
        </p:grpSpPr>
        <p:sp>
          <p:nvSpPr>
            <p:cNvPr id="6" name="Text Box 3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5149022" y="1081954"/>
              <a:ext cx="869792" cy="3106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u="sng">
                  <a:latin typeface="Times New Roman" pitchFamily="18" charset="0"/>
                </a:rPr>
                <a:t>2  4   3   1</a:t>
              </a:r>
            </a:p>
          </p:txBody>
        </p:sp>
        <p:sp>
          <p:nvSpPr>
            <p:cNvPr id="7" name="Text Box 4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966301" y="1110306"/>
              <a:ext cx="685514" cy="3106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u="sng" dirty="0">
                  <a:latin typeface="Times New Roman" pitchFamily="18" charset="0"/>
                </a:rPr>
                <a:t>8   9   6</a:t>
              </a:r>
            </a:p>
          </p:txBody>
        </p:sp>
        <p:sp>
          <p:nvSpPr>
            <p:cNvPr id="16" name="Line 13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H="1">
              <a:off x="6465273" y="936495"/>
              <a:ext cx="406053" cy="653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7" name="Line 14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7239740" y="936495"/>
              <a:ext cx="420880" cy="653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38" name="Text Box 48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689666" y="533400"/>
              <a:ext cx="328492" cy="29831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Times New Roman" pitchFamily="18" charset="0"/>
                </a:rPr>
                <a:t>8</a:t>
              </a:r>
            </a:p>
          </p:txBody>
        </p:sp>
        <p:sp>
          <p:nvSpPr>
            <p:cNvPr id="39" name="Text Box 49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018158" y="533400"/>
              <a:ext cx="328492" cy="29831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40" name="Text Box 50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346651" y="533400"/>
              <a:ext cx="328492" cy="29831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Times New Roman" pitchFamily="18" charset="0"/>
                </a:rPr>
                <a:t>9</a:t>
              </a:r>
            </a:p>
          </p:txBody>
        </p:sp>
        <p:sp>
          <p:nvSpPr>
            <p:cNvPr id="41" name="Text Box 51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6675143" y="533400"/>
              <a:ext cx="328492" cy="29584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42" name="Text Box 52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7003636" y="533400"/>
              <a:ext cx="328492" cy="29584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43" name="Text Box 53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7332128" y="533400"/>
              <a:ext cx="328492" cy="29831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44" name="Text Box 54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7660620" y="533400"/>
              <a:ext cx="328492" cy="29584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45" name="Text Box 55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7989113" y="533400"/>
              <a:ext cx="328492" cy="29584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46" name="Text Box 56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6926075" y="947589"/>
              <a:ext cx="224819" cy="3106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u="sng">
                  <a:solidFill>
                    <a:srgbClr val="FF0000"/>
                  </a:solidFill>
                  <a:latin typeface="Times New Roman" pitchFamily="18" charset="0"/>
                </a:rPr>
                <a:t>5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513303" y="4065589"/>
            <a:ext cx="3554497" cy="977016"/>
            <a:chOff x="5689666" y="533400"/>
            <a:chExt cx="3554497" cy="977016"/>
          </a:xfrm>
        </p:grpSpPr>
        <p:sp>
          <p:nvSpPr>
            <p:cNvPr id="58" name="Text Box 4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7328254" y="1110306"/>
              <a:ext cx="1915909" cy="4001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u="sng" dirty="0" smtClean="0">
                  <a:latin typeface="Times New Roman" pitchFamily="18" charset="0"/>
                </a:rPr>
                <a:t>8  2  </a:t>
              </a:r>
              <a:r>
                <a:rPr lang="en-US" sz="2000" u="sng" dirty="0">
                  <a:latin typeface="Times New Roman" pitchFamily="18" charset="0"/>
                </a:rPr>
                <a:t>9 </a:t>
              </a:r>
              <a:r>
                <a:rPr lang="en-US" sz="2000" u="sng" dirty="0" smtClean="0">
                  <a:latin typeface="Times New Roman" pitchFamily="18" charset="0"/>
                </a:rPr>
                <a:t> 4  5  3  6</a:t>
              </a:r>
              <a:endParaRPr lang="en-US" sz="2000" u="sng" dirty="0">
                <a:latin typeface="Times New Roman" pitchFamily="18" charset="0"/>
              </a:endParaRPr>
            </a:p>
          </p:txBody>
        </p:sp>
        <p:sp>
          <p:nvSpPr>
            <p:cNvPr id="59" name="Line 13"/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 flipH="1">
              <a:off x="6465273" y="936495"/>
              <a:ext cx="406053" cy="653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60" name="Line 14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>
              <a:off x="7239740" y="936495"/>
              <a:ext cx="420880" cy="653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61" name="Text Box 48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5689666" y="533400"/>
              <a:ext cx="328492" cy="29831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Times New Roman" pitchFamily="18" charset="0"/>
                </a:rPr>
                <a:t>8</a:t>
              </a:r>
            </a:p>
          </p:txBody>
        </p:sp>
        <p:sp>
          <p:nvSpPr>
            <p:cNvPr id="62" name="Text Box 49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6018158" y="533400"/>
              <a:ext cx="328492" cy="29831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63" name="Text Box 50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6346651" y="533400"/>
              <a:ext cx="328492" cy="29831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Times New Roman" pitchFamily="18" charset="0"/>
                </a:rPr>
                <a:t>9</a:t>
              </a:r>
            </a:p>
          </p:txBody>
        </p:sp>
        <p:sp>
          <p:nvSpPr>
            <p:cNvPr id="64" name="Text Box 51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675143" y="533400"/>
              <a:ext cx="328492" cy="29584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65" name="Text Box 52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7003636" y="533400"/>
              <a:ext cx="328492" cy="29584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66" name="Text Box 53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7332128" y="533400"/>
              <a:ext cx="328492" cy="29831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67" name="Text Box 54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7660620" y="533400"/>
              <a:ext cx="328492" cy="29584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68" name="Text Box 55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989113" y="533400"/>
              <a:ext cx="328492" cy="29584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69" name="Text Box 56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6926075" y="947589"/>
              <a:ext cx="312906" cy="4001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u="sng" dirty="0" smtClean="0">
                  <a:solidFill>
                    <a:srgbClr val="FF0000"/>
                  </a:solidFill>
                  <a:latin typeface="Times New Roman" pitchFamily="18" charset="0"/>
                </a:rPr>
                <a:t>1</a:t>
              </a:r>
              <a:endParaRPr lang="en-US" sz="2000" u="sng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Summer 2016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18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Potential pivot rules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While sorting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arr</a:t>
            </a:r>
            <a:r>
              <a:rPr lang="en-US" dirty="0" smtClean="0"/>
              <a:t> from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lo</a:t>
            </a:r>
            <a:r>
              <a:rPr lang="en-US" dirty="0" smtClean="0"/>
              <a:t> (inclusive) to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hi</a:t>
            </a:r>
            <a:r>
              <a:rPr lang="en-US" dirty="0" smtClean="0">
                <a:latin typeface="+mj-lt"/>
                <a:cs typeface="Courier New" pitchFamily="49" charset="0"/>
              </a:rPr>
              <a:t> (exclusive)</a:t>
            </a:r>
            <a:r>
              <a:rPr lang="en-US" dirty="0" smtClean="0">
                <a:latin typeface="+mj-lt"/>
              </a:rPr>
              <a:t>…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Pick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arr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[lo]</a:t>
            </a:r>
            <a:r>
              <a:rPr lang="en-US" dirty="0" smtClean="0"/>
              <a:t> or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arr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[hi-1]</a:t>
            </a:r>
          </a:p>
          <a:p>
            <a:pPr lvl="1"/>
            <a:r>
              <a:rPr lang="en-US" dirty="0" smtClean="0"/>
              <a:t>Fast, but worst-case occurs with mostly sorted input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Pick random element in the range</a:t>
            </a:r>
          </a:p>
          <a:p>
            <a:pPr lvl="1"/>
            <a:r>
              <a:rPr lang="en-US" dirty="0" smtClean="0"/>
              <a:t>Does as well as any technique, but (pseudo)random number generation can be slow</a:t>
            </a:r>
          </a:p>
          <a:p>
            <a:pPr lvl="1"/>
            <a:r>
              <a:rPr lang="en-US" dirty="0" smtClean="0"/>
              <a:t>Still probably the most elegant approach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Median of 3, e.g.,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arr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[lo],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arr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[hi-1],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arr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[(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hi+lo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)/2]</a:t>
            </a:r>
          </a:p>
          <a:p>
            <a:pPr lvl="1"/>
            <a:r>
              <a:rPr lang="en-US" dirty="0" smtClean="0"/>
              <a:t>Common heuristic that tends to work well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Summer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88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Partitioning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724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Conceptually simple, but hardest part to code up correctly</a:t>
            </a:r>
          </a:p>
          <a:p>
            <a:pPr lvl="1"/>
            <a:r>
              <a:rPr lang="en-US" dirty="0" smtClean="0"/>
              <a:t>After picking pivot, need to partition in linear time in place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One approach (there are slightly fancier ones):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Swap pivot with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arr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[lo]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Use two fingers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/>
              <a:t> and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j</a:t>
            </a:r>
            <a:r>
              <a:rPr lang="en-US" dirty="0" smtClean="0"/>
              <a:t>, starting at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lo+1</a:t>
            </a:r>
            <a:r>
              <a:rPr lang="en-US" dirty="0" smtClean="0"/>
              <a:t> and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hi-1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while 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&lt; j)</a:t>
            </a:r>
          </a:p>
          <a:p>
            <a:pPr marL="1314450" lvl="2" indent="-457200"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if 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arr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[j] &gt; pivot) j--</a:t>
            </a:r>
          </a:p>
          <a:p>
            <a:pPr marL="1314450" lvl="2" indent="-457200"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else if 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arr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] &lt; pivot)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++</a:t>
            </a:r>
          </a:p>
          <a:p>
            <a:pPr marL="1314450" lvl="2" indent="-457200"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else swap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arr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] with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arr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[j]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Swap pivot with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arr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] </a:t>
            </a:r>
            <a:r>
              <a:rPr lang="en-US" b="1" dirty="0" smtClean="0">
                <a:latin typeface="+mj-lt"/>
                <a:cs typeface="Courier New" pitchFamily="49" charset="0"/>
              </a:rPr>
              <a:t>*</a:t>
            </a:r>
            <a:endParaRPr lang="en-US" b="1" dirty="0">
              <a:latin typeface="+mj-lt"/>
              <a:cs typeface="Courier New" pitchFamily="49" charset="0"/>
            </a:endParaRPr>
          </a:p>
          <a:p>
            <a:pPr marL="914400" lvl="1" indent="-457200">
              <a:buFont typeface="+mj-lt"/>
              <a:buAutoNum type="arabicPeriod"/>
            </a:pP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57150" indent="0">
              <a:buNone/>
            </a:pPr>
            <a:r>
              <a:rPr lang="en-US" sz="1800" dirty="0" smtClean="0">
                <a:latin typeface="+mj-lt"/>
                <a:cs typeface="Courier New" pitchFamily="49" charset="0"/>
              </a:rPr>
              <a:t>*skip step 4 if pivot ends up being least element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Summer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349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The main problem, stated carefully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6482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For now, assume we have </a:t>
            </a:r>
            <a:r>
              <a:rPr lang="en-US" i="1" dirty="0" smtClean="0"/>
              <a:t>n</a:t>
            </a:r>
            <a:r>
              <a:rPr lang="en-US" dirty="0" smtClean="0"/>
              <a:t> comparable elements in an array and we want to rearrange them to be in increasing order</a:t>
            </a:r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r>
              <a:rPr lang="en-US" b="1" dirty="0" smtClean="0"/>
              <a:t>Input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An array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dirty="0" smtClean="0"/>
              <a:t> of data records</a:t>
            </a:r>
          </a:p>
          <a:p>
            <a:pPr lvl="1"/>
            <a:r>
              <a:rPr lang="en-US" dirty="0" smtClean="0"/>
              <a:t>A key value in each data record</a:t>
            </a:r>
          </a:p>
          <a:p>
            <a:pPr lvl="1"/>
            <a:r>
              <a:rPr lang="en-US" dirty="0" smtClean="0"/>
              <a:t>A comparison </a:t>
            </a:r>
            <a:r>
              <a:rPr lang="en-US" dirty="0" smtClean="0"/>
              <a:t>function</a:t>
            </a:r>
            <a:endParaRPr lang="en-US" sz="1000" dirty="0" smtClean="0"/>
          </a:p>
          <a:p>
            <a:pPr>
              <a:buNone/>
            </a:pPr>
            <a:r>
              <a:rPr lang="en-US" b="1" dirty="0" smtClean="0"/>
              <a:t>Effect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Reorganize the elements of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dirty="0" smtClean="0"/>
              <a:t> such that for any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/>
              <a:t> and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j</a:t>
            </a:r>
            <a:r>
              <a:rPr lang="en-US" dirty="0" smtClean="0"/>
              <a:t>,       </a:t>
            </a:r>
            <a:endParaRPr lang="en-US" dirty="0" smtClean="0"/>
          </a:p>
          <a:p>
            <a:pPr lvl="1"/>
            <a:r>
              <a:rPr lang="en-US" dirty="0" smtClean="0"/>
              <a:t>if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&lt; j</a:t>
            </a:r>
            <a:r>
              <a:rPr lang="en-US" dirty="0" smtClean="0"/>
              <a:t> then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A[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] </a:t>
            </a:r>
            <a:r>
              <a:rPr lang="en-US" b="1" dirty="0" smtClean="0">
                <a:latin typeface="Courier New" pitchFamily="49" charset="0"/>
                <a:cs typeface="Courier New" pitchFamily="49" charset="0"/>
                <a:sym typeface="Symbol"/>
              </a:rPr>
              <a:t>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A[j]</a:t>
            </a:r>
          </a:p>
          <a:p>
            <a:pPr lvl="1"/>
            <a:r>
              <a:rPr lang="en-US" dirty="0" smtClean="0"/>
              <a:t>(Also,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dirty="0" smtClean="0"/>
              <a:t> must have exactly the same data it started with)</a:t>
            </a:r>
          </a:p>
          <a:p>
            <a:pPr lvl="1"/>
            <a:r>
              <a:rPr lang="en-US" dirty="0" smtClean="0"/>
              <a:t>Could also sort in reverse order, of course</a:t>
            </a:r>
          </a:p>
          <a:p>
            <a:pPr lvl="1"/>
            <a:endParaRPr lang="en-US" sz="1200" dirty="0" smtClean="0"/>
          </a:p>
          <a:p>
            <a:pPr>
              <a:buNone/>
            </a:pPr>
            <a:r>
              <a:rPr lang="en-US" dirty="0" smtClean="0"/>
              <a:t>An algorithm doing this is a </a:t>
            </a:r>
            <a:r>
              <a:rPr lang="en-US" dirty="0" smtClean="0">
                <a:solidFill>
                  <a:schemeClr val="accent1"/>
                </a:solidFill>
              </a:rPr>
              <a:t>comparison sort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Summer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080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Example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8382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Step one</a:t>
            </a:r>
            <a:r>
              <a:rPr lang="en-US" dirty="0" smtClean="0"/>
              <a:t>: pick pivot as median of 3</a:t>
            </a:r>
          </a:p>
          <a:p>
            <a:pPr lvl="1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lo</a:t>
            </a:r>
            <a:r>
              <a:rPr lang="en-US" dirty="0" smtClean="0"/>
              <a:t> = 0,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hi</a:t>
            </a:r>
            <a:r>
              <a:rPr lang="en-US" dirty="0" smtClean="0"/>
              <a:t> = 10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Summer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743200" y="4724400"/>
            <a:ext cx="381000" cy="3810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>
                <a:latin typeface="Courier New" pitchFamily="49" charset="0"/>
              </a:rPr>
              <a:t>6</a:t>
            </a:r>
            <a:endParaRPr lang="en-US" sz="4000" dirty="0">
              <a:latin typeface="Times New Roman" pitchFamily="18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124200" y="47244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ourier New" pitchFamily="49" charset="0"/>
              </a:rPr>
              <a:t>1</a:t>
            </a:r>
            <a:endParaRPr lang="en-US" sz="4000">
              <a:latin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505200" y="47244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ourier New" pitchFamily="49" charset="0"/>
              </a:rPr>
              <a:t>4</a:t>
            </a:r>
            <a:endParaRPr lang="en-US" sz="4000">
              <a:latin typeface="Times New Roman" pitchFamily="18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86200" y="47244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ourier New" pitchFamily="49" charset="0"/>
              </a:rPr>
              <a:t>9</a:t>
            </a:r>
            <a:endParaRPr lang="en-US" sz="4000">
              <a:latin typeface="Times New Roman" pitchFamily="18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267200" y="47244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Courier New" pitchFamily="49" charset="0"/>
              </a:rPr>
              <a:t>0</a:t>
            </a:r>
            <a:endParaRPr lang="en-US" sz="4000">
              <a:latin typeface="Times New Roman" pitchFamily="18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648200" y="47244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ourier New" pitchFamily="49" charset="0"/>
              </a:rPr>
              <a:t>3</a:t>
            </a:r>
            <a:endParaRPr lang="en-US" sz="4000">
              <a:latin typeface="Times New Roman" pitchFamily="18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029200" y="47244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ourier New" pitchFamily="49" charset="0"/>
              </a:rPr>
              <a:t>5</a:t>
            </a:r>
            <a:endParaRPr lang="en-US" sz="4000">
              <a:latin typeface="Times New Roman" pitchFamily="18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410200" y="47244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ourier New" pitchFamily="49" charset="0"/>
              </a:rPr>
              <a:t>2</a:t>
            </a:r>
            <a:endParaRPr lang="en-US" sz="4000">
              <a:latin typeface="Times New Roman" pitchFamily="18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791200" y="47244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ourier New" pitchFamily="49" charset="0"/>
              </a:rPr>
              <a:t>7</a:t>
            </a:r>
            <a:endParaRPr lang="en-US" sz="4000">
              <a:latin typeface="Times New Roman" pitchFamily="18" charset="0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172200" y="47244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>
                <a:latin typeface="Courier New" pitchFamily="49" charset="0"/>
              </a:rPr>
              <a:t>8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743200" y="4419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Courier New" pitchFamily="49" charset="0"/>
              </a:rPr>
              <a:t>0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8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124200" y="4419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Courier New" pitchFamily="49" charset="0"/>
              </a:rPr>
              <a:t>1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9" name="Text Box 1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505200" y="4419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Courier New" pitchFamily="49" charset="0"/>
              </a:rPr>
              <a:t>2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886200" y="4419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Courier New" pitchFamily="49" charset="0"/>
              </a:rPr>
              <a:t>3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21" name="Text Box 1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267200" y="4419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Courier New" pitchFamily="49" charset="0"/>
              </a:rPr>
              <a:t>4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22" name="Text Box 17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648200" y="4419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Courier New" pitchFamily="49" charset="0"/>
              </a:rPr>
              <a:t>5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23" name="Text Box 18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029200" y="4419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Courier New" pitchFamily="49" charset="0"/>
              </a:rPr>
              <a:t>6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24" name="Text Box 19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410200" y="4419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Courier New" pitchFamily="49" charset="0"/>
              </a:rPr>
              <a:t>7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25" name="Text Box 2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791200" y="4419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Courier New" pitchFamily="49" charset="0"/>
              </a:rPr>
              <a:t>8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26" name="Text Box 2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172200" y="4419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Courier New" pitchFamily="49" charset="0"/>
              </a:rPr>
              <a:t>9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685800" y="36576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Step two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move pivot to the 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lo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position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8" name="Line 1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3048000" y="51816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1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6096000" y="51054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Text Box 2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819400" y="2819400"/>
            <a:ext cx="381000" cy="3810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Courier New" pitchFamily="49" charset="0"/>
              </a:rPr>
              <a:t>8</a:t>
            </a:r>
            <a:endParaRPr lang="en-US" sz="4000">
              <a:latin typeface="Times New Roman" pitchFamily="18" charset="0"/>
            </a:endParaRPr>
          </a:p>
        </p:txBody>
      </p:sp>
      <p:sp>
        <p:nvSpPr>
          <p:cNvPr id="51" name="Text Box 3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200400" y="28194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ourier New" pitchFamily="49" charset="0"/>
              </a:rPr>
              <a:t>1</a:t>
            </a:r>
            <a:endParaRPr lang="en-US" sz="4000">
              <a:latin typeface="Times New Roman" pitchFamily="18" charset="0"/>
            </a:endParaRPr>
          </a:p>
        </p:txBody>
      </p:sp>
      <p:sp>
        <p:nvSpPr>
          <p:cNvPr id="52" name="Text Box 4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581400" y="28194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ourier New" pitchFamily="49" charset="0"/>
              </a:rPr>
              <a:t>4</a:t>
            </a:r>
            <a:endParaRPr lang="en-US" sz="4000">
              <a:latin typeface="Times New Roman" pitchFamily="18" charset="0"/>
            </a:endParaRPr>
          </a:p>
        </p:txBody>
      </p:sp>
      <p:sp>
        <p:nvSpPr>
          <p:cNvPr id="53" name="Text Box 5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962400" y="28194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ourier New" pitchFamily="49" charset="0"/>
              </a:rPr>
              <a:t>9</a:t>
            </a:r>
            <a:endParaRPr lang="en-US" sz="4000">
              <a:latin typeface="Times New Roman" pitchFamily="18" charset="0"/>
            </a:endParaRPr>
          </a:p>
        </p:txBody>
      </p:sp>
      <p:sp>
        <p:nvSpPr>
          <p:cNvPr id="54" name="Text Box 6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343400" y="2819400"/>
            <a:ext cx="381000" cy="3810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Courier New" pitchFamily="49" charset="0"/>
              </a:rPr>
              <a:t>0</a:t>
            </a:r>
            <a:endParaRPr lang="en-US" sz="4000">
              <a:latin typeface="Times New Roman" pitchFamily="18" charset="0"/>
            </a:endParaRPr>
          </a:p>
        </p:txBody>
      </p:sp>
      <p:sp>
        <p:nvSpPr>
          <p:cNvPr id="55" name="Text Box 7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724400" y="28194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ourier New" pitchFamily="49" charset="0"/>
              </a:rPr>
              <a:t>3</a:t>
            </a:r>
            <a:endParaRPr lang="en-US" sz="4000">
              <a:latin typeface="Times New Roman" pitchFamily="18" charset="0"/>
            </a:endParaRPr>
          </a:p>
        </p:txBody>
      </p:sp>
      <p:sp>
        <p:nvSpPr>
          <p:cNvPr id="56" name="Text Box 8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105400" y="28194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ourier New" pitchFamily="49" charset="0"/>
              </a:rPr>
              <a:t>5</a:t>
            </a:r>
            <a:endParaRPr lang="en-US" sz="4000">
              <a:latin typeface="Times New Roman" pitchFamily="18" charset="0"/>
            </a:endParaRPr>
          </a:p>
        </p:txBody>
      </p:sp>
      <p:sp>
        <p:nvSpPr>
          <p:cNvPr id="57" name="Text Box 9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486400" y="28194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ourier New" pitchFamily="49" charset="0"/>
              </a:rPr>
              <a:t>2</a:t>
            </a:r>
            <a:endParaRPr lang="en-US" sz="4000">
              <a:latin typeface="Times New Roman" pitchFamily="18" charset="0"/>
            </a:endParaRPr>
          </a:p>
        </p:txBody>
      </p:sp>
      <p:sp>
        <p:nvSpPr>
          <p:cNvPr id="58" name="Text Box 10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867400" y="28194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ourier New" pitchFamily="49" charset="0"/>
              </a:rPr>
              <a:t>7</a:t>
            </a:r>
            <a:endParaRPr lang="en-US" sz="4000">
              <a:latin typeface="Times New Roman" pitchFamily="18" charset="0"/>
            </a:endParaRPr>
          </a:p>
        </p:txBody>
      </p:sp>
      <p:sp>
        <p:nvSpPr>
          <p:cNvPr id="59" name="Text Box 11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248400" y="2819400"/>
            <a:ext cx="381000" cy="3810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Courier New" pitchFamily="49" charset="0"/>
              </a:rPr>
              <a:t>6</a:t>
            </a:r>
          </a:p>
        </p:txBody>
      </p:sp>
      <p:sp>
        <p:nvSpPr>
          <p:cNvPr id="60" name="Text Box 12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2819400" y="2514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Courier New" pitchFamily="49" charset="0"/>
              </a:rPr>
              <a:t>0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61" name="Text Box 13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3200400" y="2514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Courier New" pitchFamily="49" charset="0"/>
              </a:rPr>
              <a:t>1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62" name="Text Box 14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581400" y="2514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Courier New" pitchFamily="49" charset="0"/>
              </a:rPr>
              <a:t>2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63" name="Text Box 15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3962400" y="2514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Courier New" pitchFamily="49" charset="0"/>
              </a:rPr>
              <a:t>3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64" name="Text Box 16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4343400" y="2514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Courier New" pitchFamily="49" charset="0"/>
              </a:rPr>
              <a:t>4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65" name="Text Box 17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4724400" y="2514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Courier New" pitchFamily="49" charset="0"/>
              </a:rPr>
              <a:t>5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66" name="Text Box 18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105400" y="2514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Courier New" pitchFamily="49" charset="0"/>
              </a:rPr>
              <a:t>6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67" name="Text Box 19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486400" y="2514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Courier New" pitchFamily="49" charset="0"/>
              </a:rPr>
              <a:t>7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68" name="Text Box 20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5867400" y="2514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Courier New" pitchFamily="49" charset="0"/>
              </a:rPr>
              <a:t>8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69" name="Text Box 21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6248400" y="2514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Courier New" pitchFamily="49" charset="0"/>
              </a:rPr>
              <a:t>9</a:t>
            </a:r>
            <a:endParaRPr lang="en-US" sz="20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952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304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Example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2971800" cy="44958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Now partition in place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Move fingers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Swap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Move fingers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Move pivot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Summer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grpSp>
        <p:nvGrpSpPr>
          <p:cNvPr id="142" name="Group 141"/>
          <p:cNvGrpSpPr/>
          <p:nvPr/>
        </p:nvGrpSpPr>
        <p:grpSpPr>
          <a:xfrm>
            <a:off x="3505200" y="1676400"/>
            <a:ext cx="3810000" cy="685800"/>
            <a:chOff x="3505200" y="1676400"/>
            <a:chExt cx="3810000" cy="685800"/>
          </a:xfrm>
        </p:grpSpPr>
        <p:sp>
          <p:nvSpPr>
            <p:cNvPr id="7" name="Text Box 2"/>
            <p:cNvSpPr txBox="1"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3505200" y="1676400"/>
              <a:ext cx="381000" cy="3810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 smtClean="0">
                  <a:latin typeface="Courier New" pitchFamily="49" charset="0"/>
                </a:rPr>
                <a:t>6</a:t>
              </a:r>
              <a:endParaRPr lang="en-US" sz="4000" dirty="0">
                <a:latin typeface="Times New Roman" pitchFamily="18" charset="0"/>
              </a:endParaRPr>
            </a:p>
          </p:txBody>
        </p:sp>
        <p:sp>
          <p:nvSpPr>
            <p:cNvPr id="8" name="Text Box 3"/>
            <p:cNvSpPr txBox="1"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3886200" y="16764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ourier New" pitchFamily="49" charset="0"/>
                </a:rPr>
                <a:t>1</a:t>
              </a:r>
              <a:endParaRPr lang="en-US" sz="4000">
                <a:latin typeface="Times New Roman" pitchFamily="18" charset="0"/>
              </a:endParaRPr>
            </a:p>
          </p:txBody>
        </p:sp>
        <p:sp>
          <p:nvSpPr>
            <p:cNvPr id="9" name="Text Box 4"/>
            <p:cNvSpPr txBox="1"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4267200" y="16764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ourier New" pitchFamily="49" charset="0"/>
                </a:rPr>
                <a:t>4</a:t>
              </a:r>
              <a:endParaRPr lang="en-US" sz="4000">
                <a:latin typeface="Times New Roman" pitchFamily="18" charset="0"/>
              </a:endParaRPr>
            </a:p>
          </p:txBody>
        </p:sp>
        <p:sp>
          <p:nvSpPr>
            <p:cNvPr id="10" name="Text Box 5"/>
            <p:cNvSpPr txBox="1"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4648200" y="16764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ourier New" pitchFamily="49" charset="0"/>
                </a:rPr>
                <a:t>9</a:t>
              </a:r>
              <a:endParaRPr lang="en-US" sz="4000">
                <a:latin typeface="Times New Roman" pitchFamily="18" charset="0"/>
              </a:endParaRPr>
            </a:p>
          </p:txBody>
        </p:sp>
        <p:sp>
          <p:nvSpPr>
            <p:cNvPr id="11" name="Text Box 6"/>
            <p:cNvSpPr txBox="1"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5029200" y="16764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0</a:t>
              </a:r>
              <a:endParaRPr lang="en-US" sz="4000">
                <a:latin typeface="Times New Roman" pitchFamily="18" charset="0"/>
              </a:endParaRPr>
            </a:p>
          </p:txBody>
        </p:sp>
        <p:sp>
          <p:nvSpPr>
            <p:cNvPr id="12" name="Text Box 7"/>
            <p:cNvSpPr txBox="1"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5410200" y="16764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ourier New" pitchFamily="49" charset="0"/>
                </a:rPr>
                <a:t>3</a:t>
              </a:r>
              <a:endParaRPr lang="en-US" sz="4000">
                <a:latin typeface="Times New Roman" pitchFamily="18" charset="0"/>
              </a:endParaRPr>
            </a:p>
          </p:txBody>
        </p:sp>
        <p:sp>
          <p:nvSpPr>
            <p:cNvPr id="13" name="Text Box 8"/>
            <p:cNvSpPr txBox="1"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5791200" y="16764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ourier New" pitchFamily="49" charset="0"/>
                </a:rPr>
                <a:t>5</a:t>
              </a:r>
              <a:endParaRPr lang="en-US" sz="4000">
                <a:latin typeface="Times New Roman" pitchFamily="18" charset="0"/>
              </a:endParaRPr>
            </a:p>
          </p:txBody>
        </p:sp>
        <p:sp>
          <p:nvSpPr>
            <p:cNvPr id="14" name="Text Box 9"/>
            <p:cNvSpPr txBox="1"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6172200" y="16764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ourier New" pitchFamily="49" charset="0"/>
                </a:rPr>
                <a:t>2</a:t>
              </a:r>
              <a:endParaRPr lang="en-US" sz="4000">
                <a:latin typeface="Times New Roman" pitchFamily="18" charset="0"/>
              </a:endParaRPr>
            </a:p>
          </p:txBody>
        </p:sp>
        <p:sp>
          <p:nvSpPr>
            <p:cNvPr id="15" name="Text Box 10"/>
            <p:cNvSpPr txBox="1"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6553200" y="16764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ourier New" pitchFamily="49" charset="0"/>
                </a:rPr>
                <a:t>7</a:t>
              </a:r>
              <a:endParaRPr lang="en-US" sz="4000">
                <a:latin typeface="Times New Roman" pitchFamily="18" charset="0"/>
              </a:endParaRPr>
            </a:p>
          </p:txBody>
        </p:sp>
        <p:sp>
          <p:nvSpPr>
            <p:cNvPr id="16" name="Text Box 11"/>
            <p:cNvSpPr txBox="1"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6934200" y="16764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dirty="0" smtClean="0">
                  <a:latin typeface="Courier New" pitchFamily="49" charset="0"/>
                </a:rPr>
                <a:t>8</a:t>
              </a:r>
              <a:endParaRPr lang="en-US" b="1" dirty="0">
                <a:latin typeface="Courier New" pitchFamily="49" charset="0"/>
              </a:endParaRPr>
            </a:p>
          </p:txBody>
        </p:sp>
        <p:sp>
          <p:nvSpPr>
            <p:cNvPr id="48" name="Line 13"/>
            <p:cNvSpPr>
              <a:spLocks noChangeShapeType="1"/>
            </p:cNvSpPr>
            <p:nvPr>
              <p:custDataLst>
                <p:tags r:id="rId57"/>
              </p:custDataLst>
            </p:nvPr>
          </p:nvSpPr>
          <p:spPr bwMode="auto">
            <a:xfrm flipV="1">
              <a:off x="3810000" y="2057400"/>
              <a:ext cx="2286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13"/>
            <p:cNvSpPr>
              <a:spLocks noChangeShapeType="1"/>
            </p:cNvSpPr>
            <p:nvPr>
              <p:custDataLst>
                <p:tags r:id="rId58"/>
              </p:custDataLst>
            </p:nvPr>
          </p:nvSpPr>
          <p:spPr bwMode="auto">
            <a:xfrm flipV="1">
              <a:off x="6858000" y="2057400"/>
              <a:ext cx="2286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3505200" y="2667000"/>
            <a:ext cx="3810000" cy="685800"/>
            <a:chOff x="3505200" y="2667000"/>
            <a:chExt cx="3810000" cy="685800"/>
          </a:xfrm>
        </p:grpSpPr>
        <p:sp>
          <p:nvSpPr>
            <p:cNvPr id="70" name="Text Box 2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3505200" y="2667000"/>
              <a:ext cx="381000" cy="3810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 smtClean="0">
                  <a:latin typeface="Courier New" pitchFamily="49" charset="0"/>
                </a:rPr>
                <a:t>6</a:t>
              </a:r>
              <a:endParaRPr lang="en-US" sz="4000" dirty="0">
                <a:latin typeface="Times New Roman" pitchFamily="18" charset="0"/>
              </a:endParaRPr>
            </a:p>
          </p:txBody>
        </p:sp>
        <p:sp>
          <p:nvSpPr>
            <p:cNvPr id="71" name="Text Box 3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886200" y="26670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ourier New" pitchFamily="49" charset="0"/>
                </a:rPr>
                <a:t>1</a:t>
              </a:r>
              <a:endParaRPr lang="en-US" sz="4000">
                <a:latin typeface="Times New Roman" pitchFamily="18" charset="0"/>
              </a:endParaRPr>
            </a:p>
          </p:txBody>
        </p:sp>
        <p:sp>
          <p:nvSpPr>
            <p:cNvPr id="72" name="Text Box 4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4267200" y="26670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ourier New" pitchFamily="49" charset="0"/>
                </a:rPr>
                <a:t>4</a:t>
              </a:r>
              <a:endParaRPr lang="en-US" sz="4000">
                <a:latin typeface="Times New Roman" pitchFamily="18" charset="0"/>
              </a:endParaRPr>
            </a:p>
          </p:txBody>
        </p:sp>
        <p:sp>
          <p:nvSpPr>
            <p:cNvPr id="73" name="Text Box 5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4648200" y="26670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ourier New" pitchFamily="49" charset="0"/>
                </a:rPr>
                <a:t>9</a:t>
              </a:r>
              <a:endParaRPr lang="en-US" sz="4000">
                <a:latin typeface="Times New Roman" pitchFamily="18" charset="0"/>
              </a:endParaRPr>
            </a:p>
          </p:txBody>
        </p:sp>
        <p:sp>
          <p:nvSpPr>
            <p:cNvPr id="74" name="Text Box 6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5029200" y="26670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0</a:t>
              </a:r>
              <a:endParaRPr lang="en-US" sz="4000">
                <a:latin typeface="Times New Roman" pitchFamily="18" charset="0"/>
              </a:endParaRPr>
            </a:p>
          </p:txBody>
        </p:sp>
        <p:sp>
          <p:nvSpPr>
            <p:cNvPr id="75" name="Text Box 7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5410200" y="26670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ourier New" pitchFamily="49" charset="0"/>
                </a:rPr>
                <a:t>3</a:t>
              </a:r>
              <a:endParaRPr lang="en-US" sz="4000">
                <a:latin typeface="Times New Roman" pitchFamily="18" charset="0"/>
              </a:endParaRPr>
            </a:p>
          </p:txBody>
        </p:sp>
        <p:sp>
          <p:nvSpPr>
            <p:cNvPr id="76" name="Text Box 8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791200" y="26670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ourier New" pitchFamily="49" charset="0"/>
                </a:rPr>
                <a:t>5</a:t>
              </a:r>
              <a:endParaRPr lang="en-US" sz="4000">
                <a:latin typeface="Times New Roman" pitchFamily="18" charset="0"/>
              </a:endParaRPr>
            </a:p>
          </p:txBody>
        </p:sp>
        <p:sp>
          <p:nvSpPr>
            <p:cNvPr id="77" name="Text Box 9"/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6172200" y="26670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ourier New" pitchFamily="49" charset="0"/>
                </a:rPr>
                <a:t>2</a:t>
              </a:r>
              <a:endParaRPr lang="en-US" sz="4000">
                <a:latin typeface="Times New Roman" pitchFamily="18" charset="0"/>
              </a:endParaRPr>
            </a:p>
          </p:txBody>
        </p:sp>
        <p:sp>
          <p:nvSpPr>
            <p:cNvPr id="78" name="Text Box 10"/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6553200" y="26670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ourier New" pitchFamily="49" charset="0"/>
                </a:rPr>
                <a:t>7</a:t>
              </a:r>
              <a:endParaRPr lang="en-US" sz="4000">
                <a:latin typeface="Times New Roman" pitchFamily="18" charset="0"/>
              </a:endParaRPr>
            </a:p>
          </p:txBody>
        </p:sp>
        <p:sp>
          <p:nvSpPr>
            <p:cNvPr id="79" name="Text Box 11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6934200" y="26670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dirty="0" smtClean="0">
                  <a:latin typeface="Courier New" pitchFamily="49" charset="0"/>
                </a:rPr>
                <a:t>8</a:t>
              </a:r>
              <a:endParaRPr lang="en-US" b="1" dirty="0">
                <a:latin typeface="Courier New" pitchFamily="49" charset="0"/>
              </a:endParaRPr>
            </a:p>
          </p:txBody>
        </p:sp>
        <p:sp>
          <p:nvSpPr>
            <p:cNvPr id="80" name="Line 13"/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4572000" y="3048000"/>
              <a:ext cx="2286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Line 13"/>
            <p:cNvSpPr>
              <a:spLocks noChangeShapeType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6172200" y="3048000"/>
              <a:ext cx="2286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3505200" y="3733800"/>
            <a:ext cx="3810000" cy="685800"/>
            <a:chOff x="3505200" y="3733800"/>
            <a:chExt cx="3810000" cy="685800"/>
          </a:xfrm>
        </p:grpSpPr>
        <p:sp>
          <p:nvSpPr>
            <p:cNvPr id="82" name="Text Box 2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505200" y="3733800"/>
              <a:ext cx="381000" cy="3810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 smtClean="0">
                  <a:latin typeface="Courier New" pitchFamily="49" charset="0"/>
                </a:rPr>
                <a:t>6</a:t>
              </a:r>
              <a:endParaRPr lang="en-US" sz="4000" dirty="0">
                <a:latin typeface="Times New Roman" pitchFamily="18" charset="0"/>
              </a:endParaRPr>
            </a:p>
          </p:txBody>
        </p:sp>
        <p:sp>
          <p:nvSpPr>
            <p:cNvPr id="83" name="Text Box 3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886200" y="37338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ourier New" pitchFamily="49" charset="0"/>
                </a:rPr>
                <a:t>1</a:t>
              </a:r>
              <a:endParaRPr lang="en-US" sz="4000" dirty="0">
                <a:latin typeface="Times New Roman" pitchFamily="18" charset="0"/>
              </a:endParaRPr>
            </a:p>
          </p:txBody>
        </p:sp>
        <p:sp>
          <p:nvSpPr>
            <p:cNvPr id="84" name="Text Box 4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267200" y="37338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ourier New" pitchFamily="49" charset="0"/>
                </a:rPr>
                <a:t>4</a:t>
              </a:r>
              <a:endParaRPr lang="en-US" sz="4000">
                <a:latin typeface="Times New Roman" pitchFamily="18" charset="0"/>
              </a:endParaRPr>
            </a:p>
          </p:txBody>
        </p:sp>
        <p:sp>
          <p:nvSpPr>
            <p:cNvPr id="85" name="Text Box 5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4648200" y="37338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 smtClean="0">
                  <a:latin typeface="Courier New" pitchFamily="49" charset="0"/>
                </a:rPr>
                <a:t>2</a:t>
              </a:r>
              <a:endParaRPr lang="en-US" sz="4000" dirty="0">
                <a:latin typeface="Times New Roman" pitchFamily="18" charset="0"/>
              </a:endParaRPr>
            </a:p>
          </p:txBody>
        </p:sp>
        <p:sp>
          <p:nvSpPr>
            <p:cNvPr id="86" name="Text Box 6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5029200" y="37338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0</a:t>
              </a:r>
              <a:endParaRPr lang="en-US" sz="4000">
                <a:latin typeface="Times New Roman" pitchFamily="18" charset="0"/>
              </a:endParaRPr>
            </a:p>
          </p:txBody>
        </p:sp>
        <p:sp>
          <p:nvSpPr>
            <p:cNvPr id="87" name="Text Box 7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5410200" y="37338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ourier New" pitchFamily="49" charset="0"/>
                </a:rPr>
                <a:t>3</a:t>
              </a:r>
              <a:endParaRPr lang="en-US" sz="4000">
                <a:latin typeface="Times New Roman" pitchFamily="18" charset="0"/>
              </a:endParaRPr>
            </a:p>
          </p:txBody>
        </p:sp>
        <p:sp>
          <p:nvSpPr>
            <p:cNvPr id="88" name="Text Box 8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791200" y="37338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ourier New" pitchFamily="49" charset="0"/>
                </a:rPr>
                <a:t>5</a:t>
              </a:r>
              <a:endParaRPr lang="en-US" sz="4000">
                <a:latin typeface="Times New Roman" pitchFamily="18" charset="0"/>
              </a:endParaRPr>
            </a:p>
          </p:txBody>
        </p:sp>
        <p:sp>
          <p:nvSpPr>
            <p:cNvPr id="89" name="Text Box 9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6172200" y="37338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 smtClean="0">
                  <a:latin typeface="Courier New" pitchFamily="49" charset="0"/>
                </a:rPr>
                <a:t>9</a:t>
              </a:r>
              <a:endParaRPr lang="en-US" sz="4000" dirty="0">
                <a:latin typeface="Times New Roman" pitchFamily="18" charset="0"/>
              </a:endParaRPr>
            </a:p>
          </p:txBody>
        </p:sp>
        <p:sp>
          <p:nvSpPr>
            <p:cNvPr id="90" name="Text Box 10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6553200" y="37338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ourier New" pitchFamily="49" charset="0"/>
                </a:rPr>
                <a:t>7</a:t>
              </a:r>
              <a:endParaRPr lang="en-US" sz="4000">
                <a:latin typeface="Times New Roman" pitchFamily="18" charset="0"/>
              </a:endParaRPr>
            </a:p>
          </p:txBody>
        </p:sp>
        <p:sp>
          <p:nvSpPr>
            <p:cNvPr id="91" name="Text Box 11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6934200" y="37338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dirty="0" smtClean="0">
                  <a:latin typeface="Courier New" pitchFamily="49" charset="0"/>
                </a:rPr>
                <a:t>8</a:t>
              </a:r>
              <a:endParaRPr lang="en-US" b="1" dirty="0">
                <a:latin typeface="Courier New" pitchFamily="49" charset="0"/>
              </a:endParaRPr>
            </a:p>
          </p:txBody>
        </p:sp>
        <p:sp>
          <p:nvSpPr>
            <p:cNvPr id="92" name="Line 13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 flipV="1">
              <a:off x="4572000" y="4114800"/>
              <a:ext cx="2286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13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V="1">
              <a:off x="6096000" y="4114800"/>
              <a:ext cx="2286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3505200" y="4724400"/>
            <a:ext cx="3810000" cy="685800"/>
            <a:chOff x="3505200" y="4724400"/>
            <a:chExt cx="3810000" cy="685800"/>
          </a:xfrm>
        </p:grpSpPr>
        <p:sp>
          <p:nvSpPr>
            <p:cNvPr id="106" name="Text Box 2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505200" y="4724400"/>
              <a:ext cx="381000" cy="3810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 smtClean="0">
                  <a:latin typeface="Courier New" pitchFamily="49" charset="0"/>
                </a:rPr>
                <a:t>6</a:t>
              </a:r>
              <a:endParaRPr lang="en-US" sz="4000" dirty="0">
                <a:latin typeface="Times New Roman" pitchFamily="18" charset="0"/>
              </a:endParaRPr>
            </a:p>
          </p:txBody>
        </p:sp>
        <p:sp>
          <p:nvSpPr>
            <p:cNvPr id="107" name="Text Box 3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886200" y="47244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ourier New" pitchFamily="49" charset="0"/>
                </a:rPr>
                <a:t>1</a:t>
              </a:r>
              <a:endParaRPr lang="en-US" sz="4000">
                <a:latin typeface="Times New Roman" pitchFamily="18" charset="0"/>
              </a:endParaRPr>
            </a:p>
          </p:txBody>
        </p:sp>
        <p:sp>
          <p:nvSpPr>
            <p:cNvPr id="108" name="Text Box 4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267200" y="47244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ourier New" pitchFamily="49" charset="0"/>
                </a:rPr>
                <a:t>4</a:t>
              </a:r>
              <a:endParaRPr lang="en-US" sz="4000">
                <a:latin typeface="Times New Roman" pitchFamily="18" charset="0"/>
              </a:endParaRPr>
            </a:p>
          </p:txBody>
        </p:sp>
        <p:sp>
          <p:nvSpPr>
            <p:cNvPr id="109" name="Text Box 5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648200" y="47244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 smtClean="0">
                  <a:latin typeface="Courier New" pitchFamily="49" charset="0"/>
                </a:rPr>
                <a:t>2</a:t>
              </a:r>
              <a:endParaRPr lang="en-US" sz="4000" dirty="0">
                <a:latin typeface="Times New Roman" pitchFamily="18" charset="0"/>
              </a:endParaRPr>
            </a:p>
          </p:txBody>
        </p:sp>
        <p:sp>
          <p:nvSpPr>
            <p:cNvPr id="110" name="Text Box 6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029200" y="47244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0</a:t>
              </a:r>
              <a:endParaRPr lang="en-US" sz="4000">
                <a:latin typeface="Times New Roman" pitchFamily="18" charset="0"/>
              </a:endParaRPr>
            </a:p>
          </p:txBody>
        </p:sp>
        <p:sp>
          <p:nvSpPr>
            <p:cNvPr id="111" name="Text Box 7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410200" y="47244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ourier New" pitchFamily="49" charset="0"/>
                </a:rPr>
                <a:t>3</a:t>
              </a:r>
              <a:endParaRPr lang="en-US" sz="4000">
                <a:latin typeface="Times New Roman" pitchFamily="18" charset="0"/>
              </a:endParaRPr>
            </a:p>
          </p:txBody>
        </p:sp>
        <p:sp>
          <p:nvSpPr>
            <p:cNvPr id="112" name="Text Box 8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791200" y="47244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ourier New" pitchFamily="49" charset="0"/>
                </a:rPr>
                <a:t>5</a:t>
              </a:r>
              <a:endParaRPr lang="en-US" sz="4000" dirty="0">
                <a:latin typeface="Times New Roman" pitchFamily="18" charset="0"/>
              </a:endParaRPr>
            </a:p>
          </p:txBody>
        </p:sp>
        <p:sp>
          <p:nvSpPr>
            <p:cNvPr id="113" name="Text Box 9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172200" y="47244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 smtClean="0">
                  <a:latin typeface="Courier New" pitchFamily="49" charset="0"/>
                </a:rPr>
                <a:t>9</a:t>
              </a:r>
              <a:endParaRPr lang="en-US" sz="4000" dirty="0">
                <a:latin typeface="Times New Roman" pitchFamily="18" charset="0"/>
              </a:endParaRPr>
            </a:p>
          </p:txBody>
        </p:sp>
        <p:sp>
          <p:nvSpPr>
            <p:cNvPr id="114" name="Text Box 10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553200" y="47244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ourier New" pitchFamily="49" charset="0"/>
                </a:rPr>
                <a:t>7</a:t>
              </a:r>
              <a:endParaRPr lang="en-US" sz="4000">
                <a:latin typeface="Times New Roman" pitchFamily="18" charset="0"/>
              </a:endParaRPr>
            </a:p>
          </p:txBody>
        </p:sp>
        <p:sp>
          <p:nvSpPr>
            <p:cNvPr id="115" name="Text Box 11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6934200" y="47244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dirty="0" smtClean="0">
                  <a:latin typeface="Courier New" pitchFamily="49" charset="0"/>
                </a:rPr>
                <a:t>8</a:t>
              </a:r>
              <a:endParaRPr lang="en-US" b="1" dirty="0">
                <a:latin typeface="Courier New" pitchFamily="49" charset="0"/>
              </a:endParaRPr>
            </a:p>
          </p:txBody>
        </p:sp>
        <p:sp>
          <p:nvSpPr>
            <p:cNvPr id="116" name="Line 13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 flipV="1">
              <a:off x="5791200" y="5105400"/>
              <a:ext cx="2286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Line 13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5715000" y="5105400"/>
              <a:ext cx="2286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0" name="TextBox 129"/>
          <p:cNvSpPr txBox="1"/>
          <p:nvPr/>
        </p:nvSpPr>
        <p:spPr>
          <a:xfrm>
            <a:off x="5638800" y="304800"/>
            <a:ext cx="3360215" cy="1015663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Often have more than </a:t>
            </a:r>
          </a:p>
          <a:p>
            <a:r>
              <a:rPr lang="en-US" sz="2000" b="0" dirty="0" smtClean="0">
                <a:latin typeface="+mn-lt"/>
              </a:rPr>
              <a:t>one swap during partition – </a:t>
            </a:r>
          </a:p>
          <a:p>
            <a:r>
              <a:rPr lang="en-US" sz="2000" b="0" dirty="0" smtClean="0">
                <a:latin typeface="+mn-lt"/>
              </a:rPr>
              <a:t>this is a short example</a:t>
            </a:r>
          </a:p>
        </p:txBody>
      </p:sp>
      <p:grpSp>
        <p:nvGrpSpPr>
          <p:cNvPr id="145" name="Group 144"/>
          <p:cNvGrpSpPr/>
          <p:nvPr/>
        </p:nvGrpSpPr>
        <p:grpSpPr>
          <a:xfrm>
            <a:off x="3505200" y="5791200"/>
            <a:ext cx="3810000" cy="381000"/>
            <a:chOff x="3505200" y="5791200"/>
            <a:chExt cx="3810000" cy="381000"/>
          </a:xfrm>
        </p:grpSpPr>
        <p:sp>
          <p:nvSpPr>
            <p:cNvPr id="131" name="Text Box 2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3505200" y="57912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 smtClean="0">
                  <a:latin typeface="Courier New" pitchFamily="49" charset="0"/>
                </a:rPr>
                <a:t>5</a:t>
              </a:r>
              <a:endParaRPr lang="en-US" sz="4000" dirty="0">
                <a:latin typeface="Times New Roman" pitchFamily="18" charset="0"/>
              </a:endParaRPr>
            </a:p>
          </p:txBody>
        </p:sp>
        <p:sp>
          <p:nvSpPr>
            <p:cNvPr id="132" name="Text Box 3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3886200" y="57912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ourier New" pitchFamily="49" charset="0"/>
                </a:rPr>
                <a:t>1</a:t>
              </a:r>
              <a:endParaRPr lang="en-US" sz="4000">
                <a:latin typeface="Times New Roman" pitchFamily="18" charset="0"/>
              </a:endParaRPr>
            </a:p>
          </p:txBody>
        </p:sp>
        <p:sp>
          <p:nvSpPr>
            <p:cNvPr id="133" name="Text Box 4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267200" y="57912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ourier New" pitchFamily="49" charset="0"/>
                </a:rPr>
                <a:t>4</a:t>
              </a:r>
              <a:endParaRPr lang="en-US" sz="4000">
                <a:latin typeface="Times New Roman" pitchFamily="18" charset="0"/>
              </a:endParaRPr>
            </a:p>
          </p:txBody>
        </p:sp>
        <p:sp>
          <p:nvSpPr>
            <p:cNvPr id="134" name="Text Box 5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648200" y="57912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 smtClean="0">
                  <a:latin typeface="Courier New" pitchFamily="49" charset="0"/>
                </a:rPr>
                <a:t>2</a:t>
              </a:r>
              <a:endParaRPr lang="en-US" sz="4000" dirty="0">
                <a:latin typeface="Times New Roman" pitchFamily="18" charset="0"/>
              </a:endParaRPr>
            </a:p>
          </p:txBody>
        </p:sp>
        <p:sp>
          <p:nvSpPr>
            <p:cNvPr id="135" name="Text Box 6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029200" y="57912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0</a:t>
              </a:r>
              <a:endParaRPr lang="en-US" sz="4000">
                <a:latin typeface="Times New Roman" pitchFamily="18" charset="0"/>
              </a:endParaRPr>
            </a:p>
          </p:txBody>
        </p:sp>
        <p:sp>
          <p:nvSpPr>
            <p:cNvPr id="136" name="Text Box 7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410200" y="57912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ourier New" pitchFamily="49" charset="0"/>
                </a:rPr>
                <a:t>3</a:t>
              </a:r>
              <a:endParaRPr lang="en-US" sz="4000">
                <a:latin typeface="Times New Roman" pitchFamily="18" charset="0"/>
              </a:endParaRPr>
            </a:p>
          </p:txBody>
        </p:sp>
        <p:sp>
          <p:nvSpPr>
            <p:cNvPr id="137" name="Text Box 8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791200" y="5791200"/>
              <a:ext cx="381000" cy="3810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 smtClean="0">
                  <a:latin typeface="Courier New" pitchFamily="49" charset="0"/>
                </a:rPr>
                <a:t>6</a:t>
              </a:r>
              <a:endParaRPr lang="en-US" sz="4000" dirty="0">
                <a:latin typeface="Times New Roman" pitchFamily="18" charset="0"/>
              </a:endParaRPr>
            </a:p>
          </p:txBody>
        </p:sp>
        <p:sp>
          <p:nvSpPr>
            <p:cNvPr id="138" name="Text Box 9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172200" y="57912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 smtClean="0">
                  <a:latin typeface="Courier New" pitchFamily="49" charset="0"/>
                </a:rPr>
                <a:t>9</a:t>
              </a:r>
              <a:endParaRPr lang="en-US" sz="4000" dirty="0">
                <a:latin typeface="Times New Roman" pitchFamily="18" charset="0"/>
              </a:endParaRPr>
            </a:p>
          </p:txBody>
        </p:sp>
        <p:sp>
          <p:nvSpPr>
            <p:cNvPr id="139" name="Text Box 10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6553200" y="57912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ourier New" pitchFamily="49" charset="0"/>
                </a:rPr>
                <a:t>7</a:t>
              </a:r>
              <a:endParaRPr lang="en-US" sz="4000">
                <a:latin typeface="Times New Roman" pitchFamily="18" charset="0"/>
              </a:endParaRPr>
            </a:p>
          </p:txBody>
        </p:sp>
        <p:sp>
          <p:nvSpPr>
            <p:cNvPr id="140" name="Text Box 11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6934200" y="57912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dirty="0" smtClean="0">
                  <a:latin typeface="Courier New" pitchFamily="49" charset="0"/>
                </a:rPr>
                <a:t>8</a:t>
              </a:r>
              <a:endParaRPr lang="en-US" b="1" dirty="0">
                <a:latin typeface="Courier New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8882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Analysis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Best-case</a:t>
            </a:r>
            <a:r>
              <a:rPr lang="en-US" dirty="0" smtClean="0"/>
              <a:t>: Pivot is always the median</a:t>
            </a:r>
          </a:p>
          <a:p>
            <a:pPr>
              <a:buNone/>
            </a:pPr>
            <a:r>
              <a:rPr lang="en-US" dirty="0" smtClean="0"/>
              <a:t>		T(0)=T(1)=1</a:t>
            </a:r>
          </a:p>
          <a:p>
            <a:pPr>
              <a:buNone/>
            </a:pPr>
            <a:r>
              <a:rPr lang="en-US" dirty="0" smtClean="0"/>
              <a:t>		T(</a:t>
            </a:r>
            <a:r>
              <a:rPr lang="en-US" i="1" dirty="0" smtClean="0"/>
              <a:t>n</a:t>
            </a:r>
            <a:r>
              <a:rPr lang="en-US" dirty="0" smtClean="0"/>
              <a:t>)=2T(</a:t>
            </a:r>
            <a:r>
              <a:rPr lang="en-US" i="1" dirty="0" smtClean="0"/>
              <a:t>n</a:t>
            </a:r>
            <a:r>
              <a:rPr lang="en-US" dirty="0" smtClean="0"/>
              <a:t>/2) + </a:t>
            </a:r>
            <a:r>
              <a:rPr lang="en-US" i="1" dirty="0" smtClean="0"/>
              <a:t>n</a:t>
            </a:r>
            <a:r>
              <a:rPr lang="en-US" dirty="0" smtClean="0"/>
              <a:t>           -- linear-time partition</a:t>
            </a:r>
          </a:p>
          <a:p>
            <a:pPr>
              <a:buNone/>
            </a:pPr>
            <a:r>
              <a:rPr lang="en-US" dirty="0" smtClean="0"/>
              <a:t>		Same recurrence as </a:t>
            </a:r>
            <a:r>
              <a:rPr lang="en-US" dirty="0" err="1" smtClean="0"/>
              <a:t>mergesort</a:t>
            </a:r>
            <a:r>
              <a:rPr lang="en-US" dirty="0" smtClean="0"/>
              <a:t>: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dirty="0" smtClean="0"/>
              <a:t> </a:t>
            </a:r>
            <a:r>
              <a:rPr lang="en-US" i="1" dirty="0" smtClean="0"/>
              <a:t>n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Worst-case</a:t>
            </a:r>
            <a:r>
              <a:rPr lang="en-US" dirty="0" smtClean="0"/>
              <a:t>: Pivot is always smallest or largest element</a:t>
            </a:r>
          </a:p>
          <a:p>
            <a:pPr>
              <a:buNone/>
            </a:pPr>
            <a:r>
              <a:rPr lang="en-US" dirty="0" smtClean="0"/>
              <a:t>		T(0)=T(1)=1</a:t>
            </a:r>
          </a:p>
          <a:p>
            <a:pPr>
              <a:buNone/>
            </a:pPr>
            <a:r>
              <a:rPr lang="en-US" dirty="0" smtClean="0"/>
              <a:t>              T(</a:t>
            </a:r>
            <a:r>
              <a:rPr lang="en-US" i="1" dirty="0" smtClean="0"/>
              <a:t>n</a:t>
            </a:r>
            <a:r>
              <a:rPr lang="en-US" dirty="0" smtClean="0"/>
              <a:t>) = 1T(</a:t>
            </a:r>
            <a:r>
              <a:rPr lang="en-US" i="1" dirty="0" smtClean="0"/>
              <a:t>n</a:t>
            </a:r>
            <a:r>
              <a:rPr lang="en-US" dirty="0" smtClean="0"/>
              <a:t>-1)  + </a:t>
            </a:r>
            <a:r>
              <a:rPr lang="en-US" i="1" dirty="0" smtClean="0"/>
              <a:t>n</a:t>
            </a:r>
            <a:r>
              <a:rPr lang="en-US" dirty="0" smtClean="0"/>
              <a:t>   </a:t>
            </a:r>
          </a:p>
          <a:p>
            <a:pPr>
              <a:buNone/>
            </a:pPr>
            <a:r>
              <a:rPr lang="en-US" dirty="0" smtClean="0"/>
              <a:t>		Basically same recurrence as selection sort: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sz="2400" b="1" baseline="30000" dirty="0" smtClean="0"/>
              <a:t>2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Average-case </a:t>
            </a:r>
            <a:r>
              <a:rPr lang="en-US" dirty="0" smtClean="0"/>
              <a:t>(e.g., with random pivot)</a:t>
            </a:r>
          </a:p>
          <a:p>
            <a:pPr lvl="1"/>
            <a:r>
              <a:rPr lang="en-US" dirty="0" smtClean="0"/>
              <a:t>O(</a:t>
            </a:r>
            <a:r>
              <a:rPr lang="en-US" i="1" dirty="0" smtClean="0"/>
              <a:t>n</a:t>
            </a:r>
            <a:r>
              <a:rPr lang="en-US" dirty="0" smtClean="0"/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dirty="0" smtClean="0"/>
              <a:t> </a:t>
            </a:r>
            <a:r>
              <a:rPr lang="en-US" i="1" dirty="0" smtClean="0"/>
              <a:t>n</a:t>
            </a:r>
            <a:r>
              <a:rPr lang="en-US" dirty="0" smtClean="0"/>
              <a:t>), not responsible for proof (in text)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Summer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59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Cutoffs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572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For small </a:t>
            </a:r>
            <a:r>
              <a:rPr lang="en-US" i="1" dirty="0" smtClean="0"/>
              <a:t>n</a:t>
            </a:r>
            <a:r>
              <a:rPr lang="en-US" dirty="0" smtClean="0"/>
              <a:t>, all that recursion tends to cost more than doing a quadratic sort</a:t>
            </a:r>
          </a:p>
          <a:p>
            <a:pPr lvl="1"/>
            <a:r>
              <a:rPr lang="en-US" dirty="0" smtClean="0"/>
              <a:t>Remember asymptotic complexity is for large </a:t>
            </a:r>
            <a:r>
              <a:rPr lang="en-US" i="1" dirty="0" smtClean="0"/>
              <a:t>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Common engineering technique: switch algorithm below a </a:t>
            </a:r>
            <a:r>
              <a:rPr lang="en-US" dirty="0" smtClean="0">
                <a:solidFill>
                  <a:schemeClr val="accent2"/>
                </a:solidFill>
              </a:rPr>
              <a:t>cutoff</a:t>
            </a:r>
          </a:p>
          <a:p>
            <a:pPr lvl="1"/>
            <a:r>
              <a:rPr lang="en-US" dirty="0" smtClean="0"/>
              <a:t>Reasonable rule of thumb: use insertion sort for </a:t>
            </a:r>
            <a:r>
              <a:rPr lang="en-US" i="1" dirty="0" smtClean="0"/>
              <a:t>n</a:t>
            </a:r>
            <a:r>
              <a:rPr lang="en-US" dirty="0" smtClean="0"/>
              <a:t> &lt; 10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Notes:</a:t>
            </a:r>
          </a:p>
          <a:p>
            <a:pPr lvl="1"/>
            <a:r>
              <a:rPr lang="en-US" dirty="0" smtClean="0"/>
              <a:t>Could also use a cutoff for merge sort</a:t>
            </a:r>
          </a:p>
          <a:p>
            <a:pPr lvl="1"/>
            <a:r>
              <a:rPr lang="en-US" dirty="0" smtClean="0"/>
              <a:t>Cutoffs are also the norm with parallel algorithms </a:t>
            </a:r>
          </a:p>
          <a:p>
            <a:pPr lvl="2"/>
            <a:r>
              <a:rPr lang="en-US" dirty="0" smtClean="0"/>
              <a:t>Switch to sequential algorithm</a:t>
            </a:r>
          </a:p>
          <a:p>
            <a:pPr lvl="1"/>
            <a:r>
              <a:rPr lang="en-US" dirty="0" smtClean="0"/>
              <a:t>None of this affects asymptotic complexity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Summer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572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Cutoff skeleton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Summer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990600" y="1752600"/>
            <a:ext cx="6934200" cy="1754326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dirty="0" smtClean="0">
                <a:solidFill>
                  <a:schemeClr val="tx1"/>
                </a:solidFill>
                <a:latin typeface="Courier New" pitchFamily="49" charset="0"/>
              </a:rPr>
              <a:t>void </a:t>
            </a:r>
            <a:r>
              <a:rPr lang="en-US" sz="2000" b="1" dirty="0" err="1" smtClean="0">
                <a:solidFill>
                  <a:srgbClr val="008000"/>
                </a:solidFill>
                <a:latin typeface="Courier New" pitchFamily="49" charset="0"/>
              </a:rPr>
              <a:t>quicksort</a:t>
            </a:r>
            <a:r>
              <a:rPr lang="en-US" sz="2000" dirty="0" smtClean="0">
                <a:latin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</a:rPr>
              <a:t>int</a:t>
            </a:r>
            <a:r>
              <a:rPr lang="en-US" sz="2000" dirty="0" smtClean="0">
                <a:latin typeface="Courier New" pitchFamily="49" charset="0"/>
              </a:rPr>
              <a:t>[] </a:t>
            </a:r>
            <a:r>
              <a:rPr lang="en-US" sz="2000" dirty="0" err="1" smtClean="0">
                <a:solidFill>
                  <a:srgbClr val="119F33"/>
                </a:solidFill>
                <a:latin typeface="Courier New" pitchFamily="49" charset="0"/>
              </a:rPr>
              <a:t>arr</a:t>
            </a:r>
            <a:r>
              <a:rPr lang="en-US" sz="2000" dirty="0" smtClean="0">
                <a:latin typeface="Courier New" pitchFamily="49" charset="0"/>
              </a:rPr>
              <a:t>, </a:t>
            </a:r>
            <a:r>
              <a:rPr lang="en-US" sz="2000" dirty="0" err="1" smtClean="0">
                <a:latin typeface="Courier New" pitchFamily="49" charset="0"/>
              </a:rPr>
              <a:t>int</a:t>
            </a:r>
            <a:r>
              <a:rPr lang="en-US" sz="2000" dirty="0" smtClean="0">
                <a:latin typeface="Courier New" pitchFamily="49" charset="0"/>
              </a:rPr>
              <a:t> </a:t>
            </a:r>
            <a:r>
              <a:rPr lang="en-US" sz="2000" b="1" dirty="0" smtClean="0">
                <a:solidFill>
                  <a:srgbClr val="119F33"/>
                </a:solidFill>
                <a:latin typeface="Courier New" pitchFamily="49" charset="0"/>
              </a:rPr>
              <a:t>lo</a:t>
            </a:r>
            <a:r>
              <a:rPr lang="en-US" sz="2000" b="1" dirty="0" smtClean="0">
                <a:solidFill>
                  <a:schemeClr val="tx1"/>
                </a:solidFill>
                <a:latin typeface="Courier New" pitchFamily="49" charset="0"/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  <a:latin typeface="Courier New" pitchFamily="49" charset="0"/>
              </a:rPr>
              <a:t>int</a:t>
            </a:r>
            <a:r>
              <a:rPr lang="en-US" sz="2000" b="1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  <a:r>
              <a:rPr lang="en-US" sz="2000" b="1" dirty="0" smtClean="0">
                <a:solidFill>
                  <a:srgbClr val="119F33"/>
                </a:solidFill>
                <a:latin typeface="Courier New" pitchFamily="49" charset="0"/>
              </a:rPr>
              <a:t>hi</a:t>
            </a:r>
            <a:r>
              <a:rPr lang="en-US" sz="2000" b="1" dirty="0" smtClean="0">
                <a:solidFill>
                  <a:schemeClr val="tx1"/>
                </a:solidFill>
                <a:latin typeface="Courier New" pitchFamily="49" charset="0"/>
              </a:rPr>
              <a:t>) {</a:t>
            </a:r>
          </a:p>
          <a:p>
            <a:pPr>
              <a:lnSpc>
                <a:spcPct val="90000"/>
              </a:lnSpc>
            </a:pPr>
            <a:r>
              <a:rPr lang="en-US" sz="2000" b="1" dirty="0" smtClean="0">
                <a:solidFill>
                  <a:schemeClr val="tx1"/>
                </a:solidFill>
                <a:latin typeface="Courier New" pitchFamily="49" charset="0"/>
              </a:rPr>
              <a:t>  </a:t>
            </a:r>
            <a:r>
              <a:rPr lang="en-US" sz="2000" b="1" dirty="0" smtClean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sz="2000" b="1" dirty="0" smtClean="0">
                <a:solidFill>
                  <a:schemeClr val="tx1"/>
                </a:solidFill>
                <a:latin typeface="Courier New" pitchFamily="49" charset="0"/>
              </a:rPr>
              <a:t>(hi – lo &lt; CUTOFF)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Courier New" pitchFamily="49" charset="0"/>
              </a:rPr>
              <a:t>     </a:t>
            </a:r>
            <a:r>
              <a:rPr lang="en-US" sz="2000" dirty="0" err="1" smtClean="0">
                <a:latin typeface="Courier New" pitchFamily="49" charset="0"/>
              </a:rPr>
              <a:t>insertionSort</a:t>
            </a:r>
            <a:r>
              <a:rPr lang="en-US" sz="2000" dirty="0" smtClean="0">
                <a:latin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</a:rPr>
              <a:t>arr,lo,hi</a:t>
            </a:r>
            <a:r>
              <a:rPr lang="en-US" sz="2000" dirty="0" smtClean="0">
                <a:latin typeface="Courier New" pitchFamily="49" charset="0"/>
              </a:rPr>
              <a:t>);</a:t>
            </a:r>
          </a:p>
          <a:p>
            <a:pPr>
              <a:lnSpc>
                <a:spcPct val="90000"/>
              </a:lnSpc>
            </a:pPr>
            <a:r>
              <a:rPr lang="en-US" sz="2000" b="1" dirty="0" smtClean="0">
                <a:solidFill>
                  <a:schemeClr val="tx1"/>
                </a:solidFill>
                <a:latin typeface="Courier New" pitchFamily="49" charset="0"/>
              </a:rPr>
              <a:t>  </a:t>
            </a:r>
            <a:r>
              <a:rPr lang="en-US" sz="2000" dirty="0" smtClean="0">
                <a:solidFill>
                  <a:schemeClr val="accent2"/>
                </a:solidFill>
                <a:latin typeface="Courier New" pitchFamily="49" charset="0"/>
              </a:rPr>
              <a:t>else</a:t>
            </a:r>
            <a:endParaRPr lang="en-US" sz="2000" b="1" dirty="0" smtClean="0">
              <a:solidFill>
                <a:schemeClr val="tx1"/>
              </a:solidFill>
              <a:latin typeface="Courier New" pitchFamily="49" charset="0"/>
            </a:endParaRPr>
          </a:p>
          <a:p>
            <a:pPr algn="l">
              <a:lnSpc>
                <a:spcPct val="90000"/>
              </a:lnSpc>
            </a:pPr>
            <a:r>
              <a:rPr lang="en-US" sz="2000" b="1" dirty="0" smtClean="0">
                <a:solidFill>
                  <a:schemeClr val="tx1"/>
                </a:solidFill>
                <a:latin typeface="Courier New" pitchFamily="49" charset="0"/>
              </a:rPr>
              <a:t>     …</a:t>
            </a:r>
          </a:p>
          <a:p>
            <a:pPr algn="l">
              <a:lnSpc>
                <a:spcPct val="90000"/>
              </a:lnSpc>
            </a:pPr>
            <a:r>
              <a:rPr lang="en-US" sz="2000" b="1" dirty="0" smtClean="0">
                <a:solidFill>
                  <a:schemeClr val="tx1"/>
                </a:solidFill>
                <a:latin typeface="Courier New" pitchFamily="49" charset="0"/>
              </a:rPr>
              <a:t>}</a:t>
            </a:r>
            <a:endParaRPr lang="en-US" sz="2000" b="1" dirty="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4038600"/>
            <a:ext cx="73019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Notice how this cuts out the vast majority of the recursive calls </a:t>
            </a:r>
          </a:p>
          <a:p>
            <a:pPr lvl="1">
              <a:buFont typeface="Arial" pitchFamily="34" charset="0"/>
              <a:buChar char="–"/>
            </a:pPr>
            <a:r>
              <a:rPr lang="en-US" sz="2000" b="0" dirty="0" smtClean="0">
                <a:latin typeface="+mn-lt"/>
              </a:rPr>
              <a:t>   Think of the recursive calls to </a:t>
            </a:r>
            <a:r>
              <a:rPr lang="en-US" sz="2000" b="0" dirty="0" err="1" smtClean="0">
                <a:latin typeface="+mn-lt"/>
              </a:rPr>
              <a:t>quicksort</a:t>
            </a:r>
            <a:r>
              <a:rPr lang="en-US" sz="2000" b="0" dirty="0" smtClean="0">
                <a:latin typeface="+mn-lt"/>
              </a:rPr>
              <a:t> as a tree</a:t>
            </a:r>
          </a:p>
          <a:p>
            <a:pPr lvl="1">
              <a:buFont typeface="Arial" pitchFamily="34" charset="0"/>
              <a:buChar char="–"/>
            </a:pPr>
            <a:r>
              <a:rPr lang="en-US" sz="2000" b="0" dirty="0" smtClean="0">
                <a:latin typeface="+mn-lt"/>
              </a:rPr>
              <a:t>   Trims out the bottom layers of the tree</a:t>
            </a:r>
          </a:p>
        </p:txBody>
      </p:sp>
    </p:spTree>
    <p:extLst>
      <p:ext uri="{BB962C8B-B14F-4D97-AF65-F5344CB8AC3E}">
        <p14:creationId xmlns:p14="http://schemas.microsoft.com/office/powerpoint/2010/main" val="1781926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Cool Resources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http://www.sorting-algorithms.com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err="1">
                <a:hlinkClick r:id="rId3"/>
              </a:rPr>
              <a:t>www.youtube.com</a:t>
            </a:r>
            <a:r>
              <a:rPr lang="en-US" dirty="0">
                <a:hlinkClick r:id="rId3"/>
              </a:rPr>
              <a:t>/</a:t>
            </a:r>
            <a:r>
              <a:rPr lang="en-US" dirty="0" err="1">
                <a:hlinkClick r:id="rId3"/>
              </a:rPr>
              <a:t>watch?v</a:t>
            </a:r>
            <a:r>
              <a:rPr lang="en-US" dirty="0">
                <a:hlinkClick r:id="rId3"/>
              </a:rPr>
              <a:t>=t8g-iYGHpEA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Summer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202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Variations on the Basic Problem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924800" cy="4876800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Maybe elements are in a linked list (could convert to array and  back in linear time, but some algorithms needn’t do so)</a:t>
            </a:r>
          </a:p>
          <a:p>
            <a:pPr>
              <a:buFont typeface="+mj-lt"/>
              <a:buAutoNum type="arabicPeriod"/>
            </a:pPr>
            <a:endParaRPr lang="en-US" sz="800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Maybe ties need to be resolved by “original array position”</a:t>
            </a:r>
          </a:p>
          <a:p>
            <a:pPr marL="914400" lvl="1" indent="-457200"/>
            <a:r>
              <a:rPr lang="en-US" dirty="0" smtClean="0"/>
              <a:t>Sorts that do this naturally are called </a:t>
            </a:r>
            <a:r>
              <a:rPr lang="en-US" dirty="0" smtClean="0">
                <a:solidFill>
                  <a:schemeClr val="accent2"/>
                </a:solidFill>
              </a:rPr>
              <a:t>stable </a:t>
            </a:r>
            <a:r>
              <a:rPr lang="en-US" dirty="0" smtClean="0">
                <a:solidFill>
                  <a:schemeClr val="accent2"/>
                </a:solidFill>
              </a:rPr>
              <a:t>sorts</a:t>
            </a:r>
          </a:p>
          <a:p>
            <a:pPr marL="1314450" lvl="2" indent="-457200"/>
            <a:r>
              <a:rPr lang="en-US" dirty="0" smtClean="0">
                <a:solidFill>
                  <a:schemeClr val="accent2"/>
                </a:solidFill>
              </a:rPr>
              <a:t>Equal keys appear in the same output order as input</a:t>
            </a:r>
            <a:endParaRPr lang="en-US" dirty="0" smtClean="0">
              <a:solidFill>
                <a:schemeClr val="accent2"/>
              </a:solidFill>
            </a:endParaRPr>
          </a:p>
          <a:p>
            <a:pPr marL="914400" lvl="1" indent="-457200"/>
            <a:r>
              <a:rPr lang="en-US" dirty="0" smtClean="0"/>
              <a:t>Others could tag each item with its original position and adjust comparisons accordingly (non-trivial constant factors)</a:t>
            </a:r>
          </a:p>
          <a:p>
            <a:pPr lvl="1">
              <a:buFont typeface="+mj-lt"/>
              <a:buAutoNum type="arabicPeriod"/>
            </a:pPr>
            <a:endParaRPr lang="en-US" sz="800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Maybe we must not use more than </a:t>
            </a:r>
            <a:r>
              <a:rPr lang="en-US" i="1" dirty="0" smtClean="0"/>
              <a:t>O</a:t>
            </a:r>
            <a:r>
              <a:rPr lang="en-US" dirty="0" smtClean="0"/>
              <a:t>(1) “auxiliary space”</a:t>
            </a:r>
          </a:p>
          <a:p>
            <a:pPr marL="914400" lvl="1" indent="-457200"/>
            <a:r>
              <a:rPr lang="en-US" dirty="0" smtClean="0"/>
              <a:t>Sorts meeting this requirement are called </a:t>
            </a:r>
            <a:r>
              <a:rPr lang="en-US" dirty="0" smtClean="0">
                <a:solidFill>
                  <a:schemeClr val="accent2"/>
                </a:solidFill>
              </a:rPr>
              <a:t>in-place sorts</a:t>
            </a:r>
          </a:p>
          <a:p>
            <a:pPr lvl="1">
              <a:buFont typeface="+mj-lt"/>
              <a:buAutoNum type="arabicPeriod"/>
            </a:pPr>
            <a:endParaRPr lang="en-US" sz="800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Maybe we can do more with elements than just compare</a:t>
            </a:r>
          </a:p>
          <a:p>
            <a:pPr marL="914400" lvl="1" indent="-457200"/>
            <a:r>
              <a:rPr lang="en-US" dirty="0" smtClean="0"/>
              <a:t>Sometimes leads to faster algorithms</a:t>
            </a:r>
          </a:p>
          <a:p>
            <a:pPr lvl="1">
              <a:buFont typeface="+mj-lt"/>
              <a:buAutoNum type="arabicPeriod"/>
            </a:pPr>
            <a:endParaRPr lang="en-US" sz="800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Maybe we have too much data to fit in memory</a:t>
            </a:r>
          </a:p>
          <a:p>
            <a:pPr marL="914400" lvl="1" indent="-457200"/>
            <a:r>
              <a:rPr lang="en-US" dirty="0" smtClean="0"/>
              <a:t>Use an “</a:t>
            </a:r>
            <a:r>
              <a:rPr lang="en-US" dirty="0" smtClean="0">
                <a:solidFill>
                  <a:schemeClr val="accent2"/>
                </a:solidFill>
              </a:rPr>
              <a:t>external sorting</a:t>
            </a:r>
            <a:r>
              <a:rPr lang="en-US" dirty="0" smtClean="0"/>
              <a:t>” algorithm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Summer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352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Sorting: The Big Picture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572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Surprising amount of neat stuff to say about sorting: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Summer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38211" y="2286000"/>
            <a:ext cx="1449436" cy="1015663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dirty="0">
                <a:latin typeface="Times New Roman" pitchFamily="18" charset="0"/>
              </a:rPr>
              <a:t>Simple</a:t>
            </a:r>
          </a:p>
          <a:p>
            <a:pPr algn="ctr" eaLnBrk="1" hangingPunct="1"/>
            <a:r>
              <a:rPr lang="en-US" sz="2000" dirty="0">
                <a:latin typeface="Times New Roman" pitchFamily="18" charset="0"/>
                <a:sym typeface="Symbol" pitchFamily="18" charset="2"/>
              </a:rPr>
              <a:t>algorithms:</a:t>
            </a:r>
          </a:p>
          <a:p>
            <a:pPr algn="ctr" eaLnBrk="1" hangingPunct="1"/>
            <a:r>
              <a:rPr lang="en-US" sz="2000" dirty="0">
                <a:latin typeface="Times New Roman" pitchFamily="18" charset="0"/>
                <a:sym typeface="Symbol" pitchFamily="18" charset="2"/>
              </a:rPr>
              <a:t>O(</a:t>
            </a:r>
            <a:r>
              <a:rPr lang="en-US" sz="2000" i="1" dirty="0">
                <a:latin typeface="Times New Roman" pitchFamily="18" charset="0"/>
                <a:sym typeface="Symbol" pitchFamily="18" charset="2"/>
              </a:rPr>
              <a:t>n</a:t>
            </a:r>
            <a:r>
              <a:rPr lang="en-US" sz="2000" baseline="30000" dirty="0">
                <a:latin typeface="Times New Roman" pitchFamily="18" charset="0"/>
                <a:sym typeface="Symbol" pitchFamily="18" charset="2"/>
              </a:rPr>
              <a:t>2</a:t>
            </a:r>
            <a:r>
              <a:rPr lang="en-US" sz="2000" dirty="0">
                <a:latin typeface="Times New Roman" pitchFamily="18" charset="0"/>
                <a:sym typeface="Symbol" pitchFamily="18" charset="2"/>
              </a:rPr>
              <a:t>)</a:t>
            </a:r>
          </a:p>
        </p:txBody>
      </p:sp>
      <p:sp>
        <p:nvSpPr>
          <p:cNvPr id="8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108273" y="2286000"/>
            <a:ext cx="1449436" cy="1015663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>
                <a:latin typeface="Times New Roman" pitchFamily="18" charset="0"/>
              </a:rPr>
              <a:t>Fancier</a:t>
            </a:r>
          </a:p>
          <a:p>
            <a:pPr algn="ctr" eaLnBrk="1" hangingPunct="1"/>
            <a:r>
              <a:rPr lang="en-US" sz="2000">
                <a:latin typeface="Times New Roman" pitchFamily="18" charset="0"/>
                <a:sym typeface="Symbol" pitchFamily="18" charset="2"/>
              </a:rPr>
              <a:t>algorithms:</a:t>
            </a:r>
          </a:p>
          <a:p>
            <a:pPr algn="ctr" eaLnBrk="1" hangingPunct="1"/>
            <a:r>
              <a:rPr lang="en-US" sz="2000">
                <a:latin typeface="Times New Roman" pitchFamily="18" charset="0"/>
                <a:sym typeface="Symbol" pitchFamily="18" charset="2"/>
              </a:rPr>
              <a:t>O(</a:t>
            </a:r>
            <a:r>
              <a:rPr lang="en-US" sz="2000" i="1">
                <a:latin typeface="Times New Roman" pitchFamily="18" charset="0"/>
                <a:sym typeface="Symbol" pitchFamily="18" charset="2"/>
              </a:rPr>
              <a:t>n</a:t>
            </a:r>
            <a:r>
              <a:rPr lang="en-US" sz="2000">
                <a:latin typeface="Times New Roman" pitchFamily="18" charset="0"/>
                <a:sym typeface="Symbol" pitchFamily="18" charset="2"/>
              </a:rPr>
              <a:t> log </a:t>
            </a:r>
            <a:r>
              <a:rPr lang="en-US" sz="2000" i="1">
                <a:latin typeface="Times New Roman" pitchFamily="18" charset="0"/>
                <a:sym typeface="Symbol" pitchFamily="18" charset="2"/>
              </a:rPr>
              <a:t>n</a:t>
            </a:r>
            <a:r>
              <a:rPr lang="en-US" sz="2000">
                <a:latin typeface="Times New Roman" pitchFamily="18" charset="0"/>
                <a:sym typeface="Symbol" pitchFamily="18" charset="2"/>
              </a:rPr>
              <a:t>)</a:t>
            </a:r>
          </a:p>
        </p:txBody>
      </p:sp>
      <p:sp>
        <p:nvSpPr>
          <p:cNvPr id="9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97955" y="2286000"/>
            <a:ext cx="1640384" cy="1015663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>
                <a:latin typeface="Times New Roman" pitchFamily="18" charset="0"/>
              </a:rPr>
              <a:t>Comparison</a:t>
            </a:r>
          </a:p>
          <a:p>
            <a:pPr algn="ctr" eaLnBrk="1" hangingPunct="1"/>
            <a:r>
              <a:rPr lang="en-US" sz="2000">
                <a:latin typeface="Times New Roman" pitchFamily="18" charset="0"/>
              </a:rPr>
              <a:t>lower bound:</a:t>
            </a:r>
            <a:endParaRPr lang="en-US" sz="2000">
              <a:latin typeface="Times New Roman" pitchFamily="18" charset="0"/>
              <a:sym typeface="Symbol" pitchFamily="18" charset="2"/>
            </a:endParaRPr>
          </a:p>
          <a:p>
            <a:pPr algn="ctr" eaLnBrk="1" hangingPunct="1"/>
            <a:r>
              <a:rPr lang="en-US" sz="2000">
                <a:latin typeface="Times New Roman" pitchFamily="18" charset="0"/>
                <a:sym typeface="Symbol" pitchFamily="18" charset="2"/>
              </a:rPr>
              <a:t>(</a:t>
            </a:r>
            <a:r>
              <a:rPr lang="en-US" sz="2000" i="1">
                <a:latin typeface="Times New Roman" pitchFamily="18" charset="0"/>
                <a:sym typeface="Symbol" pitchFamily="18" charset="2"/>
              </a:rPr>
              <a:t>n</a:t>
            </a:r>
            <a:r>
              <a:rPr lang="en-US" sz="2000">
                <a:latin typeface="Times New Roman" pitchFamily="18" charset="0"/>
                <a:sym typeface="Symbol" pitchFamily="18" charset="2"/>
              </a:rPr>
              <a:t> log </a:t>
            </a:r>
            <a:r>
              <a:rPr lang="en-US" sz="2000" i="1">
                <a:latin typeface="Times New Roman" pitchFamily="18" charset="0"/>
                <a:sym typeface="Symbol" pitchFamily="18" charset="2"/>
              </a:rPr>
              <a:t>n</a:t>
            </a:r>
            <a:r>
              <a:rPr lang="en-US" sz="2000">
                <a:latin typeface="Times New Roman" pitchFamily="18" charset="0"/>
                <a:sym typeface="Symbol" pitchFamily="18" charset="2"/>
              </a:rPr>
              <a:t>)</a:t>
            </a:r>
          </a:p>
        </p:txBody>
      </p:sp>
      <p:sp>
        <p:nvSpPr>
          <p:cNvPr id="10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886524" y="2286000"/>
            <a:ext cx="1449435" cy="1015663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>
                <a:latin typeface="Times New Roman" pitchFamily="18" charset="0"/>
              </a:rPr>
              <a:t>Specialized</a:t>
            </a:r>
          </a:p>
          <a:p>
            <a:pPr algn="ctr" eaLnBrk="1" hangingPunct="1"/>
            <a:r>
              <a:rPr lang="en-US" sz="2000">
                <a:latin typeface="Times New Roman" pitchFamily="18" charset="0"/>
              </a:rPr>
              <a:t>algorithms:</a:t>
            </a:r>
            <a:endParaRPr lang="en-US" sz="2000">
              <a:latin typeface="Times New Roman" pitchFamily="18" charset="0"/>
              <a:sym typeface="Symbol" pitchFamily="18" charset="2"/>
            </a:endParaRPr>
          </a:p>
          <a:p>
            <a:pPr algn="ctr" eaLnBrk="1" hangingPunct="1"/>
            <a:r>
              <a:rPr lang="en-US" sz="2000">
                <a:latin typeface="Times New Roman" pitchFamily="18" charset="0"/>
                <a:sym typeface="Symbol" pitchFamily="18" charset="2"/>
              </a:rPr>
              <a:t>O(</a:t>
            </a:r>
            <a:r>
              <a:rPr lang="en-US" sz="2000" i="1">
                <a:latin typeface="Times New Roman" pitchFamily="18" charset="0"/>
                <a:sym typeface="Symbol" pitchFamily="18" charset="2"/>
              </a:rPr>
              <a:t>n</a:t>
            </a:r>
            <a:r>
              <a:rPr lang="en-US" sz="2000">
                <a:latin typeface="Times New Roman" pitchFamily="18" charset="0"/>
                <a:sym typeface="Symbol" pitchFamily="18" charset="2"/>
              </a:rPr>
              <a:t>)</a:t>
            </a:r>
          </a:p>
        </p:txBody>
      </p:sp>
      <p:sp>
        <p:nvSpPr>
          <p:cNvPr id="11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655119" y="2286000"/>
            <a:ext cx="1260281" cy="1015663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>
                <a:latin typeface="Times New Roman" pitchFamily="18" charset="0"/>
                <a:sym typeface="Symbol" pitchFamily="18" charset="2"/>
              </a:rPr>
              <a:t>Handling</a:t>
            </a:r>
          </a:p>
          <a:p>
            <a:pPr algn="ctr" eaLnBrk="1" hangingPunct="1"/>
            <a:r>
              <a:rPr lang="en-US" sz="2000">
                <a:latin typeface="Times New Roman" pitchFamily="18" charset="0"/>
                <a:sym typeface="Symbol" pitchFamily="18" charset="2"/>
              </a:rPr>
              <a:t>huge data</a:t>
            </a:r>
          </a:p>
          <a:p>
            <a:pPr algn="ctr" eaLnBrk="1" hangingPunct="1"/>
            <a:r>
              <a:rPr lang="en-US" sz="2000">
                <a:latin typeface="Times New Roman" pitchFamily="18" charset="0"/>
                <a:sym typeface="Symbol" pitchFamily="18" charset="2"/>
              </a:rPr>
              <a:t>sets</a:t>
            </a:r>
          </a:p>
        </p:txBody>
      </p:sp>
      <p:sp>
        <p:nvSpPr>
          <p:cNvPr id="12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8600" y="3873500"/>
            <a:ext cx="16706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>
                <a:latin typeface="Times New Roman" pitchFamily="18" charset="0"/>
              </a:rPr>
              <a:t>Insertion sort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Selection sort</a:t>
            </a:r>
          </a:p>
          <a:p>
            <a:pPr eaLnBrk="1" hangingPunct="1"/>
            <a:r>
              <a:rPr lang="en-US" sz="2000" dirty="0" smtClean="0">
                <a:solidFill>
                  <a:schemeClr val="bg2"/>
                </a:solidFill>
                <a:latin typeface="Times New Roman" pitchFamily="18" charset="0"/>
              </a:rPr>
              <a:t>Shell </a:t>
            </a:r>
            <a:r>
              <a:rPr lang="en-US" sz="2000" dirty="0">
                <a:solidFill>
                  <a:schemeClr val="bg2"/>
                </a:solidFill>
                <a:latin typeface="Times New Roman" pitchFamily="18" charset="0"/>
              </a:rPr>
              <a:t>sort</a:t>
            </a:r>
          </a:p>
          <a:p>
            <a:pPr eaLnBrk="1" hangingPunct="1"/>
            <a:r>
              <a:rPr lang="en-US" sz="2000" dirty="0">
                <a:solidFill>
                  <a:schemeClr val="bg2"/>
                </a:solidFill>
                <a:latin typeface="Times New Roman" pitchFamily="18" charset="0"/>
              </a:rPr>
              <a:t>…</a:t>
            </a:r>
          </a:p>
        </p:txBody>
      </p:sp>
      <p:sp>
        <p:nvSpPr>
          <p:cNvPr id="13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133600" y="3873500"/>
            <a:ext cx="196239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>
                <a:latin typeface="Times New Roman" pitchFamily="18" charset="0"/>
              </a:rPr>
              <a:t>Heap sort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Merge sort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Quick </a:t>
            </a:r>
            <a:r>
              <a:rPr lang="en-US" sz="2000" dirty="0" smtClean="0">
                <a:latin typeface="Times New Roman" pitchFamily="18" charset="0"/>
              </a:rPr>
              <a:t>sort (</a:t>
            </a:r>
            <a:r>
              <a:rPr lang="en-US" sz="2000" dirty="0" err="1" smtClean="0">
                <a:latin typeface="Times New Roman" pitchFamily="18" charset="0"/>
              </a:rPr>
              <a:t>avg</a:t>
            </a:r>
            <a:r>
              <a:rPr lang="en-US" sz="2000" dirty="0" smtClean="0">
                <a:latin typeface="Times New Roman" pitchFamily="18" charset="0"/>
              </a:rPr>
              <a:t>)</a:t>
            </a:r>
            <a:endParaRPr lang="en-US" sz="2000" dirty="0">
              <a:latin typeface="Times New Roman" pitchFamily="18" charset="0"/>
            </a:endParaRP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…</a:t>
            </a:r>
          </a:p>
        </p:txBody>
      </p:sp>
      <p:sp>
        <p:nvSpPr>
          <p:cNvPr id="14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870574" y="3873500"/>
            <a:ext cx="144462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>
                <a:latin typeface="Times New Roman" pitchFamily="18" charset="0"/>
              </a:rPr>
              <a:t>Bucket sort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Radix sort</a:t>
            </a:r>
          </a:p>
        </p:txBody>
      </p:sp>
      <p:sp>
        <p:nvSpPr>
          <p:cNvPr id="15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696200" y="3886200"/>
            <a:ext cx="114486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>
                <a:solidFill>
                  <a:schemeClr val="accent4">
                    <a:lumMod val="50000"/>
                    <a:lumOff val="50000"/>
                  </a:schemeClr>
                </a:solidFill>
                <a:latin typeface="Times New Roman" pitchFamily="18" charset="0"/>
              </a:rPr>
              <a:t>External</a:t>
            </a:r>
          </a:p>
          <a:p>
            <a:pPr eaLnBrk="1" hangingPunct="1"/>
            <a:r>
              <a:rPr lang="en-US" sz="2000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Times New Roman" pitchFamily="18" charset="0"/>
              </a:rPr>
              <a:t>sorting</a:t>
            </a:r>
            <a:endParaRPr lang="en-US" sz="2000" dirty="0">
              <a:solidFill>
                <a:schemeClr val="accent4">
                  <a:lumMod val="50000"/>
                  <a:lumOff val="50000"/>
                </a:schemeClr>
              </a:solidFill>
              <a:latin typeface="Times New Roman" pitchFamily="18" charset="0"/>
            </a:endParaRPr>
          </a:p>
        </p:txBody>
      </p:sp>
      <p:cxnSp>
        <p:nvCxnSpPr>
          <p:cNvPr id="16" name="AutoShape 13"/>
          <p:cNvCxnSpPr>
            <a:cxnSpLocks noChangeShapeType="1"/>
            <a:stCxn id="7" idx="2"/>
            <a:endCxn id="12" idx="0"/>
          </p:cNvCxnSpPr>
          <p:nvPr>
            <p:custDataLst>
              <p:tags r:id="rId10"/>
            </p:custDataLst>
          </p:nvPr>
        </p:nvCxnSpPr>
        <p:spPr bwMode="auto">
          <a:xfrm rot="16200000" flipH="1">
            <a:off x="777509" y="3587083"/>
            <a:ext cx="571837" cy="9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7" name="AutoShape 14"/>
          <p:cNvCxnSpPr>
            <a:cxnSpLocks noChangeShapeType="1"/>
          </p:cNvCxnSpPr>
          <p:nvPr>
            <p:custDataLst>
              <p:tags r:id="rId11"/>
            </p:custDataLst>
          </p:nvPr>
        </p:nvCxnSpPr>
        <p:spPr bwMode="auto">
          <a:xfrm rot="5400000">
            <a:off x="2462426" y="3582436"/>
            <a:ext cx="584540" cy="229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8" name="AutoShape 15"/>
          <p:cNvCxnSpPr>
            <a:cxnSpLocks noChangeShapeType="1"/>
            <a:stCxn id="10" idx="2"/>
            <a:endCxn id="14" idx="0"/>
          </p:cNvCxnSpPr>
          <p:nvPr>
            <p:custDataLst>
              <p:tags r:id="rId12"/>
            </p:custDataLst>
          </p:nvPr>
        </p:nvCxnSpPr>
        <p:spPr bwMode="auto">
          <a:xfrm rot="5400000">
            <a:off x="6316147" y="3578404"/>
            <a:ext cx="571837" cy="1835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9" name="AutoShape 16"/>
          <p:cNvCxnSpPr>
            <a:cxnSpLocks noChangeShapeType="1"/>
          </p:cNvCxnSpPr>
          <p:nvPr>
            <p:custDataLst>
              <p:tags r:id="rId13"/>
            </p:custDataLst>
          </p:nvPr>
        </p:nvCxnSpPr>
        <p:spPr bwMode="auto">
          <a:xfrm rot="16200000" flipH="1">
            <a:off x="8007058" y="3579864"/>
            <a:ext cx="571837" cy="1543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</p:spTree>
    <p:extLst>
      <p:ext uri="{BB962C8B-B14F-4D97-AF65-F5344CB8AC3E}">
        <p14:creationId xmlns:p14="http://schemas.microsoft.com/office/powerpoint/2010/main" val="1039533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Insertion Sort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077200" cy="4495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Idea: At step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k</a:t>
            </a:r>
            <a:r>
              <a:rPr lang="en-US" dirty="0" smtClean="0"/>
              <a:t>, put the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k</a:t>
            </a:r>
            <a:r>
              <a:rPr lang="en-US" baseline="30000" dirty="0" err="1" smtClean="0"/>
              <a:t>th</a:t>
            </a:r>
            <a:r>
              <a:rPr lang="en-US" baseline="30000" dirty="0" smtClean="0"/>
              <a:t> </a:t>
            </a:r>
            <a:r>
              <a:rPr lang="en-US" dirty="0" smtClean="0"/>
              <a:t>element in the correct position among the first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k</a:t>
            </a:r>
            <a:r>
              <a:rPr lang="en-US" dirty="0" smtClean="0"/>
              <a:t> elements</a:t>
            </a:r>
          </a:p>
          <a:p>
            <a:endParaRPr lang="en-US" sz="1000" dirty="0" smtClean="0"/>
          </a:p>
          <a:p>
            <a:endParaRPr lang="en-US" sz="1000" dirty="0" smtClean="0"/>
          </a:p>
          <a:p>
            <a:r>
              <a:rPr lang="en-US" dirty="0" smtClean="0"/>
              <a:t>Alternate way of saying this:</a:t>
            </a:r>
          </a:p>
          <a:p>
            <a:pPr lvl="1"/>
            <a:r>
              <a:rPr lang="en-US" dirty="0" smtClean="0"/>
              <a:t>Sort first two elements</a:t>
            </a:r>
          </a:p>
          <a:p>
            <a:pPr lvl="1"/>
            <a:r>
              <a:rPr lang="en-US" dirty="0" smtClean="0"/>
              <a:t>Now insert 3</a:t>
            </a:r>
            <a:r>
              <a:rPr lang="en-US" baseline="30000" dirty="0" smtClean="0"/>
              <a:t>rd</a:t>
            </a:r>
            <a:r>
              <a:rPr lang="en-US" dirty="0" smtClean="0"/>
              <a:t> element in order</a:t>
            </a:r>
          </a:p>
          <a:p>
            <a:pPr lvl="1"/>
            <a:r>
              <a:rPr lang="en-US" dirty="0" smtClean="0"/>
              <a:t>Now insert 4</a:t>
            </a:r>
            <a:r>
              <a:rPr lang="en-US" baseline="30000" dirty="0" smtClean="0"/>
              <a:t>th</a:t>
            </a:r>
            <a:r>
              <a:rPr lang="en-US" dirty="0" smtClean="0"/>
              <a:t> element in order</a:t>
            </a:r>
          </a:p>
          <a:p>
            <a:pPr lvl="1"/>
            <a:r>
              <a:rPr lang="en-US" dirty="0" smtClean="0"/>
              <a:t>…</a:t>
            </a:r>
          </a:p>
          <a:p>
            <a:pPr lvl="1"/>
            <a:endParaRPr lang="en-US" sz="1000" dirty="0" smtClean="0"/>
          </a:p>
          <a:p>
            <a:r>
              <a:rPr lang="en-US" dirty="0"/>
              <a:t>“Loop invariant”: when loop index is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/>
              <a:t>, first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/>
              <a:t> elements are </a:t>
            </a:r>
            <a:r>
              <a:rPr lang="en-US" dirty="0" smtClean="0"/>
              <a:t>sorted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Time? </a:t>
            </a:r>
          </a:p>
          <a:p>
            <a:pPr>
              <a:buNone/>
            </a:pPr>
            <a:r>
              <a:rPr lang="en-US" dirty="0" smtClean="0"/>
              <a:t>	   Best-case  _____     Worst-case  _____     “Average” case ____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Summer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48400" y="304800"/>
            <a:ext cx="16328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  <a:hlinkClick r:id="rId3"/>
              </a:rPr>
              <a:t>Visualization</a:t>
            </a:r>
            <a:endParaRPr lang="en-US" sz="2000" b="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5203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Insertion Sort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077200" cy="4495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Idea: </a:t>
            </a:r>
            <a:r>
              <a:rPr lang="en-US" dirty="0"/>
              <a:t>At step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k</a:t>
            </a:r>
            <a:r>
              <a:rPr lang="en-US" dirty="0"/>
              <a:t>, put the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k</a:t>
            </a:r>
            <a:r>
              <a:rPr lang="en-US" baseline="30000" dirty="0" err="1"/>
              <a:t>th</a:t>
            </a:r>
            <a:r>
              <a:rPr lang="en-US" baseline="30000" dirty="0"/>
              <a:t> </a:t>
            </a:r>
            <a:r>
              <a:rPr lang="en-US" dirty="0"/>
              <a:t>element in the correct position among the first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k</a:t>
            </a:r>
            <a:r>
              <a:rPr lang="en-US" dirty="0"/>
              <a:t> elements</a:t>
            </a:r>
            <a:endParaRPr lang="en-US" sz="1000" dirty="0" smtClean="0"/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dirty="0" smtClean="0"/>
              <a:t>Alternate way of saying this:</a:t>
            </a:r>
          </a:p>
          <a:p>
            <a:pPr lvl="1"/>
            <a:r>
              <a:rPr lang="en-US" dirty="0" smtClean="0"/>
              <a:t>Sort first two elements</a:t>
            </a:r>
          </a:p>
          <a:p>
            <a:pPr lvl="1"/>
            <a:r>
              <a:rPr lang="en-US" dirty="0" smtClean="0"/>
              <a:t>Now insert 3</a:t>
            </a:r>
            <a:r>
              <a:rPr lang="en-US" baseline="30000" dirty="0" smtClean="0"/>
              <a:t>rd</a:t>
            </a:r>
            <a:r>
              <a:rPr lang="en-US" dirty="0" smtClean="0"/>
              <a:t> element in order</a:t>
            </a:r>
          </a:p>
          <a:p>
            <a:pPr lvl="1"/>
            <a:r>
              <a:rPr lang="en-US" dirty="0" smtClean="0"/>
              <a:t>Now insert 4</a:t>
            </a:r>
            <a:r>
              <a:rPr lang="en-US" baseline="30000" dirty="0" smtClean="0"/>
              <a:t>th</a:t>
            </a:r>
            <a:r>
              <a:rPr lang="en-US" dirty="0" smtClean="0"/>
              <a:t> element in order</a:t>
            </a:r>
          </a:p>
          <a:p>
            <a:pPr lvl="1"/>
            <a:r>
              <a:rPr lang="en-US" dirty="0" smtClean="0"/>
              <a:t>…</a:t>
            </a:r>
          </a:p>
          <a:p>
            <a:pPr marL="457200" lvl="1" indent="0">
              <a:buNone/>
            </a:pPr>
            <a:endParaRPr lang="en-US" sz="1000" dirty="0" smtClean="0"/>
          </a:p>
          <a:p>
            <a:r>
              <a:rPr lang="en-US" dirty="0"/>
              <a:t>“Loop invariant”: when loop index is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/>
              <a:t>, first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latin typeface="+mj-lt"/>
                <a:cs typeface="Courier New" pitchFamily="49" charset="0"/>
              </a:rPr>
              <a:t> </a:t>
            </a:r>
            <a:r>
              <a:rPr lang="en-US" dirty="0" smtClean="0"/>
              <a:t>elements </a:t>
            </a:r>
            <a:r>
              <a:rPr lang="en-US" dirty="0"/>
              <a:t>are </a:t>
            </a:r>
            <a:r>
              <a:rPr lang="en-US" dirty="0" smtClean="0"/>
              <a:t>sorted</a:t>
            </a:r>
          </a:p>
          <a:p>
            <a:endParaRPr lang="en-US" dirty="0" smtClean="0"/>
          </a:p>
          <a:p>
            <a:r>
              <a:rPr lang="en-US" dirty="0" smtClean="0"/>
              <a:t>Time? </a:t>
            </a:r>
          </a:p>
          <a:p>
            <a:pPr>
              <a:buNone/>
            </a:pPr>
            <a:r>
              <a:rPr lang="en-US" dirty="0" smtClean="0"/>
              <a:t>	   Best-case   </a:t>
            </a:r>
            <a:r>
              <a:rPr lang="en-US" dirty="0" smtClean="0">
                <a:solidFill>
                  <a:schemeClr val="accent2"/>
                </a:solidFill>
              </a:rPr>
              <a:t>O(n)</a:t>
            </a:r>
            <a:r>
              <a:rPr lang="en-US" dirty="0" smtClean="0"/>
              <a:t>     Worst-case   </a:t>
            </a:r>
            <a:r>
              <a:rPr lang="en-US" dirty="0" smtClean="0">
                <a:solidFill>
                  <a:schemeClr val="accent2"/>
                </a:solidFill>
              </a:rPr>
              <a:t>O(n</a:t>
            </a:r>
            <a:r>
              <a:rPr lang="en-US" baseline="30000" dirty="0" smtClean="0">
                <a:solidFill>
                  <a:schemeClr val="accent2"/>
                </a:solidFill>
              </a:rPr>
              <a:t>2</a:t>
            </a:r>
            <a:r>
              <a:rPr lang="en-US" dirty="0" smtClean="0">
                <a:solidFill>
                  <a:schemeClr val="accent2"/>
                </a:solidFill>
              </a:rPr>
              <a:t>)</a:t>
            </a:r>
            <a:r>
              <a:rPr lang="en-US" dirty="0" smtClean="0"/>
              <a:t>     “Average” case   </a:t>
            </a:r>
            <a:r>
              <a:rPr lang="en-US" dirty="0" smtClean="0">
                <a:solidFill>
                  <a:schemeClr val="accent2"/>
                </a:solidFill>
              </a:rPr>
              <a:t>O(n</a:t>
            </a:r>
            <a:r>
              <a:rPr lang="en-US" baseline="30000" dirty="0" smtClean="0">
                <a:solidFill>
                  <a:schemeClr val="accent2"/>
                </a:solidFill>
              </a:rPr>
              <a:t>2</a:t>
            </a:r>
            <a:r>
              <a:rPr lang="en-US" dirty="0" smtClean="0">
                <a:solidFill>
                  <a:schemeClr val="accent2"/>
                </a:solidFill>
              </a:rPr>
              <a:t>)</a:t>
            </a:r>
          </a:p>
          <a:p>
            <a:pPr>
              <a:buNone/>
            </a:pPr>
            <a:r>
              <a:rPr lang="en-US" dirty="0" smtClean="0">
                <a:solidFill>
                  <a:schemeClr val="accent2"/>
                </a:solidFill>
              </a:rPr>
              <a:t>           start sorted           start reverse sorted       (see text)  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Summer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48400" y="304800"/>
            <a:ext cx="16328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  <a:hlinkClick r:id="rId3"/>
              </a:rPr>
              <a:t>Visualization</a:t>
            </a:r>
            <a:endParaRPr lang="en-US" sz="2000" b="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46618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4088</Words>
  <Application>Microsoft Macintosh PowerPoint</Application>
  <PresentationFormat>On-screen Show (4:3)</PresentationFormat>
  <Paragraphs>1297</Paragraphs>
  <Slides>55</Slides>
  <Notes>51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Announcements</vt:lpstr>
      <vt:lpstr>CSE373: Data Structure &amp; Algorithms  Comparison Sorting</vt:lpstr>
      <vt:lpstr>Introduction to Sorting</vt:lpstr>
      <vt:lpstr>More Reasons to Sort</vt:lpstr>
      <vt:lpstr>The main problem, stated carefully</vt:lpstr>
      <vt:lpstr>Variations on the Basic Problem</vt:lpstr>
      <vt:lpstr>Sorting: The Big Picture</vt:lpstr>
      <vt:lpstr>Insertion Sort</vt:lpstr>
      <vt:lpstr>Insertion Sort</vt:lpstr>
      <vt:lpstr>Selection sort</vt:lpstr>
      <vt:lpstr>Selection sort</vt:lpstr>
      <vt:lpstr>Insertion Sort vs. Selection Sort</vt:lpstr>
      <vt:lpstr>Bubble Sort</vt:lpstr>
      <vt:lpstr>Bubble Sort</vt:lpstr>
      <vt:lpstr>The Big Picture</vt:lpstr>
      <vt:lpstr>Heap sort</vt:lpstr>
      <vt:lpstr>In-place heap sort sort</vt:lpstr>
      <vt:lpstr>“AVL sort”</vt:lpstr>
      <vt:lpstr>“Hash sort”???</vt:lpstr>
      <vt:lpstr>Divide and conquer</vt:lpstr>
      <vt:lpstr>Divide-and-Conquer Sorting</vt:lpstr>
      <vt:lpstr>Mergesort</vt:lpstr>
      <vt:lpstr>Example, Focus on Merging</vt:lpstr>
      <vt:lpstr>Example, focus on merging</vt:lpstr>
      <vt:lpstr>Example, focus on merging</vt:lpstr>
      <vt:lpstr>Example, focus on merging</vt:lpstr>
      <vt:lpstr>Example, focus on merging</vt:lpstr>
      <vt:lpstr>Example, focus on merging</vt:lpstr>
      <vt:lpstr>Example, focus on merging</vt:lpstr>
      <vt:lpstr>Example, focus on merging</vt:lpstr>
      <vt:lpstr>Example, focus on merging</vt:lpstr>
      <vt:lpstr>Example, focus on merging</vt:lpstr>
      <vt:lpstr>Example, Showing Recursion</vt:lpstr>
      <vt:lpstr>Some details: saving a little time</vt:lpstr>
      <vt:lpstr>Some details: saving a little time</vt:lpstr>
      <vt:lpstr>Some details: Saving Space and Copying</vt:lpstr>
      <vt:lpstr>Swapping Original / Auxiliary Array (“best”)</vt:lpstr>
      <vt:lpstr>Linked lists and big data</vt:lpstr>
      <vt:lpstr>Analysis</vt:lpstr>
      <vt:lpstr>One of the recurrence classics…</vt:lpstr>
      <vt:lpstr>Or more intuitively…</vt:lpstr>
      <vt:lpstr>Quicksort</vt:lpstr>
      <vt:lpstr>Quicksort Overview</vt:lpstr>
      <vt:lpstr>Think in Terms of Sets</vt:lpstr>
      <vt:lpstr>Example, Showing Recursion</vt:lpstr>
      <vt:lpstr>Details</vt:lpstr>
      <vt:lpstr>Pivots</vt:lpstr>
      <vt:lpstr>Potential pivot rules</vt:lpstr>
      <vt:lpstr>Partitioning</vt:lpstr>
      <vt:lpstr>Example</vt:lpstr>
      <vt:lpstr>Example</vt:lpstr>
      <vt:lpstr>Analysis</vt:lpstr>
      <vt:lpstr>Cutoffs</vt:lpstr>
      <vt:lpstr>Cutoff skeleton</vt:lpstr>
      <vt:lpstr>Cool Resources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CSE373: Data Structure &amp; Algorithms  Comparison Sorting</dc:title>
  <dc:creator>Hunter Zahn</dc:creator>
  <cp:lastModifiedBy>Hunter Zahn</cp:lastModifiedBy>
  <cp:revision>8</cp:revision>
  <dcterms:created xsi:type="dcterms:W3CDTF">2016-08-03T16:12:06Z</dcterms:created>
  <dcterms:modified xsi:type="dcterms:W3CDTF">2016-08-03T17:07:59Z</dcterms:modified>
</cp:coreProperties>
</file>