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tags/tag3.xml" ContentType="application/vnd.openxmlformats-officedocument.presentationml.tags+xml"/>
  <Override PartName="/ppt/notesSlides/notesSlide7.xml" ContentType="application/vnd.openxmlformats-officedocument.presentationml.notesSlide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tags/tag5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63" r:id="rId2"/>
    <p:sldId id="264" r:id="rId3"/>
    <p:sldId id="265" r:id="rId4"/>
    <p:sldId id="266" r:id="rId5"/>
    <p:sldId id="279" r:id="rId6"/>
    <p:sldId id="280" r:id="rId7"/>
    <p:sldId id="281" r:id="rId8"/>
    <p:sldId id="282" r:id="rId9"/>
    <p:sldId id="283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307" r:id="rId31"/>
    <p:sldId id="308" r:id="rId32"/>
    <p:sldId id="309" r:id="rId33"/>
    <p:sldId id="310" r:id="rId34"/>
    <p:sldId id="311" r:id="rId35"/>
    <p:sldId id="312" r:id="rId36"/>
    <p:sldId id="313" r:id="rId37"/>
    <p:sldId id="314" r:id="rId38"/>
    <p:sldId id="315" r:id="rId39"/>
    <p:sldId id="316" r:id="rId40"/>
    <p:sldId id="317" r:id="rId41"/>
    <p:sldId id="318" r:id="rId42"/>
    <p:sldId id="319" r:id="rId43"/>
    <p:sldId id="320" r:id="rId44"/>
    <p:sldId id="321" r:id="rId45"/>
    <p:sldId id="322" r:id="rId46"/>
    <p:sldId id="323" r:id="rId47"/>
    <p:sldId id="324" r:id="rId48"/>
    <p:sldId id="325" r:id="rId49"/>
    <p:sldId id="326" r:id="rId5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3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handoutMaster" Target="handoutMasters/handoutMaster1.xml"/><Relationship Id="rId53" Type="http://schemas.openxmlformats.org/officeDocument/2006/relationships/printerSettings" Target="printerSettings/printerSettings1.bin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EA95ED-60AE-3147-9812-B0AD5D67A6F1}" type="datetimeFigureOut">
              <a:rPr lang="en-US" smtClean="0"/>
              <a:t>29/07/16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F217F-0635-6449-92AA-AE0616276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651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A0760-BF26-F443-BB55-5684F7AD7937}" type="datetimeFigureOut">
              <a:rPr lang="en-US" smtClean="0"/>
              <a:t>29/07/16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CF729-734C-9044-9148-0CD5BED72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612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20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B5AD-CCAC-D549-B265-F7FA6BB8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58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B5AD-CCAC-D549-B265-F7FA6BB8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1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B5AD-CCAC-D549-B265-F7FA6BB8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51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B5AD-CCAC-D549-B265-F7FA6BB8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8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B5AD-CCAC-D549-B265-F7FA6BB8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43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B5AD-CCAC-D549-B265-F7FA6BB8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85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B5AD-CCAC-D549-B265-F7FA6BB8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612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B5AD-CCAC-D549-B265-F7FA6BB8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4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B5AD-CCAC-D549-B265-F7FA6BB8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0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B5AD-CCAC-D549-B265-F7FA6BB8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377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B5AD-CCAC-D549-B265-F7FA6BB8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1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AB5AD-CCAC-D549-B265-F7FA6BB89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1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tags" Target="../tags/tag16.xml"/><Relationship Id="rId12" Type="http://schemas.openxmlformats.org/officeDocument/2006/relationships/tags" Target="../tags/tag17.xml"/><Relationship Id="rId13" Type="http://schemas.openxmlformats.org/officeDocument/2006/relationships/tags" Target="../tags/tag18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15.xml"/><Relationship Id="rId1" Type="http://schemas.openxmlformats.org/officeDocument/2006/relationships/tags" Target="../tags/tag6.xml"/><Relationship Id="rId2" Type="http://schemas.openxmlformats.org/officeDocument/2006/relationships/tags" Target="../tags/tag7.xml"/><Relationship Id="rId3" Type="http://schemas.openxmlformats.org/officeDocument/2006/relationships/tags" Target="../tags/tag8.xml"/><Relationship Id="rId4" Type="http://schemas.openxmlformats.org/officeDocument/2006/relationships/tags" Target="../tags/tag9.xml"/><Relationship Id="rId5" Type="http://schemas.openxmlformats.org/officeDocument/2006/relationships/tags" Target="../tags/tag10.xml"/><Relationship Id="rId6" Type="http://schemas.openxmlformats.org/officeDocument/2006/relationships/tags" Target="../tags/tag11.xml"/><Relationship Id="rId7" Type="http://schemas.openxmlformats.org/officeDocument/2006/relationships/tags" Target="../tags/tag12.xml"/><Relationship Id="rId8" Type="http://schemas.openxmlformats.org/officeDocument/2006/relationships/tags" Target="../tags/tag13.xml"/><Relationship Id="rId9" Type="http://schemas.openxmlformats.org/officeDocument/2006/relationships/tags" Target="../tags/tag14.xml"/><Relationship Id="rId10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2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21.x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tags" Target="../tags/tag22.x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tags" Target="../tags/tag23.x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24.x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tags" Target="../tags/tag25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tags" Target="../tags/tag26.x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tags" Target="../tags/tag27.xml"/><Relationship Id="rId2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tags" Target="../tags/tag28.xml"/><Relationship Id="rId2" Type="http://schemas.openxmlformats.org/officeDocument/2006/relationships/tags" Target="../tags/tag29.xml"/><Relationship Id="rId3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tags" Target="../tags/tag30.xml"/><Relationship Id="rId2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tags" Target="../tags/tag31.xml"/><Relationship Id="rId2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tags" Target="../tags/tag32.xml"/><Relationship Id="rId2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tags" Target="../tags/tag33.xml"/><Relationship Id="rId2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tags" Target="../tags/tag34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tags" Target="../tags/tag35.xml"/><Relationship Id="rId2" Type="http://schemas.openxmlformats.org/officeDocument/2006/relationships/tags" Target="../tags/tag36.xml"/><Relationship Id="rId3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tags" Target="../tags/tag37.xml"/><Relationship Id="rId2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tags" Target="../tags/tag38.xml"/><Relationship Id="rId2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tags" Target="../tags/tag39.xml"/><Relationship Id="rId2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tags" Target="../tags/tag40.xml"/><Relationship Id="rId2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tags" Target="../tags/tag41.xml"/><Relationship Id="rId2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tags" Target="../tags/tag42.xml"/><Relationship Id="rId2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tags" Target="../tags/tag43.xml"/><Relationship Id="rId2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Dijkstra’s</a:t>
            </a:r>
            <a:r>
              <a:rPr lang="en-US" dirty="0" smtClean="0">
                <a:solidFill>
                  <a:srgbClr val="0000FF"/>
                </a:solidFill>
              </a:rPr>
              <a:t> algorithm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idea: reminiscent of BFS, but adapted to handle weights</a:t>
            </a:r>
          </a:p>
          <a:p>
            <a:pPr lvl="1"/>
            <a:r>
              <a:rPr lang="en-US" dirty="0" smtClean="0"/>
              <a:t>Grow the set of nodes whose shortest distance has been computed</a:t>
            </a:r>
          </a:p>
          <a:p>
            <a:pPr lvl="1"/>
            <a:r>
              <a:rPr lang="en-US" dirty="0" smtClean="0"/>
              <a:t>Nodes not in the set will have a “best distance so far”</a:t>
            </a:r>
          </a:p>
          <a:p>
            <a:pPr lvl="1"/>
            <a:r>
              <a:rPr lang="en-US" dirty="0"/>
              <a:t>A priority queue will </a:t>
            </a:r>
            <a:r>
              <a:rPr lang="en-US" dirty="0" smtClean="0"/>
              <a:t>turn out to be </a:t>
            </a:r>
            <a:r>
              <a:rPr lang="en-US" dirty="0"/>
              <a:t>useful for </a:t>
            </a:r>
            <a:r>
              <a:rPr lang="en-US" dirty="0" smtClean="0"/>
              <a:t>efficiency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81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#3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6576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648200" y="2895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Y</a:t>
            </a:r>
            <a:endParaRPr lang="en-US" sz="2000" dirty="0"/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44799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cxnSp>
        <p:nvCxnSpPr>
          <p:cNvPr id="61" name="AutoShape 26"/>
          <p:cNvCxnSpPr>
            <a:cxnSpLocks noChangeShapeType="1"/>
            <a:endCxn id="10" idx="2"/>
          </p:cNvCxnSpPr>
          <p:nvPr/>
        </p:nvCxnSpPr>
        <p:spPr bwMode="auto">
          <a:xfrm>
            <a:off x="33528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3" name="AutoShape 26"/>
          <p:cNvCxnSpPr>
            <a:cxnSpLocks noChangeShapeType="1"/>
          </p:cNvCxnSpPr>
          <p:nvPr/>
        </p:nvCxnSpPr>
        <p:spPr bwMode="auto">
          <a:xfrm rot="16200000" flipH="1">
            <a:off x="3314700" y="1638300"/>
            <a:ext cx="1330792" cy="1406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29718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X</a:t>
            </a:r>
            <a:endParaRPr lang="en-US" sz="2000" dirty="0"/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43434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9" name="AutoShape 26"/>
          <p:cNvCxnSpPr>
            <a:cxnSpLocks noChangeShapeType="1"/>
            <a:endCxn id="56" idx="2"/>
          </p:cNvCxnSpPr>
          <p:nvPr/>
        </p:nvCxnSpPr>
        <p:spPr bwMode="auto">
          <a:xfrm>
            <a:off x="40386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50292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2" name="AutoShape 26"/>
          <p:cNvCxnSpPr>
            <a:cxnSpLocks noChangeShapeType="1"/>
            <a:endCxn id="60" idx="2"/>
          </p:cNvCxnSpPr>
          <p:nvPr/>
        </p:nvCxnSpPr>
        <p:spPr bwMode="auto">
          <a:xfrm>
            <a:off x="47244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57150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6" name="AutoShape 26"/>
          <p:cNvCxnSpPr>
            <a:cxnSpLocks noChangeShapeType="1"/>
            <a:endCxn id="63" idx="2"/>
          </p:cNvCxnSpPr>
          <p:nvPr/>
        </p:nvCxnSpPr>
        <p:spPr bwMode="auto">
          <a:xfrm>
            <a:off x="54102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7" name="Text Box 63"/>
          <p:cNvSpPr txBox="1">
            <a:spLocks noChangeArrowheads="1"/>
          </p:cNvSpPr>
          <p:nvPr/>
        </p:nvSpPr>
        <p:spPr bwMode="auto">
          <a:xfrm>
            <a:off x="3344694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0" name="Text Box 63"/>
          <p:cNvSpPr txBox="1">
            <a:spLocks noChangeArrowheads="1"/>
          </p:cNvSpPr>
          <p:nvPr/>
        </p:nvSpPr>
        <p:spPr bwMode="auto">
          <a:xfrm>
            <a:off x="40386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1" name="Text Box 63"/>
          <p:cNvSpPr txBox="1">
            <a:spLocks noChangeArrowheads="1"/>
          </p:cNvSpPr>
          <p:nvPr/>
        </p:nvSpPr>
        <p:spPr bwMode="auto">
          <a:xfrm>
            <a:off x="47244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4" name="Text Box 63"/>
          <p:cNvSpPr txBox="1">
            <a:spLocks noChangeArrowheads="1"/>
          </p:cNvSpPr>
          <p:nvPr/>
        </p:nvSpPr>
        <p:spPr bwMode="auto">
          <a:xfrm>
            <a:off x="54102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5" name="Text Box 63"/>
          <p:cNvSpPr txBox="1">
            <a:spLocks noChangeArrowheads="1"/>
          </p:cNvSpPr>
          <p:nvPr/>
        </p:nvSpPr>
        <p:spPr bwMode="auto">
          <a:xfrm>
            <a:off x="3352800" y="21144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90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8" name="AutoShape 26"/>
          <p:cNvCxnSpPr>
            <a:cxnSpLocks noChangeShapeType="1"/>
            <a:stCxn id="10" idx="4"/>
            <a:endCxn id="14" idx="1"/>
          </p:cNvCxnSpPr>
          <p:nvPr/>
        </p:nvCxnSpPr>
        <p:spPr bwMode="auto">
          <a:xfrm rot="16200000" flipH="1">
            <a:off x="3676650" y="1924050"/>
            <a:ext cx="1198796" cy="855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4" name="AutoShape 26"/>
          <p:cNvCxnSpPr>
            <a:cxnSpLocks noChangeShapeType="1"/>
            <a:endCxn id="14" idx="0"/>
          </p:cNvCxnSpPr>
          <p:nvPr/>
        </p:nvCxnSpPr>
        <p:spPr bwMode="auto">
          <a:xfrm rot="16200000" flipH="1">
            <a:off x="4125003" y="2181902"/>
            <a:ext cx="1142999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7" name="AutoShape 26"/>
          <p:cNvCxnSpPr>
            <a:cxnSpLocks noChangeShapeType="1"/>
            <a:stCxn id="60" idx="4"/>
            <a:endCxn id="14" idx="7"/>
          </p:cNvCxnSpPr>
          <p:nvPr/>
        </p:nvCxnSpPr>
        <p:spPr bwMode="auto">
          <a:xfrm rot="5400000">
            <a:off x="4497154" y="2228850"/>
            <a:ext cx="1198796" cy="246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" name="AutoShape 26"/>
          <p:cNvCxnSpPr>
            <a:cxnSpLocks noChangeShapeType="1"/>
            <a:stCxn id="63" idx="4"/>
            <a:endCxn id="14" idx="7"/>
          </p:cNvCxnSpPr>
          <p:nvPr/>
        </p:nvCxnSpPr>
        <p:spPr bwMode="auto">
          <a:xfrm rot="5400000">
            <a:off x="4840054" y="1885950"/>
            <a:ext cx="1198796" cy="932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6" name="Text Box 63"/>
          <p:cNvSpPr txBox="1">
            <a:spLocks noChangeArrowheads="1"/>
          </p:cNvSpPr>
          <p:nvPr/>
        </p:nvSpPr>
        <p:spPr bwMode="auto">
          <a:xfrm>
            <a:off x="3749854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8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7" name="Text Box 63"/>
          <p:cNvSpPr txBox="1">
            <a:spLocks noChangeArrowheads="1"/>
          </p:cNvSpPr>
          <p:nvPr/>
        </p:nvSpPr>
        <p:spPr bwMode="auto">
          <a:xfrm>
            <a:off x="4267200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7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8" name="Text Box 63"/>
          <p:cNvSpPr txBox="1">
            <a:spLocks noChangeArrowheads="1"/>
          </p:cNvSpPr>
          <p:nvPr/>
        </p:nvSpPr>
        <p:spPr bwMode="auto">
          <a:xfrm>
            <a:off x="4816654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6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9" name="Text Box 63"/>
          <p:cNvSpPr txBox="1">
            <a:spLocks noChangeArrowheads="1"/>
          </p:cNvSpPr>
          <p:nvPr/>
        </p:nvSpPr>
        <p:spPr bwMode="auto">
          <a:xfrm>
            <a:off x="5334000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5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38200" y="3733800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How will the best-cost-so-far for Y proceed?</a:t>
            </a:r>
          </a:p>
          <a:p>
            <a:endParaRPr lang="en-US" sz="2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Is this expensive?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477000" y="19050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37099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#3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6576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648200" y="2895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Y</a:t>
            </a:r>
            <a:endParaRPr lang="en-US" sz="2000" dirty="0"/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44799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cxnSp>
        <p:nvCxnSpPr>
          <p:cNvPr id="61" name="AutoShape 26"/>
          <p:cNvCxnSpPr>
            <a:cxnSpLocks noChangeShapeType="1"/>
            <a:endCxn id="10" idx="2"/>
          </p:cNvCxnSpPr>
          <p:nvPr/>
        </p:nvCxnSpPr>
        <p:spPr bwMode="auto">
          <a:xfrm>
            <a:off x="33528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3" name="AutoShape 26"/>
          <p:cNvCxnSpPr>
            <a:cxnSpLocks noChangeShapeType="1"/>
          </p:cNvCxnSpPr>
          <p:nvPr/>
        </p:nvCxnSpPr>
        <p:spPr bwMode="auto">
          <a:xfrm rot="16200000" flipH="1">
            <a:off x="3314700" y="1638300"/>
            <a:ext cx="1330792" cy="1406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29718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X</a:t>
            </a:r>
            <a:endParaRPr lang="en-US" sz="2000" dirty="0"/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43434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9" name="AutoShape 26"/>
          <p:cNvCxnSpPr>
            <a:cxnSpLocks noChangeShapeType="1"/>
            <a:endCxn id="56" idx="2"/>
          </p:cNvCxnSpPr>
          <p:nvPr/>
        </p:nvCxnSpPr>
        <p:spPr bwMode="auto">
          <a:xfrm>
            <a:off x="40386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50292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2" name="AutoShape 26"/>
          <p:cNvCxnSpPr>
            <a:cxnSpLocks noChangeShapeType="1"/>
            <a:endCxn id="60" idx="2"/>
          </p:cNvCxnSpPr>
          <p:nvPr/>
        </p:nvCxnSpPr>
        <p:spPr bwMode="auto">
          <a:xfrm>
            <a:off x="47244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57150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6" name="AutoShape 26"/>
          <p:cNvCxnSpPr>
            <a:cxnSpLocks noChangeShapeType="1"/>
            <a:endCxn id="63" idx="2"/>
          </p:cNvCxnSpPr>
          <p:nvPr/>
        </p:nvCxnSpPr>
        <p:spPr bwMode="auto">
          <a:xfrm>
            <a:off x="54102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7" name="Text Box 63"/>
          <p:cNvSpPr txBox="1">
            <a:spLocks noChangeArrowheads="1"/>
          </p:cNvSpPr>
          <p:nvPr/>
        </p:nvSpPr>
        <p:spPr bwMode="auto">
          <a:xfrm>
            <a:off x="3344694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0" name="Text Box 63"/>
          <p:cNvSpPr txBox="1">
            <a:spLocks noChangeArrowheads="1"/>
          </p:cNvSpPr>
          <p:nvPr/>
        </p:nvSpPr>
        <p:spPr bwMode="auto">
          <a:xfrm>
            <a:off x="40386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1" name="Text Box 63"/>
          <p:cNvSpPr txBox="1">
            <a:spLocks noChangeArrowheads="1"/>
          </p:cNvSpPr>
          <p:nvPr/>
        </p:nvSpPr>
        <p:spPr bwMode="auto">
          <a:xfrm>
            <a:off x="47244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4" name="Text Box 63"/>
          <p:cNvSpPr txBox="1">
            <a:spLocks noChangeArrowheads="1"/>
          </p:cNvSpPr>
          <p:nvPr/>
        </p:nvSpPr>
        <p:spPr bwMode="auto">
          <a:xfrm>
            <a:off x="54102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5" name="Text Box 63"/>
          <p:cNvSpPr txBox="1">
            <a:spLocks noChangeArrowheads="1"/>
          </p:cNvSpPr>
          <p:nvPr/>
        </p:nvSpPr>
        <p:spPr bwMode="auto">
          <a:xfrm>
            <a:off x="3352800" y="21144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90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8" name="AutoShape 26"/>
          <p:cNvCxnSpPr>
            <a:cxnSpLocks noChangeShapeType="1"/>
            <a:stCxn id="10" idx="4"/>
            <a:endCxn id="14" idx="1"/>
          </p:cNvCxnSpPr>
          <p:nvPr/>
        </p:nvCxnSpPr>
        <p:spPr bwMode="auto">
          <a:xfrm rot="16200000" flipH="1">
            <a:off x="3676650" y="1924050"/>
            <a:ext cx="1198796" cy="855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4" name="AutoShape 26"/>
          <p:cNvCxnSpPr>
            <a:cxnSpLocks noChangeShapeType="1"/>
            <a:endCxn id="14" idx="0"/>
          </p:cNvCxnSpPr>
          <p:nvPr/>
        </p:nvCxnSpPr>
        <p:spPr bwMode="auto">
          <a:xfrm rot="16200000" flipH="1">
            <a:off x="4125003" y="2181902"/>
            <a:ext cx="1142999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7" name="AutoShape 26"/>
          <p:cNvCxnSpPr>
            <a:cxnSpLocks noChangeShapeType="1"/>
            <a:stCxn id="60" idx="4"/>
            <a:endCxn id="14" idx="7"/>
          </p:cNvCxnSpPr>
          <p:nvPr/>
        </p:nvCxnSpPr>
        <p:spPr bwMode="auto">
          <a:xfrm rot="5400000">
            <a:off x="4497154" y="2228850"/>
            <a:ext cx="1198796" cy="246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" name="AutoShape 26"/>
          <p:cNvCxnSpPr>
            <a:cxnSpLocks noChangeShapeType="1"/>
            <a:stCxn id="63" idx="4"/>
            <a:endCxn id="14" idx="7"/>
          </p:cNvCxnSpPr>
          <p:nvPr/>
        </p:nvCxnSpPr>
        <p:spPr bwMode="auto">
          <a:xfrm rot="5400000">
            <a:off x="4840054" y="1885950"/>
            <a:ext cx="1198796" cy="932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6" name="Text Box 63"/>
          <p:cNvSpPr txBox="1">
            <a:spLocks noChangeArrowheads="1"/>
          </p:cNvSpPr>
          <p:nvPr/>
        </p:nvSpPr>
        <p:spPr bwMode="auto">
          <a:xfrm>
            <a:off x="3749854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8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7" name="Text Box 63"/>
          <p:cNvSpPr txBox="1">
            <a:spLocks noChangeArrowheads="1"/>
          </p:cNvSpPr>
          <p:nvPr/>
        </p:nvSpPr>
        <p:spPr bwMode="auto">
          <a:xfrm>
            <a:off x="4267200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7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8" name="Text Box 63"/>
          <p:cNvSpPr txBox="1">
            <a:spLocks noChangeArrowheads="1"/>
          </p:cNvSpPr>
          <p:nvPr/>
        </p:nvSpPr>
        <p:spPr bwMode="auto">
          <a:xfrm>
            <a:off x="4816654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6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9" name="Text Box 63"/>
          <p:cNvSpPr txBox="1">
            <a:spLocks noChangeArrowheads="1"/>
          </p:cNvSpPr>
          <p:nvPr/>
        </p:nvSpPr>
        <p:spPr bwMode="auto">
          <a:xfrm>
            <a:off x="5334000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5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38200" y="3733800"/>
            <a:ext cx="769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How will the best-cost-so-far for Y proceed?  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90, 81, 72, 63, 54, …</a:t>
            </a:r>
          </a:p>
          <a:p>
            <a:endParaRPr lang="en-US" sz="2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Is this expensive?  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No, each </a:t>
            </a:r>
            <a:r>
              <a:rPr lang="en-US" sz="2000" b="0" i="1" dirty="0" smtClean="0">
                <a:solidFill>
                  <a:schemeClr val="accent2"/>
                </a:solidFill>
                <a:latin typeface="+mn-lt"/>
              </a:rPr>
              <a:t>edge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 is processed only once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477000" y="19050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997036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 Greedy Algorithm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For single-source shortest paths in a weighted graph (directed or undirected) with no negative-weight edges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 example of a </a:t>
            </a:r>
            <a:r>
              <a:rPr lang="en-US" i="1" dirty="0" smtClean="0"/>
              <a:t>greedy algorithm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At each step, irrevocably does what seems best at that step</a:t>
            </a:r>
          </a:p>
          <a:p>
            <a:pPr lvl="2"/>
            <a:r>
              <a:rPr lang="en-US" dirty="0" smtClean="0"/>
              <a:t>A locally optimal step, not necessarily globally optimal</a:t>
            </a:r>
          </a:p>
          <a:p>
            <a:pPr lvl="1"/>
            <a:r>
              <a:rPr lang="en-US" dirty="0" smtClean="0"/>
              <a:t>Once a vertex is known, it is not revisited</a:t>
            </a:r>
          </a:p>
          <a:p>
            <a:pPr lvl="2"/>
            <a:r>
              <a:rPr lang="en-US" dirty="0" smtClean="0"/>
              <a:t>Turns out to be globally optimal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947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Where are We?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Had a problem: Compute shortest paths in a weighted graph with no negative weights</a:t>
            </a:r>
          </a:p>
          <a:p>
            <a:endParaRPr lang="en-US" dirty="0"/>
          </a:p>
          <a:p>
            <a:r>
              <a:rPr lang="en-US" dirty="0" smtClean="0"/>
              <a:t>Learned an algorithm: </a:t>
            </a:r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</a:p>
          <a:p>
            <a:endParaRPr lang="en-US" dirty="0"/>
          </a:p>
          <a:p>
            <a:r>
              <a:rPr lang="en-US" dirty="0" smtClean="0"/>
              <a:t>What should we do after learning an algorithm?</a:t>
            </a:r>
          </a:p>
          <a:p>
            <a:pPr lvl="1"/>
            <a:r>
              <a:rPr lang="en-US" dirty="0" smtClean="0"/>
              <a:t>Prove it is correct</a:t>
            </a:r>
          </a:p>
          <a:p>
            <a:pPr lvl="2"/>
            <a:r>
              <a:rPr lang="en-US" dirty="0" smtClean="0"/>
              <a:t>Not obvious!</a:t>
            </a:r>
          </a:p>
          <a:p>
            <a:pPr lvl="2"/>
            <a:r>
              <a:rPr lang="en-US" dirty="0" smtClean="0"/>
              <a:t>We will sketch the key ideas</a:t>
            </a:r>
          </a:p>
          <a:p>
            <a:pPr lvl="1"/>
            <a:r>
              <a:rPr lang="en-US" dirty="0" smtClean="0"/>
              <a:t>Analyze its efficiency</a:t>
            </a:r>
          </a:p>
          <a:p>
            <a:pPr lvl="2"/>
            <a:r>
              <a:rPr lang="en-US" dirty="0" smtClean="0"/>
              <a:t>Will do better by using a data structure we learned earlier!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807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Correctness: Intuition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Rough intuition: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All the “known” vertices have the correct shortest path</a:t>
            </a:r>
          </a:p>
          <a:p>
            <a:pPr lvl="1"/>
            <a:r>
              <a:rPr lang="en-US" dirty="0" smtClean="0"/>
              <a:t>True initially: shortest path to start node has cost 0</a:t>
            </a:r>
          </a:p>
          <a:p>
            <a:pPr lvl="1"/>
            <a:r>
              <a:rPr lang="en-US" dirty="0" smtClean="0"/>
              <a:t>If it stays true every time we mark a node “known”, then by induction this holds and eventually everything is “known”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Key fact we need: When we mark a vertex “known” we won’t discover a shorter path later!</a:t>
            </a:r>
          </a:p>
          <a:p>
            <a:pPr lvl="1"/>
            <a:r>
              <a:rPr lang="en-US" dirty="0" smtClean="0"/>
              <a:t>This holds only because </a:t>
            </a:r>
            <a:r>
              <a:rPr lang="en-US" dirty="0" err="1" smtClean="0"/>
              <a:t>Dijkstra’s</a:t>
            </a:r>
            <a:r>
              <a:rPr lang="en-US" dirty="0" smtClean="0"/>
              <a:t> algorithm picks the node with the next shortest path-so-far</a:t>
            </a:r>
          </a:p>
          <a:p>
            <a:pPr lvl="1"/>
            <a:r>
              <a:rPr lang="en-US" dirty="0" smtClean="0"/>
              <a:t>The proof is by contradiction…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86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Correctness: The Cloud (Rough Sketch)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962400"/>
            <a:ext cx="8153400" cy="27432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1524000" y="1143000"/>
            <a:ext cx="6343580" cy="2362200"/>
            <a:chOff x="1219200" y="3103243"/>
            <a:chExt cx="7226292" cy="3011867"/>
          </a:xfrm>
        </p:grpSpPr>
        <p:sp>
          <p:nvSpPr>
            <p:cNvPr id="7" name="AutoShape 2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648200" y="4038600"/>
              <a:ext cx="3254851" cy="1981200"/>
            </a:xfrm>
            <a:prstGeom prst="cloudCallout">
              <a:avLst>
                <a:gd name="adj1" fmla="val -21301"/>
                <a:gd name="adj2" fmla="val -16264"/>
              </a:avLst>
            </a:prstGeom>
            <a:solidFill>
              <a:schemeClr val="accent3">
                <a:alpha val="50195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en-US" sz="2000" dirty="0" smtClean="0">
                  <a:latin typeface="Tahoma" charset="0"/>
                </a:rPr>
                <a:t>    </a:t>
              </a:r>
              <a:r>
                <a:rPr lang="en-US" sz="2000" b="0" dirty="0" smtClean="0">
                  <a:latin typeface="Tahoma" charset="0"/>
                </a:rPr>
                <a:t>The </a:t>
              </a:r>
              <a:r>
                <a:rPr lang="en-US" sz="2000" b="0" dirty="0">
                  <a:latin typeface="Tahoma" charset="0"/>
                </a:rPr>
                <a:t>Known Cloud</a:t>
              </a:r>
            </a:p>
          </p:txBody>
        </p:sp>
        <p:sp>
          <p:nvSpPr>
            <p:cNvPr id="8" name="Oval 3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400800" y="5257800"/>
              <a:ext cx="228600" cy="228600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" name="Oval 4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343400" y="32766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 smtClean="0">
                  <a:latin typeface="Courier New" pitchFamily="49" charset="0"/>
                </a:rPr>
                <a:t>v</a:t>
              </a:r>
              <a:endParaRPr lang="en-US" sz="2000" b="1" dirty="0">
                <a:latin typeface="Courier New" pitchFamily="49" charset="0"/>
              </a:endParaRPr>
            </a:p>
          </p:txBody>
        </p:sp>
        <p:sp>
          <p:nvSpPr>
            <p:cNvPr id="10" name="Text Box 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125347" y="3103243"/>
              <a:ext cx="3320145" cy="902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 dirty="0">
                  <a:solidFill>
                    <a:srgbClr val="4F81BD"/>
                  </a:solidFill>
                  <a:latin typeface="+mj-lt"/>
                </a:rPr>
                <a:t>Next shortest path from </a:t>
              </a:r>
              <a:br>
                <a:rPr lang="en-US" sz="2000" b="0" dirty="0">
                  <a:solidFill>
                    <a:srgbClr val="4F81BD"/>
                  </a:solidFill>
                  <a:latin typeface="+mj-lt"/>
                </a:rPr>
              </a:br>
              <a:r>
                <a:rPr lang="en-US" sz="2000" b="0" dirty="0">
                  <a:solidFill>
                    <a:srgbClr val="4F81BD"/>
                  </a:solidFill>
                  <a:latin typeface="+mj-lt"/>
                </a:rPr>
                <a:t>inside the known cloud</a:t>
              </a:r>
            </a:p>
          </p:txBody>
        </p:sp>
        <p:cxnSp>
          <p:nvCxnSpPr>
            <p:cNvPr id="11" name="AutoShape 6"/>
            <p:cNvCxnSpPr>
              <a:cxnSpLocks noChangeShapeType="1"/>
              <a:endCxn id="9" idx="5"/>
            </p:cNvCxnSpPr>
            <p:nvPr>
              <p:custDataLst>
                <p:tags r:id="rId5"/>
              </p:custDataLst>
            </p:nvPr>
          </p:nvCxnSpPr>
          <p:spPr bwMode="auto">
            <a:xfrm flipH="1" flipV="1">
              <a:off x="4668838" y="3616325"/>
              <a:ext cx="817562" cy="6080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3" name="Oval 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505200" y="47244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 smtClean="0">
                  <a:latin typeface="Courier New" pitchFamily="49" charset="0"/>
                </a:rPr>
                <a:t>w</a:t>
              </a:r>
              <a:endParaRPr lang="en-US" sz="2000" b="1" dirty="0">
                <a:latin typeface="Courier New" pitchFamily="49" charset="0"/>
              </a:endParaRPr>
            </a:p>
          </p:txBody>
        </p:sp>
        <p:cxnSp>
          <p:nvCxnSpPr>
            <p:cNvPr id="14" name="AutoShape 9"/>
            <p:cNvCxnSpPr>
              <a:cxnSpLocks noChangeShapeType="1"/>
              <a:stCxn id="7" idx="1"/>
              <a:endCxn id="13" idx="5"/>
            </p:cNvCxnSpPr>
            <p:nvPr>
              <p:custDataLst>
                <p:tags r:id="rId7"/>
              </p:custDataLst>
            </p:nvPr>
          </p:nvCxnSpPr>
          <p:spPr bwMode="auto">
            <a:xfrm rot="5400000" flipH="1">
              <a:off x="4568972" y="4311037"/>
              <a:ext cx="968085" cy="2445222"/>
            </a:xfrm>
            <a:prstGeom prst="curvedConnector3">
              <a:avLst>
                <a:gd name="adj1" fmla="val -3032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" name="AutoShape 10"/>
            <p:cNvCxnSpPr>
              <a:cxnSpLocks noChangeShapeType="1"/>
              <a:stCxn id="13" idx="0"/>
              <a:endCxn id="16" idx="4"/>
            </p:cNvCxnSpPr>
            <p:nvPr>
              <p:custDataLst>
                <p:tags r:id="rId8"/>
              </p:custDataLst>
            </p:nvPr>
          </p:nvCxnSpPr>
          <p:spPr bwMode="auto">
            <a:xfrm rot="16200000" flipV="1">
              <a:off x="2857500" y="3886200"/>
              <a:ext cx="914400" cy="7620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sp>
          <p:nvSpPr>
            <p:cNvPr id="16" name="Oval 11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743200" y="34290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b="1">
                <a:latin typeface="Courier New" pitchFamily="49" charset="0"/>
              </a:endParaRPr>
            </a:p>
          </p:txBody>
        </p:sp>
        <p:cxnSp>
          <p:nvCxnSpPr>
            <p:cNvPr id="17" name="AutoShape 12"/>
            <p:cNvCxnSpPr>
              <a:cxnSpLocks noChangeShapeType="1"/>
              <a:stCxn id="16" idx="6"/>
              <a:endCxn id="9" idx="2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3138488" y="3467100"/>
              <a:ext cx="1190625" cy="152400"/>
            </a:xfrm>
            <a:prstGeom prst="straightConnector1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sp>
          <p:nvSpPr>
            <p:cNvPr id="18" name="Text Box 13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219200" y="4114800"/>
              <a:ext cx="213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b="0" dirty="0">
                  <a:solidFill>
                    <a:srgbClr val="4F81BD"/>
                  </a:solidFill>
                  <a:latin typeface="+mj-lt"/>
                </a:rPr>
                <a:t>Better path to </a:t>
              </a:r>
              <a:r>
                <a:rPr lang="en-US" sz="2000" b="0" dirty="0" smtClean="0">
                  <a:solidFill>
                    <a:srgbClr val="4F81BD"/>
                  </a:solidFill>
                  <a:latin typeface="+mj-lt"/>
                </a:rPr>
                <a:t>v?  </a:t>
              </a:r>
              <a:r>
                <a:rPr lang="en-US" sz="2000" b="0" i="1" dirty="0">
                  <a:solidFill>
                    <a:srgbClr val="4F81BD"/>
                  </a:solidFill>
                  <a:latin typeface="+mj-lt"/>
                </a:rPr>
                <a:t>No!</a:t>
              </a:r>
              <a:endParaRPr lang="en-US" sz="2000" b="0" dirty="0">
                <a:solidFill>
                  <a:srgbClr val="4F81BD"/>
                </a:solidFill>
                <a:latin typeface="+mj-lt"/>
              </a:endParaRPr>
            </a:p>
          </p:txBody>
        </p:sp>
        <p:sp>
          <p:nvSpPr>
            <p:cNvPr id="19" name="Text Box 16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315200" y="5715000"/>
              <a:ext cx="93506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Source</a:t>
              </a:r>
            </a:p>
          </p:txBody>
        </p:sp>
        <p:cxnSp>
          <p:nvCxnSpPr>
            <p:cNvPr id="20" name="AutoShape 17"/>
            <p:cNvCxnSpPr>
              <a:cxnSpLocks noChangeShapeType="1"/>
              <a:stCxn id="19" idx="1"/>
              <a:endCxn id="8" idx="4"/>
            </p:cNvCxnSpPr>
            <p:nvPr>
              <p:custDataLst>
                <p:tags r:id="rId13"/>
              </p:custDataLst>
            </p:nvPr>
          </p:nvCxnSpPr>
          <p:spPr bwMode="auto">
            <a:xfrm rot="10800000">
              <a:off x="6515100" y="5486401"/>
              <a:ext cx="800100" cy="428655"/>
            </a:xfrm>
            <a:prstGeom prst="curvedConnector2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685800" y="36576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Suppose 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the next node to be marked known (“added to the cloud”)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best-known path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must have only nodes “in the cloud”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Else we would have picked a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node closer to the cloud than 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endParaRPr kumimoji="0" lang="en-US" sz="1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800" b="0" kern="0" baseline="0" dirty="0" smtClean="0">
                <a:latin typeface="+mn-lt"/>
              </a:rPr>
              <a:t>Suppose the </a:t>
            </a:r>
            <a:r>
              <a:rPr lang="en-US" sz="1800" b="0" kern="0" baseline="0" dirty="0" smtClean="0">
                <a:solidFill>
                  <a:srgbClr val="4F81BD"/>
                </a:solidFill>
                <a:latin typeface="+mn-lt"/>
              </a:rPr>
              <a:t>actual shortest</a:t>
            </a:r>
            <a:r>
              <a:rPr lang="en-US" sz="1800" b="0" kern="0" dirty="0" smtClean="0">
                <a:solidFill>
                  <a:srgbClr val="4F81BD"/>
                </a:solidFill>
                <a:latin typeface="+mn-lt"/>
              </a:rPr>
              <a:t> path </a:t>
            </a:r>
            <a:r>
              <a:rPr lang="en-US" sz="1800" b="0" kern="0" dirty="0" smtClean="0">
                <a:latin typeface="+mn-lt"/>
              </a:rPr>
              <a:t>to </a:t>
            </a:r>
            <a:r>
              <a:rPr lang="en-US" sz="1800" kern="0" dirty="0" smtClean="0">
                <a:latin typeface="+mn-lt"/>
              </a:rPr>
              <a:t>v</a:t>
            </a:r>
            <a:r>
              <a:rPr lang="en-US" sz="1800" b="0" kern="0" dirty="0" smtClean="0">
                <a:latin typeface="+mn-lt"/>
              </a:rPr>
              <a:t> is different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won’t use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only cloud nodes, or we would know about it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800" b="0" kern="0" baseline="0" dirty="0" smtClean="0">
                <a:latin typeface="+mn-lt"/>
              </a:rPr>
              <a:t>So</a:t>
            </a:r>
            <a:r>
              <a:rPr lang="en-US" sz="1800" b="0" kern="0" dirty="0" smtClean="0">
                <a:latin typeface="+mn-lt"/>
              </a:rPr>
              <a:t> it must use non-cloud nodes.  Let </a:t>
            </a:r>
            <a:r>
              <a:rPr lang="en-US" sz="1800" kern="0" dirty="0" smtClean="0">
                <a:latin typeface="+mn-lt"/>
              </a:rPr>
              <a:t>w</a:t>
            </a:r>
            <a:r>
              <a:rPr lang="en-US" sz="1800" b="0" kern="0" dirty="0" smtClean="0">
                <a:latin typeface="+mn-lt"/>
              </a:rPr>
              <a:t> be the </a:t>
            </a:r>
            <a:r>
              <a:rPr lang="en-US" sz="1800" b="0" i="1" kern="0" dirty="0" smtClean="0">
                <a:latin typeface="+mn-lt"/>
              </a:rPr>
              <a:t>first</a:t>
            </a:r>
            <a:r>
              <a:rPr lang="en-US" sz="1800" b="0" kern="0" dirty="0" smtClean="0">
                <a:latin typeface="+mn-lt"/>
              </a:rPr>
              <a:t> non-cloud node on this path.  The part of the path up to </a:t>
            </a:r>
            <a:r>
              <a:rPr lang="en-US" sz="1800" kern="0" dirty="0" smtClean="0">
                <a:latin typeface="+mn-lt"/>
              </a:rPr>
              <a:t>w</a:t>
            </a:r>
            <a:r>
              <a:rPr lang="en-US" sz="1800" b="0" kern="0" dirty="0" smtClean="0">
                <a:latin typeface="+mn-lt"/>
              </a:rPr>
              <a:t> is </a:t>
            </a:r>
            <a:r>
              <a:rPr lang="en-US" sz="1800" b="0" kern="0" dirty="0" smtClean="0">
                <a:solidFill>
                  <a:srgbClr val="4F81BD"/>
                </a:solidFill>
                <a:latin typeface="+mn-lt"/>
              </a:rPr>
              <a:t>already known </a:t>
            </a:r>
            <a:r>
              <a:rPr lang="en-US" sz="1800" b="0" kern="0" dirty="0" smtClean="0">
                <a:latin typeface="+mn-lt"/>
              </a:rPr>
              <a:t>and must be shorter than the best-known path to </a:t>
            </a:r>
            <a:r>
              <a:rPr lang="en-US" sz="1800" kern="0" dirty="0" smtClean="0">
                <a:latin typeface="+mn-lt"/>
              </a:rPr>
              <a:t>v</a:t>
            </a:r>
            <a:r>
              <a:rPr lang="en-US" sz="1800" b="0" kern="0" dirty="0" smtClean="0">
                <a:latin typeface="+mn-lt"/>
              </a:rPr>
              <a:t>.  So </a:t>
            </a:r>
            <a:r>
              <a:rPr lang="en-US" sz="1800" kern="0" dirty="0" smtClean="0">
                <a:latin typeface="+mn-lt"/>
              </a:rPr>
              <a:t>v</a:t>
            </a:r>
            <a:r>
              <a:rPr lang="en-US" sz="1800" b="0" kern="0" dirty="0" smtClean="0">
                <a:latin typeface="+mn-lt"/>
              </a:rPr>
              <a:t> would not have been picked.  Contradiction.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75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Naïve asymptotic running time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 far: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had a similar “problem” with topological sort being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 due to each iteration looking for the node to process next</a:t>
            </a:r>
          </a:p>
          <a:p>
            <a:pPr lvl="1"/>
            <a:r>
              <a:rPr lang="en-US" dirty="0" smtClean="0"/>
              <a:t>We solved it with a queue of zero-degree nodes</a:t>
            </a:r>
          </a:p>
          <a:p>
            <a:pPr lvl="1"/>
            <a:r>
              <a:rPr lang="en-US" dirty="0" smtClean="0"/>
              <a:t>But here we need the lowest-cost node and costs can change as we process edges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Solution?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66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Improving asymptotic running time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So far: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We had a similar “problem” with topological sort being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 due to each iteration looking for the node to process next</a:t>
            </a:r>
          </a:p>
          <a:p>
            <a:pPr lvl="1"/>
            <a:r>
              <a:rPr lang="en-US" dirty="0" smtClean="0"/>
              <a:t>We solved it with a queue of zero-degree nodes</a:t>
            </a:r>
          </a:p>
          <a:p>
            <a:pPr lvl="1"/>
            <a:r>
              <a:rPr lang="en-US" dirty="0" smtClean="0"/>
              <a:t>But here we need the lowest-cost node and costs can change as we process edges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Solution?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 priority queue holding all unknown nodes, sorted by cost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But must support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 smtClean="0">
                <a:solidFill>
                  <a:schemeClr val="accent2"/>
                </a:solidFill>
              </a:rPr>
              <a:t> operation</a:t>
            </a:r>
          </a:p>
          <a:p>
            <a:pPr lvl="2"/>
            <a:r>
              <a:rPr lang="en-US" dirty="0" smtClean="0"/>
              <a:t>Must maintain a reference from each node to its current position in the priority queue</a:t>
            </a:r>
          </a:p>
          <a:p>
            <a:pPr lvl="2"/>
            <a:r>
              <a:rPr lang="en-US" dirty="0" smtClean="0"/>
              <a:t>Conceptually simple, but can be a pain to code up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38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Efficiency, second approach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495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G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Node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9BBB59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 each </a:t>
            </a:r>
            <a:r>
              <a:rPr lang="en-US" sz="2000" kern="0" dirty="0" smtClean="0">
                <a:solidFill>
                  <a:srgbClr val="F79646"/>
                </a:solidFill>
                <a:latin typeface="Courier New" pitchFamily="49" charset="0"/>
              </a:rPr>
              <a:t>node</a:t>
            </a:r>
            <a:r>
              <a:rPr lang="en-US" sz="2000" kern="0" dirty="0" smtClean="0"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3"/>
                </a:solidFill>
                <a:latin typeface="Courier New" pitchFamily="49" charset="0"/>
              </a:rPr>
              <a:t>while</a:t>
            </a:r>
            <a:r>
              <a:rPr lang="en-US" sz="2000" kern="0" dirty="0" smtClean="0">
                <a:latin typeface="Courier New" pitchFamily="49" charset="0"/>
              </a:rPr>
              <a:t>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79646"/>
                </a:solidFill>
                <a:latin typeface="Courier New" pitchFamily="49" charset="0"/>
              </a:rPr>
              <a:t>b</a:t>
            </a:r>
            <a:r>
              <a:rPr lang="en-US" sz="2000" kern="0" dirty="0" err="1" smtClean="0">
                <a:latin typeface="Courier New" pitchFamily="49" charset="0"/>
              </a:rPr>
              <a:t>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</a:t>
            </a:r>
            <a:r>
              <a:rPr lang="en-US" sz="2000" kern="0" baseline="0" dirty="0" smtClean="0">
                <a:solidFill>
                  <a:srgbClr val="9BBB59"/>
                </a:solidFill>
                <a:latin typeface="Courier New" pitchFamily="49" charset="0"/>
              </a:rPr>
              <a:t>if</a:t>
            </a:r>
            <a:r>
              <a:rPr lang="en-US" sz="2000" kern="0" baseline="0" dirty="0" smtClean="0">
                <a:latin typeface="Courier New" pitchFamily="49" charset="0"/>
              </a:rPr>
              <a:t>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if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6202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495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G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Node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9BBB59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 each </a:t>
            </a:r>
            <a:r>
              <a:rPr lang="en-US" sz="2000" kern="0" dirty="0" smtClean="0">
                <a:solidFill>
                  <a:srgbClr val="F79646"/>
                </a:solidFill>
                <a:latin typeface="Courier New" pitchFamily="49" charset="0"/>
              </a:rPr>
              <a:t>node</a:t>
            </a:r>
            <a:r>
              <a:rPr lang="en-US" sz="2000" kern="0" dirty="0" smtClean="0"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3"/>
                </a:solidFill>
                <a:latin typeface="Courier New" pitchFamily="49" charset="0"/>
              </a:rPr>
              <a:t>while</a:t>
            </a:r>
            <a:r>
              <a:rPr lang="en-US" sz="2000" kern="0" dirty="0" smtClean="0">
                <a:latin typeface="Courier New" pitchFamily="49" charset="0"/>
              </a:rPr>
              <a:t>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79646"/>
                </a:solidFill>
                <a:latin typeface="Courier New" pitchFamily="49" charset="0"/>
              </a:rPr>
              <a:t>b</a:t>
            </a:r>
            <a:r>
              <a:rPr lang="en-US" sz="2000" kern="0" dirty="0" err="1" smtClean="0">
                <a:latin typeface="Courier New" pitchFamily="49" charset="0"/>
              </a:rPr>
              <a:t>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</a:t>
            </a:r>
            <a:r>
              <a:rPr lang="en-US" sz="2000" kern="0" baseline="0" dirty="0" smtClean="0">
                <a:solidFill>
                  <a:srgbClr val="9BBB59"/>
                </a:solidFill>
                <a:latin typeface="Courier New" pitchFamily="49" charset="0"/>
              </a:rPr>
              <a:t>if</a:t>
            </a:r>
            <a:r>
              <a:rPr lang="en-US" sz="2000" kern="0" baseline="0" dirty="0" smtClean="0">
                <a:latin typeface="Courier New" pitchFamily="49" charset="0"/>
              </a:rPr>
              <a:t>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if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Efficiency, second approach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848600" y="2190690"/>
            <a:ext cx="10881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67600" y="3257490"/>
            <a:ext cx="150874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</a:t>
            </a:r>
            <a:r>
              <a:rPr lang="en-US" sz="2000" b="0" dirty="0" err="1" smtClean="0">
                <a:latin typeface="+mn-lt"/>
              </a:rPr>
              <a:t>V|log|V</a:t>
            </a:r>
            <a:r>
              <a:rPr lang="en-US" sz="2000" b="0" dirty="0" smtClean="0">
                <a:latin typeface="+mn-lt"/>
              </a:rPr>
              <a:t>|)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67600" y="4648200"/>
            <a:ext cx="1600200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</a:t>
            </a:r>
            <a:r>
              <a:rPr lang="en-US" sz="2000" b="0" dirty="0" err="1" smtClean="0">
                <a:latin typeface="+mj-lt"/>
              </a:rPr>
              <a:t>E|log|V</a:t>
            </a:r>
            <a:r>
              <a:rPr lang="en-US" sz="2000" b="0" dirty="0" smtClean="0">
                <a:latin typeface="+mj-lt"/>
              </a:rPr>
              <a:t>|)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00800" y="5943600"/>
            <a:ext cx="261321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</a:t>
            </a:r>
            <a:r>
              <a:rPr lang="en-US" sz="2000" b="0" dirty="0" err="1" smtClean="0">
                <a:latin typeface="+mj-lt"/>
              </a:rPr>
              <a:t>V|log|V</a:t>
            </a:r>
            <a:r>
              <a:rPr lang="en-US" sz="2000" b="0" dirty="0" smtClean="0">
                <a:latin typeface="+mj-lt"/>
              </a:rPr>
              <a:t>|+|</a:t>
            </a:r>
            <a:r>
              <a:rPr lang="en-US" sz="2000" b="0" dirty="0" err="1" smtClean="0">
                <a:latin typeface="+mj-lt"/>
              </a:rPr>
              <a:t>E|log|V</a:t>
            </a:r>
            <a:r>
              <a:rPr lang="en-US" sz="2000" b="0" dirty="0" smtClean="0">
                <a:latin typeface="+mj-lt"/>
              </a:rPr>
              <a:t>|)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69076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Dijkstra’s</a:t>
            </a:r>
            <a:r>
              <a:rPr lang="en-US" dirty="0" smtClean="0">
                <a:solidFill>
                  <a:srgbClr val="0000FF"/>
                </a:solidFill>
              </a:rPr>
              <a:t> Algorithm: Idea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62000" y="3505200"/>
            <a:ext cx="8001000" cy="2819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Initially, start node has cost 0 and all other nodes have cost </a:t>
            </a:r>
            <a:r>
              <a:rPr lang="en-US" sz="2800" dirty="0" smtClean="0">
                <a:sym typeface="Symbol"/>
              </a:rPr>
              <a:t></a:t>
            </a:r>
            <a:endParaRPr lang="en-US" sz="2800" dirty="0" smtClean="0"/>
          </a:p>
          <a:p>
            <a:endParaRPr lang="en-US" sz="1000" dirty="0" smtClean="0"/>
          </a:p>
          <a:p>
            <a:r>
              <a:rPr lang="en-US" dirty="0" smtClean="0"/>
              <a:t>At each step:</a:t>
            </a:r>
          </a:p>
          <a:p>
            <a:pPr lvl="1"/>
            <a:r>
              <a:rPr lang="en-US" dirty="0" smtClean="0"/>
              <a:t>Pick closest unknown vertex </a:t>
            </a:r>
            <a:r>
              <a:rPr lang="en-US" b="1" dirty="0" smtClean="0"/>
              <a:t>v</a:t>
            </a:r>
          </a:p>
          <a:p>
            <a:pPr lvl="1"/>
            <a:r>
              <a:rPr lang="en-US" dirty="0" smtClean="0"/>
              <a:t>Add it to the “cloud” of known vertices</a:t>
            </a:r>
          </a:p>
          <a:p>
            <a:pPr lvl="1"/>
            <a:r>
              <a:rPr lang="en-US" dirty="0" smtClean="0"/>
              <a:t>Update distances for nodes with edges from </a:t>
            </a:r>
            <a:r>
              <a:rPr lang="en-US" b="1" dirty="0" smtClean="0"/>
              <a:t>v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That’s it!  (But we need to prove it produces correct answers)</a:t>
            </a:r>
          </a:p>
          <a:p>
            <a:endParaRPr lang="en-US" dirty="0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329304" y="14286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005704" y="13524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176904" y="26478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777104" y="24192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5301104" y="142869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291704" y="142869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4691504" y="280029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682104" y="219069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7" name="AutoShape 14"/>
          <p:cNvCxnSpPr>
            <a:cxnSpLocks noChangeShapeType="1"/>
            <a:stCxn id="8" idx="6"/>
            <a:endCxn id="12" idx="1"/>
          </p:cNvCxnSpPr>
          <p:nvPr/>
        </p:nvCxnSpPr>
        <p:spPr bwMode="auto">
          <a:xfrm>
            <a:off x="2719829" y="1619190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15"/>
          <p:cNvCxnSpPr>
            <a:cxnSpLocks noChangeShapeType="1"/>
            <a:stCxn id="12" idx="2"/>
            <a:endCxn id="8" idx="4"/>
          </p:cNvCxnSpPr>
          <p:nvPr/>
        </p:nvCxnSpPr>
        <p:spPr bwMode="auto">
          <a:xfrm rot="10800000">
            <a:off x="2519804" y="1819215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0"/>
          <p:cNvCxnSpPr>
            <a:cxnSpLocks noChangeShapeType="1"/>
            <a:stCxn id="16" idx="2"/>
            <a:endCxn id="15" idx="0"/>
          </p:cNvCxnSpPr>
          <p:nvPr/>
        </p:nvCxnSpPr>
        <p:spPr bwMode="auto">
          <a:xfrm rot="10800000" flipV="1">
            <a:off x="4882004" y="2381190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1"/>
          <p:cNvCxnSpPr>
            <a:cxnSpLocks noChangeShapeType="1"/>
            <a:stCxn id="15" idx="6"/>
            <a:endCxn id="16" idx="4"/>
          </p:cNvCxnSpPr>
          <p:nvPr/>
        </p:nvCxnSpPr>
        <p:spPr bwMode="auto">
          <a:xfrm flipV="1">
            <a:off x="5072504" y="2571690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4"/>
          <p:cNvCxnSpPr>
            <a:cxnSpLocks noChangeShapeType="1"/>
            <a:stCxn id="8" idx="3"/>
            <a:endCxn id="11" idx="0"/>
          </p:cNvCxnSpPr>
          <p:nvPr/>
        </p:nvCxnSpPr>
        <p:spPr bwMode="auto">
          <a:xfrm flipH="1">
            <a:off x="2367404" y="1763653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5"/>
          <p:cNvCxnSpPr>
            <a:cxnSpLocks noChangeShapeType="1"/>
            <a:stCxn id="11" idx="6"/>
            <a:endCxn id="12" idx="3"/>
          </p:cNvCxnSpPr>
          <p:nvPr/>
        </p:nvCxnSpPr>
        <p:spPr bwMode="auto">
          <a:xfrm flipV="1">
            <a:off x="2567429" y="2754253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6"/>
          <p:cNvCxnSpPr>
            <a:cxnSpLocks noChangeShapeType="1"/>
            <a:stCxn id="8" idx="7"/>
            <a:endCxn id="10" idx="2"/>
          </p:cNvCxnSpPr>
          <p:nvPr/>
        </p:nvCxnSpPr>
        <p:spPr bwMode="auto">
          <a:xfrm>
            <a:off x="2654742" y="1474728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7"/>
          <p:cNvCxnSpPr>
            <a:cxnSpLocks noChangeShapeType="1"/>
            <a:stCxn id="10" idx="6"/>
            <a:endCxn id="13" idx="2"/>
          </p:cNvCxnSpPr>
          <p:nvPr/>
        </p:nvCxnSpPr>
        <p:spPr bwMode="auto">
          <a:xfrm>
            <a:off x="4396229" y="1542990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28"/>
          <p:cNvCxnSpPr>
            <a:cxnSpLocks noChangeShapeType="1"/>
            <a:stCxn id="13" idx="6"/>
            <a:endCxn id="14" idx="2"/>
          </p:cNvCxnSpPr>
          <p:nvPr/>
        </p:nvCxnSpPr>
        <p:spPr bwMode="auto">
          <a:xfrm>
            <a:off x="5691629" y="1619190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29"/>
          <p:cNvCxnSpPr>
            <a:cxnSpLocks noChangeShapeType="1"/>
            <a:stCxn id="16" idx="1"/>
            <a:endCxn id="13" idx="4"/>
          </p:cNvCxnSpPr>
          <p:nvPr/>
        </p:nvCxnSpPr>
        <p:spPr bwMode="auto">
          <a:xfrm flipH="1" flipV="1">
            <a:off x="5491604" y="1819215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0"/>
          <p:cNvCxnSpPr>
            <a:cxnSpLocks noChangeShapeType="1"/>
            <a:stCxn id="14" idx="4"/>
            <a:endCxn id="16" idx="7"/>
          </p:cNvCxnSpPr>
          <p:nvPr/>
        </p:nvCxnSpPr>
        <p:spPr bwMode="auto">
          <a:xfrm flipH="1">
            <a:off x="6007542" y="1819215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1"/>
          <p:cNvCxnSpPr>
            <a:cxnSpLocks noChangeShapeType="1"/>
            <a:stCxn id="10" idx="5"/>
            <a:endCxn id="15" idx="1"/>
          </p:cNvCxnSpPr>
          <p:nvPr/>
        </p:nvCxnSpPr>
        <p:spPr bwMode="auto">
          <a:xfrm rot="16200000" flipH="1">
            <a:off x="3949908" y="2058694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2"/>
          <p:cNvCxnSpPr>
            <a:cxnSpLocks noChangeShapeType="1"/>
            <a:stCxn id="10" idx="4"/>
            <a:endCxn id="12" idx="0"/>
          </p:cNvCxnSpPr>
          <p:nvPr/>
        </p:nvCxnSpPr>
        <p:spPr bwMode="auto">
          <a:xfrm flipH="1">
            <a:off x="3967604" y="1743015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0" name="AutoShape 33"/>
          <p:cNvCxnSpPr>
            <a:cxnSpLocks noChangeShapeType="1"/>
            <a:stCxn id="12" idx="5"/>
            <a:endCxn id="15" idx="2"/>
          </p:cNvCxnSpPr>
          <p:nvPr/>
        </p:nvCxnSpPr>
        <p:spPr bwMode="auto">
          <a:xfrm rot="16200000" flipH="1">
            <a:off x="4273758" y="2573044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" name="AutoShape 34"/>
          <p:cNvCxnSpPr>
            <a:cxnSpLocks noChangeShapeType="1"/>
            <a:stCxn id="15" idx="3"/>
            <a:endCxn id="11" idx="5"/>
          </p:cNvCxnSpPr>
          <p:nvPr/>
        </p:nvCxnSpPr>
        <p:spPr bwMode="auto">
          <a:xfrm rot="5400000" flipH="1">
            <a:off x="3548504" y="1926698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Text Box 44"/>
          <p:cNvSpPr txBox="1">
            <a:spLocks noChangeArrowheads="1"/>
          </p:cNvSpPr>
          <p:nvPr/>
        </p:nvSpPr>
        <p:spPr bwMode="auto">
          <a:xfrm>
            <a:off x="2389629" y="110801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3" name="Text Box 45"/>
          <p:cNvSpPr txBox="1">
            <a:spLocks noChangeArrowheads="1"/>
          </p:cNvSpPr>
          <p:nvPr/>
        </p:nvSpPr>
        <p:spPr bwMode="auto">
          <a:xfrm>
            <a:off x="4066029" y="98260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4" name="Text Box 46"/>
          <p:cNvSpPr txBox="1">
            <a:spLocks noChangeArrowheads="1"/>
          </p:cNvSpPr>
          <p:nvPr/>
        </p:nvSpPr>
        <p:spPr bwMode="auto">
          <a:xfrm>
            <a:off x="4081904" y="103969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7"/>
          <p:cNvSpPr txBox="1">
            <a:spLocks noChangeArrowheads="1"/>
          </p:cNvSpPr>
          <p:nvPr/>
        </p:nvSpPr>
        <p:spPr bwMode="auto">
          <a:xfrm>
            <a:off x="5377304" y="10762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6" name="Text Box 48"/>
          <p:cNvSpPr txBox="1">
            <a:spLocks noChangeArrowheads="1"/>
          </p:cNvSpPr>
          <p:nvPr/>
        </p:nvSpPr>
        <p:spPr bwMode="auto">
          <a:xfrm>
            <a:off x="6367904" y="1076265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7" name="Text Box 49"/>
          <p:cNvSpPr txBox="1">
            <a:spLocks noChangeArrowheads="1"/>
          </p:cNvSpPr>
          <p:nvPr/>
        </p:nvSpPr>
        <p:spPr bwMode="auto">
          <a:xfrm>
            <a:off x="1872104" y="27526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0"/>
          <p:cNvSpPr txBox="1">
            <a:spLocks noChangeArrowheads="1"/>
          </p:cNvSpPr>
          <p:nvPr/>
        </p:nvSpPr>
        <p:spPr bwMode="auto">
          <a:xfrm>
            <a:off x="4089842" y="22954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1"/>
          <p:cNvSpPr txBox="1">
            <a:spLocks noChangeArrowheads="1"/>
          </p:cNvSpPr>
          <p:nvPr/>
        </p:nvSpPr>
        <p:spPr bwMode="auto">
          <a:xfrm>
            <a:off x="4920104" y="2981265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40" name="Text Box 52"/>
          <p:cNvSpPr txBox="1">
            <a:spLocks noChangeArrowheads="1"/>
          </p:cNvSpPr>
          <p:nvPr/>
        </p:nvSpPr>
        <p:spPr bwMode="auto">
          <a:xfrm>
            <a:off x="5986904" y="2143065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41" name="Text Box 53"/>
          <p:cNvSpPr txBox="1">
            <a:spLocks noChangeArrowheads="1"/>
          </p:cNvSpPr>
          <p:nvPr/>
        </p:nvSpPr>
        <p:spPr bwMode="auto">
          <a:xfrm>
            <a:off x="3167504" y="120167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2" name="Text Box 54"/>
          <p:cNvSpPr txBox="1">
            <a:spLocks noChangeArrowheads="1"/>
          </p:cNvSpPr>
          <p:nvPr/>
        </p:nvSpPr>
        <p:spPr bwMode="auto">
          <a:xfrm>
            <a:off x="4615304" y="1276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3" name="Text Box 55"/>
          <p:cNvSpPr txBox="1">
            <a:spLocks noChangeArrowheads="1"/>
          </p:cNvSpPr>
          <p:nvPr/>
        </p:nvSpPr>
        <p:spPr bwMode="auto">
          <a:xfrm>
            <a:off x="5834504" y="135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4" name="Text Box 56"/>
          <p:cNvSpPr txBox="1">
            <a:spLocks noChangeArrowheads="1"/>
          </p:cNvSpPr>
          <p:nvPr/>
        </p:nvSpPr>
        <p:spPr bwMode="auto">
          <a:xfrm>
            <a:off x="6215504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5" name="Text Box 57"/>
          <p:cNvSpPr txBox="1">
            <a:spLocks noChangeArrowheads="1"/>
          </p:cNvSpPr>
          <p:nvPr/>
        </p:nvSpPr>
        <p:spPr bwMode="auto">
          <a:xfrm>
            <a:off x="4539104" y="19620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6" name="Text Box 58"/>
          <p:cNvSpPr txBox="1">
            <a:spLocks noChangeArrowheads="1"/>
          </p:cNvSpPr>
          <p:nvPr/>
        </p:nvSpPr>
        <p:spPr bwMode="auto">
          <a:xfrm>
            <a:off x="5377304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7" name="Text Box 59"/>
          <p:cNvSpPr txBox="1">
            <a:spLocks noChangeArrowheads="1"/>
          </p:cNvSpPr>
          <p:nvPr/>
        </p:nvSpPr>
        <p:spPr bwMode="auto">
          <a:xfrm>
            <a:off x="5167754" y="212560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8" name="Text Box 60"/>
          <p:cNvSpPr txBox="1">
            <a:spLocks noChangeArrowheads="1"/>
          </p:cNvSpPr>
          <p:nvPr/>
        </p:nvSpPr>
        <p:spPr bwMode="auto">
          <a:xfrm>
            <a:off x="5377304" y="256369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9" name="Text Box 61"/>
          <p:cNvSpPr txBox="1">
            <a:spLocks noChangeArrowheads="1"/>
          </p:cNvSpPr>
          <p:nvPr/>
        </p:nvSpPr>
        <p:spPr bwMode="auto">
          <a:xfrm>
            <a:off x="4234304" y="2571690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50" name="Text Box 62"/>
          <p:cNvSpPr txBox="1">
            <a:spLocks noChangeArrowheads="1"/>
          </p:cNvSpPr>
          <p:nvPr/>
        </p:nvSpPr>
        <p:spPr bwMode="auto">
          <a:xfrm>
            <a:off x="370090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51" name="Text Box 63"/>
          <p:cNvSpPr txBox="1">
            <a:spLocks noChangeArrowheads="1"/>
          </p:cNvSpPr>
          <p:nvPr/>
        </p:nvSpPr>
        <p:spPr bwMode="auto">
          <a:xfrm>
            <a:off x="3548504" y="1733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4"/>
          <p:cNvSpPr txBox="1">
            <a:spLocks noChangeArrowheads="1"/>
          </p:cNvSpPr>
          <p:nvPr/>
        </p:nvSpPr>
        <p:spPr bwMode="auto">
          <a:xfrm>
            <a:off x="293890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3" name="Text Box 65"/>
          <p:cNvSpPr txBox="1">
            <a:spLocks noChangeArrowheads="1"/>
          </p:cNvSpPr>
          <p:nvPr/>
        </p:nvSpPr>
        <p:spPr bwMode="auto">
          <a:xfrm>
            <a:off x="2786504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4" name="Text Box 66"/>
          <p:cNvSpPr txBox="1">
            <a:spLocks noChangeArrowheads="1"/>
          </p:cNvSpPr>
          <p:nvPr/>
        </p:nvSpPr>
        <p:spPr bwMode="auto">
          <a:xfrm>
            <a:off x="2100704" y="2038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55" name="Text Box 63"/>
          <p:cNvSpPr txBox="1">
            <a:spLocks noChangeArrowheads="1"/>
          </p:cNvSpPr>
          <p:nvPr/>
        </p:nvSpPr>
        <p:spPr bwMode="auto">
          <a:xfrm>
            <a:off x="4005704" y="195409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385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i="0" dirty="0" smtClean="0">
                <a:solidFill>
                  <a:srgbClr val="0000FF"/>
                </a:solidFill>
              </a:rPr>
              <a:t>CSE373: Data Structures &amp; Algorithms</a:t>
            </a:r>
            <a:br>
              <a:rPr lang="en-US" sz="3200" i="0" dirty="0" smtClean="0">
                <a:solidFill>
                  <a:srgbClr val="0000FF"/>
                </a:solidFill>
              </a:rPr>
            </a:br>
            <a:r>
              <a:rPr lang="en-US" sz="1400" i="0" dirty="0" smtClean="0">
                <a:solidFill>
                  <a:srgbClr val="0000FF"/>
                </a:solidFill>
              </a:rPr>
              <a:t/>
            </a:r>
            <a:br>
              <a:rPr lang="en-US" sz="1400" i="0" dirty="0" smtClean="0">
                <a:solidFill>
                  <a:srgbClr val="0000FF"/>
                </a:solidFill>
              </a:rPr>
            </a:br>
            <a:r>
              <a:rPr lang="en-US" sz="3200" i="0" dirty="0" smtClean="0">
                <a:solidFill>
                  <a:srgbClr val="0000FF"/>
                </a:solidFill>
              </a:rPr>
              <a:t>Software</a:t>
            </a:r>
            <a:r>
              <a:rPr lang="en-US" sz="3200" i="0" dirty="0" smtClean="0">
                <a:solidFill>
                  <a:srgbClr val="0000FF"/>
                </a:solidFill>
              </a:rPr>
              <a:t>-Design Interlude – Preserving Abstractions</a:t>
            </a:r>
            <a:endParaRPr lang="en-US" sz="3200" i="0" dirty="0">
              <a:solidFill>
                <a:srgbClr val="0000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Hunter Zahn</a:t>
            </a:r>
            <a:endParaRPr lang="en-US" sz="2400" dirty="0" smtClean="0"/>
          </a:p>
          <a:p>
            <a:r>
              <a:rPr lang="en-US" sz="2400" dirty="0" smtClean="0"/>
              <a:t>Summer 2016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B5AD-CCAC-D549-B265-F7FA6BB8991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63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Motivation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Essential:  knowing available data structures and their trade-offs</a:t>
            </a:r>
          </a:p>
          <a:p>
            <a:pPr lvl="1"/>
            <a:r>
              <a:rPr lang="en-US" dirty="0" smtClean="0"/>
              <a:t>You’re taking a whole course on it!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However, you will rarely if ever re-implement these “in real life”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Provided by libraries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marL="342900" lvl="1" indent="-342900">
              <a:buFontTx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But the key idea of an </a:t>
            </a:r>
            <a:r>
              <a:rPr lang="en-US" i="1" dirty="0" smtClean="0">
                <a:sym typeface="Wingdings" panose="05000000000000000000" pitchFamily="2" charset="2"/>
              </a:rPr>
              <a:t>abstraction </a:t>
            </a:r>
            <a:r>
              <a:rPr lang="en-US" dirty="0" smtClean="0">
                <a:sym typeface="Wingdings" panose="05000000000000000000" pitchFamily="2" charset="2"/>
              </a:rPr>
              <a:t>arises </a:t>
            </a:r>
            <a:r>
              <a:rPr lang="en-US" i="1" dirty="0">
                <a:sym typeface="Wingdings" panose="05000000000000000000" pitchFamily="2" charset="2"/>
              </a:rPr>
              <a:t>all the time</a:t>
            </a:r>
            <a:r>
              <a:rPr lang="en-US" dirty="0">
                <a:sym typeface="Wingdings" panose="05000000000000000000" pitchFamily="2" charset="2"/>
              </a:rPr>
              <a:t> “in real life”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Clients do not know how it is implemented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Clients do not need to know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Clients cannot “break the abstraction” </a:t>
            </a:r>
            <a:r>
              <a:rPr lang="en-US" i="1" dirty="0" smtClean="0">
                <a:sym typeface="Wingdings" panose="05000000000000000000" pitchFamily="2" charset="2"/>
              </a:rPr>
              <a:t>no matter what they do</a:t>
            </a:r>
          </a:p>
          <a:p>
            <a:pPr marL="457200" lvl="1" indent="0">
              <a:buNone/>
            </a:pPr>
            <a:endParaRPr lang="en-US" sz="1000" dirty="0">
              <a:sym typeface="Wingdings" panose="05000000000000000000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60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Interface vs. implementation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Provide a reusable interface without revealing implementation </a:t>
            </a:r>
          </a:p>
          <a:p>
            <a:endParaRPr lang="en-US" dirty="0"/>
          </a:p>
          <a:p>
            <a:r>
              <a:rPr lang="en-US" dirty="0" smtClean="0"/>
              <a:t>More difficult than it sounds due to aliasing and field-assignment</a:t>
            </a:r>
          </a:p>
          <a:p>
            <a:pPr lvl="1"/>
            <a:r>
              <a:rPr lang="en-US" dirty="0" smtClean="0"/>
              <a:t>Some common pitfalls</a:t>
            </a:r>
          </a:p>
          <a:p>
            <a:endParaRPr lang="en-US" dirty="0"/>
          </a:p>
          <a:p>
            <a:r>
              <a:rPr lang="en-US" dirty="0" smtClean="0"/>
              <a:t>So study it in terms of ADTs vs. data structures</a:t>
            </a:r>
          </a:p>
          <a:p>
            <a:pPr lvl="1"/>
            <a:r>
              <a:rPr lang="en-US" dirty="0" smtClean="0"/>
              <a:t>Will use priority queues as example in lecture, but any ADT would do</a:t>
            </a:r>
          </a:p>
          <a:p>
            <a:pPr lvl="1"/>
            <a:r>
              <a:rPr lang="en-US" dirty="0" smtClean="0"/>
              <a:t>Key aspect of grading your homework on graphs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22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Recall the abstraction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2971800" cy="4495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Clients:</a:t>
            </a:r>
          </a:p>
          <a:p>
            <a:pPr marL="0" indent="0">
              <a:buNone/>
            </a:pPr>
            <a:r>
              <a:rPr lang="en-US" dirty="0" smtClean="0"/>
              <a:t>“not trusted by ADT implementer”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Can perform any sequence of ADT operations</a:t>
            </a:r>
          </a:p>
          <a:p>
            <a:r>
              <a:rPr lang="en-US" dirty="0" smtClean="0"/>
              <a:t>Can do anything type-checker allows on any accessible objects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257800" y="1295400"/>
            <a:ext cx="3657600" cy="4752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b="0" kern="0" dirty="0" smtClean="0"/>
          </a:p>
          <a:p>
            <a:pPr marL="0" indent="0">
              <a:buFontTx/>
              <a:buNone/>
            </a:pPr>
            <a:r>
              <a:rPr lang="en-US" b="0" kern="0" dirty="0" smtClean="0"/>
              <a:t>Data structure:</a:t>
            </a:r>
          </a:p>
          <a:p>
            <a:pPr marL="0" indent="0">
              <a:buFontTx/>
              <a:buNone/>
            </a:pPr>
            <a:endParaRPr lang="en-US" sz="1200" b="0" kern="0" dirty="0" smtClean="0"/>
          </a:p>
          <a:p>
            <a:r>
              <a:rPr lang="en-US" b="0" kern="0" dirty="0" smtClean="0"/>
              <a:t>Should document how operations can be used and what is checked (raising appropriate exceptions)</a:t>
            </a:r>
          </a:p>
          <a:p>
            <a:pPr lvl="1"/>
            <a:r>
              <a:rPr lang="en-US" b="0" kern="0" dirty="0" smtClean="0"/>
              <a:t>E.g., </a:t>
            </a:r>
            <a:r>
              <a:rPr lang="en-US" b="0" kern="0" dirty="0" smtClean="0"/>
              <a:t>parameter for method x not </a:t>
            </a:r>
            <a:r>
              <a:rPr lang="en-US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  <a:p>
            <a:pPr lvl="1"/>
            <a:endParaRPr lang="en-US" sz="800" b="0" kern="0" dirty="0" smtClean="0"/>
          </a:p>
          <a:p>
            <a:r>
              <a:rPr lang="en-US" b="0" kern="0" dirty="0" smtClean="0"/>
              <a:t>If used correctly, correct priority queue for any client</a:t>
            </a:r>
          </a:p>
          <a:p>
            <a:endParaRPr lang="en-US" sz="800" b="0" kern="0" dirty="0" smtClean="0"/>
          </a:p>
          <a:p>
            <a:r>
              <a:rPr lang="en-US" b="0" kern="0" dirty="0"/>
              <a:t>Client “cannot see” the implementation </a:t>
            </a:r>
          </a:p>
          <a:p>
            <a:pPr lvl="1"/>
            <a:r>
              <a:rPr lang="en-US" b="0" kern="0" dirty="0"/>
              <a:t>E.g., binary min heap</a:t>
            </a:r>
          </a:p>
          <a:p>
            <a:endParaRPr lang="en-US" b="0" kern="0" dirty="0" smtClean="0"/>
          </a:p>
          <a:p>
            <a:endParaRPr lang="en-US" b="0" kern="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3200400" y="1524001"/>
            <a:ext cx="2057400" cy="467677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ew PQ(…)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insert(…)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deleteMin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744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Our 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priority queue with to-do items, so earlier dates “come first”</a:t>
            </a:r>
          </a:p>
          <a:p>
            <a:pPr lvl="1"/>
            <a:r>
              <a:rPr lang="en-US" sz="2000" dirty="0" smtClean="0"/>
              <a:t>Simpler example than using Java generics</a:t>
            </a:r>
          </a:p>
          <a:p>
            <a:r>
              <a:rPr lang="en-US" sz="2400" dirty="0" smtClean="0"/>
              <a:t>Exact method names and behavior not essential to example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46176" y="3135973"/>
            <a:ext cx="5840624" cy="371788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6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6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119F33"/>
                </a:solidFill>
                <a:latin typeface="Courier New" pitchFamily="49" charset="0"/>
              </a:rPr>
              <a:t>Date </a:t>
            </a: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   </a:t>
            </a:r>
            <a:r>
              <a:rPr lang="en-US" sz="1600" dirty="0">
                <a:latin typeface="Courier New" pitchFamily="49" charset="0"/>
              </a:rPr>
              <a:t>… </a:t>
            </a:r>
            <a:r>
              <a:rPr lang="en-US" sz="1600" dirty="0">
                <a:solidFill>
                  <a:srgbClr val="7030A0"/>
                </a:solidFill>
                <a:latin typeface="Courier New" pitchFamily="49" charset="0"/>
              </a:rPr>
              <a:t>// some private </a:t>
            </a:r>
            <a:r>
              <a:rPr lang="en-US" sz="1600" dirty="0" smtClean="0">
                <a:solidFill>
                  <a:srgbClr val="7030A0"/>
                </a:solidFill>
                <a:latin typeface="Courier New" pitchFamily="49" charset="0"/>
              </a:rPr>
              <a:t>fields (year, month, day)</a:t>
            </a:r>
            <a:endParaRPr lang="en-US" sz="16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smtClean="0">
                <a:solidFill>
                  <a:schemeClr val="accent2"/>
                </a:solidFill>
                <a:latin typeface="Courier New" pitchFamily="49" charset="0"/>
              </a:rPr>
              <a:t>public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solidFill>
                  <a:srgbClr val="119F33"/>
                </a:solidFill>
                <a:latin typeface="Courier New" pitchFamily="49" charset="0"/>
              </a:rPr>
              <a:t>getYear</a:t>
            </a:r>
            <a:r>
              <a:rPr lang="en-US" sz="1600" dirty="0" smtClean="0">
                <a:latin typeface="Courier New" pitchFamily="49" charset="0"/>
              </a:rPr>
              <a:t>() </a:t>
            </a:r>
            <a:r>
              <a:rPr lang="en-US" sz="1600" dirty="0">
                <a:latin typeface="Courier New" pitchFamily="49" charset="0"/>
              </a:rPr>
              <a:t>{…}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   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solidFill>
                  <a:srgbClr val="119F33"/>
                </a:solidFill>
                <a:latin typeface="Courier New" pitchFamily="49" charset="0"/>
              </a:rPr>
              <a:t>setYear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119F33"/>
                </a:solidFill>
                <a:latin typeface="Courier New" pitchFamily="49" charset="0"/>
              </a:rPr>
              <a:t>y</a:t>
            </a:r>
            <a:r>
              <a:rPr lang="en-US" sz="1600" dirty="0" smtClean="0">
                <a:latin typeface="Courier New" pitchFamily="49" charset="0"/>
              </a:rPr>
              <a:t>) </a:t>
            </a:r>
            <a:r>
              <a:rPr lang="en-US" sz="1600" dirty="0">
                <a:latin typeface="Courier New" pitchFamily="49" charset="0"/>
              </a:rPr>
              <a:t>{…}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   </a:t>
            </a:r>
            <a:r>
              <a:rPr lang="en-US" sz="1600" dirty="0">
                <a:latin typeface="Courier New" pitchFamily="49" charset="0"/>
              </a:rPr>
              <a:t>… </a:t>
            </a:r>
            <a:r>
              <a:rPr lang="en-US" sz="1600" dirty="0">
                <a:solidFill>
                  <a:srgbClr val="7030A0"/>
                </a:solidFill>
                <a:latin typeface="Courier New" pitchFamily="49" charset="0"/>
              </a:rPr>
              <a:t>// more methods</a:t>
            </a:r>
            <a:endParaRPr lang="en-US" sz="16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} </a:t>
            </a:r>
          </a:p>
          <a:p>
            <a:pPr>
              <a:buFontTx/>
              <a:buNone/>
            </a:pPr>
            <a:r>
              <a:rPr lang="en-US" sz="16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6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sz="16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… </a:t>
            </a:r>
            <a:r>
              <a:rPr lang="en-US" sz="1600" dirty="0" smtClean="0">
                <a:solidFill>
                  <a:srgbClr val="7030A0"/>
                </a:solidFill>
                <a:latin typeface="Courier New" pitchFamily="49" charset="0"/>
              </a:rPr>
              <a:t>// some private fields (date, description)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   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solidFill>
                  <a:srgbClr val="119F33"/>
                </a:solidFill>
                <a:latin typeface="Courier New" pitchFamily="49" charset="0"/>
              </a:rPr>
              <a:t>setDate</a:t>
            </a:r>
            <a:r>
              <a:rPr lang="en-US" sz="1600" dirty="0" smtClean="0">
                <a:latin typeface="Courier New" pitchFamily="49" charset="0"/>
              </a:rPr>
              <a:t>(Date </a:t>
            </a:r>
            <a:r>
              <a:rPr lang="en-US" sz="1600" dirty="0" smtClean="0">
                <a:solidFill>
                  <a:srgbClr val="119F33"/>
                </a:solidFill>
                <a:latin typeface="Courier New" pitchFamily="49" charset="0"/>
              </a:rPr>
              <a:t>d</a:t>
            </a:r>
            <a:r>
              <a:rPr lang="en-US" sz="1600" dirty="0" smtClean="0">
                <a:latin typeface="Courier New" pitchFamily="49" charset="0"/>
              </a:rPr>
              <a:t>) {…}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   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solidFill>
                  <a:srgbClr val="119F33"/>
                </a:solidFill>
                <a:latin typeface="Courier New" pitchFamily="49" charset="0"/>
              </a:rPr>
              <a:t>setDescription</a:t>
            </a:r>
            <a:r>
              <a:rPr lang="en-US" sz="1600" dirty="0" smtClean="0">
                <a:latin typeface="Courier New" pitchFamily="49" charset="0"/>
              </a:rPr>
              <a:t>(String </a:t>
            </a:r>
            <a:r>
              <a:rPr lang="en-US" sz="1600" dirty="0">
                <a:solidFill>
                  <a:srgbClr val="119F33"/>
                </a:solidFill>
                <a:latin typeface="Courier New" pitchFamily="49" charset="0"/>
              </a:rPr>
              <a:t>d</a:t>
            </a:r>
            <a:r>
              <a:rPr lang="en-US" sz="1600" dirty="0" smtClean="0">
                <a:latin typeface="Courier New" pitchFamily="49" charset="0"/>
              </a:rPr>
              <a:t>) {…}</a:t>
            </a:r>
          </a:p>
          <a:p>
            <a:pPr>
              <a:buFontTx/>
              <a:buNone/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… </a:t>
            </a:r>
            <a:r>
              <a:rPr lang="en-US" sz="160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1600" dirty="0" smtClean="0">
                <a:solidFill>
                  <a:srgbClr val="7030A0"/>
                </a:solidFill>
                <a:latin typeface="Courier New" pitchFamily="49" charset="0"/>
              </a:rPr>
              <a:t>more methods</a:t>
            </a:r>
            <a:endParaRPr lang="en-US" sz="16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600" dirty="0">
                <a:solidFill>
                  <a:srgbClr val="7030A0"/>
                </a:solidFill>
                <a:latin typeface="Courier New" pitchFamily="49" charset="0"/>
              </a:rPr>
              <a:t>// c</a:t>
            </a:r>
            <a:r>
              <a:rPr lang="en-US" sz="1600" dirty="0" smtClean="0">
                <a:solidFill>
                  <a:srgbClr val="7030A0"/>
                </a:solidFill>
                <a:latin typeface="Courier New" pitchFamily="49" charset="0"/>
              </a:rPr>
              <a:t>ontinued next slide…</a:t>
            </a:r>
            <a:endParaRPr lang="en-US" sz="160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414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Our 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r>
              <a:rPr lang="en-US" dirty="0" smtClean="0"/>
              <a:t>A priority queue with to-do items, so earlier dates “come first”</a:t>
            </a:r>
          </a:p>
          <a:p>
            <a:pPr lvl="1"/>
            <a:r>
              <a:rPr lang="en-US" dirty="0" smtClean="0"/>
              <a:t>Simpler example than using Java generics</a:t>
            </a:r>
          </a:p>
          <a:p>
            <a:r>
              <a:rPr lang="en-US" dirty="0" smtClean="0"/>
              <a:t>Exact method names and behavior not essential to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68883" y="4054475"/>
            <a:ext cx="6629400" cy="2667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Date </a:t>
            </a:r>
            <a:r>
              <a:rPr lang="en-US" sz="1800" dirty="0" smtClean="0">
                <a:latin typeface="Courier New" pitchFamily="49" charset="0"/>
              </a:rPr>
              <a:t>{ … }</a:t>
            </a:r>
            <a:endParaRPr lang="en-US" sz="1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 … }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some private fields (array, size, …)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err="1" smtClean="0">
                <a:latin typeface="Courier New" pitchFamily="49" charset="0"/>
              </a:rPr>
              <a:t>ToDoPQ</a:t>
            </a:r>
            <a:r>
              <a:rPr lang="en-US" sz="1800" dirty="0" smtClean="0">
                <a:latin typeface="Courier New" pitchFamily="49" charset="0"/>
              </a:rPr>
              <a:t>() {…}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1800" dirty="0" smtClean="0">
                <a:latin typeface="Courier New" pitchFamily="49" charset="0"/>
              </a:rPr>
              <a:t>) {…}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deleteMin</a:t>
            </a:r>
            <a:r>
              <a:rPr lang="en-US" sz="1800" dirty="0" smtClean="0">
                <a:latin typeface="Courier New" pitchFamily="49" charset="0"/>
              </a:rPr>
              <a:t>() {…}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boolean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isEmpty</a:t>
            </a:r>
            <a:r>
              <a:rPr lang="en-US" sz="1800" dirty="0" smtClean="0">
                <a:latin typeface="Courier New" pitchFamily="49" charset="0"/>
              </a:rPr>
              <a:t>() </a:t>
            </a:r>
            <a:r>
              <a:rPr lang="en-US" sz="1800" dirty="0">
                <a:latin typeface="Courier New" pitchFamily="49" charset="0"/>
              </a:rPr>
              <a:t>{…}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28945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 obvious mistake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533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Why we trained you to “mindlessly” make fields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81050" y="5562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kern="0" dirty="0" smtClean="0"/>
              <a:t>Today’s lecture: </a:t>
            </a:r>
            <a:r>
              <a:rPr lang="en-US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b="0" kern="0" dirty="0" smtClean="0"/>
              <a:t> does not solve all your problems!</a:t>
            </a:r>
          </a:p>
          <a:p>
            <a:pPr lvl="1"/>
            <a:r>
              <a:rPr lang="en-US" b="0" kern="0" dirty="0" smtClean="0"/>
              <a:t>Upcoming pitfalls can occur even with all </a:t>
            </a:r>
            <a:r>
              <a:rPr lang="en-US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b="0" kern="0" dirty="0" smtClean="0"/>
              <a:t> fields</a:t>
            </a:r>
            <a:endParaRPr lang="en-US" b="0" kern="0" dirty="0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2133600"/>
            <a:ext cx="6629400" cy="32004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other fields</a:t>
            </a:r>
          </a:p>
          <a:p>
            <a:pPr>
              <a:buFontTx/>
              <a:buNone/>
            </a:pP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public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[]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heap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err="1" smtClean="0">
                <a:latin typeface="Courier New" pitchFamily="49" charset="0"/>
              </a:rPr>
              <a:t>ToDoPQ</a:t>
            </a:r>
            <a:r>
              <a:rPr lang="en-US" sz="1800" dirty="0" smtClean="0">
                <a:latin typeface="Courier New" pitchFamily="49" charset="0"/>
              </a:rPr>
              <a:t>() {…}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1800" dirty="0" smtClean="0">
                <a:latin typeface="Courier New" pitchFamily="49" charset="0"/>
              </a:rPr>
              <a:t>) {…}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client: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= new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pq.heap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= null;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likely exception</a:t>
            </a:r>
          </a:p>
        </p:txBody>
      </p:sp>
    </p:spTree>
    <p:extLst>
      <p:ext uri="{BB962C8B-B14F-4D97-AF65-F5344CB8AC3E}">
        <p14:creationId xmlns:p14="http://schemas.microsoft.com/office/powerpoint/2010/main" val="2111381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Less obvious mistakes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524000"/>
            <a:ext cx="6629400" cy="4267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…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all private fields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   public </a:t>
            </a:r>
            <a:r>
              <a:rPr lang="en-US" sz="1800" dirty="0" err="1" smtClean="0">
                <a:latin typeface="Courier New" pitchFamily="49" charset="0"/>
              </a:rPr>
              <a:t>ToDoPQ</a:t>
            </a:r>
            <a:r>
              <a:rPr lang="en-US" sz="1800" dirty="0" smtClean="0">
                <a:latin typeface="Courier New" pitchFamily="49" charset="0"/>
              </a:rPr>
              <a:t>() {…}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) {…}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client:</a:t>
            </a:r>
          </a:p>
          <a:p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 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=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i.setDescription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(“some different thing”);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);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same object after update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x =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deleteMin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x’s description???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y =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deleteMin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y’s description???</a:t>
            </a:r>
          </a:p>
          <a:p>
            <a:pPr>
              <a:buFontTx/>
              <a:buNone/>
            </a:pP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867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7021" y="256479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Aliasing and mutation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876800"/>
            <a:ext cx="7772400" cy="144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Client was able to update something inside the abstraction because client had an alias to it!</a:t>
            </a:r>
          </a:p>
          <a:p>
            <a:pPr lvl="1"/>
            <a:r>
              <a:rPr lang="en-US" dirty="0" smtClean="0"/>
              <a:t>It is too hard to reason about and document what should happen, so better software designs avoid the issue!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4267200" y="1562101"/>
            <a:ext cx="381000" cy="32003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67400" y="37996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172200" y="37996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477000" y="37996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81800" y="37996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029200" y="3418634"/>
            <a:ext cx="2590800" cy="14097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28800" y="34671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pq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15" name="Straight Arrow Connector 14"/>
          <p:cNvCxnSpPr>
            <a:endCxn id="12" idx="2"/>
          </p:cNvCxnSpPr>
          <p:nvPr/>
        </p:nvCxnSpPr>
        <p:spPr bwMode="auto">
          <a:xfrm>
            <a:off x="2209800" y="3751979"/>
            <a:ext cx="2819400" cy="37150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112065" y="3751979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h</a:t>
            </a:r>
            <a:r>
              <a:rPr lang="en-US" sz="2000" b="0" dirty="0" smtClean="0">
                <a:latin typeface="+mn-lt"/>
              </a:rPr>
              <a:t>eap: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69265" y="4120448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size: 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50265" y="4371134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867400" y="2133600"/>
            <a:ext cx="2400300" cy="1170734"/>
            <a:chOff x="5905500" y="1496266"/>
            <a:chExt cx="2400300" cy="1170734"/>
          </a:xfrm>
        </p:grpSpPr>
        <p:sp>
          <p:nvSpPr>
            <p:cNvPr id="23" name="Oval 22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date: </a:t>
              </a:r>
            </a:p>
            <a:p>
              <a:r>
                <a:rPr lang="en-US" sz="2000" b="0" dirty="0">
                  <a:latin typeface="+mn-lt"/>
                </a:rPr>
                <a:t>d</a:t>
              </a:r>
              <a:r>
                <a:rPr lang="en-US" sz="2000" b="0" dirty="0" smtClean="0">
                  <a:latin typeface="+mn-lt"/>
                </a:rPr>
                <a:t>escription: “…”</a:t>
              </a:r>
            </a:p>
          </p:txBody>
        </p:sp>
      </p:grpSp>
      <p:cxnSp>
        <p:nvCxnSpPr>
          <p:cNvPr id="27" name="Straight Arrow Connector 26"/>
          <p:cNvCxnSpPr>
            <a:endCxn id="23" idx="3"/>
          </p:cNvCxnSpPr>
          <p:nvPr/>
        </p:nvCxnSpPr>
        <p:spPr bwMode="auto">
          <a:xfrm flipV="1">
            <a:off x="6019800" y="3132884"/>
            <a:ext cx="165638" cy="81915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4" name="Group 33"/>
          <p:cNvGrpSpPr/>
          <p:nvPr/>
        </p:nvGrpSpPr>
        <p:grpSpPr>
          <a:xfrm>
            <a:off x="6362700" y="838200"/>
            <a:ext cx="2400300" cy="1252887"/>
            <a:chOff x="5905500" y="1496266"/>
            <a:chExt cx="2400300" cy="1252887"/>
          </a:xfrm>
        </p:grpSpPr>
        <p:sp>
          <p:nvSpPr>
            <p:cNvPr id="35" name="Oval 34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026465" y="1733490"/>
              <a:ext cx="2279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year: …</a:t>
              </a:r>
            </a:p>
            <a:p>
              <a:r>
                <a:rPr lang="en-US" sz="2000" b="0" dirty="0" smtClean="0">
                  <a:latin typeface="+mn-lt"/>
                </a:rPr>
                <a:t>month: …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      …</a:t>
              </a:r>
            </a:p>
          </p:txBody>
        </p:sp>
      </p:grpSp>
      <p:cxnSp>
        <p:nvCxnSpPr>
          <p:cNvPr id="42" name="Straight Arrow Connector 41"/>
          <p:cNvCxnSpPr/>
          <p:nvPr/>
        </p:nvCxnSpPr>
        <p:spPr bwMode="auto">
          <a:xfrm flipV="1">
            <a:off x="6705600" y="2008934"/>
            <a:ext cx="422432" cy="56281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1828800" y="2971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i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 flipV="1">
            <a:off x="2209800" y="2971800"/>
            <a:ext cx="3728132" cy="23809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95245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More bad clients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828800"/>
            <a:ext cx="6629400" cy="2362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 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=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i1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year 2013</a:t>
            </a:r>
          </a:p>
          <a:p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i2 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=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year 2014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(i1);</a:t>
            </a:r>
          </a:p>
          <a:p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(i2);</a:t>
            </a:r>
            <a:endParaRPr lang="en-US" sz="1800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i1.setDate(…);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// year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2015</a:t>
            </a:r>
            <a:endParaRPr lang="en-US" sz="1800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x =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deleteMin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“wrong” (???) item?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     // What date does returned item have???</a:t>
            </a:r>
          </a:p>
          <a:p>
            <a:pPr>
              <a:buFontTx/>
              <a:buNone/>
            </a:pP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667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Algorithm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, set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 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and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v.known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= false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source.cost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there are unknown nodes in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Select the unknown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with lowest cost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Mark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as known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with weight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 smtClean="0"/>
              <a:t>,</a:t>
            </a:r>
          </a:p>
          <a:p>
            <a:pPr marL="857250" lvl="1" indent="-457200">
              <a:buNone/>
            </a:pPr>
            <a:r>
              <a:rPr lang="en-US" dirty="0" smtClean="0"/>
              <a:t>		   </a:t>
            </a:r>
            <a:r>
              <a:rPr lang="en-US" sz="1200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c1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w</a:t>
            </a:r>
            <a:r>
              <a:rPr lang="en-US" dirty="0" smtClean="0"/>
              <a:t> </a:t>
            </a:r>
            <a:r>
              <a:rPr lang="en-US" i="1" dirty="0" smtClean="0"/>
              <a:t>// cost of best path through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i="1" dirty="0" smtClean="0"/>
              <a:t>to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i="1" dirty="0" smtClean="0"/>
              <a:t>   </a:t>
            </a:r>
          </a:p>
          <a:p>
            <a:pPr marL="857250" lvl="1" indent="-457200">
              <a:buNone/>
            </a:pP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c2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dirty="0" smtClean="0"/>
              <a:t>   </a:t>
            </a:r>
            <a:r>
              <a:rPr lang="en-US" i="1" dirty="0" smtClean="0"/>
              <a:t>// cost of best path to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i="1" dirty="0" smtClean="0"/>
              <a:t> previously known</a:t>
            </a:r>
          </a:p>
          <a:p>
            <a:pPr marL="857250" lvl="1" indent="-457200">
              <a:buNone/>
            </a:pPr>
            <a:r>
              <a:rPr lang="en-US" dirty="0" smtClean="0"/>
              <a:t>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if(c1 &lt; c2){</a:t>
            </a:r>
            <a:r>
              <a:rPr lang="en-US" dirty="0" smtClean="0"/>
              <a:t> </a:t>
            </a:r>
            <a:r>
              <a:rPr lang="en-US" i="1" dirty="0" smtClean="0"/>
              <a:t>// if the path through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i="1" dirty="0" smtClean="0"/>
              <a:t> is better</a:t>
            </a:r>
          </a:p>
          <a:p>
            <a:pPr marL="857250" lvl="1" indent="-457200">
              <a:buNone/>
            </a:pPr>
            <a:r>
              <a:rPr lang="en-US" dirty="0" smtClean="0"/>
              <a:t>		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c1</a:t>
            </a:r>
          </a:p>
          <a:p>
            <a:pPr marL="857250" lvl="1" indent="-457200">
              <a:buNone/>
            </a:pPr>
            <a:r>
              <a:rPr lang="en-US" dirty="0" smtClean="0"/>
              <a:t>              </a:t>
            </a:r>
            <a:r>
              <a:rPr lang="en-US" sz="1000" dirty="0" smtClean="0"/>
              <a:t> 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u.path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v</a:t>
            </a:r>
            <a:r>
              <a:rPr lang="en-US" dirty="0" smtClean="0"/>
              <a:t> </a:t>
            </a:r>
            <a:r>
              <a:rPr lang="en-US" i="1" dirty="0" smtClean="0"/>
              <a:t>// for computing actual paths</a:t>
            </a:r>
          </a:p>
          <a:p>
            <a:pPr marL="857250" lvl="1" indent="-457200">
              <a:buNone/>
            </a:pPr>
            <a:r>
              <a:rPr lang="en-US" dirty="0" smtClean="0"/>
              <a:t>		   </a:t>
            </a:r>
            <a:r>
              <a:rPr lang="en-US" sz="1000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857250" lvl="1" indent="-45720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72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More bad clients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4267200" y="1562101"/>
            <a:ext cx="381000" cy="46100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67400" y="5143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172200" y="5143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477000" y="5143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81800" y="5143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029200" y="4762500"/>
            <a:ext cx="2590800" cy="14097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28800" y="4810966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pq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15" name="Straight Arrow Connector 14"/>
          <p:cNvCxnSpPr>
            <a:endCxn id="12" idx="2"/>
          </p:cNvCxnSpPr>
          <p:nvPr/>
        </p:nvCxnSpPr>
        <p:spPr bwMode="auto">
          <a:xfrm>
            <a:off x="2209800" y="5095845"/>
            <a:ext cx="2819400" cy="37150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112065" y="5095845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h</a:t>
            </a:r>
            <a:r>
              <a:rPr lang="en-US" sz="2000" b="0" dirty="0" smtClean="0">
                <a:latin typeface="+mn-lt"/>
              </a:rPr>
              <a:t>eap: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69265" y="5464314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size: 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50265" y="5715000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105400" y="3172666"/>
            <a:ext cx="2400300" cy="1170734"/>
            <a:chOff x="5905500" y="1496266"/>
            <a:chExt cx="2400300" cy="1170734"/>
          </a:xfrm>
        </p:grpSpPr>
        <p:sp>
          <p:nvSpPr>
            <p:cNvPr id="23" name="Oval 22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date: </a:t>
              </a:r>
            </a:p>
            <a:p>
              <a:r>
                <a:rPr lang="en-US" sz="2000" b="0" dirty="0">
                  <a:latin typeface="+mn-lt"/>
                </a:rPr>
                <a:t>d</a:t>
              </a:r>
              <a:r>
                <a:rPr lang="en-US" sz="2000" b="0" dirty="0" smtClean="0">
                  <a:latin typeface="+mn-lt"/>
                </a:rPr>
                <a:t>escription: “…”</a:t>
              </a:r>
            </a:p>
          </p:txBody>
        </p:sp>
      </p:grpSp>
      <p:cxnSp>
        <p:nvCxnSpPr>
          <p:cNvPr id="27" name="Straight Arrow Connector 26"/>
          <p:cNvCxnSpPr/>
          <p:nvPr/>
        </p:nvCxnSpPr>
        <p:spPr bwMode="auto">
          <a:xfrm flipH="1" flipV="1">
            <a:off x="5867400" y="4361038"/>
            <a:ext cx="152400" cy="93486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4" name="Group 33"/>
          <p:cNvGrpSpPr/>
          <p:nvPr/>
        </p:nvGrpSpPr>
        <p:grpSpPr>
          <a:xfrm>
            <a:off x="7357264" y="3155027"/>
            <a:ext cx="1510512" cy="1206011"/>
            <a:chOff x="6026465" y="1496266"/>
            <a:chExt cx="2279335" cy="1252887"/>
          </a:xfrm>
        </p:grpSpPr>
        <p:sp>
          <p:nvSpPr>
            <p:cNvPr id="35" name="Oval 34"/>
            <p:cNvSpPr/>
            <p:nvPr/>
          </p:nvSpPr>
          <p:spPr bwMode="auto">
            <a:xfrm>
              <a:off x="6090980" y="1496266"/>
              <a:ext cx="2171699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026465" y="1733490"/>
              <a:ext cx="2279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year: …</a:t>
              </a:r>
            </a:p>
            <a:p>
              <a:r>
                <a:rPr lang="en-US" sz="2000" b="0" dirty="0" smtClean="0">
                  <a:latin typeface="+mn-lt"/>
                </a:rPr>
                <a:t>month: …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      …</a:t>
              </a:r>
            </a:p>
          </p:txBody>
        </p:sp>
      </p:grpSp>
      <p:cxnSp>
        <p:nvCxnSpPr>
          <p:cNvPr id="42" name="Straight Arrow Connector 41"/>
          <p:cNvCxnSpPr/>
          <p:nvPr/>
        </p:nvCxnSpPr>
        <p:spPr bwMode="auto">
          <a:xfrm>
            <a:off x="5943600" y="3610816"/>
            <a:ext cx="1456418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1371600" y="386709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i1</a:t>
            </a:r>
          </a:p>
        </p:txBody>
      </p:sp>
      <p:cxnSp>
        <p:nvCxnSpPr>
          <p:cNvPr id="45" name="Straight Arrow Connector 44"/>
          <p:cNvCxnSpPr>
            <a:endCxn id="23" idx="2"/>
          </p:cNvCxnSpPr>
          <p:nvPr/>
        </p:nvCxnSpPr>
        <p:spPr bwMode="auto">
          <a:xfrm flipV="1">
            <a:off x="1752600" y="3758033"/>
            <a:ext cx="3352800" cy="347153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1828800" y="2209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i2</a:t>
            </a:r>
          </a:p>
        </p:txBody>
      </p:sp>
      <p:cxnSp>
        <p:nvCxnSpPr>
          <p:cNvPr id="30" name="Straight Arrow Connector 29"/>
          <p:cNvCxnSpPr>
            <a:endCxn id="37" idx="2"/>
          </p:cNvCxnSpPr>
          <p:nvPr/>
        </p:nvCxnSpPr>
        <p:spPr bwMode="auto">
          <a:xfrm>
            <a:off x="2209800" y="2447896"/>
            <a:ext cx="2943224" cy="6011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3" name="Group 32"/>
          <p:cNvGrpSpPr/>
          <p:nvPr/>
        </p:nvGrpSpPr>
        <p:grpSpPr>
          <a:xfrm>
            <a:off x="5153024" y="1922639"/>
            <a:ext cx="2400300" cy="1170734"/>
            <a:chOff x="5905500" y="1496266"/>
            <a:chExt cx="2400300" cy="1170734"/>
          </a:xfrm>
        </p:grpSpPr>
        <p:sp>
          <p:nvSpPr>
            <p:cNvPr id="37" name="Oval 36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date: </a:t>
              </a:r>
            </a:p>
            <a:p>
              <a:r>
                <a:rPr lang="en-US" sz="2000" b="0" dirty="0">
                  <a:latin typeface="+mn-lt"/>
                </a:rPr>
                <a:t>d</a:t>
              </a:r>
              <a:r>
                <a:rPr lang="en-US" sz="2000" b="0" dirty="0" smtClean="0">
                  <a:latin typeface="+mn-lt"/>
                </a:rPr>
                <a:t>escription: “…”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404888" y="1905000"/>
            <a:ext cx="1510512" cy="1206011"/>
            <a:chOff x="6026465" y="1496266"/>
            <a:chExt cx="2279335" cy="1252887"/>
          </a:xfrm>
        </p:grpSpPr>
        <p:sp>
          <p:nvSpPr>
            <p:cNvPr id="40" name="Oval 39"/>
            <p:cNvSpPr/>
            <p:nvPr/>
          </p:nvSpPr>
          <p:spPr bwMode="auto">
            <a:xfrm>
              <a:off x="6090980" y="1496266"/>
              <a:ext cx="2171699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026465" y="1733490"/>
              <a:ext cx="2279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year: …</a:t>
              </a:r>
            </a:p>
            <a:p>
              <a:r>
                <a:rPr lang="en-US" sz="2000" b="0" dirty="0" smtClean="0">
                  <a:latin typeface="+mn-lt"/>
                </a:rPr>
                <a:t>month: …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      …</a:t>
              </a:r>
            </a:p>
          </p:txBody>
        </p:sp>
      </p:grpSp>
      <p:cxnSp>
        <p:nvCxnSpPr>
          <p:cNvPr id="43" name="Straight Arrow Connector 42"/>
          <p:cNvCxnSpPr/>
          <p:nvPr/>
        </p:nvCxnSpPr>
        <p:spPr bwMode="auto">
          <a:xfrm>
            <a:off x="5991224" y="2360789"/>
            <a:ext cx="1456418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flipV="1">
            <a:off x="6324600" y="3111011"/>
            <a:ext cx="89056" cy="2167251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506073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More bad clients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828800"/>
            <a:ext cx="6629400" cy="1828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pq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i1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 </a:t>
            </a:r>
          </a:p>
          <a:p>
            <a:pPr>
              <a:buFontTx/>
              <a:buNone/>
            </a:pPr>
            <a:r>
              <a:rPr lang="en-US" sz="1800" dirty="0" err="1" smtClean="0">
                <a:latin typeface="Courier New" pitchFamily="49" charset="0"/>
              </a:rPr>
              <a:t>pq.insert</a:t>
            </a:r>
            <a:r>
              <a:rPr lang="en-US" sz="1800" dirty="0" smtClean="0">
                <a:latin typeface="Courier New" pitchFamily="49" charset="0"/>
              </a:rPr>
              <a:t>(i1);</a:t>
            </a:r>
          </a:p>
          <a:p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i1.setDate(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); </a:t>
            </a:r>
            <a:endParaRPr lang="en-US" sz="1800" dirty="0">
              <a:solidFill>
                <a:schemeClr val="tx2"/>
              </a:solidFill>
              <a:latin typeface="Courier New" pitchFamily="49" charset="0"/>
            </a:endParaRPr>
          </a:p>
          <a:p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i2 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=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 </a:t>
            </a: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  <a:p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(i2);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1800" dirty="0" err="1" smtClean="0">
                <a:solidFill>
                  <a:srgbClr val="7030A0"/>
                </a:solidFill>
                <a:latin typeface="Courier New" pitchFamily="49" charset="0"/>
              </a:rPr>
              <a:t>NullPointerException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???</a:t>
            </a:r>
            <a:endParaRPr lang="en-US" sz="1800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4267200"/>
            <a:ext cx="72298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Get exception inside data-structure code even if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2000" b="0" dirty="0" smtClean="0">
                <a:latin typeface="+mn-lt"/>
              </a:rPr>
              <a:t> did a</a:t>
            </a:r>
          </a:p>
          <a:p>
            <a:r>
              <a:rPr lang="en-US" sz="2000" b="0" dirty="0" smtClean="0">
                <a:latin typeface="+mn-lt"/>
              </a:rPr>
              <a:t>careful check that the date in the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ToDoItem</a:t>
            </a:r>
            <a:r>
              <a:rPr lang="en-US" sz="2000" b="0" dirty="0" smtClean="0">
                <a:latin typeface="+mn-lt"/>
              </a:rPr>
              <a:t> is not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+mn-lt"/>
              </a:rPr>
              <a:t>Bad client later invalidates the check</a:t>
            </a:r>
          </a:p>
        </p:txBody>
      </p:sp>
    </p:spTree>
    <p:extLst>
      <p:ext uri="{BB962C8B-B14F-4D97-AF65-F5344CB8AC3E}">
        <p14:creationId xmlns:p14="http://schemas.microsoft.com/office/powerpoint/2010/main" val="3881975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general fix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Avoid aliases into the internal data (the “red arrows”) by </a:t>
            </a:r>
            <a:r>
              <a:rPr lang="en-US" sz="2400" dirty="0" smtClean="0">
                <a:solidFill>
                  <a:schemeClr val="accent2"/>
                </a:solidFill>
              </a:rPr>
              <a:t>copying objects as needed</a:t>
            </a:r>
          </a:p>
          <a:p>
            <a:pPr lvl="1"/>
            <a:r>
              <a:rPr lang="en-US" sz="2000" dirty="0" smtClean="0"/>
              <a:t>Do not use the same objects inside and outside the abstraction because two sides do not know all mutation (field-setting) that might occur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“</a:t>
            </a:r>
            <a:r>
              <a:rPr lang="en-US" sz="2000" dirty="0" smtClean="0">
                <a:solidFill>
                  <a:schemeClr val="accent2"/>
                </a:solidFill>
              </a:rPr>
              <a:t>Copy-in-copy-out”</a:t>
            </a:r>
            <a:endParaRPr lang="en-US" sz="2000" dirty="0"/>
          </a:p>
          <a:p>
            <a:pPr lvl="1"/>
            <a:endParaRPr lang="en-US" sz="800" dirty="0"/>
          </a:p>
          <a:p>
            <a:r>
              <a:rPr lang="en-US" sz="2400" dirty="0" smtClean="0"/>
              <a:t>A first attempt: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95600" y="3962400"/>
            <a:ext cx="6019800" cy="2362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 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internal_i</a:t>
            </a:r>
            <a:r>
              <a:rPr lang="en-US" sz="1800" dirty="0" smtClean="0">
                <a:latin typeface="Courier New" pitchFamily="49" charset="0"/>
              </a:rPr>
              <a:t> = 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new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i.date,i.description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…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use only the internal object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31624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334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Must copy the object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Notice this version accomplishes nothing</a:t>
            </a:r>
          </a:p>
          <a:p>
            <a:pPr lvl="1"/>
            <a:r>
              <a:rPr lang="en-US" dirty="0" smtClean="0"/>
              <a:t>Still the alias to the object we got from the client: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846982"/>
            <a:ext cx="6019800" cy="2362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… 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internal_i</a:t>
            </a:r>
            <a:r>
              <a:rPr lang="en-US" sz="1800" dirty="0" smtClean="0">
                <a:latin typeface="Courier New" pitchFamily="49" charset="0"/>
              </a:rPr>
              <a:t> = 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new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i.date,i.description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…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use only the internal object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28800" y="4495800"/>
            <a:ext cx="6019800" cy="1905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 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internal_i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 …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1800" dirty="0" err="1" smtClean="0">
                <a:solidFill>
                  <a:srgbClr val="7030A0"/>
                </a:solidFill>
                <a:latin typeface="Courier New" pitchFamily="49" charset="0"/>
              </a:rPr>
              <a:t>internal_i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refers to same object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25900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Copying works…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4267200"/>
            <a:ext cx="5867400" cy="2209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i.setDescription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(“some different thing”);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); </a:t>
            </a: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x =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deleteMin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y =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deleteMin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953000" y="1066800"/>
            <a:ext cx="381000" cy="29337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400800" y="3238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705600" y="3238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010400" y="3238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315200" y="3238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562600" y="2857500"/>
            <a:ext cx="2590800" cy="14097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8800" y="27051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pq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15" name="Straight Arrow Connector 14"/>
          <p:cNvCxnSpPr>
            <a:endCxn id="13" idx="2"/>
          </p:cNvCxnSpPr>
          <p:nvPr/>
        </p:nvCxnSpPr>
        <p:spPr bwMode="auto">
          <a:xfrm>
            <a:off x="2324100" y="2981325"/>
            <a:ext cx="3238500" cy="58102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645465" y="3190845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h</a:t>
            </a:r>
            <a:r>
              <a:rPr lang="en-US" sz="2000" b="0" dirty="0" smtClean="0">
                <a:latin typeface="+mn-lt"/>
              </a:rPr>
              <a:t>eap: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02665" y="3559314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size: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83665" y="3810000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6400800" y="1572466"/>
            <a:ext cx="2400300" cy="1170734"/>
            <a:chOff x="5905500" y="1496266"/>
            <a:chExt cx="2400300" cy="1170734"/>
          </a:xfrm>
        </p:grpSpPr>
        <p:sp>
          <p:nvSpPr>
            <p:cNvPr id="20" name="Oval 19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date: </a:t>
              </a:r>
            </a:p>
            <a:p>
              <a:r>
                <a:rPr lang="en-US" sz="2000" b="0" dirty="0">
                  <a:latin typeface="+mn-lt"/>
                </a:rPr>
                <a:t>d</a:t>
              </a:r>
              <a:r>
                <a:rPr lang="en-US" sz="2000" b="0" dirty="0" smtClean="0">
                  <a:latin typeface="+mn-lt"/>
                </a:rPr>
                <a:t>escription: “…”</a:t>
              </a:r>
            </a:p>
          </p:txBody>
        </p:sp>
      </p:grpSp>
      <p:cxnSp>
        <p:nvCxnSpPr>
          <p:cNvPr id="22" name="Straight Arrow Connector 21"/>
          <p:cNvCxnSpPr>
            <a:endCxn id="20" idx="3"/>
          </p:cNvCxnSpPr>
          <p:nvPr/>
        </p:nvCxnSpPr>
        <p:spPr bwMode="auto">
          <a:xfrm flipV="1">
            <a:off x="6553200" y="2571750"/>
            <a:ext cx="165638" cy="81915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7239000" y="1447800"/>
            <a:ext cx="422432" cy="56281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685800" y="234309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i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 flipV="1">
            <a:off x="1066800" y="2362200"/>
            <a:ext cx="533400" cy="19192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26" name="Group 25"/>
          <p:cNvGrpSpPr/>
          <p:nvPr/>
        </p:nvGrpSpPr>
        <p:grpSpPr>
          <a:xfrm>
            <a:off x="1638300" y="1676400"/>
            <a:ext cx="2400300" cy="1170734"/>
            <a:chOff x="5905500" y="1496266"/>
            <a:chExt cx="2400300" cy="1170734"/>
          </a:xfrm>
        </p:grpSpPr>
        <p:sp>
          <p:nvSpPr>
            <p:cNvPr id="27" name="Oval 26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date: </a:t>
              </a:r>
            </a:p>
            <a:p>
              <a:r>
                <a:rPr lang="en-US" sz="2000" b="0" dirty="0">
                  <a:latin typeface="+mn-lt"/>
                </a:rPr>
                <a:t>d</a:t>
              </a:r>
              <a:r>
                <a:rPr lang="en-US" sz="2000" b="0" dirty="0" smtClean="0">
                  <a:latin typeface="+mn-lt"/>
                </a:rPr>
                <a:t>escription: “…”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896100" y="277066"/>
            <a:ext cx="2400300" cy="1252887"/>
            <a:chOff x="5905500" y="1496266"/>
            <a:chExt cx="2400300" cy="1252887"/>
          </a:xfrm>
        </p:grpSpPr>
        <p:sp>
          <p:nvSpPr>
            <p:cNvPr id="33" name="Oval 32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26465" y="1733490"/>
              <a:ext cx="2279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year: …</a:t>
              </a:r>
            </a:p>
            <a:p>
              <a:r>
                <a:rPr lang="en-US" sz="2000" b="0" dirty="0" smtClean="0">
                  <a:latin typeface="+mn-lt"/>
                </a:rPr>
                <a:t>month: …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      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7374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7724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Didin’t</a:t>
            </a:r>
            <a:r>
              <a:rPr lang="en-US" dirty="0" smtClean="0">
                <a:solidFill>
                  <a:srgbClr val="0000FF"/>
                </a:solidFill>
              </a:rPr>
              <a:t> do enough copying yet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4648200"/>
            <a:ext cx="5867400" cy="1752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Date d = new Date(…)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d,“buy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beer”);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d.setYear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(2015);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…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953000" y="1104901"/>
            <a:ext cx="381000" cy="32003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400800" y="35433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705600" y="35433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010400" y="35433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315200" y="35433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562600" y="3162300"/>
            <a:ext cx="2590800" cy="14097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8800" y="30099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pq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15" name="Straight Arrow Connector 14"/>
          <p:cNvCxnSpPr>
            <a:endCxn id="13" idx="2"/>
          </p:cNvCxnSpPr>
          <p:nvPr/>
        </p:nvCxnSpPr>
        <p:spPr bwMode="auto">
          <a:xfrm>
            <a:off x="2324100" y="3286125"/>
            <a:ext cx="3238500" cy="58102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645465" y="3495645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h</a:t>
            </a:r>
            <a:r>
              <a:rPr lang="en-US" sz="2000" b="0" dirty="0" smtClean="0">
                <a:latin typeface="+mn-lt"/>
              </a:rPr>
              <a:t>eap: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02665" y="3864114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size: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83665" y="4114800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6400800" y="1877266"/>
            <a:ext cx="2400300" cy="1170734"/>
            <a:chOff x="5905500" y="1496266"/>
            <a:chExt cx="2400300" cy="1170734"/>
          </a:xfrm>
        </p:grpSpPr>
        <p:sp>
          <p:nvSpPr>
            <p:cNvPr id="20" name="Oval 19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date: </a:t>
              </a:r>
            </a:p>
            <a:p>
              <a:r>
                <a:rPr lang="en-US" sz="2000" b="0" dirty="0">
                  <a:latin typeface="+mn-lt"/>
                </a:rPr>
                <a:t>d</a:t>
              </a:r>
              <a:r>
                <a:rPr lang="en-US" sz="2000" b="0" dirty="0" smtClean="0">
                  <a:latin typeface="+mn-lt"/>
                </a:rPr>
                <a:t>escription: “…”</a:t>
              </a:r>
            </a:p>
          </p:txBody>
        </p:sp>
      </p:grpSp>
      <p:cxnSp>
        <p:nvCxnSpPr>
          <p:cNvPr id="22" name="Straight Arrow Connector 21"/>
          <p:cNvCxnSpPr>
            <a:endCxn id="20" idx="3"/>
          </p:cNvCxnSpPr>
          <p:nvPr/>
        </p:nvCxnSpPr>
        <p:spPr bwMode="auto">
          <a:xfrm flipV="1">
            <a:off x="6553200" y="2876550"/>
            <a:ext cx="165638" cy="81915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23" name="Group 22"/>
          <p:cNvGrpSpPr/>
          <p:nvPr/>
        </p:nvGrpSpPr>
        <p:grpSpPr>
          <a:xfrm>
            <a:off x="6896100" y="581866"/>
            <a:ext cx="2400300" cy="1252887"/>
            <a:chOff x="5905500" y="1496266"/>
            <a:chExt cx="2400300" cy="1252887"/>
          </a:xfrm>
        </p:grpSpPr>
        <p:sp>
          <p:nvSpPr>
            <p:cNvPr id="24" name="Oval 23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026465" y="1733490"/>
              <a:ext cx="2279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year: …</a:t>
              </a:r>
            </a:p>
            <a:p>
              <a:r>
                <a:rPr lang="en-US" sz="2000" b="0" dirty="0" smtClean="0">
                  <a:latin typeface="+mn-lt"/>
                </a:rPr>
                <a:t>month: …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      …</a:t>
              </a:r>
            </a:p>
          </p:txBody>
        </p:sp>
      </p:grpSp>
      <p:cxnSp>
        <p:nvCxnSpPr>
          <p:cNvPr id="26" name="Straight Arrow Connector 25"/>
          <p:cNvCxnSpPr/>
          <p:nvPr/>
        </p:nvCxnSpPr>
        <p:spPr bwMode="auto">
          <a:xfrm flipV="1">
            <a:off x="7239000" y="1752600"/>
            <a:ext cx="422432" cy="56281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685800" y="234309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i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flipV="1">
            <a:off x="1066800" y="2667000"/>
            <a:ext cx="533400" cy="19192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1" name="Group 30"/>
          <p:cNvGrpSpPr/>
          <p:nvPr/>
        </p:nvGrpSpPr>
        <p:grpSpPr>
          <a:xfrm>
            <a:off x="1638300" y="1981200"/>
            <a:ext cx="2400300" cy="1170734"/>
            <a:chOff x="5905500" y="1496266"/>
            <a:chExt cx="2400300" cy="1170734"/>
          </a:xfrm>
        </p:grpSpPr>
        <p:sp>
          <p:nvSpPr>
            <p:cNvPr id="32" name="Oval 31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date: </a:t>
              </a:r>
            </a:p>
            <a:p>
              <a:r>
                <a:rPr lang="en-US" sz="2000" b="0" dirty="0">
                  <a:latin typeface="+mn-lt"/>
                </a:rPr>
                <a:t>d</a:t>
              </a:r>
              <a:r>
                <a:rPr lang="en-US" sz="2000" b="0" dirty="0" smtClean="0">
                  <a:latin typeface="+mn-lt"/>
                </a:rPr>
                <a:t>escription: “…”</a:t>
              </a:r>
            </a:p>
          </p:txBody>
        </p:sp>
      </p:grpSp>
      <p:cxnSp>
        <p:nvCxnSpPr>
          <p:cNvPr id="41" name="Straight Arrow Connector 40"/>
          <p:cNvCxnSpPr/>
          <p:nvPr/>
        </p:nvCxnSpPr>
        <p:spPr bwMode="auto">
          <a:xfrm flipV="1">
            <a:off x="2533650" y="1326921"/>
            <a:ext cx="4362450" cy="106376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360753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Deep copying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For copying to work fully, usually need to also make copies of all objects referred to (and that they refer to and so on…)</a:t>
            </a:r>
          </a:p>
          <a:p>
            <a:pPr lvl="1"/>
            <a:r>
              <a:rPr lang="en-US" sz="2000" dirty="0" smtClean="0"/>
              <a:t>All the way down to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 smtClean="0"/>
              <a:t>, …</a:t>
            </a:r>
          </a:p>
          <a:p>
            <a:pPr lvl="1"/>
            <a:r>
              <a:rPr lang="en-US" sz="2000" dirty="0" smtClean="0"/>
              <a:t>Called </a:t>
            </a:r>
            <a:r>
              <a:rPr lang="en-US" sz="2000" i="1" dirty="0" smtClean="0">
                <a:solidFill>
                  <a:schemeClr val="accent2"/>
                </a:solidFill>
              </a:rPr>
              <a:t>deep copying</a:t>
            </a:r>
            <a:r>
              <a:rPr lang="en-US" sz="2000" dirty="0" smtClean="0"/>
              <a:t> (versus our first attempt </a:t>
            </a:r>
            <a:r>
              <a:rPr lang="en-US" sz="2000" i="1" dirty="0" smtClean="0"/>
              <a:t>shallow-copy</a:t>
            </a:r>
            <a:r>
              <a:rPr lang="en-US" sz="2000" dirty="0" smtClean="0"/>
              <a:t>)</a:t>
            </a:r>
          </a:p>
          <a:p>
            <a:pPr lvl="1"/>
            <a:endParaRPr lang="en-US" sz="800" dirty="0" smtClean="0"/>
          </a:p>
          <a:p>
            <a:r>
              <a:rPr lang="en-US" sz="2400" dirty="0" smtClean="0"/>
              <a:t>Rule of thumb: Deep copy of things passed into abstraction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09900" y="4130675"/>
            <a:ext cx="6019800" cy="2590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 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internal_i</a:t>
            </a:r>
            <a:r>
              <a:rPr lang="en-US" sz="1800" dirty="0" smtClean="0">
                <a:latin typeface="Courier New" pitchFamily="49" charset="0"/>
              </a:rPr>
              <a:t> = 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new Date(…)</a:t>
            </a:r>
            <a:r>
              <a:rPr lang="en-US" sz="1800" dirty="0" smtClean="0">
                <a:latin typeface="Courier New" pitchFamily="49" charset="0"/>
              </a:rPr>
              <a:t>,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               </a:t>
            </a:r>
            <a:r>
              <a:rPr lang="en-US" sz="1800" dirty="0" err="1" smtClean="0">
                <a:latin typeface="Courier New" pitchFamily="49" charset="0"/>
              </a:rPr>
              <a:t>i.description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…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use only the internal object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13073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Constructors take input too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General rule: Do not “trust” data passed to constructors </a:t>
            </a:r>
          </a:p>
          <a:p>
            <a:pPr lvl="1"/>
            <a:r>
              <a:rPr lang="en-US" sz="2000" dirty="0" smtClean="0"/>
              <a:t>Check properties and make deep copies</a:t>
            </a:r>
          </a:p>
          <a:p>
            <a:pPr lvl="1"/>
            <a:endParaRPr lang="en-US" sz="800" dirty="0" smtClean="0"/>
          </a:p>
          <a:p>
            <a:r>
              <a:rPr lang="en-US" sz="2400" dirty="0" smtClean="0"/>
              <a:t>Example: Floyd’s algorithm for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buildHeap</a:t>
            </a:r>
            <a:r>
              <a:rPr lang="en-US" sz="2400" dirty="0" smtClean="0"/>
              <a:t> should:</a:t>
            </a:r>
          </a:p>
          <a:p>
            <a:pPr lvl="1"/>
            <a:r>
              <a:rPr lang="en-US" sz="2000" dirty="0" smtClean="0"/>
              <a:t>Check the array (e.g., for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 smtClean="0"/>
              <a:t> values in fields of objects or array positions)</a:t>
            </a:r>
          </a:p>
          <a:p>
            <a:pPr lvl="1"/>
            <a:r>
              <a:rPr lang="en-US" sz="2000" dirty="0" smtClean="0"/>
              <a:t>Make a deep copy: new array, new objects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962400"/>
            <a:ext cx="6400800" cy="2362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 // a second constructor that uses  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// Floyd’s algorithm, but good design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// deep-copies the array (and its contents)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void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PriorityQueue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[]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items</a:t>
            </a:r>
            <a:r>
              <a:rPr lang="en-US" sz="18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…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63769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That was copy-in, now copy-out…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So we have seen:</a:t>
            </a:r>
          </a:p>
          <a:p>
            <a:pPr lvl="1"/>
            <a:r>
              <a:rPr lang="en-US" dirty="0" smtClean="0"/>
              <a:t>Need to deep-copy data passed into abstractions to avoid pain and suffering</a:t>
            </a:r>
          </a:p>
          <a:p>
            <a:pPr lvl="1"/>
            <a:endParaRPr lang="en-US" dirty="0"/>
          </a:p>
          <a:p>
            <a:r>
              <a:rPr lang="en-US" dirty="0" smtClean="0"/>
              <a:t>Next:</a:t>
            </a:r>
          </a:p>
          <a:p>
            <a:pPr lvl="1"/>
            <a:r>
              <a:rPr lang="en-US" dirty="0" smtClean="0"/>
              <a:t>Need to deep-copy data passed out of abstractions to avoid pain and suffering (unless data is “new” or no longer used in abstraction)</a:t>
            </a:r>
          </a:p>
          <a:p>
            <a:pPr lvl="1"/>
            <a:endParaRPr lang="en-US" dirty="0"/>
          </a:p>
          <a:p>
            <a:r>
              <a:rPr lang="en-US" dirty="0" smtClean="0"/>
              <a:t>Then:</a:t>
            </a:r>
          </a:p>
          <a:p>
            <a:pPr lvl="1"/>
            <a:r>
              <a:rPr lang="en-US" dirty="0" smtClean="0"/>
              <a:t>If objects are immutable (no way to update fields or things they refer to), then copying unnecessary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09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deleteMin</a:t>
            </a:r>
            <a:r>
              <a:rPr lang="en-US" dirty="0" smtClean="0">
                <a:solidFill>
                  <a:srgbClr val="0000FF"/>
                </a:solidFill>
              </a:rPr>
              <a:t> is fine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7600"/>
            <a:ext cx="7772400" cy="144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Does not create a “red arrow” because object returned is no longer part of the data structure</a:t>
            </a:r>
          </a:p>
          <a:p>
            <a:endParaRPr lang="en-US" sz="1000" dirty="0" smtClean="0"/>
          </a:p>
          <a:p>
            <a:r>
              <a:rPr lang="en-US" dirty="0" smtClean="0"/>
              <a:t>Returns an alias to object that was in the heap, but now it is not, so conceptual “ownership” “transfers” to the client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1524000"/>
            <a:ext cx="6553200" cy="1981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 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deleteMin</a:t>
            </a:r>
            <a:r>
              <a:rPr lang="en-US" sz="1800" dirty="0" smtClean="0">
                <a:latin typeface="Courier New" pitchFamily="49" charset="0"/>
              </a:rPr>
              <a:t>() {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1800" dirty="0" smtClean="0">
                <a:latin typeface="Courier New" pitchFamily="49" charset="0"/>
              </a:rPr>
              <a:t> = heap[0];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…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algorithm involving </a:t>
            </a:r>
            <a:r>
              <a:rPr lang="en-US" sz="1800" dirty="0" err="1" smtClean="0">
                <a:solidFill>
                  <a:srgbClr val="7030A0"/>
                </a:solidFill>
                <a:latin typeface="Courier New" pitchFamily="49" charset="0"/>
              </a:rPr>
              <a:t>percolateDown</a:t>
            </a: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ans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77558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Important features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When a vertex is marked known, the cost of the shortest path to that node is known</a:t>
            </a:r>
          </a:p>
          <a:p>
            <a:pPr lvl="1"/>
            <a:r>
              <a:rPr lang="en-US" dirty="0" smtClean="0"/>
              <a:t>The path is also known by following back-pointers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While a vertex is still not known, another shorter path to it </a:t>
            </a:r>
            <a:r>
              <a:rPr lang="en-US" i="1" dirty="0" smtClean="0"/>
              <a:t>might</a:t>
            </a:r>
            <a:r>
              <a:rPr lang="en-US" dirty="0" smtClean="0"/>
              <a:t> still be found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05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30019" y="108970"/>
            <a:ext cx="8229600" cy="1143000"/>
          </a:xfrm>
        </p:spPr>
        <p:txBody>
          <a:bodyPr/>
          <a:lstStyle/>
          <a:p>
            <a:r>
              <a:rPr lang="en-US" b="1" i="0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getMin</a:t>
            </a:r>
            <a:r>
              <a:rPr lang="en-US" dirty="0" smtClean="0">
                <a:solidFill>
                  <a:srgbClr val="0000FF"/>
                </a:solidFill>
              </a:rPr>
              <a:t> needs copying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6096000"/>
            <a:ext cx="3962400" cy="533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Uh-oh, creates a “red arrow”</a:t>
            </a:r>
          </a:p>
          <a:p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257800" y="4343400"/>
            <a:ext cx="3200400" cy="1752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getMin</a:t>
            </a:r>
            <a:r>
              <a:rPr lang="en-US" sz="1800" dirty="0" smtClean="0">
                <a:latin typeface="Courier New" pitchFamily="49" charset="0"/>
              </a:rPr>
              <a:t>() {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ans</a:t>
            </a:r>
            <a:r>
              <a:rPr lang="en-US" sz="1800" dirty="0" smtClean="0">
                <a:latin typeface="Courier New" pitchFamily="49" charset="0"/>
              </a:rPr>
              <a:t> = heap[0];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return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ans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}</a:t>
            </a:r>
            <a:endParaRPr lang="en-US" sz="1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267200" y="1028701"/>
            <a:ext cx="381000" cy="32003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867400" y="32662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172200" y="32662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477000" y="32662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781800" y="32662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029200" y="2885234"/>
            <a:ext cx="2590800" cy="14097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8800" y="29337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pq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15" name="Straight Arrow Connector 14"/>
          <p:cNvCxnSpPr>
            <a:endCxn id="13" idx="2"/>
          </p:cNvCxnSpPr>
          <p:nvPr/>
        </p:nvCxnSpPr>
        <p:spPr bwMode="auto">
          <a:xfrm>
            <a:off x="2209800" y="3218579"/>
            <a:ext cx="2819400" cy="37150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112065" y="3218579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h</a:t>
            </a:r>
            <a:r>
              <a:rPr lang="en-US" sz="2000" b="0" dirty="0" smtClean="0">
                <a:latin typeface="+mn-lt"/>
              </a:rPr>
              <a:t>eap: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69265" y="3587048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size: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50265" y="3837734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867400" y="1600200"/>
            <a:ext cx="2400300" cy="1170734"/>
            <a:chOff x="5905500" y="1496266"/>
            <a:chExt cx="2400300" cy="1170734"/>
          </a:xfrm>
        </p:grpSpPr>
        <p:sp>
          <p:nvSpPr>
            <p:cNvPr id="20" name="Oval 19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date: </a:t>
              </a:r>
            </a:p>
            <a:p>
              <a:r>
                <a:rPr lang="en-US" sz="2000" b="0" dirty="0">
                  <a:latin typeface="+mn-lt"/>
                </a:rPr>
                <a:t>d</a:t>
              </a:r>
              <a:r>
                <a:rPr lang="en-US" sz="2000" b="0" dirty="0" smtClean="0">
                  <a:latin typeface="+mn-lt"/>
                </a:rPr>
                <a:t>escription: “…”</a:t>
              </a:r>
            </a:p>
          </p:txBody>
        </p:sp>
      </p:grpSp>
      <p:cxnSp>
        <p:nvCxnSpPr>
          <p:cNvPr id="22" name="Straight Arrow Connector 21"/>
          <p:cNvCxnSpPr>
            <a:endCxn id="20" idx="3"/>
          </p:cNvCxnSpPr>
          <p:nvPr/>
        </p:nvCxnSpPr>
        <p:spPr bwMode="auto">
          <a:xfrm flipV="1">
            <a:off x="6019800" y="2599484"/>
            <a:ext cx="165638" cy="81915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23" name="Group 22"/>
          <p:cNvGrpSpPr/>
          <p:nvPr/>
        </p:nvGrpSpPr>
        <p:grpSpPr>
          <a:xfrm>
            <a:off x="6362700" y="304800"/>
            <a:ext cx="2400300" cy="1252887"/>
            <a:chOff x="5905500" y="1496266"/>
            <a:chExt cx="2400300" cy="1252887"/>
          </a:xfrm>
        </p:grpSpPr>
        <p:sp>
          <p:nvSpPr>
            <p:cNvPr id="24" name="Oval 23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026465" y="1733490"/>
              <a:ext cx="2279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year: …</a:t>
              </a:r>
            </a:p>
            <a:p>
              <a:r>
                <a:rPr lang="en-US" sz="2000" b="0" dirty="0" smtClean="0">
                  <a:latin typeface="+mn-lt"/>
                </a:rPr>
                <a:t>month: …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      …</a:t>
              </a:r>
            </a:p>
          </p:txBody>
        </p:sp>
      </p:grpSp>
      <p:cxnSp>
        <p:nvCxnSpPr>
          <p:cNvPr id="26" name="Straight Arrow Connector 25"/>
          <p:cNvCxnSpPr/>
          <p:nvPr/>
        </p:nvCxnSpPr>
        <p:spPr bwMode="auto">
          <a:xfrm flipV="1">
            <a:off x="6705600" y="1475534"/>
            <a:ext cx="422432" cy="56281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V="1">
            <a:off x="2209800" y="2438400"/>
            <a:ext cx="3728132" cy="23809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0" y="4457700"/>
            <a:ext cx="4191000" cy="1371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x =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pq.getMin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x.setDate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 </a:t>
            </a: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85950" y="2438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815011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fix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Just like we deep-copy objects from clients before adding to our data structure, we should deep-copy parts of our data structure and return the copies to clients</a:t>
            </a:r>
          </a:p>
          <a:p>
            <a:endParaRPr lang="en-US" sz="2400" dirty="0"/>
          </a:p>
          <a:p>
            <a:r>
              <a:rPr lang="en-US" sz="2400" dirty="0" smtClean="0"/>
              <a:t>Copy-in </a:t>
            </a:r>
            <a:r>
              <a:rPr lang="en-US" sz="2400" i="1" dirty="0" smtClean="0"/>
              <a:t>and</a:t>
            </a:r>
            <a:r>
              <a:rPr lang="en-US" sz="2400" dirty="0" smtClean="0"/>
              <a:t> copy-out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4039694"/>
            <a:ext cx="5943600" cy="20574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ToDoItem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getMin</a:t>
            </a:r>
            <a:r>
              <a:rPr lang="en-US" sz="1800" dirty="0" smtClean="0">
                <a:latin typeface="Courier New" pitchFamily="49" charset="0"/>
              </a:rPr>
              <a:t>() {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ans</a:t>
            </a:r>
            <a:r>
              <a:rPr lang="en-US" sz="1800" dirty="0" smtClean="0">
                <a:latin typeface="Courier New" pitchFamily="49" charset="0"/>
              </a:rPr>
              <a:t> = heap[0];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    return new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ToDoItem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>
                <a:latin typeface="Courier New" pitchFamily="49" charset="0"/>
              </a:rPr>
              <a:t> Date(…),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                </a:t>
            </a:r>
            <a:r>
              <a:rPr lang="en-US" sz="1800" dirty="0" smtClean="0">
                <a:latin typeface="Courier New" pitchFamily="49" charset="0"/>
              </a:rPr>
              <a:t>       </a:t>
            </a:r>
            <a:r>
              <a:rPr lang="en-US" sz="1800" dirty="0" err="1" smtClean="0">
                <a:latin typeface="Courier New" pitchFamily="49" charset="0"/>
              </a:rPr>
              <a:t>ans.description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}</a:t>
            </a:r>
            <a:endParaRPr lang="en-US" sz="1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25806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Less copying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(Deep) copying is one solution to our aliasing problems</a:t>
            </a:r>
          </a:p>
          <a:p>
            <a:endParaRPr lang="en-US" dirty="0"/>
          </a:p>
          <a:p>
            <a:r>
              <a:rPr lang="en-US" dirty="0" smtClean="0"/>
              <a:t>Another solution is </a:t>
            </a:r>
            <a:r>
              <a:rPr lang="en-US" i="1" dirty="0" smtClean="0">
                <a:solidFill>
                  <a:schemeClr val="accent2"/>
                </a:solidFill>
              </a:rPr>
              <a:t>immutability</a:t>
            </a:r>
          </a:p>
          <a:p>
            <a:pPr lvl="1"/>
            <a:r>
              <a:rPr lang="en-US" dirty="0" smtClean="0"/>
              <a:t>Make it so nobody can ever change an object or any other objects it can refer to (deeply)</a:t>
            </a:r>
          </a:p>
          <a:p>
            <a:pPr lvl="1"/>
            <a:r>
              <a:rPr lang="en-US" dirty="0" smtClean="0"/>
              <a:t>Allows “red arrows”, but immutability makes them harmless</a:t>
            </a:r>
          </a:p>
          <a:p>
            <a:pPr lvl="1"/>
            <a:endParaRPr lang="en-US" dirty="0"/>
          </a:p>
          <a:p>
            <a:r>
              <a:rPr lang="en-US" dirty="0" smtClean="0"/>
              <a:t>In Java,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 smtClean="0"/>
              <a:t> field cannot be updated after an object is constructed, so helps ensure immutability</a:t>
            </a:r>
          </a:p>
          <a:p>
            <a:pPr lvl="1"/>
            <a:r>
              <a:rPr lang="en-US" dirty="0" smtClean="0"/>
              <a:t>But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 smtClean="0"/>
              <a:t> is a “shallow” idea and we need “deep” immutability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27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This works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219200"/>
            <a:ext cx="7162800" cy="39624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Date </a:t>
            </a: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year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smtClean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month</a:t>
            </a:r>
            <a:r>
              <a:rPr lang="en-US" sz="1800" dirty="0" smtClean="0">
                <a:latin typeface="Courier New" pitchFamily="49" charset="0"/>
              </a:rPr>
              <a:t>;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  private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final </a:t>
            </a:r>
            <a:r>
              <a:rPr lang="en-US" sz="1800" dirty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day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smtClean="0">
                <a:latin typeface="Courier New" pitchFamily="49" charset="0"/>
              </a:rPr>
              <a:t>Date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date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smtClean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description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){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/*no copy-in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needed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!*/</a:t>
            </a: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getMin</a:t>
            </a:r>
            <a:r>
              <a:rPr lang="en-US" sz="1800" dirty="0" smtClean="0">
                <a:latin typeface="Courier New" pitchFamily="49" charset="0"/>
              </a:rPr>
              <a:t>(){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/*no copy-out needed!*/</a:t>
            </a: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}</a:t>
            </a:r>
            <a:endParaRPr lang="en-US" sz="1800" dirty="0" smtClean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5334000"/>
            <a:ext cx="78646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b="0" dirty="0" smtClean="0">
                <a:latin typeface="+mn-lt"/>
              </a:rPr>
              <a:t> objects are immutable in Java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+mn-lt"/>
              </a:rPr>
              <a:t>(Using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2000" b="0" dirty="0" smtClean="0">
                <a:latin typeface="+mn-lt"/>
              </a:rPr>
              <a:t>for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month</a:t>
            </a:r>
            <a:r>
              <a:rPr lang="en-US" sz="2000" b="0" dirty="0" smtClean="0">
                <a:latin typeface="+mn-lt"/>
              </a:rPr>
              <a:t> and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</a:t>
            </a:r>
            <a:r>
              <a:rPr lang="en-US" sz="2000" b="0" dirty="0" smtClean="0">
                <a:latin typeface="+mn-lt"/>
              </a:rPr>
              <a:t> is not great style though)</a:t>
            </a:r>
          </a:p>
        </p:txBody>
      </p:sp>
    </p:spTree>
    <p:extLst>
      <p:ext uri="{BB962C8B-B14F-4D97-AF65-F5344CB8AC3E}">
        <p14:creationId xmlns:p14="http://schemas.microsoft.com/office/powerpoint/2010/main" val="2382857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This does </a:t>
            </a:r>
            <a:r>
              <a:rPr lang="en-US" dirty="0" smtClean="0"/>
              <a:t>not </a:t>
            </a:r>
            <a:r>
              <a:rPr lang="en-US" dirty="0" smtClean="0">
                <a:solidFill>
                  <a:srgbClr val="0000FF"/>
                </a:solidFill>
              </a:rPr>
              <a:t>work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295400"/>
            <a:ext cx="7162800" cy="4191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Date </a:t>
            </a: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year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</a:t>
            </a:r>
            <a:r>
              <a:rPr lang="en-US" sz="1800" dirty="0" smtClean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month</a:t>
            </a:r>
            <a:r>
              <a:rPr lang="en-US" sz="1800" dirty="0" smtClean="0">
                <a:latin typeface="Courier New" pitchFamily="49" charset="0"/>
              </a:rPr>
              <a:t>;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not final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  private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final </a:t>
            </a:r>
            <a:r>
              <a:rPr lang="en-US" sz="1800" dirty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day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…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smtClean="0">
                <a:latin typeface="Courier New" pitchFamily="49" charset="0"/>
              </a:rPr>
              <a:t>Date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date</a:t>
            </a:r>
            <a:r>
              <a:rPr lang="en-US" sz="1800" dirty="0" smtClean="0">
                <a:latin typeface="Courier New" pitchFamily="49" charset="0"/>
              </a:rPr>
              <a:t>; </a:t>
            </a:r>
            <a:endParaRPr lang="en-US" sz="1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smtClean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description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){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/*no copy-in*/</a:t>
            </a: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getMin</a:t>
            </a:r>
            <a:r>
              <a:rPr lang="en-US" sz="1800" dirty="0" smtClean="0">
                <a:latin typeface="Courier New" pitchFamily="49" charset="0"/>
              </a:rPr>
              <a:t>(){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/*no copy-out*/</a:t>
            </a: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}</a:t>
            </a:r>
            <a:endParaRPr lang="en-US" sz="1800" dirty="0" smtClean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39734" y="5562600"/>
            <a:ext cx="73422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Client could mutate a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US" sz="2000" b="0" dirty="0" smtClean="0">
                <a:latin typeface="+mn-lt"/>
              </a:rPr>
              <a:t>’s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month</a:t>
            </a:r>
            <a:r>
              <a:rPr lang="en-US" sz="2000" b="0" dirty="0" smtClean="0">
                <a:latin typeface="+mn-lt"/>
              </a:rPr>
              <a:t> that is in our data structure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+mn-lt"/>
              </a:rPr>
              <a:t>So must do entire deep copy of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ToDoItem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142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 smtClean="0">
                <a:solidFill>
                  <a:srgbClr val="0000FF"/>
                </a:solidFill>
              </a:rPr>
              <a:t> is shallow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447800"/>
            <a:ext cx="7162800" cy="12954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smtClean="0">
                <a:latin typeface="Courier New" pitchFamily="49" charset="0"/>
              </a:rPr>
              <a:t>Date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date</a:t>
            </a:r>
            <a:r>
              <a:rPr lang="en-US" sz="1800" dirty="0" smtClean="0">
                <a:latin typeface="Courier New" pitchFamily="49" charset="0"/>
              </a:rPr>
              <a:t>; </a:t>
            </a:r>
            <a:endParaRPr lang="en-US" sz="1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smtClean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description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7924800" cy="3505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Here,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final </a:t>
            </a:r>
            <a:r>
              <a:rPr lang="en-US" dirty="0" smtClean="0"/>
              <a:t>means no code can update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date </a:t>
            </a:r>
            <a:r>
              <a:rPr lang="en-US" dirty="0" smtClean="0"/>
              <a:t>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description</a:t>
            </a:r>
            <a:r>
              <a:rPr lang="en-US" dirty="0" smtClean="0"/>
              <a:t> fields after the object is constructed</a:t>
            </a:r>
          </a:p>
          <a:p>
            <a:endParaRPr lang="en-US" sz="1000" dirty="0" smtClean="0"/>
          </a:p>
          <a:p>
            <a:r>
              <a:rPr lang="en-US" dirty="0" smtClean="0"/>
              <a:t>So they will always refer to the same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/>
              <a:t> objects</a:t>
            </a:r>
          </a:p>
          <a:p>
            <a:endParaRPr lang="en-US" sz="1000" dirty="0" smtClean="0"/>
          </a:p>
          <a:p>
            <a:r>
              <a:rPr lang="en-US" dirty="0" smtClean="0"/>
              <a:t>But what if those objects have </a:t>
            </a:r>
            <a:r>
              <a:rPr lang="en-US" i="1" dirty="0" smtClean="0"/>
              <a:t>their</a:t>
            </a:r>
            <a:r>
              <a:rPr lang="en-US" dirty="0" smtClean="0"/>
              <a:t> contents change</a:t>
            </a:r>
          </a:p>
          <a:p>
            <a:pPr lvl="1"/>
            <a:r>
              <a:rPr lang="en-US" dirty="0" smtClean="0"/>
              <a:t>Cannot happen with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/>
              <a:t> objects</a:t>
            </a:r>
          </a:p>
          <a:p>
            <a:pPr lvl="1"/>
            <a:r>
              <a:rPr lang="en-US" dirty="0" smtClean="0"/>
              <a:t>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US" dirty="0" smtClean="0"/>
              <a:t> objects, depends how we define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</a:p>
          <a:p>
            <a:endParaRPr lang="en-US" sz="1000" dirty="0" smtClean="0">
              <a:latin typeface="+mj-lt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+mj-lt"/>
                <a:cs typeface="Courier New" panose="02070309020205020404" pitchFamily="49" charset="0"/>
              </a:rPr>
              <a:t>So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 is a “shallow” notion, but we can use it “all the way down” to get deep immutability</a:t>
            </a:r>
            <a:endParaRPr lang="en-US" dirty="0" smtClean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340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4147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This works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4495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When deep-copying, can “stop” when you get to immutable data</a:t>
            </a:r>
          </a:p>
          <a:p>
            <a:pPr lvl="1"/>
            <a:r>
              <a:rPr lang="en-US" sz="1800" dirty="0" smtClean="0"/>
              <a:t>Copying immutable data is wasted work, so poor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1905000"/>
            <a:ext cx="7162800" cy="47625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Date </a:t>
            </a:r>
            <a:r>
              <a:rPr lang="en-US" sz="1800" dirty="0" smtClean="0">
                <a:latin typeface="Courier New" pitchFamily="49" charset="0"/>
              </a:rPr>
              <a:t>{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immutable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year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smtClean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month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  private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final </a:t>
            </a:r>
            <a:r>
              <a:rPr lang="en-US" sz="1800" dirty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day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…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</a:t>
            </a:r>
            <a:r>
              <a:rPr lang="en-US" sz="1800" dirty="0" smtClean="0">
                <a:latin typeface="Courier New" pitchFamily="49" charset="0"/>
              </a:rPr>
              <a:t>Date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date</a:t>
            </a:r>
            <a:r>
              <a:rPr lang="en-US" sz="1800" dirty="0" smtClean="0">
                <a:latin typeface="Courier New" pitchFamily="49" charset="0"/>
              </a:rPr>
              <a:t>; </a:t>
            </a:r>
            <a:endParaRPr lang="en-US" sz="1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</a:t>
            </a:r>
            <a:r>
              <a:rPr lang="en-US" sz="1800" dirty="0" smtClean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description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getMin</a:t>
            </a:r>
            <a:r>
              <a:rPr lang="en-US" sz="1800" dirty="0" smtClean="0">
                <a:latin typeface="Courier New" pitchFamily="49" charset="0"/>
              </a:rPr>
              <a:t>(){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ans</a:t>
            </a:r>
            <a:r>
              <a:rPr lang="en-US" sz="1800" dirty="0">
                <a:latin typeface="Courier New" pitchFamily="49" charset="0"/>
              </a:rPr>
              <a:t> = heap[0];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    return new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ans.date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okay!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                      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ans.description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96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What about this?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447800"/>
            <a:ext cx="8001000" cy="3886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Date </a:t>
            </a:r>
            <a:r>
              <a:rPr lang="en-US" sz="1800" dirty="0" smtClean="0">
                <a:latin typeface="Courier New" pitchFamily="49" charset="0"/>
              </a:rPr>
              <a:t>{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immutable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…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immutable (unlike last slide)</a:t>
            </a:r>
            <a:endParaRPr lang="en-US" sz="1800" dirty="0" smtClean="0">
              <a:latin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</a:rPr>
              <a:t>   …</a:t>
            </a:r>
          </a:p>
          <a:p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 //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a second constructor that uses  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  // Floyd’s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algorithm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void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PriorityQueue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ToDoItem</a:t>
            </a:r>
            <a:r>
              <a:rPr lang="en-US" sz="1800" dirty="0">
                <a:latin typeface="Courier New" pitchFamily="49" charset="0"/>
              </a:rPr>
              <a:t>[] 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items</a:t>
            </a:r>
            <a:r>
              <a:rPr lang="en-US" sz="1800" dirty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what copying should we do?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>
                <a:latin typeface="Courier New" pitchFamily="49" charset="0"/>
              </a:rPr>
              <a:t>…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  }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56415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What about this?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447800"/>
            <a:ext cx="8001000" cy="3886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Date </a:t>
            </a:r>
            <a:r>
              <a:rPr lang="en-US" sz="1800" dirty="0" smtClean="0">
                <a:latin typeface="Courier New" pitchFamily="49" charset="0"/>
              </a:rPr>
              <a:t>{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immutable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…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immutable (unlike last slide)</a:t>
            </a:r>
            <a:endParaRPr lang="en-US" sz="1800" dirty="0" smtClean="0">
              <a:latin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</a:rPr>
              <a:t>   …</a:t>
            </a:r>
          </a:p>
          <a:p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 //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a second constructor that uses  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  // Floyd’s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algorithm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void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PriorityQueue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ToDoItem</a:t>
            </a:r>
            <a:r>
              <a:rPr lang="en-US" sz="1800" dirty="0">
                <a:latin typeface="Courier New" pitchFamily="49" charset="0"/>
              </a:rPr>
              <a:t>[] 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items</a:t>
            </a:r>
            <a:r>
              <a:rPr lang="en-US" sz="1800" dirty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what copying should we do?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>
                <a:latin typeface="Courier New" pitchFamily="49" charset="0"/>
              </a:rPr>
              <a:t>…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  }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9200" y="5543490"/>
            <a:ext cx="73326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Copy the array, but do not copy the </a:t>
            </a:r>
            <a:r>
              <a:rPr lang="en-US" sz="2000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ToDoItem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 or </a:t>
            </a:r>
            <a:r>
              <a:rPr lang="en-US" sz="2000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 objects</a:t>
            </a:r>
          </a:p>
        </p:txBody>
      </p:sp>
    </p:spTree>
    <p:extLst>
      <p:ext uri="{BB962C8B-B14F-4D97-AF65-F5344CB8AC3E}">
        <p14:creationId xmlns:p14="http://schemas.microsoft.com/office/powerpoint/2010/main" val="2878047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Homework </a:t>
            </a:r>
            <a:r>
              <a:rPr lang="en-US" dirty="0" smtClean="0">
                <a:solidFill>
                  <a:srgbClr val="0000FF"/>
                </a:solidFill>
              </a:rPr>
              <a:t>4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01000" cy="4495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You are implementing a graph abstraction</a:t>
            </a:r>
          </a:p>
          <a:p>
            <a:endParaRPr lang="en-US" sz="1400" dirty="0"/>
          </a:p>
          <a:p>
            <a:r>
              <a:rPr lang="en-US" dirty="0" smtClean="0"/>
              <a:t>As provided,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Vertex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Edge</a:t>
            </a:r>
            <a:r>
              <a:rPr lang="en-US" dirty="0" smtClean="0"/>
              <a:t> are immutable</a:t>
            </a:r>
          </a:p>
          <a:p>
            <a:pPr lvl="1"/>
            <a:r>
              <a:rPr lang="en-US" dirty="0" smtClean="0"/>
              <a:t>But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Collection&lt;Vertex&gt;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Collection&lt;Edge&gt;</a:t>
            </a:r>
            <a:r>
              <a:rPr lang="en-US" dirty="0" smtClean="0"/>
              <a:t> are not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You might choose to add fields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Vertex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Edge</a:t>
            </a:r>
            <a:r>
              <a:rPr lang="en-US" dirty="0" smtClean="0"/>
              <a:t> that make them not immutable</a:t>
            </a:r>
          </a:p>
          <a:p>
            <a:pPr lvl="1"/>
            <a:r>
              <a:rPr lang="en-US" dirty="0" smtClean="0"/>
              <a:t>Leads to more copy-in-copy-out, but that’s fine!</a:t>
            </a:r>
          </a:p>
          <a:p>
            <a:pPr lvl="1"/>
            <a:endParaRPr lang="en-US" sz="1400" dirty="0"/>
          </a:p>
          <a:p>
            <a:r>
              <a:rPr lang="en-US" i="1" dirty="0" smtClean="0">
                <a:solidFill>
                  <a:schemeClr val="accent2"/>
                </a:solidFill>
              </a:rPr>
              <a:t>Or</a:t>
            </a:r>
            <a:r>
              <a:rPr lang="en-US" dirty="0" smtClean="0"/>
              <a:t> you might leave them immutable and keep things like “best-path-cost-so-far” in another dictionary (e.g., 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There is more than one good design, but preserve your abstraction</a:t>
            </a:r>
          </a:p>
          <a:p>
            <a:pPr lvl="1"/>
            <a:r>
              <a:rPr lang="en-US" i="1" dirty="0" smtClean="0">
                <a:solidFill>
                  <a:schemeClr val="accent2"/>
                </a:solidFill>
              </a:rPr>
              <a:t>Great practice with a key concept in software design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61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89834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??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£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43998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£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87288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44858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/>
                        </a:rPr>
                        <a:t> 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91237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4571</Words>
  <Application>Microsoft Macintosh PowerPoint</Application>
  <PresentationFormat>On-screen Show (4:3)</PresentationFormat>
  <Paragraphs>1071</Paragraphs>
  <Slides>49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Dijkstra’s algorithm</vt:lpstr>
      <vt:lpstr>Dijkstra’s Algorithm: Idea</vt:lpstr>
      <vt:lpstr>The Algorithm</vt:lpstr>
      <vt:lpstr>Important features</vt:lpstr>
      <vt:lpstr>Example #2</vt:lpstr>
      <vt:lpstr>Example #2</vt:lpstr>
      <vt:lpstr>Example #2</vt:lpstr>
      <vt:lpstr>Example #2</vt:lpstr>
      <vt:lpstr>Example #2</vt:lpstr>
      <vt:lpstr>Example #3</vt:lpstr>
      <vt:lpstr>Example #3</vt:lpstr>
      <vt:lpstr>A Greedy Algorithm</vt:lpstr>
      <vt:lpstr>Where are We?</vt:lpstr>
      <vt:lpstr>Correctness: Intuition</vt:lpstr>
      <vt:lpstr>Correctness: The Cloud (Rough Sketch)</vt:lpstr>
      <vt:lpstr>Naïve asymptotic running time</vt:lpstr>
      <vt:lpstr>Improving asymptotic running time</vt:lpstr>
      <vt:lpstr>Efficiency, second approach</vt:lpstr>
      <vt:lpstr>Efficiency, second approach</vt:lpstr>
      <vt:lpstr>CSE373: Data Structures &amp; Algorithms  Software-Design Interlude – Preserving Abstractions</vt:lpstr>
      <vt:lpstr>Motivation</vt:lpstr>
      <vt:lpstr>Interface vs. implementation</vt:lpstr>
      <vt:lpstr>Recall the abstraction</vt:lpstr>
      <vt:lpstr>Our example</vt:lpstr>
      <vt:lpstr>Our example</vt:lpstr>
      <vt:lpstr>An obvious mistake</vt:lpstr>
      <vt:lpstr>Less obvious mistakes</vt:lpstr>
      <vt:lpstr>Aliasing and mutation</vt:lpstr>
      <vt:lpstr>More bad clients</vt:lpstr>
      <vt:lpstr>More bad clients</vt:lpstr>
      <vt:lpstr>More bad clients</vt:lpstr>
      <vt:lpstr>The general fix</vt:lpstr>
      <vt:lpstr>Must copy the object</vt:lpstr>
      <vt:lpstr>Copying works…</vt:lpstr>
      <vt:lpstr>Didin’t do enough copying yet</vt:lpstr>
      <vt:lpstr>Deep copying</vt:lpstr>
      <vt:lpstr>Constructors take input too</vt:lpstr>
      <vt:lpstr>That was copy-in, now copy-out…</vt:lpstr>
      <vt:lpstr>deleteMin is fine</vt:lpstr>
      <vt:lpstr>getMin needs copying</vt:lpstr>
      <vt:lpstr>The fix</vt:lpstr>
      <vt:lpstr>Less copying</vt:lpstr>
      <vt:lpstr>This works</vt:lpstr>
      <vt:lpstr>This does not work</vt:lpstr>
      <vt:lpstr>final is shallow</vt:lpstr>
      <vt:lpstr>This works</vt:lpstr>
      <vt:lpstr>What about this?</vt:lpstr>
      <vt:lpstr>What about this?</vt:lpstr>
      <vt:lpstr>Homework 4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Hunter Zahn</dc:creator>
  <cp:lastModifiedBy>Hunter Zahn</cp:lastModifiedBy>
  <cp:revision>5</cp:revision>
  <dcterms:created xsi:type="dcterms:W3CDTF">2016-07-29T16:05:15Z</dcterms:created>
  <dcterms:modified xsi:type="dcterms:W3CDTF">2016-07-29T16:30:18Z</dcterms:modified>
</cp:coreProperties>
</file>