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6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7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8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9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0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11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12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13.xml" ContentType="application/vnd.openxmlformats-officedocument.presentationml.notesSlide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15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notesSlides/notesSlide16.xml" ContentType="application/vnd.openxmlformats-officedocument.presentationml.notesSlide+xml"/>
  <Override PartName="/ppt/tags/tag264.xml" ContentType="application/vnd.openxmlformats-officedocument.presentationml.tags+xml"/>
  <Override PartName="/ppt/notesSlides/notesSlide17.xml" ContentType="application/vnd.openxmlformats-officedocument.presentationml.notesSlide+xml"/>
  <Override PartName="/ppt/tags/tag26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66.xml" ContentType="application/vnd.openxmlformats-officedocument.presentationml.tags+xml"/>
  <Override PartName="/ppt/notesSlides/notesSlide20.xml" ContentType="application/vnd.openxmlformats-officedocument.presentationml.notesSlide+xml"/>
  <Override PartName="/ppt/tags/tag267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6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notesSlides/notesSlide25.xml" ContentType="application/vnd.openxmlformats-officedocument.presentationml.notesSlide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notesSlides/notesSlide26.xml" ContentType="application/vnd.openxmlformats-officedocument.presentationml.notesSlide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tags/tag338.xml" ContentType="application/vnd.openxmlformats-officedocument.presentationml.tags+xml"/>
  <Override PartName="/ppt/notesSlides/notesSlide39.xml" ContentType="application/vnd.openxmlformats-officedocument.presentationml.notesSlide+xml"/>
  <Override PartName="/ppt/tags/tag339.xml" ContentType="application/vnd.openxmlformats-officedocument.presentationml.tags+xml"/>
  <Override PartName="/ppt/notesSlides/notesSlide40.xml" ContentType="application/vnd.openxmlformats-officedocument.presentationml.notesSlide+xml"/>
  <Override PartName="/ppt/tags/tag340.xml" ContentType="application/vnd.openxmlformats-officedocument.presentationml.tags+xml"/>
  <Override PartName="/ppt/notesSlides/notesSlide41.xml" ContentType="application/vnd.openxmlformats-officedocument.presentationml.notesSlide+xml"/>
  <Override PartName="/ppt/tags/tag341.xml" ContentType="application/vnd.openxmlformats-officedocument.presentationml.tags+xml"/>
  <Override PartName="/ppt/notesSlides/notesSlide42.xml" ContentType="application/vnd.openxmlformats-officedocument.presentationml.notesSlide+xml"/>
  <Override PartName="/ppt/tags/tag342.xml" ContentType="application/vnd.openxmlformats-officedocument.presentationml.tags+xml"/>
  <Override PartName="/ppt/notesSlides/notesSlide43.xml" ContentType="application/vnd.openxmlformats-officedocument.presentationml.notesSlide+xml"/>
  <Override PartName="/ppt/tags/tag343.xml" ContentType="application/vnd.openxmlformats-officedocument.presentationml.tags+xml"/>
  <Override PartName="/ppt/notesSlides/notesSlide44.xml" ContentType="application/vnd.openxmlformats-officedocument.presentationml.notesSlide+xml"/>
  <Override PartName="/ppt/tags/tag344.xml" ContentType="application/vnd.openxmlformats-officedocument.presentationml.tags+xml"/>
  <Override PartName="/ppt/notesSlides/notesSlide45.xml" ContentType="application/vnd.openxmlformats-officedocument.presentationml.notesSlide+xml"/>
  <Override PartName="/ppt/tags/tag345.xml" ContentType="application/vnd.openxmlformats-officedocument.presentationml.tags+xml"/>
  <Override PartName="/ppt/notesSlides/notesSlide46.xml" ContentType="application/vnd.openxmlformats-officedocument.presentationml.notesSlide+xml"/>
  <Override PartName="/ppt/tags/tag346.xml" ContentType="application/vnd.openxmlformats-officedocument.presentationml.tags+xml"/>
  <Override PartName="/ppt/notesSlides/notesSlide47.xml" ContentType="application/vnd.openxmlformats-officedocument.presentationml.notesSlide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notesSlides/notesSlide48.xml" ContentType="application/vnd.openxmlformats-officedocument.presentationml.notesSlide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notesSlides/notesSlide49.xml" ContentType="application/vnd.openxmlformats-officedocument.presentationml.notesSlide+xml"/>
  <Override PartName="/ppt/tags/tag454.xml" ContentType="application/vnd.openxmlformats-officedocument.presentationml.tags+xml"/>
  <Override PartName="/ppt/notesSlides/notesSlide50.xml" ContentType="application/vnd.openxmlformats-officedocument.presentationml.notesSlide+xml"/>
  <Override PartName="/ppt/tags/tag455.xml" ContentType="application/vnd.openxmlformats-officedocument.presentationml.tags+xml"/>
  <Override PartName="/ppt/notesSlides/notesSlide51.xml" ContentType="application/vnd.openxmlformats-officedocument.presentationml.notesSlide+xml"/>
  <Override PartName="/ppt/tags/tag456.xml" ContentType="application/vnd.openxmlformats-officedocument.presentationml.tags+xml"/>
  <Override PartName="/ppt/notesSlides/notesSlide52.xml" ContentType="application/vnd.openxmlformats-officedocument.presentationml.notesSlide+xml"/>
  <Override PartName="/ppt/tags/tag457.xml" ContentType="application/vnd.openxmlformats-officedocument.presentationml.tags+xml"/>
  <Override PartName="/ppt/notesSlides/notesSlide53.xml" ContentType="application/vnd.openxmlformats-officedocument.presentationml.notesSlide+xml"/>
  <Override PartName="/ppt/tags/tag458.xml" ContentType="application/vnd.openxmlformats-officedocument.presentationml.tags+xml"/>
  <Override PartName="/ppt/notesSlides/notesSlide54.xml" ContentType="application/vnd.openxmlformats-officedocument.presentationml.notesSlide+xml"/>
  <Override PartName="/ppt/tags/tag459.xml" ContentType="application/vnd.openxmlformats-officedocument.presentationml.tags+xml"/>
  <Override PartName="/ppt/notesSlides/notesSlide55.xml" ContentType="application/vnd.openxmlformats-officedocument.presentationml.notesSlide+xml"/>
  <Override PartName="/ppt/tags/tag460.xml" ContentType="application/vnd.openxmlformats-officedocument.presentationml.tags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tags/tag474.xml" ContentType="application/vnd.openxmlformats-officedocument.presentationml.tags+xml"/>
  <Override PartName="/ppt/notesSlides/notesSlide65.xml" ContentType="application/vnd.openxmlformats-officedocument.presentationml.notesSlide+xml"/>
  <Override PartName="/ppt/tags/tag475.xml" ContentType="application/vnd.openxmlformats-officedocument.presentationml.tags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notesMaster" Target="notesMasters/notesMaster1.xml"/><Relationship Id="rId74" Type="http://schemas.openxmlformats.org/officeDocument/2006/relationships/handoutMaster" Target="handoutMasters/handoutMaster1.xml"/><Relationship Id="rId75" Type="http://schemas.openxmlformats.org/officeDocument/2006/relationships/printerSettings" Target="printerSettings/printerSettings1.bin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28F7D-0E97-7648-9C28-CCCC98412560}" type="datetimeFigureOut">
              <a:rPr lang="en-US" smtClean="0"/>
              <a:t>27/07/16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8E4E5-2F68-D246-A0B0-ABA88CBB0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219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C9933-A3FE-FA47-914B-C3896234D25B}" type="datetimeFigureOut">
              <a:rPr lang="en-US" smtClean="0"/>
              <a:t>27/07/16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A7A00-2067-E94E-B25E-838E3473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18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33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AFE7-D59D-4508-B821-1A909107F60A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6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1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2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6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0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0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6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7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4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5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4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0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04.xml"/><Relationship Id="rId20" Type="http://schemas.openxmlformats.org/officeDocument/2006/relationships/tags" Target="../tags/tag115.xml"/><Relationship Id="rId21" Type="http://schemas.openxmlformats.org/officeDocument/2006/relationships/tags" Target="../tags/tag116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9.xml"/><Relationship Id="rId10" Type="http://schemas.openxmlformats.org/officeDocument/2006/relationships/tags" Target="../tags/tag105.xml"/><Relationship Id="rId11" Type="http://schemas.openxmlformats.org/officeDocument/2006/relationships/tags" Target="../tags/tag106.xml"/><Relationship Id="rId12" Type="http://schemas.openxmlformats.org/officeDocument/2006/relationships/tags" Target="../tags/tag107.xml"/><Relationship Id="rId13" Type="http://schemas.openxmlformats.org/officeDocument/2006/relationships/tags" Target="../tags/tag108.xml"/><Relationship Id="rId14" Type="http://schemas.openxmlformats.org/officeDocument/2006/relationships/tags" Target="../tags/tag109.xml"/><Relationship Id="rId15" Type="http://schemas.openxmlformats.org/officeDocument/2006/relationships/tags" Target="../tags/tag110.xml"/><Relationship Id="rId16" Type="http://schemas.openxmlformats.org/officeDocument/2006/relationships/tags" Target="../tags/tag111.xml"/><Relationship Id="rId17" Type="http://schemas.openxmlformats.org/officeDocument/2006/relationships/tags" Target="../tags/tag112.xml"/><Relationship Id="rId18" Type="http://schemas.openxmlformats.org/officeDocument/2006/relationships/tags" Target="../tags/tag113.xml"/><Relationship Id="rId19" Type="http://schemas.openxmlformats.org/officeDocument/2006/relationships/tags" Target="../tags/tag114.xml"/><Relationship Id="rId1" Type="http://schemas.openxmlformats.org/officeDocument/2006/relationships/tags" Target="../tags/tag96.xml"/><Relationship Id="rId2" Type="http://schemas.openxmlformats.org/officeDocument/2006/relationships/tags" Target="../tags/tag97.xml"/><Relationship Id="rId3" Type="http://schemas.openxmlformats.org/officeDocument/2006/relationships/tags" Target="../tags/tag98.xml"/><Relationship Id="rId4" Type="http://schemas.openxmlformats.org/officeDocument/2006/relationships/tags" Target="../tags/tag99.xml"/><Relationship Id="rId5" Type="http://schemas.openxmlformats.org/officeDocument/2006/relationships/tags" Target="../tags/tag100.xml"/><Relationship Id="rId6" Type="http://schemas.openxmlformats.org/officeDocument/2006/relationships/tags" Target="../tags/tag101.xml"/><Relationship Id="rId7" Type="http://schemas.openxmlformats.org/officeDocument/2006/relationships/tags" Target="../tags/tag102.xml"/><Relationship Id="rId8" Type="http://schemas.openxmlformats.org/officeDocument/2006/relationships/tags" Target="../tags/tag103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25.xml"/><Relationship Id="rId20" Type="http://schemas.openxmlformats.org/officeDocument/2006/relationships/tags" Target="../tags/tag136.xml"/><Relationship Id="rId21" Type="http://schemas.openxmlformats.org/officeDocument/2006/relationships/tags" Target="../tags/tag137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0.xml"/><Relationship Id="rId10" Type="http://schemas.openxmlformats.org/officeDocument/2006/relationships/tags" Target="../tags/tag126.xml"/><Relationship Id="rId11" Type="http://schemas.openxmlformats.org/officeDocument/2006/relationships/tags" Target="../tags/tag127.xml"/><Relationship Id="rId12" Type="http://schemas.openxmlformats.org/officeDocument/2006/relationships/tags" Target="../tags/tag128.xml"/><Relationship Id="rId13" Type="http://schemas.openxmlformats.org/officeDocument/2006/relationships/tags" Target="../tags/tag129.xml"/><Relationship Id="rId14" Type="http://schemas.openxmlformats.org/officeDocument/2006/relationships/tags" Target="../tags/tag130.xml"/><Relationship Id="rId15" Type="http://schemas.openxmlformats.org/officeDocument/2006/relationships/tags" Target="../tags/tag131.xml"/><Relationship Id="rId16" Type="http://schemas.openxmlformats.org/officeDocument/2006/relationships/tags" Target="../tags/tag132.xml"/><Relationship Id="rId17" Type="http://schemas.openxmlformats.org/officeDocument/2006/relationships/tags" Target="../tags/tag133.xml"/><Relationship Id="rId18" Type="http://schemas.openxmlformats.org/officeDocument/2006/relationships/tags" Target="../tags/tag134.xml"/><Relationship Id="rId19" Type="http://schemas.openxmlformats.org/officeDocument/2006/relationships/tags" Target="../tags/tag135.xml"/><Relationship Id="rId1" Type="http://schemas.openxmlformats.org/officeDocument/2006/relationships/tags" Target="../tags/tag117.xml"/><Relationship Id="rId2" Type="http://schemas.openxmlformats.org/officeDocument/2006/relationships/tags" Target="../tags/tag118.xml"/><Relationship Id="rId3" Type="http://schemas.openxmlformats.org/officeDocument/2006/relationships/tags" Target="../tags/tag119.xml"/><Relationship Id="rId4" Type="http://schemas.openxmlformats.org/officeDocument/2006/relationships/tags" Target="../tags/tag120.xml"/><Relationship Id="rId5" Type="http://schemas.openxmlformats.org/officeDocument/2006/relationships/tags" Target="../tags/tag121.xml"/><Relationship Id="rId6" Type="http://schemas.openxmlformats.org/officeDocument/2006/relationships/tags" Target="../tags/tag122.xml"/><Relationship Id="rId7" Type="http://schemas.openxmlformats.org/officeDocument/2006/relationships/tags" Target="../tags/tag123.xml"/><Relationship Id="rId8" Type="http://schemas.openxmlformats.org/officeDocument/2006/relationships/tags" Target="../tags/tag124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46.xml"/><Relationship Id="rId20" Type="http://schemas.openxmlformats.org/officeDocument/2006/relationships/tags" Target="../tags/tag157.xml"/><Relationship Id="rId21" Type="http://schemas.openxmlformats.org/officeDocument/2006/relationships/tags" Target="../tags/tag15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1.xml"/><Relationship Id="rId10" Type="http://schemas.openxmlformats.org/officeDocument/2006/relationships/tags" Target="../tags/tag147.xml"/><Relationship Id="rId11" Type="http://schemas.openxmlformats.org/officeDocument/2006/relationships/tags" Target="../tags/tag148.xml"/><Relationship Id="rId12" Type="http://schemas.openxmlformats.org/officeDocument/2006/relationships/tags" Target="../tags/tag149.xml"/><Relationship Id="rId13" Type="http://schemas.openxmlformats.org/officeDocument/2006/relationships/tags" Target="../tags/tag150.xml"/><Relationship Id="rId14" Type="http://schemas.openxmlformats.org/officeDocument/2006/relationships/tags" Target="../tags/tag151.xml"/><Relationship Id="rId15" Type="http://schemas.openxmlformats.org/officeDocument/2006/relationships/tags" Target="../tags/tag152.xml"/><Relationship Id="rId16" Type="http://schemas.openxmlformats.org/officeDocument/2006/relationships/tags" Target="../tags/tag153.xml"/><Relationship Id="rId17" Type="http://schemas.openxmlformats.org/officeDocument/2006/relationships/tags" Target="../tags/tag154.xml"/><Relationship Id="rId18" Type="http://schemas.openxmlformats.org/officeDocument/2006/relationships/tags" Target="../tags/tag155.xml"/><Relationship Id="rId19" Type="http://schemas.openxmlformats.org/officeDocument/2006/relationships/tags" Target="../tags/tag156.xml"/><Relationship Id="rId1" Type="http://schemas.openxmlformats.org/officeDocument/2006/relationships/tags" Target="../tags/tag138.xml"/><Relationship Id="rId2" Type="http://schemas.openxmlformats.org/officeDocument/2006/relationships/tags" Target="../tags/tag139.xml"/><Relationship Id="rId3" Type="http://schemas.openxmlformats.org/officeDocument/2006/relationships/tags" Target="../tags/tag140.xml"/><Relationship Id="rId4" Type="http://schemas.openxmlformats.org/officeDocument/2006/relationships/tags" Target="../tags/tag141.xml"/><Relationship Id="rId5" Type="http://schemas.openxmlformats.org/officeDocument/2006/relationships/tags" Target="../tags/tag142.xml"/><Relationship Id="rId6" Type="http://schemas.openxmlformats.org/officeDocument/2006/relationships/tags" Target="../tags/tag143.xml"/><Relationship Id="rId7" Type="http://schemas.openxmlformats.org/officeDocument/2006/relationships/tags" Target="../tags/tag144.xml"/><Relationship Id="rId8" Type="http://schemas.openxmlformats.org/officeDocument/2006/relationships/tags" Target="../tags/tag145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67.xml"/><Relationship Id="rId20" Type="http://schemas.openxmlformats.org/officeDocument/2006/relationships/tags" Target="../tags/tag178.xml"/><Relationship Id="rId21" Type="http://schemas.openxmlformats.org/officeDocument/2006/relationships/tags" Target="../tags/tag17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2.xml"/><Relationship Id="rId10" Type="http://schemas.openxmlformats.org/officeDocument/2006/relationships/tags" Target="../tags/tag168.xml"/><Relationship Id="rId11" Type="http://schemas.openxmlformats.org/officeDocument/2006/relationships/tags" Target="../tags/tag169.xml"/><Relationship Id="rId12" Type="http://schemas.openxmlformats.org/officeDocument/2006/relationships/tags" Target="../tags/tag170.xml"/><Relationship Id="rId13" Type="http://schemas.openxmlformats.org/officeDocument/2006/relationships/tags" Target="../tags/tag171.xml"/><Relationship Id="rId14" Type="http://schemas.openxmlformats.org/officeDocument/2006/relationships/tags" Target="../tags/tag172.xml"/><Relationship Id="rId15" Type="http://schemas.openxmlformats.org/officeDocument/2006/relationships/tags" Target="../tags/tag173.xml"/><Relationship Id="rId16" Type="http://schemas.openxmlformats.org/officeDocument/2006/relationships/tags" Target="../tags/tag174.xml"/><Relationship Id="rId17" Type="http://schemas.openxmlformats.org/officeDocument/2006/relationships/tags" Target="../tags/tag175.xml"/><Relationship Id="rId18" Type="http://schemas.openxmlformats.org/officeDocument/2006/relationships/tags" Target="../tags/tag176.xml"/><Relationship Id="rId19" Type="http://schemas.openxmlformats.org/officeDocument/2006/relationships/tags" Target="../tags/tag177.xml"/><Relationship Id="rId1" Type="http://schemas.openxmlformats.org/officeDocument/2006/relationships/tags" Target="../tags/tag159.xml"/><Relationship Id="rId2" Type="http://schemas.openxmlformats.org/officeDocument/2006/relationships/tags" Target="../tags/tag160.xml"/><Relationship Id="rId3" Type="http://schemas.openxmlformats.org/officeDocument/2006/relationships/tags" Target="../tags/tag161.xml"/><Relationship Id="rId4" Type="http://schemas.openxmlformats.org/officeDocument/2006/relationships/tags" Target="../tags/tag162.xml"/><Relationship Id="rId5" Type="http://schemas.openxmlformats.org/officeDocument/2006/relationships/tags" Target="../tags/tag163.xml"/><Relationship Id="rId6" Type="http://schemas.openxmlformats.org/officeDocument/2006/relationships/tags" Target="../tags/tag164.xml"/><Relationship Id="rId7" Type="http://schemas.openxmlformats.org/officeDocument/2006/relationships/tags" Target="../tags/tag165.xml"/><Relationship Id="rId8" Type="http://schemas.openxmlformats.org/officeDocument/2006/relationships/tags" Target="../tags/tag166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188.xml"/><Relationship Id="rId20" Type="http://schemas.openxmlformats.org/officeDocument/2006/relationships/tags" Target="../tags/tag199.xml"/><Relationship Id="rId21" Type="http://schemas.openxmlformats.org/officeDocument/2006/relationships/tags" Target="../tags/tag200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3.xml"/><Relationship Id="rId10" Type="http://schemas.openxmlformats.org/officeDocument/2006/relationships/tags" Target="../tags/tag189.xml"/><Relationship Id="rId11" Type="http://schemas.openxmlformats.org/officeDocument/2006/relationships/tags" Target="../tags/tag190.xml"/><Relationship Id="rId12" Type="http://schemas.openxmlformats.org/officeDocument/2006/relationships/tags" Target="../tags/tag191.xml"/><Relationship Id="rId13" Type="http://schemas.openxmlformats.org/officeDocument/2006/relationships/tags" Target="../tags/tag192.xml"/><Relationship Id="rId14" Type="http://schemas.openxmlformats.org/officeDocument/2006/relationships/tags" Target="../tags/tag193.xml"/><Relationship Id="rId15" Type="http://schemas.openxmlformats.org/officeDocument/2006/relationships/tags" Target="../tags/tag194.xml"/><Relationship Id="rId16" Type="http://schemas.openxmlformats.org/officeDocument/2006/relationships/tags" Target="../tags/tag195.xml"/><Relationship Id="rId17" Type="http://schemas.openxmlformats.org/officeDocument/2006/relationships/tags" Target="../tags/tag196.xml"/><Relationship Id="rId18" Type="http://schemas.openxmlformats.org/officeDocument/2006/relationships/tags" Target="../tags/tag197.xml"/><Relationship Id="rId19" Type="http://schemas.openxmlformats.org/officeDocument/2006/relationships/tags" Target="../tags/tag198.xml"/><Relationship Id="rId1" Type="http://schemas.openxmlformats.org/officeDocument/2006/relationships/tags" Target="../tags/tag180.xml"/><Relationship Id="rId2" Type="http://schemas.openxmlformats.org/officeDocument/2006/relationships/tags" Target="../tags/tag181.xml"/><Relationship Id="rId3" Type="http://schemas.openxmlformats.org/officeDocument/2006/relationships/tags" Target="../tags/tag182.xml"/><Relationship Id="rId4" Type="http://schemas.openxmlformats.org/officeDocument/2006/relationships/tags" Target="../tags/tag183.xml"/><Relationship Id="rId5" Type="http://schemas.openxmlformats.org/officeDocument/2006/relationships/tags" Target="../tags/tag184.xml"/><Relationship Id="rId6" Type="http://schemas.openxmlformats.org/officeDocument/2006/relationships/tags" Target="../tags/tag185.xml"/><Relationship Id="rId7" Type="http://schemas.openxmlformats.org/officeDocument/2006/relationships/tags" Target="../tags/tag186.xml"/><Relationship Id="rId8" Type="http://schemas.openxmlformats.org/officeDocument/2006/relationships/tags" Target="../tags/tag187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209.xml"/><Relationship Id="rId20" Type="http://schemas.openxmlformats.org/officeDocument/2006/relationships/tags" Target="../tags/tag220.xml"/><Relationship Id="rId21" Type="http://schemas.openxmlformats.org/officeDocument/2006/relationships/tags" Target="../tags/tag221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210.xml"/><Relationship Id="rId11" Type="http://schemas.openxmlformats.org/officeDocument/2006/relationships/tags" Target="../tags/tag211.xml"/><Relationship Id="rId12" Type="http://schemas.openxmlformats.org/officeDocument/2006/relationships/tags" Target="../tags/tag212.xml"/><Relationship Id="rId13" Type="http://schemas.openxmlformats.org/officeDocument/2006/relationships/tags" Target="../tags/tag213.xml"/><Relationship Id="rId14" Type="http://schemas.openxmlformats.org/officeDocument/2006/relationships/tags" Target="../tags/tag214.xml"/><Relationship Id="rId15" Type="http://schemas.openxmlformats.org/officeDocument/2006/relationships/tags" Target="../tags/tag215.xml"/><Relationship Id="rId16" Type="http://schemas.openxmlformats.org/officeDocument/2006/relationships/tags" Target="../tags/tag216.xml"/><Relationship Id="rId17" Type="http://schemas.openxmlformats.org/officeDocument/2006/relationships/tags" Target="../tags/tag217.xml"/><Relationship Id="rId18" Type="http://schemas.openxmlformats.org/officeDocument/2006/relationships/tags" Target="../tags/tag218.xml"/><Relationship Id="rId19" Type="http://schemas.openxmlformats.org/officeDocument/2006/relationships/tags" Target="../tags/tag219.xml"/><Relationship Id="rId1" Type="http://schemas.openxmlformats.org/officeDocument/2006/relationships/tags" Target="../tags/tag201.xml"/><Relationship Id="rId2" Type="http://schemas.openxmlformats.org/officeDocument/2006/relationships/tags" Target="../tags/tag202.xml"/><Relationship Id="rId3" Type="http://schemas.openxmlformats.org/officeDocument/2006/relationships/tags" Target="../tags/tag203.xml"/><Relationship Id="rId4" Type="http://schemas.openxmlformats.org/officeDocument/2006/relationships/tags" Target="../tags/tag204.xml"/><Relationship Id="rId5" Type="http://schemas.openxmlformats.org/officeDocument/2006/relationships/tags" Target="../tags/tag205.xml"/><Relationship Id="rId6" Type="http://schemas.openxmlformats.org/officeDocument/2006/relationships/tags" Target="../tags/tag206.xml"/><Relationship Id="rId7" Type="http://schemas.openxmlformats.org/officeDocument/2006/relationships/tags" Target="../tags/tag207.xml"/><Relationship Id="rId8" Type="http://schemas.openxmlformats.org/officeDocument/2006/relationships/tags" Target="../tags/tag208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230.xml"/><Relationship Id="rId20" Type="http://schemas.openxmlformats.org/officeDocument/2006/relationships/tags" Target="../tags/tag241.xml"/><Relationship Id="rId21" Type="http://schemas.openxmlformats.org/officeDocument/2006/relationships/tags" Target="../tags/tag242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5.xml"/><Relationship Id="rId10" Type="http://schemas.openxmlformats.org/officeDocument/2006/relationships/tags" Target="../tags/tag231.xml"/><Relationship Id="rId11" Type="http://schemas.openxmlformats.org/officeDocument/2006/relationships/tags" Target="../tags/tag232.xml"/><Relationship Id="rId12" Type="http://schemas.openxmlformats.org/officeDocument/2006/relationships/tags" Target="../tags/tag233.xml"/><Relationship Id="rId13" Type="http://schemas.openxmlformats.org/officeDocument/2006/relationships/tags" Target="../tags/tag234.xml"/><Relationship Id="rId14" Type="http://schemas.openxmlformats.org/officeDocument/2006/relationships/tags" Target="../tags/tag235.xml"/><Relationship Id="rId15" Type="http://schemas.openxmlformats.org/officeDocument/2006/relationships/tags" Target="../tags/tag236.xml"/><Relationship Id="rId16" Type="http://schemas.openxmlformats.org/officeDocument/2006/relationships/tags" Target="../tags/tag237.xml"/><Relationship Id="rId17" Type="http://schemas.openxmlformats.org/officeDocument/2006/relationships/tags" Target="../tags/tag238.xml"/><Relationship Id="rId18" Type="http://schemas.openxmlformats.org/officeDocument/2006/relationships/tags" Target="../tags/tag239.xml"/><Relationship Id="rId19" Type="http://schemas.openxmlformats.org/officeDocument/2006/relationships/tags" Target="../tags/tag240.xml"/><Relationship Id="rId1" Type="http://schemas.openxmlformats.org/officeDocument/2006/relationships/tags" Target="../tags/tag222.xml"/><Relationship Id="rId2" Type="http://schemas.openxmlformats.org/officeDocument/2006/relationships/tags" Target="../tags/tag223.xml"/><Relationship Id="rId3" Type="http://schemas.openxmlformats.org/officeDocument/2006/relationships/tags" Target="../tags/tag224.xml"/><Relationship Id="rId4" Type="http://schemas.openxmlformats.org/officeDocument/2006/relationships/tags" Target="../tags/tag225.xml"/><Relationship Id="rId5" Type="http://schemas.openxmlformats.org/officeDocument/2006/relationships/tags" Target="../tags/tag226.xml"/><Relationship Id="rId6" Type="http://schemas.openxmlformats.org/officeDocument/2006/relationships/tags" Target="../tags/tag227.xml"/><Relationship Id="rId7" Type="http://schemas.openxmlformats.org/officeDocument/2006/relationships/tags" Target="../tags/tag228.xml"/><Relationship Id="rId8" Type="http://schemas.openxmlformats.org/officeDocument/2006/relationships/tags" Target="../tags/tag229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251.xml"/><Relationship Id="rId20" Type="http://schemas.openxmlformats.org/officeDocument/2006/relationships/tags" Target="../tags/tag262.xml"/><Relationship Id="rId21" Type="http://schemas.openxmlformats.org/officeDocument/2006/relationships/tags" Target="../tags/tag263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6.xml"/><Relationship Id="rId10" Type="http://schemas.openxmlformats.org/officeDocument/2006/relationships/tags" Target="../tags/tag252.xml"/><Relationship Id="rId11" Type="http://schemas.openxmlformats.org/officeDocument/2006/relationships/tags" Target="../tags/tag253.xml"/><Relationship Id="rId12" Type="http://schemas.openxmlformats.org/officeDocument/2006/relationships/tags" Target="../tags/tag254.xml"/><Relationship Id="rId13" Type="http://schemas.openxmlformats.org/officeDocument/2006/relationships/tags" Target="../tags/tag255.xml"/><Relationship Id="rId14" Type="http://schemas.openxmlformats.org/officeDocument/2006/relationships/tags" Target="../tags/tag256.xml"/><Relationship Id="rId15" Type="http://schemas.openxmlformats.org/officeDocument/2006/relationships/tags" Target="../tags/tag257.xml"/><Relationship Id="rId16" Type="http://schemas.openxmlformats.org/officeDocument/2006/relationships/tags" Target="../tags/tag258.xml"/><Relationship Id="rId17" Type="http://schemas.openxmlformats.org/officeDocument/2006/relationships/tags" Target="../tags/tag259.xml"/><Relationship Id="rId18" Type="http://schemas.openxmlformats.org/officeDocument/2006/relationships/tags" Target="../tags/tag260.xml"/><Relationship Id="rId19" Type="http://schemas.openxmlformats.org/officeDocument/2006/relationships/tags" Target="../tags/tag261.xml"/><Relationship Id="rId1" Type="http://schemas.openxmlformats.org/officeDocument/2006/relationships/tags" Target="../tags/tag243.xml"/><Relationship Id="rId2" Type="http://schemas.openxmlformats.org/officeDocument/2006/relationships/tags" Target="../tags/tag244.xml"/><Relationship Id="rId3" Type="http://schemas.openxmlformats.org/officeDocument/2006/relationships/tags" Target="../tags/tag245.xml"/><Relationship Id="rId4" Type="http://schemas.openxmlformats.org/officeDocument/2006/relationships/tags" Target="../tags/tag246.xml"/><Relationship Id="rId5" Type="http://schemas.openxmlformats.org/officeDocument/2006/relationships/tags" Target="../tags/tag247.xml"/><Relationship Id="rId6" Type="http://schemas.openxmlformats.org/officeDocument/2006/relationships/tags" Target="../tags/tag248.xml"/><Relationship Id="rId7" Type="http://schemas.openxmlformats.org/officeDocument/2006/relationships/tags" Target="../tags/tag249.xml"/><Relationship Id="rId8" Type="http://schemas.openxmlformats.org/officeDocument/2006/relationships/tags" Target="../tags/tag25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26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26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26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26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26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://visualgo.net/dfsbfs.html" TargetMode="Externa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tags" Target="../tags/tag279.xml"/><Relationship Id="rId12" Type="http://schemas.openxmlformats.org/officeDocument/2006/relationships/tags" Target="../tags/tag280.xml"/><Relationship Id="rId13" Type="http://schemas.openxmlformats.org/officeDocument/2006/relationships/tags" Target="../tags/tag281.xml"/><Relationship Id="rId14" Type="http://schemas.openxmlformats.org/officeDocument/2006/relationships/tags" Target="../tags/tag282.xml"/><Relationship Id="rId15" Type="http://schemas.openxmlformats.org/officeDocument/2006/relationships/tags" Target="../tags/tag283.xml"/><Relationship Id="rId16" Type="http://schemas.openxmlformats.org/officeDocument/2006/relationships/tags" Target="../tags/tag284.xml"/><Relationship Id="rId17" Type="http://schemas.openxmlformats.org/officeDocument/2006/relationships/tags" Target="../tags/tag285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5.xml"/><Relationship Id="rId1" Type="http://schemas.openxmlformats.org/officeDocument/2006/relationships/tags" Target="../tags/tag269.xml"/><Relationship Id="rId2" Type="http://schemas.openxmlformats.org/officeDocument/2006/relationships/tags" Target="../tags/tag270.xml"/><Relationship Id="rId3" Type="http://schemas.openxmlformats.org/officeDocument/2006/relationships/tags" Target="../tags/tag271.xml"/><Relationship Id="rId4" Type="http://schemas.openxmlformats.org/officeDocument/2006/relationships/tags" Target="../tags/tag272.xml"/><Relationship Id="rId5" Type="http://schemas.openxmlformats.org/officeDocument/2006/relationships/tags" Target="../tags/tag273.xml"/><Relationship Id="rId6" Type="http://schemas.openxmlformats.org/officeDocument/2006/relationships/tags" Target="../tags/tag274.xml"/><Relationship Id="rId7" Type="http://schemas.openxmlformats.org/officeDocument/2006/relationships/tags" Target="../tags/tag275.xml"/><Relationship Id="rId8" Type="http://schemas.openxmlformats.org/officeDocument/2006/relationships/tags" Target="../tags/tag276.xml"/><Relationship Id="rId9" Type="http://schemas.openxmlformats.org/officeDocument/2006/relationships/tags" Target="../tags/tag277.xml"/><Relationship Id="rId10" Type="http://schemas.openxmlformats.org/officeDocument/2006/relationships/tags" Target="../tags/tag278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296.xml"/><Relationship Id="rId12" Type="http://schemas.openxmlformats.org/officeDocument/2006/relationships/tags" Target="../tags/tag297.xml"/><Relationship Id="rId13" Type="http://schemas.openxmlformats.org/officeDocument/2006/relationships/tags" Target="../tags/tag298.xml"/><Relationship Id="rId14" Type="http://schemas.openxmlformats.org/officeDocument/2006/relationships/tags" Target="../tags/tag299.xml"/><Relationship Id="rId15" Type="http://schemas.openxmlformats.org/officeDocument/2006/relationships/tags" Target="../tags/tag300.xml"/><Relationship Id="rId16" Type="http://schemas.openxmlformats.org/officeDocument/2006/relationships/tags" Target="../tags/tag301.xml"/><Relationship Id="rId17" Type="http://schemas.openxmlformats.org/officeDocument/2006/relationships/tags" Target="../tags/tag302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6.xml"/><Relationship Id="rId1" Type="http://schemas.openxmlformats.org/officeDocument/2006/relationships/tags" Target="../tags/tag286.xml"/><Relationship Id="rId2" Type="http://schemas.openxmlformats.org/officeDocument/2006/relationships/tags" Target="../tags/tag287.xml"/><Relationship Id="rId3" Type="http://schemas.openxmlformats.org/officeDocument/2006/relationships/tags" Target="../tags/tag288.xml"/><Relationship Id="rId4" Type="http://schemas.openxmlformats.org/officeDocument/2006/relationships/tags" Target="../tags/tag289.xml"/><Relationship Id="rId5" Type="http://schemas.openxmlformats.org/officeDocument/2006/relationships/tags" Target="../tags/tag290.xml"/><Relationship Id="rId6" Type="http://schemas.openxmlformats.org/officeDocument/2006/relationships/tags" Target="../tags/tag291.xml"/><Relationship Id="rId7" Type="http://schemas.openxmlformats.org/officeDocument/2006/relationships/tags" Target="../tags/tag292.xml"/><Relationship Id="rId8" Type="http://schemas.openxmlformats.org/officeDocument/2006/relationships/tags" Target="../tags/tag293.xml"/><Relationship Id="rId9" Type="http://schemas.openxmlformats.org/officeDocument/2006/relationships/tags" Target="../tags/tag294.xml"/><Relationship Id="rId10" Type="http://schemas.openxmlformats.org/officeDocument/2006/relationships/tags" Target="../tags/tag295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tags" Target="../tags/tag313.xml"/><Relationship Id="rId12" Type="http://schemas.openxmlformats.org/officeDocument/2006/relationships/tags" Target="../tags/tag314.xml"/><Relationship Id="rId13" Type="http://schemas.openxmlformats.org/officeDocument/2006/relationships/tags" Target="../tags/tag315.xml"/><Relationship Id="rId14" Type="http://schemas.openxmlformats.org/officeDocument/2006/relationships/tags" Target="../tags/tag316.xml"/><Relationship Id="rId15" Type="http://schemas.openxmlformats.org/officeDocument/2006/relationships/tags" Target="../tags/tag317.xml"/><Relationship Id="rId16" Type="http://schemas.openxmlformats.org/officeDocument/2006/relationships/tags" Target="../tags/tag318.xml"/><Relationship Id="rId17" Type="http://schemas.openxmlformats.org/officeDocument/2006/relationships/tags" Target="../tags/tag319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7.xml"/><Relationship Id="rId1" Type="http://schemas.openxmlformats.org/officeDocument/2006/relationships/tags" Target="../tags/tag303.xml"/><Relationship Id="rId2" Type="http://schemas.openxmlformats.org/officeDocument/2006/relationships/tags" Target="../tags/tag304.xml"/><Relationship Id="rId3" Type="http://schemas.openxmlformats.org/officeDocument/2006/relationships/tags" Target="../tags/tag305.xml"/><Relationship Id="rId4" Type="http://schemas.openxmlformats.org/officeDocument/2006/relationships/tags" Target="../tags/tag306.xml"/><Relationship Id="rId5" Type="http://schemas.openxmlformats.org/officeDocument/2006/relationships/tags" Target="../tags/tag307.xml"/><Relationship Id="rId6" Type="http://schemas.openxmlformats.org/officeDocument/2006/relationships/tags" Target="../tags/tag308.xml"/><Relationship Id="rId7" Type="http://schemas.openxmlformats.org/officeDocument/2006/relationships/tags" Target="../tags/tag309.xml"/><Relationship Id="rId8" Type="http://schemas.openxmlformats.org/officeDocument/2006/relationships/tags" Target="../tags/tag310.xml"/><Relationship Id="rId9" Type="http://schemas.openxmlformats.org/officeDocument/2006/relationships/tags" Target="../tags/tag311.xml"/><Relationship Id="rId10" Type="http://schemas.openxmlformats.org/officeDocument/2006/relationships/tags" Target="../tags/tag31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tags" Target="../tags/tag328.xml"/><Relationship Id="rId20" Type="http://schemas.openxmlformats.org/officeDocument/2006/relationships/notesSlide" Target="../notesSlides/notesSlide33.xml"/><Relationship Id="rId10" Type="http://schemas.openxmlformats.org/officeDocument/2006/relationships/tags" Target="../tags/tag329.xml"/><Relationship Id="rId11" Type="http://schemas.openxmlformats.org/officeDocument/2006/relationships/tags" Target="../tags/tag330.xml"/><Relationship Id="rId12" Type="http://schemas.openxmlformats.org/officeDocument/2006/relationships/tags" Target="../tags/tag331.xml"/><Relationship Id="rId13" Type="http://schemas.openxmlformats.org/officeDocument/2006/relationships/tags" Target="../tags/tag332.xml"/><Relationship Id="rId14" Type="http://schemas.openxmlformats.org/officeDocument/2006/relationships/tags" Target="../tags/tag333.xml"/><Relationship Id="rId15" Type="http://schemas.openxmlformats.org/officeDocument/2006/relationships/tags" Target="../tags/tag334.xml"/><Relationship Id="rId16" Type="http://schemas.openxmlformats.org/officeDocument/2006/relationships/tags" Target="../tags/tag335.xml"/><Relationship Id="rId17" Type="http://schemas.openxmlformats.org/officeDocument/2006/relationships/tags" Target="../tags/tag336.xml"/><Relationship Id="rId18" Type="http://schemas.openxmlformats.org/officeDocument/2006/relationships/tags" Target="../tags/tag337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320.xml"/><Relationship Id="rId2" Type="http://schemas.openxmlformats.org/officeDocument/2006/relationships/tags" Target="../tags/tag321.xml"/><Relationship Id="rId3" Type="http://schemas.openxmlformats.org/officeDocument/2006/relationships/tags" Target="../tags/tag322.xml"/><Relationship Id="rId4" Type="http://schemas.openxmlformats.org/officeDocument/2006/relationships/tags" Target="../tags/tag323.xml"/><Relationship Id="rId5" Type="http://schemas.openxmlformats.org/officeDocument/2006/relationships/tags" Target="../tags/tag324.xml"/><Relationship Id="rId6" Type="http://schemas.openxmlformats.org/officeDocument/2006/relationships/tags" Target="../tags/tag325.xml"/><Relationship Id="rId7" Type="http://schemas.openxmlformats.org/officeDocument/2006/relationships/tags" Target="../tags/tag326.xml"/><Relationship Id="rId8" Type="http://schemas.openxmlformats.org/officeDocument/2006/relationships/tags" Target="../tags/tag3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3.xml"/><Relationship Id="rId1" Type="http://schemas.openxmlformats.org/officeDocument/2006/relationships/tags" Target="../tags/tag23.xml"/><Relationship Id="rId2" Type="http://schemas.openxmlformats.org/officeDocument/2006/relationships/tags" Target="../tags/tag24.xml"/><Relationship Id="rId3" Type="http://schemas.openxmlformats.org/officeDocument/2006/relationships/tags" Target="../tags/tag25.xml"/><Relationship Id="rId4" Type="http://schemas.openxmlformats.org/officeDocument/2006/relationships/tags" Target="../tags/tag26.xml"/><Relationship Id="rId5" Type="http://schemas.openxmlformats.org/officeDocument/2006/relationships/tags" Target="../tags/tag27.xml"/><Relationship Id="rId6" Type="http://schemas.openxmlformats.org/officeDocument/2006/relationships/tags" Target="../tags/tag28.xml"/><Relationship Id="rId7" Type="http://schemas.openxmlformats.org/officeDocument/2006/relationships/tags" Target="../tags/tag29.xml"/><Relationship Id="rId8" Type="http://schemas.openxmlformats.org/officeDocument/2006/relationships/tags" Target="../tags/tag30.xml"/><Relationship Id="rId9" Type="http://schemas.openxmlformats.org/officeDocument/2006/relationships/tags" Target="../tags/tag31.xml"/><Relationship Id="rId10" Type="http://schemas.openxmlformats.org/officeDocument/2006/relationships/tags" Target="../tags/tag3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tags" Target="../tags/tag33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tags" Target="../tags/tag33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tags" Target="../tags/tag34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tags" Target="../tags/tag34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tags" Target="../tags/tag34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tags" Target="../tags/tag34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tags" Target="../tags/tag34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tags" Target="../tags/tag34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tags" Target="../tags/tag34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8.xml"/><Relationship Id="rId1" Type="http://schemas.openxmlformats.org/officeDocument/2006/relationships/tags" Target="../tags/tag347.xml"/><Relationship Id="rId2" Type="http://schemas.openxmlformats.org/officeDocument/2006/relationships/tags" Target="../tags/tag348.xml"/></Relationships>
</file>

<file path=ppt/slides/_rels/slide52.xml.rels><?xml version="1.0" encoding="UTF-8" standalone="yes"?>
<Relationships xmlns="http://schemas.openxmlformats.org/package/2006/relationships"><Relationship Id="rId13" Type="http://schemas.openxmlformats.org/officeDocument/2006/relationships/tags" Target="../tags/tag361.xml"/><Relationship Id="rId14" Type="http://schemas.openxmlformats.org/officeDocument/2006/relationships/tags" Target="../tags/tag362.xml"/><Relationship Id="rId15" Type="http://schemas.openxmlformats.org/officeDocument/2006/relationships/tags" Target="../tags/tag363.xml"/><Relationship Id="rId16" Type="http://schemas.openxmlformats.org/officeDocument/2006/relationships/tags" Target="../tags/tag364.xml"/><Relationship Id="rId17" Type="http://schemas.openxmlformats.org/officeDocument/2006/relationships/tags" Target="../tags/tag365.xml"/><Relationship Id="rId18" Type="http://schemas.openxmlformats.org/officeDocument/2006/relationships/tags" Target="../tags/tag366.xml"/><Relationship Id="rId19" Type="http://schemas.openxmlformats.org/officeDocument/2006/relationships/tags" Target="../tags/tag367.xml"/><Relationship Id="rId50" Type="http://schemas.openxmlformats.org/officeDocument/2006/relationships/tags" Target="../tags/tag398.xml"/><Relationship Id="rId51" Type="http://schemas.openxmlformats.org/officeDocument/2006/relationships/tags" Target="../tags/tag399.xml"/><Relationship Id="rId52" Type="http://schemas.openxmlformats.org/officeDocument/2006/relationships/tags" Target="../tags/tag400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388.xml"/><Relationship Id="rId41" Type="http://schemas.openxmlformats.org/officeDocument/2006/relationships/tags" Target="../tags/tag389.xml"/><Relationship Id="rId42" Type="http://schemas.openxmlformats.org/officeDocument/2006/relationships/tags" Target="../tags/tag390.xml"/><Relationship Id="rId43" Type="http://schemas.openxmlformats.org/officeDocument/2006/relationships/tags" Target="../tags/tag391.xml"/><Relationship Id="rId44" Type="http://schemas.openxmlformats.org/officeDocument/2006/relationships/tags" Target="../tags/tag392.xml"/><Relationship Id="rId45" Type="http://schemas.openxmlformats.org/officeDocument/2006/relationships/tags" Target="../tags/tag393.xml"/><Relationship Id="rId46" Type="http://schemas.openxmlformats.org/officeDocument/2006/relationships/tags" Target="../tags/tag394.xml"/><Relationship Id="rId47" Type="http://schemas.openxmlformats.org/officeDocument/2006/relationships/tags" Target="../tags/tag395.xml"/><Relationship Id="rId48" Type="http://schemas.openxmlformats.org/officeDocument/2006/relationships/tags" Target="../tags/tag396.xml"/><Relationship Id="rId49" Type="http://schemas.openxmlformats.org/officeDocument/2006/relationships/tags" Target="../tags/tag397.xml"/><Relationship Id="rId1" Type="http://schemas.openxmlformats.org/officeDocument/2006/relationships/tags" Target="../tags/tag349.xml"/><Relationship Id="rId2" Type="http://schemas.openxmlformats.org/officeDocument/2006/relationships/tags" Target="../tags/tag350.xml"/><Relationship Id="rId3" Type="http://schemas.openxmlformats.org/officeDocument/2006/relationships/tags" Target="../tags/tag351.xml"/><Relationship Id="rId4" Type="http://schemas.openxmlformats.org/officeDocument/2006/relationships/tags" Target="../tags/tag352.xml"/><Relationship Id="rId5" Type="http://schemas.openxmlformats.org/officeDocument/2006/relationships/tags" Target="../tags/tag353.xml"/><Relationship Id="rId6" Type="http://schemas.openxmlformats.org/officeDocument/2006/relationships/tags" Target="../tags/tag354.xml"/><Relationship Id="rId7" Type="http://schemas.openxmlformats.org/officeDocument/2006/relationships/tags" Target="../tags/tag355.xml"/><Relationship Id="rId8" Type="http://schemas.openxmlformats.org/officeDocument/2006/relationships/tags" Target="../tags/tag356.xml"/><Relationship Id="rId9" Type="http://schemas.openxmlformats.org/officeDocument/2006/relationships/tags" Target="../tags/tag357.xml"/><Relationship Id="rId30" Type="http://schemas.openxmlformats.org/officeDocument/2006/relationships/tags" Target="../tags/tag378.xml"/><Relationship Id="rId31" Type="http://schemas.openxmlformats.org/officeDocument/2006/relationships/tags" Target="../tags/tag379.xml"/><Relationship Id="rId32" Type="http://schemas.openxmlformats.org/officeDocument/2006/relationships/tags" Target="../tags/tag380.xml"/><Relationship Id="rId33" Type="http://schemas.openxmlformats.org/officeDocument/2006/relationships/tags" Target="../tags/tag381.xml"/><Relationship Id="rId34" Type="http://schemas.openxmlformats.org/officeDocument/2006/relationships/tags" Target="../tags/tag382.xml"/><Relationship Id="rId35" Type="http://schemas.openxmlformats.org/officeDocument/2006/relationships/tags" Target="../tags/tag383.xml"/><Relationship Id="rId36" Type="http://schemas.openxmlformats.org/officeDocument/2006/relationships/tags" Target="../tags/tag384.xml"/><Relationship Id="rId37" Type="http://schemas.openxmlformats.org/officeDocument/2006/relationships/tags" Target="../tags/tag385.xml"/><Relationship Id="rId38" Type="http://schemas.openxmlformats.org/officeDocument/2006/relationships/tags" Target="../tags/tag386.xml"/><Relationship Id="rId39" Type="http://schemas.openxmlformats.org/officeDocument/2006/relationships/tags" Target="../tags/tag387.xml"/><Relationship Id="rId20" Type="http://schemas.openxmlformats.org/officeDocument/2006/relationships/tags" Target="../tags/tag368.xml"/><Relationship Id="rId21" Type="http://schemas.openxmlformats.org/officeDocument/2006/relationships/tags" Target="../tags/tag369.xml"/><Relationship Id="rId22" Type="http://schemas.openxmlformats.org/officeDocument/2006/relationships/tags" Target="../tags/tag370.xml"/><Relationship Id="rId23" Type="http://schemas.openxmlformats.org/officeDocument/2006/relationships/tags" Target="../tags/tag371.xml"/><Relationship Id="rId24" Type="http://schemas.openxmlformats.org/officeDocument/2006/relationships/tags" Target="../tags/tag372.xml"/><Relationship Id="rId25" Type="http://schemas.openxmlformats.org/officeDocument/2006/relationships/tags" Target="../tags/tag373.xml"/><Relationship Id="rId26" Type="http://schemas.openxmlformats.org/officeDocument/2006/relationships/tags" Target="../tags/tag374.xml"/><Relationship Id="rId27" Type="http://schemas.openxmlformats.org/officeDocument/2006/relationships/tags" Target="../tags/tag375.xml"/><Relationship Id="rId28" Type="http://schemas.openxmlformats.org/officeDocument/2006/relationships/tags" Target="../tags/tag376.xml"/><Relationship Id="rId29" Type="http://schemas.openxmlformats.org/officeDocument/2006/relationships/tags" Target="../tags/tag377.xml"/><Relationship Id="rId10" Type="http://schemas.openxmlformats.org/officeDocument/2006/relationships/tags" Target="../tags/tag358.xml"/><Relationship Id="rId11" Type="http://schemas.openxmlformats.org/officeDocument/2006/relationships/tags" Target="../tags/tag359.xml"/><Relationship Id="rId12" Type="http://schemas.openxmlformats.org/officeDocument/2006/relationships/tags" Target="../tags/tag360.xml"/></Relationships>
</file>

<file path=ppt/slides/_rels/slide53.xml.rels><?xml version="1.0" encoding="UTF-8" standalone="yes"?>
<Relationships xmlns="http://schemas.openxmlformats.org/package/2006/relationships"><Relationship Id="rId13" Type="http://schemas.openxmlformats.org/officeDocument/2006/relationships/tags" Target="../tags/tag413.xml"/><Relationship Id="rId14" Type="http://schemas.openxmlformats.org/officeDocument/2006/relationships/tags" Target="../tags/tag414.xml"/><Relationship Id="rId15" Type="http://schemas.openxmlformats.org/officeDocument/2006/relationships/tags" Target="../tags/tag415.xml"/><Relationship Id="rId16" Type="http://schemas.openxmlformats.org/officeDocument/2006/relationships/tags" Target="../tags/tag416.xml"/><Relationship Id="rId17" Type="http://schemas.openxmlformats.org/officeDocument/2006/relationships/tags" Target="../tags/tag417.xml"/><Relationship Id="rId18" Type="http://schemas.openxmlformats.org/officeDocument/2006/relationships/tags" Target="../tags/tag418.xml"/><Relationship Id="rId19" Type="http://schemas.openxmlformats.org/officeDocument/2006/relationships/tags" Target="../tags/tag419.xml"/><Relationship Id="rId50" Type="http://schemas.openxmlformats.org/officeDocument/2006/relationships/tags" Target="../tags/tag450.xml"/><Relationship Id="rId51" Type="http://schemas.openxmlformats.org/officeDocument/2006/relationships/tags" Target="../tags/tag451.xml"/><Relationship Id="rId52" Type="http://schemas.openxmlformats.org/officeDocument/2006/relationships/tags" Target="../tags/tag452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440.xml"/><Relationship Id="rId41" Type="http://schemas.openxmlformats.org/officeDocument/2006/relationships/tags" Target="../tags/tag441.xml"/><Relationship Id="rId42" Type="http://schemas.openxmlformats.org/officeDocument/2006/relationships/tags" Target="../tags/tag442.xml"/><Relationship Id="rId43" Type="http://schemas.openxmlformats.org/officeDocument/2006/relationships/tags" Target="../tags/tag443.xml"/><Relationship Id="rId44" Type="http://schemas.openxmlformats.org/officeDocument/2006/relationships/tags" Target="../tags/tag444.xml"/><Relationship Id="rId45" Type="http://schemas.openxmlformats.org/officeDocument/2006/relationships/tags" Target="../tags/tag445.xml"/><Relationship Id="rId46" Type="http://schemas.openxmlformats.org/officeDocument/2006/relationships/tags" Target="../tags/tag446.xml"/><Relationship Id="rId47" Type="http://schemas.openxmlformats.org/officeDocument/2006/relationships/tags" Target="../tags/tag447.xml"/><Relationship Id="rId48" Type="http://schemas.openxmlformats.org/officeDocument/2006/relationships/tags" Target="../tags/tag448.xml"/><Relationship Id="rId49" Type="http://schemas.openxmlformats.org/officeDocument/2006/relationships/tags" Target="../tags/tag449.xml"/><Relationship Id="rId1" Type="http://schemas.openxmlformats.org/officeDocument/2006/relationships/tags" Target="../tags/tag401.xml"/><Relationship Id="rId2" Type="http://schemas.openxmlformats.org/officeDocument/2006/relationships/tags" Target="../tags/tag402.xml"/><Relationship Id="rId3" Type="http://schemas.openxmlformats.org/officeDocument/2006/relationships/tags" Target="../tags/tag403.xml"/><Relationship Id="rId4" Type="http://schemas.openxmlformats.org/officeDocument/2006/relationships/tags" Target="../tags/tag404.xml"/><Relationship Id="rId5" Type="http://schemas.openxmlformats.org/officeDocument/2006/relationships/tags" Target="../tags/tag405.xml"/><Relationship Id="rId6" Type="http://schemas.openxmlformats.org/officeDocument/2006/relationships/tags" Target="../tags/tag406.xml"/><Relationship Id="rId7" Type="http://schemas.openxmlformats.org/officeDocument/2006/relationships/tags" Target="../tags/tag407.xml"/><Relationship Id="rId8" Type="http://schemas.openxmlformats.org/officeDocument/2006/relationships/tags" Target="../tags/tag408.xml"/><Relationship Id="rId9" Type="http://schemas.openxmlformats.org/officeDocument/2006/relationships/tags" Target="../tags/tag409.xml"/><Relationship Id="rId30" Type="http://schemas.openxmlformats.org/officeDocument/2006/relationships/tags" Target="../tags/tag430.xml"/><Relationship Id="rId31" Type="http://schemas.openxmlformats.org/officeDocument/2006/relationships/tags" Target="../tags/tag431.xml"/><Relationship Id="rId32" Type="http://schemas.openxmlformats.org/officeDocument/2006/relationships/tags" Target="../tags/tag432.xml"/><Relationship Id="rId33" Type="http://schemas.openxmlformats.org/officeDocument/2006/relationships/tags" Target="../tags/tag433.xml"/><Relationship Id="rId34" Type="http://schemas.openxmlformats.org/officeDocument/2006/relationships/tags" Target="../tags/tag434.xml"/><Relationship Id="rId35" Type="http://schemas.openxmlformats.org/officeDocument/2006/relationships/tags" Target="../tags/tag435.xml"/><Relationship Id="rId36" Type="http://schemas.openxmlformats.org/officeDocument/2006/relationships/tags" Target="../tags/tag436.xml"/><Relationship Id="rId37" Type="http://schemas.openxmlformats.org/officeDocument/2006/relationships/tags" Target="../tags/tag437.xml"/><Relationship Id="rId38" Type="http://schemas.openxmlformats.org/officeDocument/2006/relationships/tags" Target="../tags/tag438.xml"/><Relationship Id="rId39" Type="http://schemas.openxmlformats.org/officeDocument/2006/relationships/tags" Target="../tags/tag439.xml"/><Relationship Id="rId20" Type="http://schemas.openxmlformats.org/officeDocument/2006/relationships/tags" Target="../tags/tag420.xml"/><Relationship Id="rId21" Type="http://schemas.openxmlformats.org/officeDocument/2006/relationships/tags" Target="../tags/tag421.xml"/><Relationship Id="rId22" Type="http://schemas.openxmlformats.org/officeDocument/2006/relationships/tags" Target="../tags/tag422.xml"/><Relationship Id="rId23" Type="http://schemas.openxmlformats.org/officeDocument/2006/relationships/tags" Target="../tags/tag423.xml"/><Relationship Id="rId24" Type="http://schemas.openxmlformats.org/officeDocument/2006/relationships/tags" Target="../tags/tag424.xml"/><Relationship Id="rId25" Type="http://schemas.openxmlformats.org/officeDocument/2006/relationships/tags" Target="../tags/tag425.xml"/><Relationship Id="rId26" Type="http://schemas.openxmlformats.org/officeDocument/2006/relationships/tags" Target="../tags/tag426.xml"/><Relationship Id="rId27" Type="http://schemas.openxmlformats.org/officeDocument/2006/relationships/tags" Target="../tags/tag427.xml"/><Relationship Id="rId28" Type="http://schemas.openxmlformats.org/officeDocument/2006/relationships/tags" Target="../tags/tag428.xml"/><Relationship Id="rId29" Type="http://schemas.openxmlformats.org/officeDocument/2006/relationships/tags" Target="../tags/tag429.xml"/><Relationship Id="rId10" Type="http://schemas.openxmlformats.org/officeDocument/2006/relationships/tags" Target="../tags/tag410.xml"/><Relationship Id="rId11" Type="http://schemas.openxmlformats.org/officeDocument/2006/relationships/tags" Target="../tags/tag411.xml"/><Relationship Id="rId12" Type="http://schemas.openxmlformats.org/officeDocument/2006/relationships/tags" Target="../tags/tag4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tags" Target="../tags/tag45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tags" Target="../tags/tag45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tags" Target="../tags/tag45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tags" Target="../tags/tag45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tags" Target="../tags/tag45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tags" Target="../tags/tag45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tags" Target="../tags/tag45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tags" Target="../tags/tag46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7.xml.rels><?xml version="1.0" encoding="UTF-8" standalone="yes"?>
<Relationships xmlns="http://schemas.openxmlformats.org/package/2006/relationships"><Relationship Id="rId11" Type="http://schemas.openxmlformats.org/officeDocument/2006/relationships/tags" Target="../tags/tag471.xml"/><Relationship Id="rId12" Type="http://schemas.openxmlformats.org/officeDocument/2006/relationships/tags" Target="../tags/tag472.xml"/><Relationship Id="rId13" Type="http://schemas.openxmlformats.org/officeDocument/2006/relationships/tags" Target="../tags/tag47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62.xml"/><Relationship Id="rId1" Type="http://schemas.openxmlformats.org/officeDocument/2006/relationships/tags" Target="../tags/tag461.xml"/><Relationship Id="rId2" Type="http://schemas.openxmlformats.org/officeDocument/2006/relationships/tags" Target="../tags/tag462.xml"/><Relationship Id="rId3" Type="http://schemas.openxmlformats.org/officeDocument/2006/relationships/tags" Target="../tags/tag463.xml"/><Relationship Id="rId4" Type="http://schemas.openxmlformats.org/officeDocument/2006/relationships/tags" Target="../tags/tag464.xml"/><Relationship Id="rId5" Type="http://schemas.openxmlformats.org/officeDocument/2006/relationships/tags" Target="../tags/tag465.xml"/><Relationship Id="rId6" Type="http://schemas.openxmlformats.org/officeDocument/2006/relationships/tags" Target="../tags/tag466.xml"/><Relationship Id="rId7" Type="http://schemas.openxmlformats.org/officeDocument/2006/relationships/tags" Target="../tags/tag467.xml"/><Relationship Id="rId8" Type="http://schemas.openxmlformats.org/officeDocument/2006/relationships/tags" Target="../tags/tag468.xml"/><Relationship Id="rId9" Type="http://schemas.openxmlformats.org/officeDocument/2006/relationships/tags" Target="../tags/tag469.xml"/><Relationship Id="rId10" Type="http://schemas.openxmlformats.org/officeDocument/2006/relationships/tags" Target="../tags/tag470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41.xml"/><Relationship Id="rId20" Type="http://schemas.openxmlformats.org/officeDocument/2006/relationships/tags" Target="../tags/tag52.xml"/><Relationship Id="rId21" Type="http://schemas.openxmlformats.org/officeDocument/2006/relationships/tags" Target="../tags/tag53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6.xml"/><Relationship Id="rId10" Type="http://schemas.openxmlformats.org/officeDocument/2006/relationships/tags" Target="../tags/tag42.xml"/><Relationship Id="rId11" Type="http://schemas.openxmlformats.org/officeDocument/2006/relationships/tags" Target="../tags/tag43.xml"/><Relationship Id="rId12" Type="http://schemas.openxmlformats.org/officeDocument/2006/relationships/tags" Target="../tags/tag44.xml"/><Relationship Id="rId13" Type="http://schemas.openxmlformats.org/officeDocument/2006/relationships/tags" Target="../tags/tag45.xml"/><Relationship Id="rId14" Type="http://schemas.openxmlformats.org/officeDocument/2006/relationships/tags" Target="../tags/tag46.xml"/><Relationship Id="rId15" Type="http://schemas.openxmlformats.org/officeDocument/2006/relationships/tags" Target="../tags/tag47.xml"/><Relationship Id="rId16" Type="http://schemas.openxmlformats.org/officeDocument/2006/relationships/tags" Target="../tags/tag48.xml"/><Relationship Id="rId17" Type="http://schemas.openxmlformats.org/officeDocument/2006/relationships/tags" Target="../tags/tag49.xml"/><Relationship Id="rId18" Type="http://schemas.openxmlformats.org/officeDocument/2006/relationships/tags" Target="../tags/tag50.xml"/><Relationship Id="rId19" Type="http://schemas.openxmlformats.org/officeDocument/2006/relationships/tags" Target="../tags/tag51.xml"/><Relationship Id="rId1" Type="http://schemas.openxmlformats.org/officeDocument/2006/relationships/tags" Target="../tags/tag33.xml"/><Relationship Id="rId2" Type="http://schemas.openxmlformats.org/officeDocument/2006/relationships/tags" Target="../tags/tag34.xml"/><Relationship Id="rId3" Type="http://schemas.openxmlformats.org/officeDocument/2006/relationships/tags" Target="../tags/tag35.xml"/><Relationship Id="rId4" Type="http://schemas.openxmlformats.org/officeDocument/2006/relationships/tags" Target="../tags/tag36.xml"/><Relationship Id="rId5" Type="http://schemas.openxmlformats.org/officeDocument/2006/relationships/tags" Target="../tags/tag37.xml"/><Relationship Id="rId6" Type="http://schemas.openxmlformats.org/officeDocument/2006/relationships/tags" Target="../tags/tag38.xml"/><Relationship Id="rId7" Type="http://schemas.openxmlformats.org/officeDocument/2006/relationships/tags" Target="../tags/tag39.xml"/><Relationship Id="rId8" Type="http://schemas.openxmlformats.org/officeDocument/2006/relationships/tags" Target="../tags/tag40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tags" Target="../tags/tag47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tags" Target="../tags/tag47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6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62.xml"/><Relationship Id="rId20" Type="http://schemas.openxmlformats.org/officeDocument/2006/relationships/tags" Target="../tags/tag73.xml"/><Relationship Id="rId21" Type="http://schemas.openxmlformats.org/officeDocument/2006/relationships/tags" Target="../tags/tag74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7.xml"/><Relationship Id="rId10" Type="http://schemas.openxmlformats.org/officeDocument/2006/relationships/tags" Target="../tags/tag63.xml"/><Relationship Id="rId11" Type="http://schemas.openxmlformats.org/officeDocument/2006/relationships/tags" Target="../tags/tag64.xml"/><Relationship Id="rId12" Type="http://schemas.openxmlformats.org/officeDocument/2006/relationships/tags" Target="../tags/tag65.xml"/><Relationship Id="rId13" Type="http://schemas.openxmlformats.org/officeDocument/2006/relationships/tags" Target="../tags/tag66.xml"/><Relationship Id="rId14" Type="http://schemas.openxmlformats.org/officeDocument/2006/relationships/tags" Target="../tags/tag67.xml"/><Relationship Id="rId15" Type="http://schemas.openxmlformats.org/officeDocument/2006/relationships/tags" Target="../tags/tag68.xml"/><Relationship Id="rId16" Type="http://schemas.openxmlformats.org/officeDocument/2006/relationships/tags" Target="../tags/tag69.xml"/><Relationship Id="rId17" Type="http://schemas.openxmlformats.org/officeDocument/2006/relationships/tags" Target="../tags/tag70.xml"/><Relationship Id="rId18" Type="http://schemas.openxmlformats.org/officeDocument/2006/relationships/tags" Target="../tags/tag71.xml"/><Relationship Id="rId19" Type="http://schemas.openxmlformats.org/officeDocument/2006/relationships/tags" Target="../tags/tag72.xml"/><Relationship Id="rId1" Type="http://schemas.openxmlformats.org/officeDocument/2006/relationships/tags" Target="../tags/tag54.xml"/><Relationship Id="rId2" Type="http://schemas.openxmlformats.org/officeDocument/2006/relationships/tags" Target="../tags/tag55.xml"/><Relationship Id="rId3" Type="http://schemas.openxmlformats.org/officeDocument/2006/relationships/tags" Target="../tags/tag56.xml"/><Relationship Id="rId4" Type="http://schemas.openxmlformats.org/officeDocument/2006/relationships/tags" Target="../tags/tag57.xml"/><Relationship Id="rId5" Type="http://schemas.openxmlformats.org/officeDocument/2006/relationships/tags" Target="../tags/tag58.xml"/><Relationship Id="rId6" Type="http://schemas.openxmlformats.org/officeDocument/2006/relationships/tags" Target="../tags/tag59.xml"/><Relationship Id="rId7" Type="http://schemas.openxmlformats.org/officeDocument/2006/relationships/tags" Target="../tags/tag60.xml"/><Relationship Id="rId8" Type="http://schemas.openxmlformats.org/officeDocument/2006/relationships/tags" Target="../tags/tag61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83.xml"/><Relationship Id="rId20" Type="http://schemas.openxmlformats.org/officeDocument/2006/relationships/tags" Target="../tags/tag94.xml"/><Relationship Id="rId21" Type="http://schemas.openxmlformats.org/officeDocument/2006/relationships/tags" Target="../tags/tag95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84.xml"/><Relationship Id="rId11" Type="http://schemas.openxmlformats.org/officeDocument/2006/relationships/tags" Target="../tags/tag85.xml"/><Relationship Id="rId12" Type="http://schemas.openxmlformats.org/officeDocument/2006/relationships/tags" Target="../tags/tag86.xml"/><Relationship Id="rId13" Type="http://schemas.openxmlformats.org/officeDocument/2006/relationships/tags" Target="../tags/tag87.xml"/><Relationship Id="rId14" Type="http://schemas.openxmlformats.org/officeDocument/2006/relationships/tags" Target="../tags/tag88.xml"/><Relationship Id="rId15" Type="http://schemas.openxmlformats.org/officeDocument/2006/relationships/tags" Target="../tags/tag89.xml"/><Relationship Id="rId16" Type="http://schemas.openxmlformats.org/officeDocument/2006/relationships/tags" Target="../tags/tag90.xml"/><Relationship Id="rId17" Type="http://schemas.openxmlformats.org/officeDocument/2006/relationships/tags" Target="../tags/tag91.xml"/><Relationship Id="rId18" Type="http://schemas.openxmlformats.org/officeDocument/2006/relationships/tags" Target="../tags/tag92.xml"/><Relationship Id="rId19" Type="http://schemas.openxmlformats.org/officeDocument/2006/relationships/tags" Target="../tags/tag93.xml"/><Relationship Id="rId1" Type="http://schemas.openxmlformats.org/officeDocument/2006/relationships/tags" Target="../tags/tag75.xml"/><Relationship Id="rId2" Type="http://schemas.openxmlformats.org/officeDocument/2006/relationships/tags" Target="../tags/tag76.xml"/><Relationship Id="rId3" Type="http://schemas.openxmlformats.org/officeDocument/2006/relationships/tags" Target="../tags/tag77.xml"/><Relationship Id="rId4" Type="http://schemas.openxmlformats.org/officeDocument/2006/relationships/tags" Target="../tags/tag78.xml"/><Relationship Id="rId5" Type="http://schemas.openxmlformats.org/officeDocument/2006/relationships/tags" Target="../tags/tag79.xml"/><Relationship Id="rId6" Type="http://schemas.openxmlformats.org/officeDocument/2006/relationships/tags" Target="../tags/tag80.xml"/><Relationship Id="rId7" Type="http://schemas.openxmlformats.org/officeDocument/2006/relationships/tags" Target="../tags/tag81.xml"/><Relationship Id="rId8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Announcements	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Revised office hours for Dan this week</a:t>
            </a:r>
          </a:p>
          <a:p>
            <a:pPr lvl="1"/>
            <a:r>
              <a:rPr lang="en-US" dirty="0" smtClean="0"/>
              <a:t>See email</a:t>
            </a:r>
          </a:p>
          <a:p>
            <a:pPr lvl="1"/>
            <a:endParaRPr lang="en-US" dirty="0"/>
          </a:p>
          <a:p>
            <a:r>
              <a:rPr lang="en-US" dirty="0" smtClean="0"/>
              <a:t>Review session tomorrow, 2-3pm</a:t>
            </a:r>
          </a:p>
          <a:p>
            <a:endParaRPr lang="en-US" dirty="0"/>
          </a:p>
          <a:p>
            <a:r>
              <a:rPr lang="en-US" dirty="0" smtClean="0"/>
              <a:t>Final review session poll out</a:t>
            </a:r>
          </a:p>
          <a:p>
            <a:endParaRPr lang="en-US" dirty="0"/>
          </a:p>
          <a:p>
            <a:r>
              <a:rPr lang="en-US" dirty="0" smtClean="0"/>
              <a:t>Today’s lecture:</a:t>
            </a:r>
          </a:p>
          <a:p>
            <a:pPr lvl="1"/>
            <a:r>
              <a:rPr lang="en-US" dirty="0" smtClean="0"/>
              <a:t>Lots of material</a:t>
            </a:r>
          </a:p>
          <a:p>
            <a:pPr lvl="1"/>
            <a:r>
              <a:rPr lang="en-US" dirty="0" smtClean="0"/>
              <a:t>Important to review on your own – very mechanical.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53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143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endParaRPr lang="en-US" sz="2000" b="0" kern="0" dirty="0" smtClean="0">
              <a:solidFill>
                <a:srgbClr val="F79646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1      0       0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</a:t>
            </a:r>
            <a:r>
              <a:rPr lang="en-US" sz="2000" b="0" kern="0" dirty="0" smtClean="0">
                <a:latin typeface="+mn-lt"/>
              </a:rPr>
              <a:t>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6670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667000" y="5791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1242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3673044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75141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374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endParaRPr lang="en-US" sz="2000" b="0" kern="0" dirty="0" smtClean="0">
              <a:solidFill>
                <a:srgbClr val="F79646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1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0       0                                      2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</a:t>
            </a:r>
            <a:r>
              <a:rPr lang="en-US" sz="2000" b="0" kern="0" dirty="0" smtClean="0">
                <a:latin typeface="+mn-lt"/>
              </a:rPr>
              <a:t>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55765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63385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09105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370065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6056312" y="5306388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23756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373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endParaRPr lang="en-US" sz="2000" b="0" kern="0" dirty="0" smtClean="0">
              <a:solidFill>
                <a:srgbClr val="F79646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1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</a:t>
            </a:r>
            <a:r>
              <a:rPr lang="en-US" sz="2000" b="0" kern="0" dirty="0" smtClean="0">
                <a:latin typeface="+mn-lt"/>
              </a:rPr>
              <a:t>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626675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626675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16007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376967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4168704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4557569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4932814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605567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4864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81378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srgbClr val="F79646"/>
                </a:solidFill>
              </a:rPr>
              <a:t>  417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x      x      x       x                              </a:t>
            </a:r>
            <a:r>
              <a:rPr lang="en-US" sz="2000" b="0" kern="0" dirty="0" smtClean="0">
                <a:latin typeface="+mj-lt"/>
              </a:rPr>
              <a:t>  </a:t>
            </a:r>
            <a:r>
              <a:rPr lang="en-US" sz="2000" b="0" kern="0" dirty="0" smtClean="0">
                <a:solidFill>
                  <a:srgbClr val="F79646"/>
                </a:solidFill>
                <a:latin typeface="+mj-lt"/>
              </a:rPr>
              <a:t>x</a:t>
            </a:r>
            <a:endParaRPr lang="en-US" sz="2000" b="0" kern="0" dirty="0" smtClean="0">
              <a:solidFill>
                <a:srgbClr val="F79646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6670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527117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113159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4114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3599576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4570691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14667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6029492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588499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05501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srgbClr val="F79646"/>
                </a:solidFill>
              </a:rPr>
              <a:t>  410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</a:t>
            </a:r>
            <a:r>
              <a:rPr lang="en-US" sz="2000" b="0" kern="0" dirty="0" smtClean="0">
                <a:latin typeface="+mn-lt"/>
              </a:rPr>
              <a:t>  </a:t>
            </a:r>
            <a:r>
              <a:rPr lang="en-US" sz="2000" b="0" kern="0" dirty="0" smtClean="0">
                <a:latin typeface="+mn-lt"/>
              </a:rPr>
              <a:t>0                                                       1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9" name="Straight Connector 38"/>
          <p:cNvCxnSpPr/>
          <p:nvPr/>
        </p:nvCxnSpPr>
        <p:spPr bwMode="auto">
          <a:xfrm flipV="1">
            <a:off x="261287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261287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304963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365923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413796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459516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5025295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555869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60198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5903529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06024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413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592388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59080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1242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4114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3599576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4584496" y="5388648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146675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5523702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6056312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5923756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5828502" y="6096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51772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XYZ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x      x      x       x       x      x             </a:t>
            </a:r>
            <a:r>
              <a:rPr lang="en-US" sz="2000" b="0" kern="0" dirty="0" smtClean="0">
                <a:latin typeface="+mj-lt"/>
              </a:rPr>
              <a:t>  </a:t>
            </a:r>
            <a:r>
              <a:rPr lang="en-US" sz="2000" b="0" kern="0" dirty="0" smtClean="0">
                <a:latin typeface="+mj-lt"/>
              </a:rPr>
              <a:t>x     </a:t>
            </a:r>
            <a:r>
              <a:rPr lang="en-US" sz="2000" b="0" kern="0" dirty="0" smtClean="0">
                <a:latin typeface="+mj-lt"/>
              </a:rPr>
              <a:t>  </a:t>
            </a:r>
            <a:r>
              <a:rPr lang="en-US" sz="2000" b="0" kern="0" dirty="0" smtClean="0">
                <a:solidFill>
                  <a:srgbClr val="F79646"/>
                </a:solidFill>
                <a:latin typeface="+mj-lt"/>
              </a:rPr>
              <a:t>x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1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</a:t>
            </a:r>
            <a:r>
              <a:rPr lang="en-US" sz="2000" b="0" kern="0" dirty="0" smtClean="0">
                <a:latin typeface="+mn-lt"/>
              </a:rPr>
              <a:t>  0                                                        1</a:t>
            </a:r>
            <a:endParaRPr lang="en-US" sz="2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64048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64048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17388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367304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453072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422242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060625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536542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975025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6051225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5975025" y="6096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91505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XYZ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415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1      0       0       0     0      0      0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</a:t>
            </a:r>
            <a:r>
              <a:rPr lang="en-US" sz="2000" b="0" kern="0" dirty="0" smtClean="0">
                <a:latin typeface="+mn-lt"/>
              </a:rPr>
              <a:t>  1</a:t>
            </a:r>
            <a:endParaRPr lang="en-US" sz="2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626675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626675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02202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3631625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4140236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4530725" y="54864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060953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551728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601644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6019800" y="5785601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003512" y="6014201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4465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Notice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Needed a vertex with in-degree 0 to start</a:t>
            </a:r>
          </a:p>
          <a:p>
            <a:pPr lvl="1"/>
            <a:r>
              <a:rPr lang="en-US" sz="2400" dirty="0" smtClean="0"/>
              <a:t>Will always have at least 1 because no cycles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Ties among vertices with in-degrees of 0 can be broken arbitrarily</a:t>
            </a:r>
          </a:p>
          <a:p>
            <a:pPr lvl="1"/>
            <a:r>
              <a:rPr lang="en-US" sz="2400" dirty="0" smtClean="0"/>
              <a:t>Can be more than one correct answer, by definition, depending on the graph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5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Running time?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3716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labelEachVertexWithItsInDegree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findNewVertexOfDegreeZero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385968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000" i="0" dirty="0" smtClean="0">
                <a:solidFill>
                  <a:srgbClr val="0000FF"/>
                </a:solidFill>
              </a:rPr>
              <a:t>CSE373: Data Structures &amp; Algorithms</a:t>
            </a: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000" i="0" dirty="0" smtClean="0">
                <a:solidFill>
                  <a:srgbClr val="0000FF"/>
                </a:solidFill>
              </a:rPr>
              <a:t>Topological </a:t>
            </a:r>
            <a:r>
              <a:rPr lang="en-US" sz="3000" i="0" dirty="0" smtClean="0">
                <a:solidFill>
                  <a:srgbClr val="0000FF"/>
                </a:solidFill>
              </a:rPr>
              <a:t>Sort / Graph </a:t>
            </a:r>
            <a:r>
              <a:rPr lang="en-US" sz="3000" i="0" dirty="0" smtClean="0">
                <a:solidFill>
                  <a:srgbClr val="0000FF"/>
                </a:solidFill>
              </a:rPr>
              <a:t>Traversals / </a:t>
            </a:r>
            <a:r>
              <a:rPr lang="en-US" sz="3000" i="0" dirty="0" err="1" smtClean="0">
                <a:solidFill>
                  <a:srgbClr val="0000FF"/>
                </a:solidFill>
              </a:rPr>
              <a:t>Dijkstra’s</a:t>
            </a:r>
            <a:endParaRPr lang="en-US" sz="30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  <a:endParaRPr lang="en-US" sz="2400" dirty="0"/>
          </a:p>
          <a:p>
            <a:r>
              <a:rPr lang="en-US" sz="2400" dirty="0" smtClean="0"/>
              <a:t>Summer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56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Running time?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114800"/>
            <a:ext cx="7772400" cy="22415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 </a:t>
            </a:r>
            <a:r>
              <a:rPr lang="en-US" i="1" dirty="0" smtClean="0"/>
              <a:t>O</a:t>
            </a:r>
            <a:r>
              <a:rPr lang="en-US" dirty="0" smtClean="0"/>
              <a:t>(|V|+|E|) (assuming adjacency list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Outer loop: runs |V| times</a:t>
            </a:r>
            <a:endParaRPr lang="en-US" dirty="0" smtClean="0"/>
          </a:p>
          <a:p>
            <a:pPr lvl="1"/>
            <a:r>
              <a:rPr lang="en-US" dirty="0" err="1" smtClean="0"/>
              <a:t>findNewVertex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(|V|)</a:t>
            </a:r>
            <a:endParaRPr lang="en-US" dirty="0" smtClean="0"/>
          </a:p>
          <a:p>
            <a:pPr lvl="1"/>
            <a:r>
              <a:rPr lang="en-US" dirty="0" smtClean="0"/>
              <a:t>Sum </a:t>
            </a:r>
            <a:r>
              <a:rPr lang="en-US" dirty="0" smtClean="0"/>
              <a:t>of all decrements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</a:t>
            </a:r>
            <a:r>
              <a:rPr lang="en-US" dirty="0" smtClean="0"/>
              <a:t>) (each edge is </a:t>
            </a:r>
            <a:r>
              <a:rPr lang="en-US" i="1" dirty="0" smtClean="0"/>
              <a:t>removed</a:t>
            </a:r>
            <a:r>
              <a:rPr lang="en-US" dirty="0"/>
              <a:t> </a:t>
            </a:r>
            <a:r>
              <a:rPr lang="en-US" dirty="0" smtClean="0"/>
              <a:t>once)</a:t>
            </a:r>
            <a:endParaRPr lang="en-US" dirty="0" smtClean="0"/>
          </a:p>
          <a:p>
            <a:pPr lvl="1"/>
            <a:r>
              <a:rPr lang="en-US" dirty="0" smtClean="0"/>
              <a:t>So total is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sz="2400" baseline="30000" dirty="0" smtClean="0"/>
              <a:t>2</a:t>
            </a:r>
            <a:r>
              <a:rPr lang="en-US" dirty="0" smtClean="0"/>
              <a:t>) – not good for a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3716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labelEachVertexWithItsInDegree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findNewVertexOfDegreeZero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835598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Doing better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The trick is to avoid searching for a zero-degree node every time!</a:t>
            </a:r>
          </a:p>
          <a:p>
            <a:pPr lvl="1"/>
            <a:r>
              <a:rPr lang="en-US" dirty="0" smtClean="0"/>
              <a:t>Keep the “pending” zero-degree nodes in a list, stack, queue, bag, table, or something</a:t>
            </a:r>
          </a:p>
          <a:p>
            <a:pPr lvl="1"/>
            <a:r>
              <a:rPr lang="en-US" dirty="0" smtClean="0"/>
              <a:t>Order we process them affects output but not correctness or efficiency provided add/remove are both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Using a queue: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each vertex with its in-degree, </a:t>
            </a:r>
            <a:r>
              <a:rPr lang="en-US" dirty="0" err="1" smtClean="0">
                <a:solidFill>
                  <a:schemeClr val="accent1"/>
                </a:solidFill>
              </a:rPr>
              <a:t>enqueue</a:t>
            </a:r>
            <a:r>
              <a:rPr lang="en-US" dirty="0" smtClean="0">
                <a:solidFill>
                  <a:schemeClr val="accent1"/>
                </a:solidFill>
              </a:rPr>
              <a:t> 0-degree nodes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queue is not empty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4F81BD"/>
                </a:solidFill>
              </a:rPr>
              <a:t>v</a:t>
            </a:r>
            <a:r>
              <a:rPr lang="en-US" dirty="0" smtClean="0">
                <a:solidFill>
                  <a:srgbClr val="4F81BD"/>
                </a:solidFill>
              </a:rPr>
              <a:t> = </a:t>
            </a:r>
            <a:r>
              <a:rPr lang="en-US" dirty="0" err="1" smtClean="0">
                <a:solidFill>
                  <a:srgbClr val="4F81BD"/>
                </a:solidFill>
              </a:rPr>
              <a:t>dequeue</a:t>
            </a:r>
            <a:r>
              <a:rPr lang="en-US" dirty="0" smtClean="0">
                <a:solidFill>
                  <a:srgbClr val="4F81BD"/>
                </a:solidFill>
              </a:rPr>
              <a:t>()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decrement the in-degree of </a:t>
            </a:r>
            <a:r>
              <a:rPr lang="en-US" b="1" dirty="0" smtClean="0"/>
              <a:t>u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1"/>
                </a:solidFill>
              </a:rPr>
              <a:t> if new degree is 0, </a:t>
            </a:r>
            <a:r>
              <a:rPr lang="en-US" dirty="0" err="1" smtClean="0">
                <a:solidFill>
                  <a:schemeClr val="accent1"/>
                </a:solidFill>
              </a:rPr>
              <a:t>enqueue</a:t>
            </a:r>
            <a:r>
              <a:rPr lang="en-US" dirty="0" smtClean="0">
                <a:solidFill>
                  <a:schemeClr val="accent1"/>
                </a:solidFill>
              </a:rPr>
              <a:t> it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84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Running time?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6400800" cy="3048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>
                <a:latin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queue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not empty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rgbClr val="00B050"/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838530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Running time?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572000"/>
            <a:ext cx="7772400" cy="182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Initialization: </a:t>
            </a:r>
            <a:r>
              <a:rPr lang="en-US" i="1" dirty="0" smtClean="0"/>
              <a:t>O</a:t>
            </a:r>
            <a:r>
              <a:rPr lang="en-US" dirty="0" smtClean="0"/>
              <a:t>(|V|+|E|) (assuming </a:t>
            </a:r>
            <a:r>
              <a:rPr lang="en-US" dirty="0" err="1" smtClean="0"/>
              <a:t>adjacenty</a:t>
            </a:r>
            <a:r>
              <a:rPr lang="en-US" dirty="0" smtClean="0"/>
              <a:t> list)</a:t>
            </a:r>
          </a:p>
          <a:p>
            <a:pPr lvl="1"/>
            <a:r>
              <a:rPr lang="en-US" dirty="0" smtClean="0"/>
              <a:t>Sum of all </a:t>
            </a:r>
            <a:r>
              <a:rPr lang="en-US" dirty="0" err="1" smtClean="0"/>
              <a:t>enqueues</a:t>
            </a:r>
            <a:r>
              <a:rPr lang="en-US" dirty="0" smtClean="0"/>
              <a:t> and </a:t>
            </a:r>
            <a:r>
              <a:rPr lang="en-US" dirty="0" err="1" smtClean="0"/>
              <a:t>dequeues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(|V|)</a:t>
            </a:r>
          </a:p>
          <a:p>
            <a:pPr lvl="1"/>
            <a:r>
              <a:rPr lang="en-US" dirty="0" smtClean="0"/>
              <a:t>Sum of all decrements: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/>
              <a:t>So total is </a:t>
            </a:r>
            <a:r>
              <a:rPr lang="en-US" i="1" dirty="0" smtClean="0"/>
              <a:t>O</a:t>
            </a:r>
            <a:r>
              <a:rPr lang="en-US" dirty="0" smtClean="0"/>
              <a:t>(|E| + |V|) – much better for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13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6400800" cy="3048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>
                <a:latin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queue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not empty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rgbClr val="00B050"/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1157618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Graph Traversals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72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Next problem</a:t>
            </a:r>
            <a:r>
              <a:rPr lang="en-US" dirty="0" smtClean="0"/>
              <a:t>: For an arbitrary graph and a starting node </a:t>
            </a:r>
            <a:r>
              <a:rPr lang="en-US" b="1" dirty="0" smtClean="0"/>
              <a:t>v</a:t>
            </a:r>
            <a:r>
              <a:rPr lang="en-US" dirty="0" smtClean="0"/>
              <a:t>, find all nodes </a:t>
            </a:r>
            <a:r>
              <a:rPr lang="en-US" i="1" dirty="0" smtClean="0">
                <a:solidFill>
                  <a:schemeClr val="accent2"/>
                </a:solidFill>
              </a:rPr>
              <a:t>reachable</a:t>
            </a:r>
            <a:r>
              <a:rPr lang="en-US" dirty="0" smtClean="0"/>
              <a:t> from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(i.e., there exists a path from </a:t>
            </a:r>
            <a:r>
              <a:rPr lang="en-US" b="1" dirty="0"/>
              <a:t>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Possibly “do something” for each node </a:t>
            </a:r>
          </a:p>
          <a:p>
            <a:pPr lvl="1"/>
            <a:r>
              <a:rPr lang="en-US" dirty="0" smtClean="0"/>
              <a:t>Examples: print to output, set a field, etc.</a:t>
            </a:r>
            <a:endParaRPr lang="en-US" dirty="0"/>
          </a:p>
          <a:p>
            <a:pPr lvl="1"/>
            <a:endParaRPr lang="en-US" sz="1000" dirty="0" smtClean="0"/>
          </a:p>
          <a:p>
            <a:r>
              <a:rPr lang="en-US" b="1" dirty="0" smtClean="0"/>
              <a:t>Subsumed problem</a:t>
            </a:r>
            <a:r>
              <a:rPr lang="en-US" dirty="0" smtClean="0"/>
              <a:t>: Is an undirected graph connected?</a:t>
            </a:r>
          </a:p>
          <a:p>
            <a:r>
              <a:rPr lang="en-US" b="1" dirty="0" smtClean="0"/>
              <a:t>Related but different problem</a:t>
            </a:r>
            <a:r>
              <a:rPr lang="en-US" dirty="0" smtClean="0"/>
              <a:t>: Is a directed graph strongly connected?</a:t>
            </a:r>
          </a:p>
          <a:p>
            <a:pPr lvl="1"/>
            <a:r>
              <a:rPr lang="en-US" dirty="0" smtClean="0"/>
              <a:t>Need cycles back to starting node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b="1" dirty="0" smtClean="0"/>
              <a:t>Basic idea: </a:t>
            </a:r>
          </a:p>
          <a:p>
            <a:pPr lvl="1"/>
            <a:r>
              <a:rPr lang="en-US" dirty="0" smtClean="0"/>
              <a:t>Keep following nodes</a:t>
            </a:r>
          </a:p>
          <a:p>
            <a:pPr lvl="1"/>
            <a:r>
              <a:rPr lang="en-US" dirty="0" smtClean="0"/>
              <a:t>But “mark” nodes after visiting them, so the traversal terminates and processes each reachable node exactly once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00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Abstract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553200" cy="434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traverseGraph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pending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emptySet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solidFill>
                  <a:srgbClr val="8064A2"/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8064A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rgbClr val="8064A2"/>
                </a:solidFill>
                <a:latin typeface="Courier New" pitchFamily="49" charset="0"/>
              </a:rPr>
              <a:t>pending.add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6"/>
                </a:solidFill>
                <a:latin typeface="Courier New" pitchFamily="49" charset="0"/>
              </a:rPr>
              <a:t>start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as visited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119F33"/>
                </a:solidFill>
                <a:latin typeface="Courier New" pitchFamily="49" charset="0"/>
              </a:rPr>
              <a:t>while</a:t>
            </a:r>
            <a:r>
              <a:rPr lang="en-US" sz="2000" kern="0" baseline="0" dirty="0" smtClean="0">
                <a:latin typeface="Courier New" pitchFamily="49" charset="0"/>
              </a:rPr>
              <a:t>(</a:t>
            </a:r>
            <a:r>
              <a:rPr lang="en-US" sz="2000" kern="0" baseline="0" dirty="0" smtClean="0">
                <a:solidFill>
                  <a:srgbClr val="8064A2"/>
                </a:solidFill>
                <a:latin typeface="Courier New" pitchFamily="49" charset="0"/>
              </a:rPr>
              <a:t>pending</a:t>
            </a:r>
            <a:r>
              <a:rPr lang="en-US" sz="2000" kern="0" dirty="0" smtClean="0">
                <a:latin typeface="Courier New" pitchFamily="49" charset="0"/>
              </a:rPr>
              <a:t>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next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pending.remove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node </a:t>
            </a:r>
            <a:r>
              <a:rPr lang="en-US" sz="2000" kern="0" dirty="0" smtClean="0">
                <a:solidFill>
                  <a:srgbClr val="F79646"/>
                </a:solidFill>
                <a:latin typeface="Courier New" pitchFamily="49" charset="0"/>
              </a:rPr>
              <a:t>u</a:t>
            </a:r>
            <a:r>
              <a:rPr lang="en-US" sz="2000" kern="0" dirty="0" smtClean="0">
                <a:latin typeface="Courier New" pitchFamily="49" charset="0"/>
              </a:rPr>
              <a:t> adjacent to next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is not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rgbClr val="000000"/>
                </a:solidFill>
                <a:latin typeface="Courier New" pitchFamily="49" charset="0"/>
              </a:rPr>
              <a:t>mark </a:t>
            </a:r>
            <a:r>
              <a:rPr lang="en-US" sz="2000" kern="0" dirty="0" smtClean="0">
                <a:solidFill>
                  <a:srgbClr val="F79646"/>
                </a:solidFill>
                <a:latin typeface="Courier New" pitchFamily="49" charset="0"/>
              </a:rPr>
              <a:t>u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.add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042601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Running Time and Options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Assuming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dirty="0" smtClean="0"/>
              <a:t> are </a:t>
            </a:r>
            <a:r>
              <a:rPr lang="en-US" i="1" dirty="0" smtClean="0"/>
              <a:t>O</a:t>
            </a:r>
            <a:r>
              <a:rPr lang="en-US" dirty="0" smtClean="0"/>
              <a:t>(1), entire traversal is </a:t>
            </a:r>
            <a:r>
              <a:rPr lang="en-US" i="1" dirty="0" smtClean="0"/>
              <a:t>O</a:t>
            </a:r>
            <a:r>
              <a:rPr lang="en-US" dirty="0" smtClean="0"/>
              <a:t>(|E|)</a:t>
            </a:r>
          </a:p>
          <a:p>
            <a:pPr lvl="1"/>
            <a:r>
              <a:rPr lang="en-US" dirty="0" smtClean="0"/>
              <a:t>Use an adjacency list representation</a:t>
            </a:r>
          </a:p>
          <a:p>
            <a:endParaRPr lang="en-US" dirty="0" smtClean="0"/>
          </a:p>
          <a:p>
            <a:r>
              <a:rPr lang="en-US" dirty="0" smtClean="0"/>
              <a:t>The order we traverse depends entirely 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</a:p>
          <a:p>
            <a:pPr lvl="1"/>
            <a:r>
              <a:rPr lang="en-US" dirty="0" smtClean="0"/>
              <a:t>Popular choice: a stack  </a:t>
            </a:r>
            <a:r>
              <a:rPr lang="en-US" dirty="0" smtClean="0">
                <a:solidFill>
                  <a:schemeClr val="accent2"/>
                </a:solidFill>
              </a:rPr>
              <a:t>“depth-first graph search” </a:t>
            </a:r>
            <a:r>
              <a:rPr lang="en-US" dirty="0" smtClean="0">
                <a:solidFill>
                  <a:schemeClr val="accent2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4BACC6"/>
                </a:solidFill>
              </a:rPr>
              <a:t>DFS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Popular choice: a queue </a:t>
            </a:r>
            <a:r>
              <a:rPr lang="en-US" dirty="0" smtClean="0">
                <a:solidFill>
                  <a:schemeClr val="accent2"/>
                </a:solidFill>
              </a:rPr>
              <a:t>“breadth-first graph search”</a:t>
            </a:r>
            <a:r>
              <a:rPr lang="en-US" dirty="0" smtClean="0">
                <a:solidFill>
                  <a:schemeClr val="accent2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chemeClr val="accent5"/>
                </a:solidFill>
              </a:rPr>
              <a:t>BFS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4BACC6"/>
                </a:solidFill>
              </a:rPr>
              <a:t>DFS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4BACC6"/>
                </a:solidFill>
              </a:rPr>
              <a:t>BFS</a:t>
            </a:r>
            <a:r>
              <a:rPr lang="en-US" dirty="0" smtClean="0"/>
              <a:t> are “big ideas” in computer science</a:t>
            </a:r>
          </a:p>
          <a:p>
            <a:pPr lvl="1"/>
            <a:r>
              <a:rPr lang="en-US" dirty="0" smtClean="0"/>
              <a:t>Depth: recursively explore one part before going back to the other parts not yet explored</a:t>
            </a:r>
          </a:p>
          <a:p>
            <a:pPr lvl="1"/>
            <a:r>
              <a:rPr lang="en-US" dirty="0" smtClean="0"/>
              <a:t>Breadth: explore areas closer to the start node first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Cool </a:t>
            </a:r>
            <a:r>
              <a:rPr lang="en-US" dirty="0"/>
              <a:t>visualization: </a:t>
            </a:r>
            <a:r>
              <a:rPr lang="en-US" dirty="0">
                <a:hlinkClick r:id="rId3"/>
              </a:rPr>
              <a:t>http://visualgo.net/dfsbfs.html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98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Example: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133600"/>
            <a:ext cx="5638800" cy="2286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mark and </a:t>
            </a:r>
            <a:r>
              <a:rPr lang="en-US" sz="2000" kern="0" dirty="0" smtClean="0">
                <a:latin typeface="Courier New" pitchFamily="49" charset="0"/>
              </a:rPr>
              <a:t>process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each node u adjacent to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 u is not marked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DFS(u)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4953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B, D, E, C, F, G, 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Exactly what we called a “pre-order traversal” for trees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marking is because we support arbitrary graphs and we want to process each node exactly once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32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Example: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1828800"/>
            <a:ext cx="5943600" cy="3352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DFS2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stack s to hold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while(s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s.pop</a:t>
            </a:r>
            <a:r>
              <a:rPr lang="en-US" sz="2000" kern="0" dirty="0" smtClean="0">
                <a:latin typeface="Courier New" pitchFamily="49" charset="0"/>
              </a:rPr>
              <a:t>() // and “process”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mark u and push onto s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C, </a:t>
            </a:r>
            <a:r>
              <a:rPr lang="en-US" sz="2000" b="0" kern="0" noProof="0" dirty="0" smtClean="0">
                <a:latin typeface="+mn-lt"/>
              </a:rPr>
              <a:t>F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H, G, B, E, 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different but perfectly fine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2599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Example: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19050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to hold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B, C, D, E, F, G, 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“level-order”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566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58413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Topological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724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Problem</a:t>
            </a:r>
            <a:r>
              <a:rPr lang="en-US" dirty="0" smtClean="0"/>
              <a:t>: Given a DAG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G=(V,E)</a:t>
            </a:r>
            <a:r>
              <a:rPr lang="en-US" dirty="0" smtClean="0"/>
              <a:t>, output all vertices in an order such that no vertex appears before another vertex that has an edge to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Example input: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One example output:</a:t>
            </a:r>
          </a:p>
          <a:p>
            <a:pPr>
              <a:buNone/>
            </a:pPr>
            <a:r>
              <a:rPr lang="en-US" dirty="0" smtClean="0"/>
              <a:t>     126, 142, 143, 374, 373, 417, 410, 413, XYZ, 415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>
            <p:custDataLst>
              <p:tags r:id="rId1"/>
            </p:custDataLst>
          </p:nvPr>
        </p:nvSpPr>
        <p:spPr>
          <a:xfrm>
            <a:off x="4724400" y="228600"/>
            <a:ext cx="4302004" cy="92333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</a:rPr>
              <a:t>Disclaimer: T</a:t>
            </a:r>
            <a:r>
              <a:rPr lang="en-US" sz="1800" dirty="0" smtClean="0">
                <a:solidFill>
                  <a:srgbClr val="00B050"/>
                </a:solidFill>
              </a:rPr>
              <a:t>his may be wrong. Don</a:t>
            </a:r>
            <a:r>
              <a:rPr lang="fr-FR" sz="1800" dirty="0" smtClean="0">
                <a:solidFill>
                  <a:srgbClr val="00B050"/>
                </a:solidFill>
              </a:rPr>
              <a:t>’</a:t>
            </a:r>
            <a:r>
              <a:rPr lang="en-US" sz="1800" dirty="0" smtClean="0">
                <a:solidFill>
                  <a:srgbClr val="00B050"/>
                </a:solidFill>
              </a:rPr>
              <a:t>t  </a:t>
            </a:r>
            <a:br>
              <a:rPr lang="en-US" sz="1800" dirty="0" smtClean="0">
                <a:solidFill>
                  <a:srgbClr val="00B050"/>
                </a:solidFill>
              </a:rPr>
            </a:br>
            <a:r>
              <a:rPr lang="en-US" sz="1800" dirty="0" smtClean="0">
                <a:solidFill>
                  <a:srgbClr val="00B050"/>
                </a:solidFill>
              </a:rPr>
              <a:t>base your course schedules on this </a:t>
            </a:r>
          </a:p>
          <a:p>
            <a:pPr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Material</a:t>
            </a:r>
            <a:r>
              <a:rPr lang="en-US" sz="1400" dirty="0" smtClean="0">
                <a:solidFill>
                  <a:srgbClr val="00B050"/>
                </a:solidFill>
              </a:rPr>
              <a:t>. Please…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143000" y="2590800"/>
            <a:ext cx="6858000" cy="2895600"/>
            <a:chOff x="1143000" y="2590800"/>
            <a:chExt cx="6858000" cy="2895600"/>
          </a:xfrm>
        </p:grpSpPr>
        <p:sp>
          <p:nvSpPr>
            <p:cNvPr id="7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18" name="AutoShape 16"/>
            <p:cNvCxnSpPr>
              <a:cxnSpLocks noChangeShapeType="1"/>
              <a:stCxn id="7" idx="6"/>
              <a:endCxn id="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7"/>
            <p:cNvCxnSpPr>
              <a:cxnSpLocks noChangeShapeType="1"/>
              <a:stCxn id="8" idx="6"/>
              <a:endCxn id="10" idx="2"/>
            </p:cNvCxnSpPr>
            <p:nvPr>
              <p:custDataLst>
                <p:tags r:id="rId7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8"/>
            <p:cNvCxnSpPr>
              <a:cxnSpLocks noChangeShapeType="1"/>
              <a:stCxn id="8" idx="6"/>
              <a:endCxn id="9" idx="2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28" name="AutoShape 26"/>
            <p:cNvCxnSpPr>
              <a:cxnSpLocks noChangeShapeType="1"/>
              <a:stCxn id="10" idx="6"/>
              <a:endCxn id="27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Oval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7" name="AutoShape 16"/>
            <p:cNvCxnSpPr>
              <a:cxnSpLocks noChangeShapeType="1"/>
              <a:stCxn id="36" idx="7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2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9" name="AutoShape 26"/>
            <p:cNvCxnSpPr>
              <a:cxnSpLocks noChangeShapeType="1"/>
              <a:stCxn id="10" idx="6"/>
              <a:endCxn id="38" idx="2"/>
            </p:cNvCxnSpPr>
            <p:nvPr>
              <p:custDataLst>
                <p:tags r:id="rId14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2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1" name="AutoShape 26"/>
            <p:cNvCxnSpPr>
              <a:cxnSpLocks noChangeShapeType="1"/>
              <a:stCxn id="10" idx="6"/>
              <a:endCxn id="40" idx="2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2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4" name="AutoShape 26"/>
            <p:cNvCxnSpPr>
              <a:cxnSpLocks noChangeShapeType="1"/>
              <a:stCxn id="10" idx="6"/>
              <a:endCxn id="42" idx="2"/>
            </p:cNvCxnSpPr>
            <p:nvPr>
              <p:custDataLst>
                <p:tags r:id="rId18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8" name="AutoShape 18"/>
            <p:cNvCxnSpPr>
              <a:cxnSpLocks noChangeShapeType="1"/>
              <a:endCxn id="47" idx="2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18"/>
            <p:cNvCxnSpPr>
              <a:cxnSpLocks noChangeShapeType="1"/>
              <a:stCxn id="42" idx="6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18"/>
            <p:cNvCxnSpPr>
              <a:cxnSpLocks noChangeShapeType="1"/>
            </p:cNvCxnSpPr>
            <p:nvPr>
              <p:custDataLst>
                <p:tags r:id="rId22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74857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Comparison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Breadth-first always finds shortest paths, i.e., “optimal solutions”</a:t>
            </a:r>
          </a:p>
          <a:p>
            <a:pPr lvl="1"/>
            <a:r>
              <a:rPr lang="en-US" dirty="0" smtClean="0"/>
              <a:t>Better for “what is the shortest path from </a:t>
            </a:r>
            <a:r>
              <a:rPr lang="en-US" b="1" dirty="0" smtClean="0"/>
              <a:t>x</a:t>
            </a:r>
            <a:r>
              <a:rPr lang="en-US" dirty="0" smtClean="0"/>
              <a:t> to </a:t>
            </a:r>
            <a:r>
              <a:rPr lang="en-US" b="1" dirty="0" smtClean="0"/>
              <a:t>y</a:t>
            </a:r>
            <a:r>
              <a:rPr lang="en-US" dirty="0" smtClean="0"/>
              <a:t>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depth-first can use less space in finding a path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longest path</a:t>
            </a:r>
            <a:r>
              <a:rPr lang="en-US" dirty="0" smtClean="0"/>
              <a:t> in the graph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highest out-degree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then DFS stack never has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d*p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But a queue for BFS may hold </a:t>
            </a:r>
            <a:r>
              <a:rPr lang="en-US" i="1" dirty="0" smtClean="0"/>
              <a:t>O</a:t>
            </a:r>
            <a:r>
              <a:rPr lang="en-US" dirty="0" smtClean="0"/>
              <a:t>(|V|) nodes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third approach:</a:t>
            </a:r>
          </a:p>
          <a:p>
            <a:pPr lvl="1"/>
            <a:r>
              <a:rPr lang="en-US" i="1" dirty="0" smtClean="0"/>
              <a:t>Iterative deepening (IDFS)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Try DFS but disallow recursion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levels deep</a:t>
            </a:r>
          </a:p>
          <a:p>
            <a:pPr lvl="2"/>
            <a:r>
              <a:rPr lang="en-US" dirty="0" smtClean="0"/>
              <a:t>If that fails, increment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and start the entire search over</a:t>
            </a:r>
          </a:p>
          <a:p>
            <a:pPr lvl="1"/>
            <a:r>
              <a:rPr lang="en-US" dirty="0" smtClean="0"/>
              <a:t>Like BFS, finds shortest paths.  Like DFS, less space.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50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Saving the Path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Our graph traversals can answer the </a:t>
            </a:r>
            <a:r>
              <a:rPr lang="en-US" dirty="0" err="1" smtClean="0"/>
              <a:t>reachability</a:t>
            </a:r>
            <a:r>
              <a:rPr lang="en-US" dirty="0" smtClean="0"/>
              <a:t> question:</a:t>
            </a:r>
          </a:p>
          <a:p>
            <a:pPr lvl="1"/>
            <a:r>
              <a:rPr lang="en-US" dirty="0" smtClean="0"/>
              <a:t>“Is there a path from node x to node y?”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what if we want to actually output the path?</a:t>
            </a:r>
          </a:p>
          <a:p>
            <a:pPr lvl="1"/>
            <a:r>
              <a:rPr lang="en-US" dirty="0" smtClean="0"/>
              <a:t>Like getting driving directions rather than just knowing it’s possible to get there!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How to do it: </a:t>
            </a:r>
          </a:p>
          <a:p>
            <a:pPr lvl="1"/>
            <a:r>
              <a:rPr lang="en-US" dirty="0" smtClean="0"/>
              <a:t>Instead of just “marking” a node, store the previous node along the path (when processing </a:t>
            </a:r>
            <a:r>
              <a:rPr lang="en-US" b="1" dirty="0" smtClean="0"/>
              <a:t>u</a:t>
            </a:r>
            <a:r>
              <a:rPr lang="en-US" dirty="0" smtClean="0"/>
              <a:t> causes us to add </a:t>
            </a:r>
            <a:r>
              <a:rPr lang="en-US" b="1" dirty="0" smtClean="0"/>
              <a:t>v</a:t>
            </a:r>
            <a:r>
              <a:rPr lang="en-US" dirty="0" smtClean="0"/>
              <a:t> to the search, set </a:t>
            </a:r>
            <a:r>
              <a:rPr lang="en-US" b="1" dirty="0" err="1" smtClean="0"/>
              <a:t>v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.path</a:t>
            </a:r>
            <a:r>
              <a:rPr lang="en-US" dirty="0" smtClean="0"/>
              <a:t> field to be </a:t>
            </a:r>
            <a:r>
              <a:rPr lang="en-US" b="1" dirty="0" smtClean="0"/>
              <a:t>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reach the goal, follow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en-US" dirty="0" smtClean="0"/>
              <a:t> fields back to where you started (and then reverse the answer)</a:t>
            </a:r>
          </a:p>
          <a:p>
            <a:pPr lvl="1"/>
            <a:r>
              <a:rPr lang="en-US" dirty="0" smtClean="0"/>
              <a:t>If just wanted path </a:t>
            </a:r>
            <a:r>
              <a:rPr lang="en-US" i="1" dirty="0" smtClean="0"/>
              <a:t>length</a:t>
            </a:r>
            <a:r>
              <a:rPr lang="en-US" dirty="0" smtClean="0"/>
              <a:t>, could put the integer distance at each node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8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using BFS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/>
        </p:nvSpPr>
        <p:spPr bwMode="auto">
          <a:xfrm>
            <a:off x="2347912" y="55450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4"/>
          <p:cNvSpPr>
            <a:spLocks noChangeAspect="1" noChangeArrowheads="1"/>
          </p:cNvSpPr>
          <p:nvPr/>
        </p:nvSpPr>
        <p:spPr bwMode="auto">
          <a:xfrm>
            <a:off x="2119312" y="3106677"/>
            <a:ext cx="381000" cy="3810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5"/>
          <p:cNvCxnSpPr>
            <a:cxnSpLocks noChangeShapeType="1"/>
            <a:stCxn id="7" idx="0"/>
            <a:endCxn id="8" idx="4"/>
          </p:cNvCxnSpPr>
          <p:nvPr/>
        </p:nvCxnSpPr>
        <p:spPr bwMode="auto">
          <a:xfrm flipH="1" flipV="1">
            <a:off x="2309812" y="3501965"/>
            <a:ext cx="228600" cy="202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" name="Oval 6"/>
          <p:cNvSpPr>
            <a:spLocks noChangeAspect="1" noChangeArrowheads="1"/>
          </p:cNvSpPr>
          <p:nvPr/>
        </p:nvSpPr>
        <p:spPr bwMode="auto">
          <a:xfrm>
            <a:off x="3795712" y="42496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8"/>
          <p:cNvSpPr>
            <a:spLocks noChangeAspect="1" noChangeArrowheads="1"/>
          </p:cNvSpPr>
          <p:nvPr/>
        </p:nvSpPr>
        <p:spPr bwMode="auto">
          <a:xfrm>
            <a:off x="6691312" y="34114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9"/>
          <p:cNvCxnSpPr>
            <a:cxnSpLocks noChangeShapeType="1"/>
            <a:stCxn id="12" idx="4"/>
          </p:cNvCxnSpPr>
          <p:nvPr/>
        </p:nvCxnSpPr>
        <p:spPr bwMode="auto">
          <a:xfrm flipH="1">
            <a:off x="5949950" y="3806765"/>
            <a:ext cx="931862" cy="208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" name="AutoShape 10"/>
          <p:cNvCxnSpPr>
            <a:cxnSpLocks noChangeShapeType="1"/>
            <a:stCxn id="12" idx="2"/>
            <a:endCxn id="8" idx="6"/>
          </p:cNvCxnSpPr>
          <p:nvPr/>
        </p:nvCxnSpPr>
        <p:spPr bwMode="auto">
          <a:xfrm flipH="1" flipV="1">
            <a:off x="2514600" y="3297177"/>
            <a:ext cx="4162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5"/>
            <a:endCxn id="10" idx="1"/>
          </p:cNvCxnSpPr>
          <p:nvPr/>
        </p:nvCxnSpPr>
        <p:spPr bwMode="auto">
          <a:xfrm>
            <a:off x="2444750" y="3446402"/>
            <a:ext cx="1406525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7"/>
            <a:endCxn id="10" idx="3"/>
          </p:cNvCxnSpPr>
          <p:nvPr/>
        </p:nvCxnSpPr>
        <p:spPr bwMode="auto">
          <a:xfrm flipV="1">
            <a:off x="2673350" y="4589402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10" idx="5"/>
          </p:cNvCxnSpPr>
          <p:nvPr/>
        </p:nvCxnSpPr>
        <p:spPr bwMode="auto">
          <a:xfrm>
            <a:off x="4121150" y="4589402"/>
            <a:ext cx="1558925" cy="130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4"/>
          <p:cNvCxnSpPr>
            <a:cxnSpLocks noChangeShapeType="1"/>
            <a:stCxn id="10" idx="7"/>
            <a:endCxn id="12" idx="3"/>
          </p:cNvCxnSpPr>
          <p:nvPr/>
        </p:nvCxnSpPr>
        <p:spPr bwMode="auto">
          <a:xfrm flipV="1">
            <a:off x="4121150" y="3751202"/>
            <a:ext cx="2625725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5"/>
          <p:cNvCxnSpPr>
            <a:cxnSpLocks noChangeShapeType="1"/>
            <a:endCxn id="7" idx="6"/>
          </p:cNvCxnSpPr>
          <p:nvPr/>
        </p:nvCxnSpPr>
        <p:spPr bwMode="auto">
          <a:xfrm flipH="1" flipV="1">
            <a:off x="2743200" y="5735577"/>
            <a:ext cx="28670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81112" y="333369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509712" y="584829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395912" y="622929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140200" y="424809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" y="1447800"/>
            <a:ext cx="6354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What is a path from Seattle to Tyler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Remember marked nodes are not re-</a:t>
            </a:r>
            <a:r>
              <a:rPr lang="en-US" sz="2000" b="0" dirty="0" err="1" smtClean="0">
                <a:latin typeface="+mn-lt"/>
              </a:rPr>
              <a:t>enqueued</a:t>
            </a:r>
            <a:endParaRPr lang="en-US" sz="2000" b="0" dirty="0" smtClean="0">
              <a:latin typeface="+mn-lt"/>
            </a:endParaRP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Note shortest paths may not be unique</a:t>
            </a: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7696200" y="5334000"/>
            <a:ext cx="381000" cy="381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5638800" y="58117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6828655" y="2992377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Chicago</a:t>
            </a:r>
            <a:endParaRPr lang="en-US" sz="2000" dirty="0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239000" y="4800600"/>
            <a:ext cx="763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Tyler</a:t>
            </a:r>
            <a:endParaRPr lang="en-US" sz="2000" dirty="0"/>
          </a:p>
        </p:txBody>
      </p:sp>
      <p:cxnSp>
        <p:nvCxnSpPr>
          <p:cNvPr id="29" name="AutoShape 13"/>
          <p:cNvCxnSpPr>
            <a:cxnSpLocks noChangeShapeType="1"/>
            <a:stCxn id="26" idx="6"/>
            <a:endCxn id="25" idx="2"/>
          </p:cNvCxnSpPr>
          <p:nvPr/>
        </p:nvCxnSpPr>
        <p:spPr bwMode="auto">
          <a:xfrm flipV="1">
            <a:off x="6019800" y="5524500"/>
            <a:ext cx="1676400" cy="4777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2" name="Freeform 20"/>
          <p:cNvSpPr>
            <a:spLocks/>
          </p:cNvSpPr>
          <p:nvPr/>
        </p:nvSpPr>
        <p:spPr bwMode="auto">
          <a:xfrm>
            <a:off x="1854200" y="3678177"/>
            <a:ext cx="508000" cy="1981200"/>
          </a:xfrm>
          <a:custGeom>
            <a:avLst/>
            <a:gdLst/>
            <a:ahLst/>
            <a:cxnLst>
              <a:cxn ang="0">
                <a:pos x="320" y="1248"/>
              </a:cxn>
              <a:cxn ang="0">
                <a:pos x="32" y="720"/>
              </a:cxn>
              <a:cxn ang="0">
                <a:pos x="128" y="0"/>
              </a:cxn>
            </a:cxnLst>
            <a:rect l="0" t="0" r="r" b="b"/>
            <a:pathLst>
              <a:path w="320" h="1248">
                <a:moveTo>
                  <a:pt x="320" y="1248"/>
                </a:moveTo>
                <a:cubicBezTo>
                  <a:pt x="192" y="1088"/>
                  <a:pt x="64" y="928"/>
                  <a:pt x="32" y="720"/>
                </a:cubicBezTo>
                <a:cubicBezTo>
                  <a:pt x="0" y="512"/>
                  <a:pt x="112" y="120"/>
                  <a:pt x="128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Freeform 21"/>
          <p:cNvSpPr>
            <a:spLocks/>
          </p:cNvSpPr>
          <p:nvPr/>
        </p:nvSpPr>
        <p:spPr bwMode="auto">
          <a:xfrm>
            <a:off x="2667000" y="3373377"/>
            <a:ext cx="1295400" cy="762000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Freeform 22"/>
          <p:cNvSpPr>
            <a:spLocks/>
          </p:cNvSpPr>
          <p:nvPr/>
        </p:nvSpPr>
        <p:spPr bwMode="auto">
          <a:xfrm>
            <a:off x="2514600" y="2941577"/>
            <a:ext cx="4114800" cy="431800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Freeform 22"/>
          <p:cNvSpPr>
            <a:spLocks/>
          </p:cNvSpPr>
          <p:nvPr/>
        </p:nvSpPr>
        <p:spPr bwMode="auto">
          <a:xfrm rot="170956">
            <a:off x="2756195" y="5502694"/>
            <a:ext cx="2793410" cy="461665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7" name="Freeform 21"/>
          <p:cNvSpPr>
            <a:spLocks/>
          </p:cNvSpPr>
          <p:nvPr/>
        </p:nvSpPr>
        <p:spPr bwMode="auto">
          <a:xfrm flipV="1">
            <a:off x="5943600" y="5638801"/>
            <a:ext cx="1752600" cy="461665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05000" y="5486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06466" y="4267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30666" y="28764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81600" y="6000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78466" y="563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28800" y="2819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53836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Shortest Paths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  <a:endParaRPr lang="en-US" sz="2400" dirty="0" smtClean="0"/>
          </a:p>
          <a:p>
            <a:r>
              <a:rPr lang="en-US" sz="2400" dirty="0" smtClean="0"/>
              <a:t>Summer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31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Single source shortest paths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Done: BFS to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u</a:t>
            </a:r>
            <a:r>
              <a:rPr lang="en-US" dirty="0" smtClean="0"/>
              <a:t> in 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endParaRPr lang="en-US" dirty="0" smtClean="0"/>
          </a:p>
          <a:p>
            <a:r>
              <a:rPr lang="en-US" dirty="0" smtClean="0"/>
              <a:t>Actually, can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i="1" dirty="0" smtClean="0"/>
              <a:t>every node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Still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pPr lvl="1"/>
            <a:r>
              <a:rPr lang="en-US" dirty="0" smtClean="0"/>
              <a:t>No faster way for a “distinguished” destination in the worst-case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Now:  Weighted graphs 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rgbClr val="4F81BD"/>
                </a:solidFill>
              </a:rPr>
              <a:t>Given a weighted graph and node </a:t>
            </a:r>
            <a:r>
              <a:rPr lang="en-US" b="1" dirty="0" smtClean="0">
                <a:solidFill>
                  <a:srgbClr val="4F81BD"/>
                </a:solidFill>
              </a:rPr>
              <a:t>v</a:t>
            </a:r>
            <a:r>
              <a:rPr lang="en-US" dirty="0" smtClean="0">
                <a:solidFill>
                  <a:srgbClr val="4F81BD"/>
                </a:solidFill>
              </a:rPr>
              <a:t>, </a:t>
            </a:r>
          </a:p>
          <a:p>
            <a:pPr algn="ctr">
              <a:buNone/>
            </a:pPr>
            <a:r>
              <a:rPr lang="en-US" dirty="0" smtClean="0">
                <a:solidFill>
                  <a:srgbClr val="4F81BD"/>
                </a:solidFill>
              </a:rPr>
              <a:t>find the minimum-cost path from </a:t>
            </a:r>
            <a:r>
              <a:rPr lang="en-US" b="1" dirty="0" smtClean="0">
                <a:solidFill>
                  <a:srgbClr val="4F81BD"/>
                </a:solidFill>
              </a:rPr>
              <a:t>v</a:t>
            </a:r>
            <a:r>
              <a:rPr lang="en-US" dirty="0" smtClean="0">
                <a:solidFill>
                  <a:srgbClr val="4F81BD"/>
                </a:solidFill>
              </a:rPr>
              <a:t> to every node </a:t>
            </a:r>
          </a:p>
          <a:p>
            <a:endParaRPr lang="en-US" sz="1000" dirty="0" smtClean="0"/>
          </a:p>
          <a:p>
            <a:r>
              <a:rPr lang="en-US" dirty="0" smtClean="0"/>
              <a:t>As before, asymptotically no harder than for one destination</a:t>
            </a:r>
          </a:p>
          <a:p>
            <a:r>
              <a:rPr lang="en-US" dirty="0" smtClean="0"/>
              <a:t>Unlike before, BFS will not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47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Applications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Driving directions</a:t>
            </a:r>
          </a:p>
          <a:p>
            <a:endParaRPr lang="en-US" dirty="0" smtClean="0"/>
          </a:p>
          <a:p>
            <a:r>
              <a:rPr lang="en-US" dirty="0" smtClean="0"/>
              <a:t>Cheap flight itineraries</a:t>
            </a:r>
          </a:p>
          <a:p>
            <a:endParaRPr lang="en-US" dirty="0" smtClean="0"/>
          </a:p>
          <a:p>
            <a:r>
              <a:rPr lang="en-US" dirty="0" smtClean="0"/>
              <a:t>Network routing</a:t>
            </a:r>
          </a:p>
          <a:p>
            <a:endParaRPr lang="en-US" dirty="0" smtClean="0"/>
          </a:p>
          <a:p>
            <a:r>
              <a:rPr lang="en-US" dirty="0" smtClean="0"/>
              <a:t>Critical paths in project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65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Not as easy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838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Why BFS won’t work: Shortest path may not have the fewest edges</a:t>
            </a:r>
          </a:p>
          <a:p>
            <a:pPr lvl="1"/>
            <a:r>
              <a:rPr lang="en-US" dirty="0" smtClean="0"/>
              <a:t>Annoying when this happens with costs of flights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Problem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ill-defined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if there are negative-cost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Today’s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b="0" i="1" kern="0" dirty="0" smtClean="0">
                <a:solidFill>
                  <a:srgbClr val="4F81BD"/>
                </a:solidFill>
                <a:latin typeface="+mn-lt"/>
              </a:rPr>
              <a:t>algorithm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 is </a:t>
            </a:r>
            <a:r>
              <a:rPr lang="en-US" sz="2000" b="0" i="1" kern="0" dirty="0" smtClean="0">
                <a:solidFill>
                  <a:srgbClr val="4F81BD"/>
                </a:solidFill>
                <a:latin typeface="+mn-lt"/>
              </a:rPr>
              <a:t>wrong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if </a:t>
            </a:r>
            <a:r>
              <a:rPr lang="en-US" sz="2000" b="0" i="1" kern="0" dirty="0" smtClean="0">
                <a:latin typeface="+mn-lt"/>
              </a:rPr>
              <a:t>edges</a:t>
            </a:r>
            <a:r>
              <a:rPr lang="en-US" sz="2000" b="0" kern="0" dirty="0" smtClean="0">
                <a:latin typeface="+mn-lt"/>
              </a:rPr>
              <a:t> can be negative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There are other, slower (but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terrible)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algorithms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Oval 4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49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1295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2" name="AutoShape 50"/>
          <p:cNvCxnSpPr>
            <a:cxnSpLocks noChangeShapeType="1"/>
            <a:endCxn id="49" idx="2"/>
          </p:cNvCxnSpPr>
          <p:nvPr>
            <p:custDataLst>
              <p:tags r:id="rId13"/>
            </p:custDataLst>
          </p:nvPr>
        </p:nvCxnSpPr>
        <p:spPr bwMode="auto">
          <a:xfrm flipV="1">
            <a:off x="5715000" y="1466850"/>
            <a:ext cx="914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4" name="Oval 5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696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5" name="Oval 51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629400" y="2438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934200" y="1905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1219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219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cxnSp>
        <p:nvCxnSpPr>
          <p:cNvPr id="68" name="AutoShape 50"/>
          <p:cNvCxnSpPr>
            <a:cxnSpLocks noChangeShapeType="1"/>
            <a:stCxn id="49" idx="6"/>
            <a:endCxn id="54" idx="1"/>
          </p:cNvCxnSpPr>
          <p:nvPr>
            <p:custDataLst>
              <p:tags r:id="rId16"/>
            </p:custDataLst>
          </p:nvPr>
        </p:nvCxnSpPr>
        <p:spPr bwMode="auto">
          <a:xfrm>
            <a:off x="6971727" y="1466850"/>
            <a:ext cx="774606" cy="4121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0" name="AutoShape 50"/>
          <p:cNvCxnSpPr>
            <a:cxnSpLocks noChangeShapeType="1"/>
            <a:stCxn id="49" idx="5"/>
            <a:endCxn id="55" idx="7"/>
          </p:cNvCxnSpPr>
          <p:nvPr>
            <p:custDataLst>
              <p:tags r:id="rId17"/>
            </p:custDataLst>
          </p:nvPr>
        </p:nvCxnSpPr>
        <p:spPr bwMode="auto">
          <a:xfrm rot="5400000">
            <a:off x="6471327" y="2038350"/>
            <a:ext cx="90053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4" name="AutoShape 50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16200000" flipV="1">
            <a:off x="6172994" y="2056606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6172200" y="1905000"/>
            <a:ext cx="53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-11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175260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700174" y="18096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813381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Dijkstra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Algorithm named after its inventor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(1930-2002)</a:t>
            </a:r>
          </a:p>
          <a:p>
            <a:pPr lvl="1"/>
            <a:r>
              <a:rPr lang="en-US" dirty="0" smtClean="0"/>
              <a:t>Truly one of the “founders” of computer science;                this is just one of his many contributions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My favorite </a:t>
            </a:r>
            <a:r>
              <a:rPr lang="en-US" dirty="0" err="1" smtClean="0"/>
              <a:t>Dijkstra</a:t>
            </a:r>
            <a:r>
              <a:rPr lang="en-US" dirty="0" smtClean="0"/>
              <a:t> quote: “computer science is no more about computers than astronomy is about telescopes”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82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Dijkstra’s</a:t>
            </a:r>
            <a:r>
              <a:rPr lang="en-US" dirty="0" smtClean="0">
                <a:solidFill>
                  <a:srgbClr val="0000FF"/>
                </a:solidFill>
              </a:rPr>
              <a:t> 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Grow the set of nodes whose shortest distance has been computed</a:t>
            </a:r>
          </a:p>
          <a:p>
            <a:pPr lvl="1"/>
            <a:r>
              <a:rPr lang="en-US" dirty="0" smtClean="0"/>
              <a:t>Nodes not in the set will have a “best distance so far”</a:t>
            </a:r>
          </a:p>
          <a:p>
            <a:pPr lvl="1"/>
            <a:r>
              <a:rPr lang="en-US" dirty="0"/>
              <a:t>A priority queue will </a:t>
            </a:r>
            <a:r>
              <a:rPr lang="en-US" dirty="0" smtClean="0"/>
              <a:t>turn out to be </a:t>
            </a:r>
            <a:r>
              <a:rPr lang="en-US" dirty="0"/>
              <a:t>useful for </a:t>
            </a:r>
            <a:r>
              <a:rPr lang="en-US" dirty="0" smtClean="0"/>
              <a:t>efficiency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67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Dijkstra’s</a:t>
            </a:r>
            <a:r>
              <a:rPr lang="en-US" dirty="0" smtClean="0">
                <a:solidFill>
                  <a:srgbClr val="0000FF"/>
                </a:solidFill>
              </a:rPr>
              <a:t> Algorithm: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505200"/>
            <a:ext cx="8001000" cy="2819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(But we need to prove it produces correct answers)</a:t>
            </a:r>
          </a:p>
          <a:p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428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05704" y="13524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647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777104" y="2419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4286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428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691504" y="28002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190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9829" y="1619190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5"/>
          <p:cNvCxnSpPr>
            <a:cxnSpLocks noChangeShapeType="1"/>
            <a:stCxn id="12" idx="2"/>
            <a:endCxn id="8" idx="4"/>
          </p:cNvCxnSpPr>
          <p:nvPr/>
        </p:nvCxnSpPr>
        <p:spPr bwMode="auto">
          <a:xfrm rot="10800000">
            <a:off x="2519804" y="1819215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4882004" y="23811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1"/>
          <p:cNvCxnSpPr>
            <a:cxnSpLocks noChangeShapeType="1"/>
            <a:stCxn id="15" idx="6"/>
            <a:endCxn id="16" idx="4"/>
          </p:cNvCxnSpPr>
          <p:nvPr/>
        </p:nvCxnSpPr>
        <p:spPr bwMode="auto">
          <a:xfrm flipV="1">
            <a:off x="5072504" y="25716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7636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67429" y="2754253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742" y="1474728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396229" y="1542990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6191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9"/>
          <p:cNvCxnSpPr>
            <a:cxnSpLocks noChangeShapeType="1"/>
            <a:stCxn id="16" idx="1"/>
            <a:endCxn id="13" idx="4"/>
          </p:cNvCxnSpPr>
          <p:nvPr/>
        </p:nvCxnSpPr>
        <p:spPr bwMode="auto">
          <a:xfrm flipH="1" flipV="1">
            <a:off x="5491604" y="1819215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8192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 rot="16200000" flipH="1">
            <a:off x="3949908" y="2058694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2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3967604" y="1743015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 rot="16200000" flipH="1">
            <a:off x="4273758" y="2573044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rot="5400000" flipH="1">
            <a:off x="3548504" y="1926698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1080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9826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81904" y="1039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0762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67904" y="10762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752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4089842" y="2295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29812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5986904" y="21430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2016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276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19620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53773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1256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5377304" y="2563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5716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733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29389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4005704" y="19540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707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Questions and comments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Why do we perform topological sorts only on DAGs?</a:t>
            </a:r>
          </a:p>
          <a:p>
            <a:pPr lvl="1"/>
            <a:r>
              <a:rPr lang="en-US" dirty="0" smtClean="0"/>
              <a:t>Because a cycle means there is no correct answer</a:t>
            </a:r>
          </a:p>
          <a:p>
            <a:endParaRPr lang="en-US" dirty="0" smtClean="0"/>
          </a:p>
          <a:p>
            <a:r>
              <a:rPr lang="en-US" b="1" dirty="0" smtClean="0"/>
              <a:t>Is there always a unique answer?</a:t>
            </a:r>
          </a:p>
          <a:p>
            <a:pPr lvl="1"/>
            <a:r>
              <a:rPr lang="en-US" dirty="0" smtClean="0"/>
              <a:t>No, there can be 1 or more answers; depends on the graph</a:t>
            </a:r>
          </a:p>
          <a:p>
            <a:pPr lvl="1"/>
            <a:r>
              <a:rPr lang="en-US" dirty="0" smtClean="0"/>
              <a:t>Graph with 5 topological orders: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Do some DAGs have exactly 1 answer?</a:t>
            </a:r>
          </a:p>
          <a:p>
            <a:pPr lvl="1"/>
            <a:r>
              <a:rPr lang="en-US" dirty="0" smtClean="0"/>
              <a:t>Yes, including all lists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Terminology: A DAG represents a </a:t>
            </a:r>
            <a:r>
              <a:rPr lang="en-US" dirty="0" smtClean="0">
                <a:solidFill>
                  <a:srgbClr val="4F81BD"/>
                </a:solidFill>
              </a:rPr>
              <a:t>partial order </a:t>
            </a:r>
            <a:r>
              <a:rPr lang="en-US" dirty="0" smtClean="0"/>
              <a:t>and a topological sort produces a </a:t>
            </a:r>
            <a:r>
              <a:rPr lang="en-US" dirty="0" smtClean="0">
                <a:solidFill>
                  <a:schemeClr val="accent1"/>
                </a:solidFill>
              </a:rPr>
              <a:t>total order </a:t>
            </a:r>
            <a:r>
              <a:rPr lang="en-US" dirty="0" smtClean="0"/>
              <a:t>that is consistent with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096000" y="3429000"/>
            <a:ext cx="1905000" cy="1447800"/>
            <a:chOff x="6096000" y="3429000"/>
            <a:chExt cx="1905000" cy="1447800"/>
          </a:xfrm>
        </p:grpSpPr>
        <p:cxnSp>
          <p:nvCxnSpPr>
            <p:cNvPr id="10" name="AutoShape 39"/>
            <p:cNvCxnSpPr>
              <a:cxnSpLocks noChangeShapeType="1"/>
              <a:stCxn id="11" idx="7"/>
              <a:endCxn id="16" idx="2"/>
            </p:cNvCxnSpPr>
            <p:nvPr>
              <p:custDataLst>
                <p:tags r:id="rId1"/>
              </p:custDataLst>
            </p:nvPr>
          </p:nvCxnSpPr>
          <p:spPr bwMode="auto">
            <a:xfrm flipV="1">
              <a:off x="6388194" y="3600450"/>
              <a:ext cx="469806" cy="2978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096000" y="38481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0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096000" y="45339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896673" y="4191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6388194" y="4140783"/>
              <a:ext cx="508479" cy="2216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58000" y="3429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658673" y="38862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6"/>
              <a:endCxn id="17" idx="2"/>
            </p:cNvCxnSpPr>
            <p:nvPr>
              <p:custDataLst>
                <p:tags r:id="rId8"/>
              </p:custDataLst>
            </p:nvPr>
          </p:nvCxnSpPr>
          <p:spPr bwMode="auto">
            <a:xfrm>
              <a:off x="7200327" y="3600450"/>
              <a:ext cx="458346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3" name="AutoShape 43"/>
            <p:cNvCxnSpPr>
              <a:cxnSpLocks noChangeShapeType="1"/>
              <a:stCxn id="13" idx="7"/>
              <a:endCxn id="17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7188867" y="4057650"/>
              <a:ext cx="469806" cy="1835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6" name="AutoShape 43"/>
            <p:cNvCxnSpPr>
              <a:cxnSpLocks noChangeShapeType="1"/>
              <a:stCxn id="12" idx="6"/>
              <a:endCxn id="13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6438327" y="4362450"/>
              <a:ext cx="458346" cy="3429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33420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2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</a:t>
            </a:r>
            <a:r>
              <a:rPr lang="en-US" sz="1000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0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30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Important features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a vertex is marked known, the cost of the shortest path to that node is known</a:t>
            </a:r>
          </a:p>
          <a:p>
            <a:pPr lvl="1"/>
            <a:r>
              <a:rPr lang="en-US" dirty="0" smtClean="0"/>
              <a:t>The path is also known by following back-pointers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While a vertex is still not known, another shorter path to it </a:t>
            </a:r>
            <a:r>
              <a:rPr lang="en-US" i="1" dirty="0" smtClean="0"/>
              <a:t>might</a:t>
            </a:r>
            <a:r>
              <a:rPr lang="en-US" dirty="0" smtClean="0"/>
              <a:t> still be found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82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1657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4258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0161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4423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6409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7500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9209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8855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Uses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Figuring out how to graduate</a:t>
            </a:r>
          </a:p>
          <a:p>
            <a:endParaRPr lang="en-US" dirty="0" smtClean="0"/>
          </a:p>
          <a:p>
            <a:r>
              <a:rPr lang="en-US" dirty="0" smtClean="0"/>
              <a:t>Computing an order in which to </a:t>
            </a:r>
            <a:r>
              <a:rPr lang="en-US" dirty="0" err="1" smtClean="0"/>
              <a:t>recompute</a:t>
            </a:r>
            <a:r>
              <a:rPr lang="en-US" dirty="0" smtClean="0"/>
              <a:t> cells in a spreadsheet</a:t>
            </a:r>
          </a:p>
          <a:p>
            <a:endParaRPr lang="en-US" dirty="0" smtClean="0"/>
          </a:p>
          <a:p>
            <a:r>
              <a:rPr lang="en-US" dirty="0" smtClean="0"/>
              <a:t>Determining an order to compile files using a </a:t>
            </a:r>
            <a:r>
              <a:rPr lang="en-US" dirty="0" err="1" smtClean="0"/>
              <a:t>Makefile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In general, </a:t>
            </a:r>
            <a:r>
              <a:rPr lang="en-US" dirty="0" smtClean="0"/>
              <a:t>taking </a:t>
            </a:r>
            <a:r>
              <a:rPr lang="en-US" dirty="0"/>
              <a:t>a dependency graph </a:t>
            </a:r>
            <a:r>
              <a:rPr lang="en-US" dirty="0" smtClean="0"/>
              <a:t>and finding </a:t>
            </a:r>
            <a:r>
              <a:rPr lang="en-US" dirty="0"/>
              <a:t>an order of execution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83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7123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Features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143000"/>
            <a:ext cx="7772400" cy="44958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When a vertex is marked known, </a:t>
            </a:r>
            <a:br>
              <a:rPr lang="en-US" dirty="0" smtClean="0"/>
            </a:br>
            <a:r>
              <a:rPr lang="en-US" dirty="0" smtClean="0"/>
              <a:t>the cost of the shortest path to that node is known</a:t>
            </a:r>
          </a:p>
          <a:p>
            <a:pPr lvl="1" eaLnBrk="1" hangingPunct="1"/>
            <a:r>
              <a:rPr lang="en-US" dirty="0" smtClean="0"/>
              <a:t>The path is also known by following back-pointers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While a vertex is still not known, </a:t>
            </a:r>
            <a:br>
              <a:rPr lang="en-US" dirty="0" smtClean="0"/>
            </a:br>
            <a:r>
              <a:rPr lang="en-US" dirty="0" smtClean="0"/>
              <a:t>another shorter path to it </a:t>
            </a:r>
            <a:r>
              <a:rPr lang="en-US" dirty="0" smtClean="0">
                <a:solidFill>
                  <a:schemeClr val="accent1"/>
                </a:solidFill>
              </a:rPr>
              <a:t>might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still be found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Note: The “Order Added to Known Set” is not important</a:t>
            </a:r>
          </a:p>
          <a:p>
            <a:pPr lvl="1"/>
            <a:r>
              <a:rPr lang="en-US" dirty="0" smtClean="0"/>
              <a:t>A detail about how the algorithm works (client doesn’t care)</a:t>
            </a:r>
          </a:p>
          <a:p>
            <a:pPr lvl="1"/>
            <a:r>
              <a:rPr lang="en-US" dirty="0" smtClean="0"/>
              <a:t>Not used by the algorithm (implementation doesn’t care)</a:t>
            </a:r>
          </a:p>
          <a:p>
            <a:pPr lvl="1"/>
            <a:r>
              <a:rPr lang="en-US" dirty="0" smtClean="0"/>
              <a:t>It is sorted by path-cost, resolving ties in some way</a:t>
            </a:r>
          </a:p>
          <a:p>
            <a:pPr lvl="2"/>
            <a:r>
              <a:rPr lang="en-US" dirty="0" smtClean="0"/>
              <a:t>Helps give intuition of why the algorithm works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29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Interpreting the Results</a:t>
            </a:r>
          </a:p>
        </p:txBody>
      </p:sp>
      <p:sp>
        <p:nvSpPr>
          <p:cNvPr id="5427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Now that we’re done, how do we get the path from, say, A to E?</a:t>
            </a:r>
          </a:p>
        </p:txBody>
      </p:sp>
      <p:grpSp>
        <p:nvGrpSpPr>
          <p:cNvPr id="5427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4330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4331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4332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4333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4334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4335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4336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4337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4338" name="AutoShape 14"/>
            <p:cNvCxnSpPr>
              <a:cxnSpLocks noChangeShapeType="1"/>
              <a:stCxn id="54330" idx="6"/>
              <a:endCxn id="54333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39" name="AutoShape 15"/>
            <p:cNvCxnSpPr>
              <a:cxnSpLocks noChangeShapeType="1"/>
              <a:stCxn id="54333" idx="2"/>
              <a:endCxn id="54330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0" name="AutoShape 20"/>
            <p:cNvCxnSpPr>
              <a:cxnSpLocks noChangeShapeType="1"/>
              <a:stCxn id="54337" idx="2"/>
              <a:endCxn id="54336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1" name="AutoShape 21"/>
            <p:cNvCxnSpPr>
              <a:cxnSpLocks noChangeShapeType="1"/>
              <a:stCxn id="54336" idx="6"/>
              <a:endCxn id="54337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2" name="AutoShape 24"/>
            <p:cNvCxnSpPr>
              <a:cxnSpLocks noChangeShapeType="1"/>
              <a:stCxn id="54330" idx="3"/>
              <a:endCxn id="5433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3" name="AutoShape 25"/>
            <p:cNvCxnSpPr>
              <a:cxnSpLocks noChangeShapeType="1"/>
              <a:stCxn id="54332" idx="6"/>
              <a:endCxn id="54333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4" name="AutoShape 26"/>
            <p:cNvCxnSpPr>
              <a:cxnSpLocks noChangeShapeType="1"/>
              <a:stCxn id="54330" idx="7"/>
              <a:endCxn id="54331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5" name="AutoShape 27"/>
            <p:cNvCxnSpPr>
              <a:cxnSpLocks noChangeShapeType="1"/>
              <a:stCxn id="54331" idx="6"/>
              <a:endCxn id="54334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6" name="AutoShape 28"/>
            <p:cNvCxnSpPr>
              <a:cxnSpLocks noChangeShapeType="1"/>
              <a:stCxn id="54334" idx="6"/>
              <a:endCxn id="54335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7" name="AutoShape 29"/>
            <p:cNvCxnSpPr>
              <a:cxnSpLocks noChangeShapeType="1"/>
              <a:stCxn id="54337" idx="1"/>
              <a:endCxn id="54334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8" name="AutoShape 30"/>
            <p:cNvCxnSpPr>
              <a:cxnSpLocks noChangeShapeType="1"/>
              <a:stCxn id="54335" idx="4"/>
              <a:endCxn id="54337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9" name="AutoShape 31"/>
            <p:cNvCxnSpPr>
              <a:cxnSpLocks noChangeShapeType="1"/>
              <a:stCxn id="54331" idx="5"/>
              <a:endCxn id="54336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0" name="AutoShape 32"/>
            <p:cNvCxnSpPr>
              <a:cxnSpLocks noChangeShapeType="1"/>
              <a:stCxn id="54331" idx="4"/>
              <a:endCxn id="5433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1" name="AutoShape 33"/>
            <p:cNvCxnSpPr>
              <a:cxnSpLocks noChangeShapeType="1"/>
              <a:stCxn id="54333" idx="5"/>
              <a:endCxn id="54336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2" name="AutoShape 34"/>
            <p:cNvCxnSpPr>
              <a:cxnSpLocks noChangeShapeType="1"/>
              <a:stCxn id="54336" idx="3"/>
              <a:endCxn id="54332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353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4354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4355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4356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4357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4358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4359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4360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4361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4362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3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4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5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66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4367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8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9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0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4371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4372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3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4374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75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4376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97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Stopping Short</a:t>
            </a:r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How would this have worked differently if we were only interested in:</a:t>
            </a:r>
          </a:p>
          <a:p>
            <a:pPr lvl="1"/>
            <a:r>
              <a:rPr lang="en-US" sz="2000" dirty="0" smtClean="0"/>
              <a:t>The path from A to G?</a:t>
            </a:r>
          </a:p>
          <a:p>
            <a:pPr lvl="1" eaLnBrk="1" hangingPunct="1"/>
            <a:r>
              <a:rPr lang="en-US" sz="2000" dirty="0" smtClean="0"/>
              <a:t>The path from A to E</a:t>
            </a:r>
            <a:r>
              <a:rPr lang="en-US" sz="2000" dirty="0" smtClean="0"/>
              <a:t>?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</p:txBody>
      </p:sp>
      <p:grpSp>
        <p:nvGrpSpPr>
          <p:cNvPr id="5529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407503"/>
            <a:ext cx="4648200" cy="2370138"/>
            <a:chOff x="304800" y="914400"/>
            <a:chExt cx="4808706" cy="2446397"/>
          </a:xfrm>
        </p:grpSpPr>
        <p:sp>
          <p:nvSpPr>
            <p:cNvPr id="5535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5355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5356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5357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5358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5359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5360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5361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5362" name="AutoShape 14"/>
            <p:cNvCxnSpPr>
              <a:cxnSpLocks noChangeShapeType="1"/>
              <a:stCxn id="55354" idx="6"/>
              <a:endCxn id="55357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3" name="AutoShape 15"/>
            <p:cNvCxnSpPr>
              <a:cxnSpLocks noChangeShapeType="1"/>
              <a:stCxn id="55357" idx="2"/>
              <a:endCxn id="55354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4" name="AutoShape 20"/>
            <p:cNvCxnSpPr>
              <a:cxnSpLocks noChangeShapeType="1"/>
              <a:stCxn id="55361" idx="2"/>
              <a:endCxn id="55360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5" name="AutoShape 21"/>
            <p:cNvCxnSpPr>
              <a:cxnSpLocks noChangeShapeType="1"/>
              <a:stCxn id="55360" idx="6"/>
              <a:endCxn id="55361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6" name="AutoShape 24"/>
            <p:cNvCxnSpPr>
              <a:cxnSpLocks noChangeShapeType="1"/>
              <a:stCxn id="55354" idx="3"/>
              <a:endCxn id="55356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7" name="AutoShape 25"/>
            <p:cNvCxnSpPr>
              <a:cxnSpLocks noChangeShapeType="1"/>
              <a:stCxn id="55356" idx="6"/>
              <a:endCxn id="55357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8" name="AutoShape 26"/>
            <p:cNvCxnSpPr>
              <a:cxnSpLocks noChangeShapeType="1"/>
              <a:stCxn id="55354" idx="7"/>
              <a:endCxn id="55355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9" name="AutoShape 27"/>
            <p:cNvCxnSpPr>
              <a:cxnSpLocks noChangeShapeType="1"/>
              <a:stCxn id="55355" idx="6"/>
              <a:endCxn id="55358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0" name="AutoShape 28"/>
            <p:cNvCxnSpPr>
              <a:cxnSpLocks noChangeShapeType="1"/>
              <a:stCxn id="55358" idx="6"/>
              <a:endCxn id="55359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1" name="AutoShape 29"/>
            <p:cNvCxnSpPr>
              <a:cxnSpLocks noChangeShapeType="1"/>
              <a:stCxn id="55361" idx="1"/>
              <a:endCxn id="55358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2" name="AutoShape 30"/>
            <p:cNvCxnSpPr>
              <a:cxnSpLocks noChangeShapeType="1"/>
              <a:stCxn id="55359" idx="4"/>
              <a:endCxn id="55361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3" name="AutoShape 31"/>
            <p:cNvCxnSpPr>
              <a:cxnSpLocks noChangeShapeType="1"/>
              <a:stCxn id="55355" idx="5"/>
              <a:endCxn id="55360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4" name="AutoShape 32"/>
            <p:cNvCxnSpPr>
              <a:cxnSpLocks noChangeShapeType="1"/>
              <a:stCxn id="55355" idx="4"/>
              <a:endCxn id="55357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5" name="AutoShape 33"/>
            <p:cNvCxnSpPr>
              <a:cxnSpLocks noChangeShapeType="1"/>
              <a:stCxn id="55357" idx="5"/>
              <a:endCxn id="55360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6" name="AutoShape 34"/>
            <p:cNvCxnSpPr>
              <a:cxnSpLocks noChangeShapeType="1"/>
              <a:stCxn id="55360" idx="3"/>
              <a:endCxn id="55356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77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5378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5379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5380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5381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5382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5383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5384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5385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5386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7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8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89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0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539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2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93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4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5395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5396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7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5398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9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5400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5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1897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4853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3255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5791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014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2524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 First Algorithm for Topological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(“mark”) each vertex with its in-degree</a:t>
            </a:r>
          </a:p>
          <a:p>
            <a:pPr marL="857250" lvl="1" indent="-457200"/>
            <a:r>
              <a:rPr lang="en-US" dirty="0" smtClean="0"/>
              <a:t>Think “write in a field in the vertex”</a:t>
            </a:r>
          </a:p>
          <a:p>
            <a:pPr marL="857250" lvl="1" indent="-457200"/>
            <a:r>
              <a:rPr lang="en-US" dirty="0" smtClean="0"/>
              <a:t>Could also do this via a data structure (e.g., array) on the side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vertices not yet output: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Choose a vertex </a:t>
            </a:r>
            <a:r>
              <a:rPr lang="en-US" b="1" dirty="0" smtClean="0"/>
              <a:t>v</a:t>
            </a:r>
            <a:r>
              <a:rPr lang="en-US" dirty="0" smtClean="0"/>
              <a:t> with labeled with in-degree of 0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conceptually</a:t>
            </a:r>
            <a:r>
              <a:rPr lang="en-US" dirty="0" smtClean="0"/>
              <a:t>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</a:t>
            </a:r>
            <a:r>
              <a:rPr lang="en-US" dirty="0" smtClean="0">
                <a:solidFill>
                  <a:schemeClr val="accent1"/>
                </a:solidFill>
              </a:rPr>
              <a:t>decrement the in-degree </a:t>
            </a:r>
            <a:r>
              <a:rPr lang="en-US" dirty="0" smtClean="0"/>
              <a:t>of </a:t>
            </a:r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4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574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F, G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7867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40336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90, 81, 72, 63, 54, …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No, each </a:t>
            </a:r>
            <a:r>
              <a:rPr lang="en-US" sz="2000" b="0" i="1" dirty="0" smtClean="0">
                <a:solidFill>
                  <a:schemeClr val="accent2"/>
                </a:solidFill>
                <a:latin typeface="+mn-lt"/>
              </a:rPr>
              <a:t>edge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is processed only once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85005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Greedy 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For single-source shortest paths in a weighted graph (directed or undirected) with no negative-weight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example of a </a:t>
            </a:r>
            <a:r>
              <a:rPr lang="en-US" i="1" dirty="0" smtClean="0"/>
              <a:t>greedy algorithm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each step, irrevocably does what seems best at that step</a:t>
            </a:r>
          </a:p>
          <a:p>
            <a:pPr lvl="2"/>
            <a:r>
              <a:rPr lang="en-US" dirty="0" smtClean="0"/>
              <a:t>A locally optimal step, not necessarily globally optimal</a:t>
            </a:r>
          </a:p>
          <a:p>
            <a:pPr lvl="1"/>
            <a:r>
              <a:rPr lang="en-US" dirty="0" smtClean="0"/>
              <a:t>Once a vertex is known, it is not revisited</a:t>
            </a:r>
          </a:p>
          <a:p>
            <a:pPr lvl="2"/>
            <a:r>
              <a:rPr lang="en-US" dirty="0" smtClean="0"/>
              <a:t>Turns out to be globally optimal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19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Where are We?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Had a problem: Compute shortest paths in a weighted graph with no negative weights</a:t>
            </a:r>
          </a:p>
          <a:p>
            <a:endParaRPr lang="en-US" dirty="0"/>
          </a:p>
          <a:p>
            <a:r>
              <a:rPr lang="en-US" dirty="0" smtClean="0"/>
              <a:t>Learned an algorithm: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endParaRPr lang="en-US" dirty="0"/>
          </a:p>
          <a:p>
            <a:r>
              <a:rPr lang="en-US" dirty="0" smtClean="0"/>
              <a:t>What should we do after learning an algorithm?</a:t>
            </a:r>
          </a:p>
          <a:p>
            <a:pPr lvl="1"/>
            <a:r>
              <a:rPr lang="en-US" dirty="0" smtClean="0"/>
              <a:t>Prove it is correct</a:t>
            </a:r>
          </a:p>
          <a:p>
            <a:pPr lvl="2"/>
            <a:r>
              <a:rPr lang="en-US" dirty="0" smtClean="0"/>
              <a:t>Not obvious!</a:t>
            </a:r>
          </a:p>
          <a:p>
            <a:pPr lvl="2"/>
            <a:r>
              <a:rPr lang="en-US" dirty="0" smtClean="0"/>
              <a:t>We will sketch the key ideas</a:t>
            </a:r>
          </a:p>
          <a:p>
            <a:pPr lvl="1"/>
            <a:r>
              <a:rPr lang="en-US" dirty="0" smtClean="0"/>
              <a:t>Analyze its efficiency</a:t>
            </a:r>
          </a:p>
          <a:p>
            <a:pPr lvl="2"/>
            <a:r>
              <a:rPr lang="en-US" dirty="0" smtClean="0"/>
              <a:t>Will do better by using a data structure we learned earlier!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69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Correctness: Intuition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Rough intuition: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 “known” vertices have the correct shortest path</a:t>
            </a:r>
          </a:p>
          <a:p>
            <a:pPr lvl="1"/>
            <a:r>
              <a:rPr lang="en-US" dirty="0" smtClean="0"/>
              <a:t>True initially: shortest path to start node has cost 0</a:t>
            </a:r>
          </a:p>
          <a:p>
            <a:pPr lvl="1"/>
            <a:r>
              <a:rPr lang="en-US" dirty="0" smtClean="0"/>
              <a:t>If it stays true every time we mark a node “known”, then by induction this holds and eventually everything is “known”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Key fact we need: When we mark a vertex “known” we won’t discover a shorter path later!</a:t>
            </a:r>
          </a:p>
          <a:p>
            <a:pPr lvl="1"/>
            <a:r>
              <a:rPr lang="en-US" dirty="0" smtClean="0"/>
              <a:t>This holds only because </a:t>
            </a:r>
            <a:r>
              <a:rPr lang="en-US" dirty="0" err="1" smtClean="0"/>
              <a:t>Dijkstra’s</a:t>
            </a:r>
            <a:r>
              <a:rPr lang="en-US" dirty="0" smtClean="0"/>
              <a:t> algorithm picks the node with the next shortest path-so-far</a:t>
            </a:r>
          </a:p>
          <a:p>
            <a:pPr lvl="1"/>
            <a:r>
              <a:rPr lang="en-US" dirty="0" smtClean="0"/>
              <a:t>The proof is by contradiction…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9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Correctness: The Cloud (Rough Sketch)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67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524000" y="1143000"/>
            <a:ext cx="6343580" cy="2362200"/>
            <a:chOff x="1219200" y="3103243"/>
            <a:chExt cx="7226292" cy="3011867"/>
          </a:xfrm>
        </p:grpSpPr>
        <p:sp>
          <p:nvSpPr>
            <p:cNvPr id="7" name="AutoShap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648200" y="4038600"/>
              <a:ext cx="3254851" cy="1981200"/>
            </a:xfrm>
            <a:prstGeom prst="cloudCallout">
              <a:avLst>
                <a:gd name="adj1" fmla="val -21301"/>
                <a:gd name="adj2" fmla="val -16264"/>
              </a:avLst>
            </a:prstGeom>
            <a:solidFill>
              <a:schemeClr val="accent3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2000" dirty="0" smtClean="0">
                  <a:latin typeface="Tahoma" charset="0"/>
                </a:rPr>
                <a:t>    </a:t>
              </a:r>
              <a:r>
                <a:rPr lang="en-US" sz="2000" b="0" dirty="0" smtClean="0">
                  <a:latin typeface="Tahoma" charset="0"/>
                </a:rPr>
                <a:t>The </a:t>
              </a:r>
              <a:r>
                <a:rPr lang="en-US" sz="2000" b="0" dirty="0">
                  <a:latin typeface="Tahoma" charset="0"/>
                </a:rPr>
                <a:t>Known Cloud</a:t>
              </a:r>
            </a:p>
          </p:txBody>
        </p:sp>
        <p:sp>
          <p:nvSpPr>
            <p:cNvPr id="8" name="Oval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400800" y="5257800"/>
              <a:ext cx="228600" cy="22860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43400" y="3276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v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125347" y="3103243"/>
              <a:ext cx="3320145" cy="902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rgbClr val="4F81BD"/>
                  </a:solidFill>
                  <a:latin typeface="+mj-lt"/>
                </a:rPr>
                <a:t>Next shortest path from </a:t>
              </a:r>
              <a:br>
                <a:rPr lang="en-US" sz="2000" b="0" dirty="0">
                  <a:solidFill>
                    <a:srgbClr val="4F81BD"/>
                  </a:solidFill>
                  <a:latin typeface="+mj-lt"/>
                </a:rPr>
              </a:br>
              <a:r>
                <a:rPr lang="en-US" sz="2000" b="0" dirty="0">
                  <a:solidFill>
                    <a:srgbClr val="4F81BD"/>
                  </a:solidFill>
                  <a:latin typeface="+mj-lt"/>
                </a:rPr>
                <a:t>inside the known cloud</a:t>
              </a:r>
            </a:p>
          </p:txBody>
        </p:sp>
        <p:cxnSp>
          <p:nvCxnSpPr>
            <p:cNvPr id="11" name="AutoShape 6"/>
            <p:cNvCxnSpPr>
              <a:cxnSpLocks noChangeShapeType="1"/>
              <a:endCxn id="9" idx="5"/>
            </p:cNvCxnSpPr>
            <p:nvPr>
              <p:custDataLst>
                <p:tags r:id="rId5"/>
              </p:custDataLst>
            </p:nvPr>
          </p:nvCxnSpPr>
          <p:spPr bwMode="auto">
            <a:xfrm flipH="1" flipV="1">
              <a:off x="4668838" y="3616325"/>
              <a:ext cx="817562" cy="608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05200" y="4724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w</a:t>
              </a:r>
              <a:endParaRPr lang="en-US" sz="2000" b="1" dirty="0">
                <a:latin typeface="Courier New" pitchFamily="49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  <a:stCxn id="7" idx="1"/>
              <a:endCxn id="13" idx="5"/>
            </p:cNvCxnSpPr>
            <p:nvPr>
              <p:custDataLst>
                <p:tags r:id="rId7"/>
              </p:custDataLst>
            </p:nvPr>
          </p:nvCxnSpPr>
          <p:spPr bwMode="auto">
            <a:xfrm rot="5400000" flipH="1">
              <a:off x="4568972" y="4311037"/>
              <a:ext cx="968085" cy="2445222"/>
            </a:xfrm>
            <a:prstGeom prst="curvedConnector3">
              <a:avLst>
                <a:gd name="adj1" fmla="val -303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"/>
            <p:cNvCxnSpPr>
              <a:cxnSpLocks noChangeShapeType="1"/>
              <a:stCxn id="13" idx="0"/>
              <a:endCxn id="16" idx="4"/>
            </p:cNvCxnSpPr>
            <p:nvPr>
              <p:custDataLst>
                <p:tags r:id="rId8"/>
              </p:custDataLst>
            </p:nvPr>
          </p:nvCxnSpPr>
          <p:spPr bwMode="auto">
            <a:xfrm rot="16200000" flipV="1">
              <a:off x="2857500" y="3886200"/>
              <a:ext cx="914400" cy="7620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latin typeface="Courier New" pitchFamily="49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16" idx="6"/>
              <a:endCxn id="9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3138488" y="3467100"/>
              <a:ext cx="1190625" cy="15240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8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19200" y="4114800"/>
              <a:ext cx="213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0" dirty="0">
                  <a:solidFill>
                    <a:srgbClr val="4F81BD"/>
                  </a:solidFill>
                  <a:latin typeface="+mj-lt"/>
                </a:rPr>
                <a:t>Better path to </a:t>
              </a:r>
              <a:r>
                <a:rPr lang="en-US" sz="2000" b="0" dirty="0" smtClean="0">
                  <a:solidFill>
                    <a:srgbClr val="4F81BD"/>
                  </a:solidFill>
                  <a:latin typeface="+mj-lt"/>
                </a:rPr>
                <a:t>v?  </a:t>
              </a:r>
              <a:r>
                <a:rPr lang="en-US" sz="2000" b="0" i="1" dirty="0">
                  <a:solidFill>
                    <a:srgbClr val="4F81BD"/>
                  </a:solidFill>
                  <a:latin typeface="+mj-lt"/>
                </a:rPr>
                <a:t>No!</a:t>
              </a:r>
              <a:endParaRPr lang="en-US" sz="2000" b="0" dirty="0">
                <a:solidFill>
                  <a:srgbClr val="4F81BD"/>
                </a:solidFill>
                <a:latin typeface="+mj-lt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5715000"/>
              <a:ext cx="9350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Source</a:t>
              </a:r>
            </a:p>
          </p:txBody>
        </p:sp>
        <p:cxnSp>
          <p:nvCxnSpPr>
            <p:cNvPr id="20" name="AutoShape 17"/>
            <p:cNvCxnSpPr>
              <a:cxnSpLocks noChangeShapeType="1"/>
              <a:stCxn id="19" idx="1"/>
              <a:endCxn id="8" idx="4"/>
            </p:cNvCxnSpPr>
            <p:nvPr>
              <p:custDataLst>
                <p:tags r:id="rId13"/>
              </p:custDataLst>
            </p:nvPr>
          </p:nvCxnSpPr>
          <p:spPr bwMode="auto">
            <a:xfrm rot="10800000">
              <a:off x="6515100" y="5486401"/>
              <a:ext cx="800100" cy="428655"/>
            </a:xfrm>
            <a:prstGeom prst="curvedConnector2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path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we would have picked 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closer to the cloud than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0" kern="0" baseline="0" dirty="0" smtClean="0">
                <a:latin typeface="+mn-lt"/>
              </a:rPr>
              <a:t>Suppose the </a:t>
            </a:r>
            <a:r>
              <a:rPr lang="en-US" sz="1800" b="0" kern="0" baseline="0" dirty="0" smtClean="0">
                <a:solidFill>
                  <a:srgbClr val="4F81BD"/>
                </a:solidFill>
                <a:latin typeface="+mn-lt"/>
              </a:rPr>
              <a:t>actual shortest</a:t>
            </a:r>
            <a:r>
              <a:rPr lang="en-US" sz="1800" b="0" kern="0" dirty="0" smtClean="0">
                <a:solidFill>
                  <a:srgbClr val="4F81BD"/>
                </a:solidFill>
                <a:latin typeface="+mn-lt"/>
              </a:rPr>
              <a:t> path </a:t>
            </a:r>
            <a:r>
              <a:rPr lang="en-US" sz="1800" b="0" kern="0" dirty="0" smtClean="0">
                <a:latin typeface="+mn-lt"/>
              </a:rPr>
              <a:t>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baseline="0" dirty="0" smtClean="0">
                <a:latin typeface="+mn-lt"/>
              </a:rPr>
              <a:t>So</a:t>
            </a:r>
            <a:r>
              <a:rPr lang="en-US" sz="1800" b="0" kern="0" dirty="0" smtClean="0">
                <a:latin typeface="+mn-lt"/>
              </a:rPr>
              <a:t> it must use non-cloud nodes.  Let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be the </a:t>
            </a:r>
            <a:r>
              <a:rPr lang="en-US" sz="1800" b="0" i="1" kern="0" dirty="0" smtClean="0">
                <a:latin typeface="+mn-lt"/>
              </a:rPr>
              <a:t>first</a:t>
            </a:r>
            <a:r>
              <a:rPr lang="en-US" sz="1800" b="0" kern="0" dirty="0" smtClean="0">
                <a:latin typeface="+mn-lt"/>
              </a:rPr>
              <a:t> non-cloud node on this path.  The part of the path up to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is </a:t>
            </a:r>
            <a:r>
              <a:rPr lang="en-US" sz="1800" b="0" kern="0" dirty="0" smtClean="0">
                <a:solidFill>
                  <a:srgbClr val="4F81BD"/>
                </a:solidFill>
                <a:latin typeface="+mn-lt"/>
              </a:rPr>
              <a:t>already known </a:t>
            </a:r>
            <a:r>
              <a:rPr lang="en-US" sz="1800" b="0" kern="0" dirty="0" smtClean="0">
                <a:latin typeface="+mn-lt"/>
              </a:rPr>
              <a:t>and must be shorter than the best-known path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.  So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would not have been picked.  Contradiction.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89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Naïve asymptotic running time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Solution?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89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Improving asymptotic running time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1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55893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Efficiency, second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495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9BBB59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</a:t>
            </a:r>
            <a:r>
              <a:rPr lang="en-US" sz="2000" kern="0" dirty="0" smtClean="0">
                <a:solidFill>
                  <a:srgbClr val="F79646"/>
                </a:solidFill>
                <a:latin typeface="Courier New" pitchFamily="49" charset="0"/>
              </a:rPr>
              <a:t>node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3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79646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9BBB59"/>
                </a:solidFill>
                <a:latin typeface="Courier New" pitchFamily="49" charset="0"/>
              </a:rPr>
              <a:t>if</a:t>
            </a:r>
            <a:r>
              <a:rPr lang="en-US" sz="2000" kern="0" baseline="0" dirty="0" smtClean="0">
                <a:latin typeface="Courier New" pitchFamily="49" charset="0"/>
              </a:rPr>
              <a:t>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8640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495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9BBB59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</a:t>
            </a:r>
            <a:r>
              <a:rPr lang="en-US" sz="2000" kern="0" dirty="0" smtClean="0">
                <a:solidFill>
                  <a:srgbClr val="F79646"/>
                </a:solidFill>
                <a:latin typeface="Courier New" pitchFamily="49" charset="0"/>
              </a:rPr>
              <a:t>node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3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79646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9BBB59"/>
                </a:solidFill>
                <a:latin typeface="Courier New" pitchFamily="49" charset="0"/>
              </a:rPr>
              <a:t>if</a:t>
            </a:r>
            <a:r>
              <a:rPr lang="en-US" sz="2000" kern="0" baseline="0" dirty="0" smtClean="0">
                <a:latin typeface="Courier New" pitchFamily="49" charset="0"/>
              </a:rPr>
              <a:t>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Efficiency, second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848600" y="2190690"/>
            <a:ext cx="10881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0898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6"/>
                </a:solidFill>
              </a:rPr>
              <a:t>126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</a:t>
            </a:r>
            <a:r>
              <a:rPr lang="en-US" sz="2000" b="0" kern="0" dirty="0" smtClean="0">
                <a:solidFill>
                  <a:srgbClr val="F79646"/>
                </a:solidFill>
                <a:latin typeface="+mj-lt"/>
              </a:rPr>
              <a:t>x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8" name="Straight Connector 7"/>
          <p:cNvCxnSpPr/>
          <p:nvPr/>
        </p:nvCxnSpPr>
        <p:spPr bwMode="auto">
          <a:xfrm flipV="1">
            <a:off x="2592388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3250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142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endParaRPr lang="en-US" sz="2000" b="0" kern="0" dirty="0" smtClean="0">
              <a:solidFill>
                <a:srgbClr val="F79646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</a:t>
            </a:r>
            <a:r>
              <a:rPr lang="en-US" sz="2000" b="0" kern="0" dirty="0" smtClean="0">
                <a:latin typeface="+mn-lt"/>
              </a:rPr>
              <a:t>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5908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612905" y="5791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75375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6026</Words>
  <Application>Microsoft Macintosh PowerPoint</Application>
  <PresentationFormat>On-screen Show (4:3)</PresentationFormat>
  <Paragraphs>2239</Paragraphs>
  <Slides>71</Slides>
  <Notes>66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Office Theme</vt:lpstr>
      <vt:lpstr>Announcements </vt:lpstr>
      <vt:lpstr>CSE373: Data Structures &amp; Algorithms Topological Sort / Graph Traversals / Dijkstra’s</vt:lpstr>
      <vt:lpstr>Topological Sort</vt:lpstr>
      <vt:lpstr>Questions and comments</vt:lpstr>
      <vt:lpstr>Uses</vt:lpstr>
      <vt:lpstr>A First Algorithm for Topological Sort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Notice</vt:lpstr>
      <vt:lpstr>Running time?</vt:lpstr>
      <vt:lpstr>Running time?</vt:lpstr>
      <vt:lpstr>Doing better</vt:lpstr>
      <vt:lpstr>Running time?</vt:lpstr>
      <vt:lpstr>Running time?</vt:lpstr>
      <vt:lpstr>Graph Traversals</vt:lpstr>
      <vt:lpstr>Abstract Idea</vt:lpstr>
      <vt:lpstr>Running Time and Options</vt:lpstr>
      <vt:lpstr>Example: trees</vt:lpstr>
      <vt:lpstr>Example: trees</vt:lpstr>
      <vt:lpstr>Example: trees</vt:lpstr>
      <vt:lpstr>Comparison</vt:lpstr>
      <vt:lpstr>Saving the Path</vt:lpstr>
      <vt:lpstr>Example using BFS</vt:lpstr>
      <vt:lpstr>Shortest Paths</vt:lpstr>
      <vt:lpstr>Single source shortest paths</vt:lpstr>
      <vt:lpstr>Applications</vt:lpstr>
      <vt:lpstr>Not as easy</vt:lpstr>
      <vt:lpstr>Dijkstra</vt:lpstr>
      <vt:lpstr>Dijkstra’s algorithm</vt:lpstr>
      <vt:lpstr>Dijkstra’s Algorithm: Idea</vt:lpstr>
      <vt:lpstr>The Algorithm</vt:lpstr>
      <vt:lpstr>Important features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Features</vt:lpstr>
      <vt:lpstr>Interpreting the Results</vt:lpstr>
      <vt:lpstr>Stopping Short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#3</vt:lpstr>
      <vt:lpstr>Example #3</vt:lpstr>
      <vt:lpstr>A Greedy Algorithm</vt:lpstr>
      <vt:lpstr>Where are We?</vt:lpstr>
      <vt:lpstr>Correctness: Intuition</vt:lpstr>
      <vt:lpstr>Correctness: The Cloud (Rough Sketch)</vt:lpstr>
      <vt:lpstr>Naïve asymptotic running time</vt:lpstr>
      <vt:lpstr>Improving asymptotic running time</vt:lpstr>
      <vt:lpstr>Efficiency, second approach</vt:lpstr>
      <vt:lpstr>Efficiency, second approach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Topological Sort / Graph Traversals / Dijkstra’s</dc:title>
  <dc:creator>Hunter Zahn</dc:creator>
  <cp:lastModifiedBy>Hunter Zahn</cp:lastModifiedBy>
  <cp:revision>18</cp:revision>
  <dcterms:created xsi:type="dcterms:W3CDTF">2016-07-27T15:53:43Z</dcterms:created>
  <dcterms:modified xsi:type="dcterms:W3CDTF">2016-07-27T17:04:05Z</dcterms:modified>
</cp:coreProperties>
</file>