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5.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6.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7.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8.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9.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0.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1.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12.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notesSlides/notesSlide13.xml" ContentType="application/vnd.openxmlformats-officedocument.presentationml.notesSlide+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219.xml" ContentType="application/vnd.openxmlformats-officedocument.presentationml.tags+xml"/>
  <Override PartName="/ppt/notesSlides/notesSlide17.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notesSlides/notesSlide18.xml" ContentType="application/vnd.openxmlformats-officedocument.presentationml.notesSlide+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notesSlides/notesSlide19.xml" ContentType="application/vnd.openxmlformats-officedocument.presentationml.notesSlide+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notesSlides/notesSlide20.xml" ContentType="application/vnd.openxmlformats-officedocument.presentationml.notesSlide+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notesSlides/notesSlide21.xml" ContentType="application/vnd.openxmlformats-officedocument.presentationml.notesSlide+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notesSlides/notesSlide22.xml" ContentType="application/vnd.openxmlformats-officedocument.presentationml.notesSlide+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tags/tag468.xml" ContentType="application/vnd.openxmlformats-officedocument.presentationml.tags+xml"/>
  <Override PartName="/ppt/tags/tag469.xml" ContentType="application/vnd.openxmlformats-officedocument.presentationml.tags+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notesSlides/notesSlide23.xml" ContentType="application/vnd.openxmlformats-officedocument.presentationml.notesSlide+xml"/>
  <Override PartName="/ppt/tags/tag473.xml" ContentType="application/vnd.openxmlformats-officedocument.presentationml.tags+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tags/tag494.xml" ContentType="application/vnd.openxmlformats-officedocument.presentationml.tags+xml"/>
  <Override PartName="/ppt/tags/tag495.xml" ContentType="application/vnd.openxmlformats-officedocument.presentationml.tags+xml"/>
  <Override PartName="/ppt/tags/tag496.xml" ContentType="application/vnd.openxmlformats-officedocument.presentationml.tags+xml"/>
  <Override PartName="/ppt/tags/tag497.xml" ContentType="application/vnd.openxmlformats-officedocument.presentationml.tags+xml"/>
  <Override PartName="/ppt/tags/tag498.xml" ContentType="application/vnd.openxmlformats-officedocument.presentationml.tags+xml"/>
  <Override PartName="/ppt/tags/tag499.xml" ContentType="application/vnd.openxmlformats-officedocument.presentationml.tags+xml"/>
  <Override PartName="/ppt/tags/tag500.xml" ContentType="application/vnd.openxmlformats-officedocument.presentationml.tags+xml"/>
  <Override PartName="/ppt/tags/tag501.xml" ContentType="application/vnd.openxmlformats-officedocument.presentationml.tags+xml"/>
  <Override PartName="/ppt/tags/tag502.xml" ContentType="application/vnd.openxmlformats-officedocument.presentationml.tags+xml"/>
  <Override PartName="/ppt/tags/tag503.xml" ContentType="application/vnd.openxmlformats-officedocument.presentationml.tags+xml"/>
  <Override PartName="/ppt/tags/tag504.xml" ContentType="application/vnd.openxmlformats-officedocument.presentationml.tags+xml"/>
  <Override PartName="/ppt/tags/tag505.xml" ContentType="application/vnd.openxmlformats-officedocument.presentationml.tags+xml"/>
  <Override PartName="/ppt/tags/tag506.xml" ContentType="application/vnd.openxmlformats-officedocument.presentationml.tags+xml"/>
  <Override PartName="/ppt/tags/tag507.xml" ContentType="application/vnd.openxmlformats-officedocument.presentationml.tags+xml"/>
  <Override PartName="/ppt/tags/tag508.xml" ContentType="application/vnd.openxmlformats-officedocument.presentationml.tags+xml"/>
  <Override PartName="/ppt/tags/tag509.xml" ContentType="application/vnd.openxmlformats-officedocument.presentationml.tags+xml"/>
  <Override PartName="/ppt/tags/tag510.xml" ContentType="application/vnd.openxmlformats-officedocument.presentationml.tags+xml"/>
  <Override PartName="/ppt/tags/tag511.xml" ContentType="application/vnd.openxmlformats-officedocument.presentationml.tags+xml"/>
  <Override PartName="/ppt/tags/tag512.xml" ContentType="application/vnd.openxmlformats-officedocument.presentationml.tags+xml"/>
  <Override PartName="/ppt/tags/tag513.xml" ContentType="application/vnd.openxmlformats-officedocument.presentationml.tags+xml"/>
  <Override PartName="/ppt/tags/tag514.xml" ContentType="application/vnd.openxmlformats-officedocument.presentationml.tags+xml"/>
  <Override PartName="/ppt/tags/tag515.xml" ContentType="application/vnd.openxmlformats-officedocument.presentationml.tags+xml"/>
  <Override PartName="/ppt/tags/tag516.xml" ContentType="application/vnd.openxmlformats-officedocument.presentationml.tags+xml"/>
  <Override PartName="/ppt/tags/tag517.xml" ContentType="application/vnd.openxmlformats-officedocument.presentationml.tags+xml"/>
  <Override PartName="/ppt/tags/tag518.xml" ContentType="application/vnd.openxmlformats-officedocument.presentationml.tags+xml"/>
  <Override PartName="/ppt/notesSlides/notesSlide24.xml" ContentType="application/vnd.openxmlformats-officedocument.presentationml.notesSlide+xml"/>
  <Override PartName="/ppt/tags/tag519.xml" ContentType="application/vnd.openxmlformats-officedocument.presentationml.tags+xml"/>
  <Override PartName="/ppt/notesSlides/notesSlide25.xml" ContentType="application/vnd.openxmlformats-officedocument.presentationml.notesSlide+xml"/>
  <Override PartName="/ppt/tags/tag520.xml" ContentType="application/vnd.openxmlformats-officedocument.presentationml.tags+xml"/>
  <Override PartName="/ppt/notesSlides/notesSlide26.xml" ContentType="application/vnd.openxmlformats-officedocument.presentationml.notesSlide+xml"/>
  <Override PartName="/ppt/tags/tag521.xml" ContentType="application/vnd.openxmlformats-officedocument.presentationml.tags+xml"/>
  <Override PartName="/ppt/notesSlides/notesSlide27.xml" ContentType="application/vnd.openxmlformats-officedocument.presentationml.notesSlide+xml"/>
  <Override PartName="/ppt/tags/tag522.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tags/tag523.xml" ContentType="application/vnd.openxmlformats-officedocument.presentationml.tags+xml"/>
  <Override PartName="/ppt/tags/tag524.xml" ContentType="application/vnd.openxmlformats-officedocument.presentationml.tags+xml"/>
  <Override PartName="/ppt/tags/tag525.xml" ContentType="application/vnd.openxmlformats-officedocument.presentationml.tags+xml"/>
  <Override PartName="/ppt/tags/tag526.xml" ContentType="application/vnd.openxmlformats-officedocument.presentationml.tags+xml"/>
  <Override PartName="/ppt/tags/tag527.xml" ContentType="application/vnd.openxmlformats-officedocument.presentationml.tags+xml"/>
  <Override PartName="/ppt/tags/tag528.xml" ContentType="application/vnd.openxmlformats-officedocument.presentationml.tags+xml"/>
  <Override PartName="/ppt/tags/tag529.xml" ContentType="application/vnd.openxmlformats-officedocument.presentationml.tags+xml"/>
  <Override PartName="/ppt/tags/tag530.xml" ContentType="application/vnd.openxmlformats-officedocument.presentationml.tags+xml"/>
  <Override PartName="/ppt/tags/tag531.xml" ContentType="application/vnd.openxmlformats-officedocument.presentationml.tags+xml"/>
  <Override PartName="/ppt/tags/tag532.xml" ContentType="application/vnd.openxmlformats-officedocument.presentationml.tags+xml"/>
  <Override PartName="/ppt/tags/tag533.xml" ContentType="application/vnd.openxmlformats-officedocument.presentationml.tags+xml"/>
  <Override PartName="/ppt/tags/tag534.xml" ContentType="application/vnd.openxmlformats-officedocument.presentationml.tags+xml"/>
  <Override PartName="/ppt/tags/tag535.xml" ContentType="application/vnd.openxmlformats-officedocument.presentationml.tags+xml"/>
  <Override PartName="/ppt/tags/tag536.xml" ContentType="application/vnd.openxmlformats-officedocument.presentationml.tags+xml"/>
  <Override PartName="/ppt/tags/tag537.xml" ContentType="application/vnd.openxmlformats-officedocument.presentationml.tags+xml"/>
  <Override PartName="/ppt/tags/tag538.xml" ContentType="application/vnd.openxmlformats-officedocument.presentationml.tags+xml"/>
  <Override PartName="/ppt/tags/tag539.xml" ContentType="application/vnd.openxmlformats-officedocument.presentationml.tags+xml"/>
  <Override PartName="/ppt/tags/tag540.xml" ContentType="application/vnd.openxmlformats-officedocument.presentationml.tags+xml"/>
  <Override PartName="/ppt/tags/tag541.xml" ContentType="application/vnd.openxmlformats-officedocument.presentationml.tags+xml"/>
  <Override PartName="/ppt/tags/tag542.xml" ContentType="application/vnd.openxmlformats-officedocument.presentationml.tags+xml"/>
  <Override PartName="/ppt/tags/tag543.xml" ContentType="application/vnd.openxmlformats-officedocument.presentationml.tags+xml"/>
  <Override PartName="/ppt/tags/tag544.xml" ContentType="application/vnd.openxmlformats-officedocument.presentationml.tags+xml"/>
  <Override PartName="/ppt/tags/tag545.xml" ContentType="application/vnd.openxmlformats-officedocument.presentationml.tags+xml"/>
  <Override PartName="/ppt/tags/tag546.xml" ContentType="application/vnd.openxmlformats-officedocument.presentationml.tags+xml"/>
  <Override PartName="/ppt/tags/tag547.xml" ContentType="application/vnd.openxmlformats-officedocument.presentationml.tags+xml"/>
  <Override PartName="/ppt/tags/tag548.xml" ContentType="application/vnd.openxmlformats-officedocument.presentationml.tags+xml"/>
  <Override PartName="/ppt/tags/tag549.xml" ContentType="application/vnd.openxmlformats-officedocument.presentationml.tags+xml"/>
  <Override PartName="/ppt/tags/tag550.xml" ContentType="application/vnd.openxmlformats-officedocument.presentationml.tags+xml"/>
  <Override PartName="/ppt/tags/tag551.xml" ContentType="application/vnd.openxmlformats-officedocument.presentationml.tags+xml"/>
  <Override PartName="/ppt/tags/tag552.xml" ContentType="application/vnd.openxmlformats-officedocument.presentationml.tags+xml"/>
  <Override PartName="/ppt/tags/tag553.xml" ContentType="application/vnd.openxmlformats-officedocument.presentationml.tags+xml"/>
  <Override PartName="/ppt/tags/tag554.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555.xml" ContentType="application/vnd.openxmlformats-officedocument.presentationml.tags+xml"/>
  <Override PartName="/ppt/tags/tag556.xml" ContentType="application/vnd.openxmlformats-officedocument.presentationml.tags+xml"/>
  <Override PartName="/ppt/tags/tag557.xml" ContentType="application/vnd.openxmlformats-officedocument.presentationml.tags+xml"/>
  <Override PartName="/ppt/tags/tag558.xml" ContentType="application/vnd.openxmlformats-officedocument.presentationml.tags+xml"/>
  <Override PartName="/ppt/tags/tag559.xml" ContentType="application/vnd.openxmlformats-officedocument.presentationml.tags+xml"/>
  <Override PartName="/ppt/tags/tag560.xml" ContentType="application/vnd.openxmlformats-officedocument.presentationml.tags+xml"/>
  <Override PartName="/ppt/tags/tag561.xml" ContentType="application/vnd.openxmlformats-officedocument.presentationml.tags+xml"/>
  <Override PartName="/ppt/notesSlides/notesSlide36.xml" ContentType="application/vnd.openxmlformats-officedocument.presentationml.notesSlide+xml"/>
  <Override PartName="/ppt/tags/tag562.xml" ContentType="application/vnd.openxmlformats-officedocument.presentationml.tags+xml"/>
  <Override PartName="/ppt/tags/tag563.xml" ContentType="application/vnd.openxmlformats-officedocument.presentationml.tags+xml"/>
  <Override PartName="/ppt/tags/tag564.xml" ContentType="application/vnd.openxmlformats-officedocument.presentationml.tags+xml"/>
  <Override PartName="/ppt/tags/tag565.xml" ContentType="application/vnd.openxmlformats-officedocument.presentationml.tags+xml"/>
  <Override PartName="/ppt/tags/tag566.xml" ContentType="application/vnd.openxmlformats-officedocument.presentationml.tags+xml"/>
  <Override PartName="/ppt/tags/tag567.xml" ContentType="application/vnd.openxmlformats-officedocument.presentationml.tags+xml"/>
  <Override PartName="/ppt/tags/tag568.xml" ContentType="application/vnd.openxmlformats-officedocument.presentationml.tags+xml"/>
  <Override PartName="/ppt/tags/tag569.xml" ContentType="application/vnd.openxmlformats-officedocument.presentationml.tags+xml"/>
  <Override PartName="/ppt/notesSlides/notesSlide37.xml" ContentType="application/vnd.openxmlformats-officedocument.presentationml.notesSlide+xml"/>
  <Override PartName="/ppt/tags/tag570.xml" ContentType="application/vnd.openxmlformats-officedocument.presentationml.tags+xml"/>
  <Override PartName="/ppt/tags/tag571.xml" ContentType="application/vnd.openxmlformats-officedocument.presentationml.tags+xml"/>
  <Override PartName="/ppt/tags/tag572.xml" ContentType="application/vnd.openxmlformats-officedocument.presentationml.tags+xml"/>
  <Override PartName="/ppt/tags/tag573.xml" ContentType="application/vnd.openxmlformats-officedocument.presentationml.tags+xml"/>
  <Override PartName="/ppt/tags/tag574.xml" ContentType="application/vnd.openxmlformats-officedocument.presentationml.tags+xml"/>
  <Override PartName="/ppt/tags/tag575.xml" ContentType="application/vnd.openxmlformats-officedocument.presentationml.tags+xml"/>
  <Override PartName="/ppt/tags/tag576.xml" ContentType="application/vnd.openxmlformats-officedocument.presentationml.tags+xml"/>
  <Override PartName="/ppt/tags/tag577.xml" ContentType="application/vnd.openxmlformats-officedocument.presentationml.tags+xml"/>
  <Override PartName="/ppt/tags/tag578.xml" ContentType="application/vnd.openxmlformats-officedocument.presentationml.tags+xml"/>
  <Override PartName="/ppt/notesSlides/notesSlide38.xml" ContentType="application/vnd.openxmlformats-officedocument.presentationml.notesSlide+xml"/>
  <Override PartName="/ppt/tags/tag579.xml" ContentType="application/vnd.openxmlformats-officedocument.presentationml.tags+xml"/>
  <Override PartName="/ppt/tags/tag580.xml" ContentType="application/vnd.openxmlformats-officedocument.presentationml.tags+xml"/>
  <Override PartName="/ppt/tags/tag581.xml" ContentType="application/vnd.openxmlformats-officedocument.presentationml.tags+xml"/>
  <Override PartName="/ppt/tags/tag582.xml" ContentType="application/vnd.openxmlformats-officedocument.presentationml.tags+xml"/>
  <Override PartName="/ppt/tags/tag583.xml" ContentType="application/vnd.openxmlformats-officedocument.presentationml.tags+xml"/>
  <Override PartName="/ppt/tags/tag584.xml" ContentType="application/vnd.openxmlformats-officedocument.presentationml.tags+xml"/>
  <Override PartName="/ppt/tags/tag585.xml" ContentType="application/vnd.openxmlformats-officedocument.presentationml.tags+xml"/>
  <Override PartName="/ppt/tags/tag586.xml" ContentType="application/vnd.openxmlformats-officedocument.presentationml.tags+xml"/>
  <Override PartName="/ppt/tags/tag587.xml" ContentType="application/vnd.openxmlformats-officedocument.presentationml.tags+xml"/>
  <Override PartName="/ppt/notesSlides/notesSlide39.xml" ContentType="application/vnd.openxmlformats-officedocument.presentationml.notesSlide+xml"/>
  <Override PartName="/ppt/tags/tag588.xml" ContentType="application/vnd.openxmlformats-officedocument.presentationml.tags+xml"/>
  <Override PartName="/ppt/tags/tag589.xml" ContentType="application/vnd.openxmlformats-officedocument.presentationml.tags+xml"/>
  <Override PartName="/ppt/tags/tag590.xml" ContentType="application/vnd.openxmlformats-officedocument.presentationml.tags+xml"/>
  <Override PartName="/ppt/tags/tag591.xml" ContentType="application/vnd.openxmlformats-officedocument.presentationml.tags+xml"/>
  <Override PartName="/ppt/tags/tag592.xml" ContentType="application/vnd.openxmlformats-officedocument.presentationml.tags+xml"/>
  <Override PartName="/ppt/tags/tag593.xml" ContentType="application/vnd.openxmlformats-officedocument.presentationml.tags+xml"/>
  <Override PartName="/ppt/tags/tag594.xml" ContentType="application/vnd.openxmlformats-officedocument.presentationml.tags+xml"/>
  <Override PartName="/ppt/tags/tag595.xml" ContentType="application/vnd.openxmlformats-officedocument.presentationml.tags+xml"/>
  <Override PartName="/ppt/tags/tag596.xml" ContentType="application/vnd.openxmlformats-officedocument.presentationml.tags+xml"/>
  <Override PartName="/ppt/tags/tag597.xml" ContentType="application/vnd.openxmlformats-officedocument.presentationml.tag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handoutMasterIdLst>
    <p:handoutMasterId r:id="rId52"/>
  </p:handoutMasterIdLst>
  <p:sldIdLst>
    <p:sldId id="257" r:id="rId2"/>
    <p:sldId id="30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20"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562782-922B-094C-AF63-F0B847543965}" type="datetimeFigureOut">
              <a:rPr lang="en-US" smtClean="0"/>
              <a:t>13/07/16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E585F6-BAEC-D240-B565-AE3A761B5A1B}" type="slidenum">
              <a:rPr lang="en-US" smtClean="0"/>
              <a:t>‹#›</a:t>
            </a:fld>
            <a:endParaRPr lang="en-US"/>
          </a:p>
        </p:txBody>
      </p:sp>
    </p:spTree>
    <p:extLst>
      <p:ext uri="{BB962C8B-B14F-4D97-AF65-F5344CB8AC3E}">
        <p14:creationId xmlns:p14="http://schemas.microsoft.com/office/powerpoint/2010/main" val="14907788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5D986-617D-DE44-81B9-F002260DA284}" type="datetimeFigureOut">
              <a:rPr lang="en-US" smtClean="0"/>
              <a:t>13/07/16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6D827-763C-2246-88CA-EAD36C1D43FA}" type="slidenum">
              <a:rPr lang="en-US" smtClean="0"/>
              <a:t>‹#›</a:t>
            </a:fld>
            <a:endParaRPr lang="en-US"/>
          </a:p>
        </p:txBody>
      </p:sp>
    </p:spTree>
    <p:extLst>
      <p:ext uri="{BB962C8B-B14F-4D97-AF65-F5344CB8AC3E}">
        <p14:creationId xmlns:p14="http://schemas.microsoft.com/office/powerpoint/2010/main" val="30091428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4BB897-907F-44B7-B6E4-61AAA6789F3E}" type="slidenum">
              <a:rPr lang="en-US"/>
              <a:pPr/>
              <a:t>5</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Left child of node I = 2 * I</a:t>
            </a:r>
          </a:p>
          <a:p>
            <a:r>
              <a:rPr lang="en-US"/>
              <a:t>Right child  I = (2*i) +1</a:t>
            </a:r>
          </a:p>
          <a:p>
            <a:r>
              <a:rPr lang="en-US"/>
              <a:t>Parent of node I is at i/2 (floor)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34</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40</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41</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42</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43</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45</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46</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47</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48</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353346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45714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9820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28494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83909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14838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Summer 2016</a:t>
            </a:r>
            <a:endParaRPr lang="en-US"/>
          </a:p>
        </p:txBody>
      </p:sp>
      <p:sp>
        <p:nvSpPr>
          <p:cNvPr id="8" name="Footer Placeholder 7"/>
          <p:cNvSpPr>
            <a:spLocks noGrp="1"/>
          </p:cNvSpPr>
          <p:nvPr>
            <p:ph type="ftr" sz="quarter" idx="11"/>
          </p:nvPr>
        </p:nvSpPr>
        <p:spPr/>
        <p:txBody>
          <a:body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77739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Summer 2016</a:t>
            </a:r>
            <a:endParaRPr lang="en-US"/>
          </a:p>
        </p:txBody>
      </p:sp>
      <p:sp>
        <p:nvSpPr>
          <p:cNvPr id="4" name="Footer Placeholder 3"/>
          <p:cNvSpPr>
            <a:spLocks noGrp="1"/>
          </p:cNvSpPr>
          <p:nvPr>
            <p:ph type="ftr" sz="quarter" idx="11"/>
          </p:nvPr>
        </p:nvSpPr>
        <p:spPr/>
        <p:txBody>
          <a:body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74939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02328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77497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1796170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Summer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CSE373: Data Structures &amp; Algorithms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3FAD0-6A2F-0D4F-8939-8FBF3D81220E}" type="slidenum">
              <a:rPr lang="en-US" smtClean="0"/>
              <a:t>‹#›</a:t>
            </a:fld>
            <a:endParaRPr lang="en-US"/>
          </a:p>
        </p:txBody>
      </p:sp>
    </p:spTree>
    <p:extLst>
      <p:ext uri="{BB962C8B-B14F-4D97-AF65-F5344CB8AC3E}">
        <p14:creationId xmlns:p14="http://schemas.microsoft.com/office/powerpoint/2010/main" val="3995876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tags" Target="../tags/tag117.xml"/><Relationship Id="rId12" Type="http://schemas.openxmlformats.org/officeDocument/2006/relationships/tags" Target="../tags/tag118.xml"/><Relationship Id="rId13" Type="http://schemas.openxmlformats.org/officeDocument/2006/relationships/tags" Target="../tags/tag119.xml"/><Relationship Id="rId14" Type="http://schemas.openxmlformats.org/officeDocument/2006/relationships/tags" Target="../tags/tag120.xml"/><Relationship Id="rId15" Type="http://schemas.openxmlformats.org/officeDocument/2006/relationships/slideLayout" Target="../slideLayouts/slideLayout2.xml"/><Relationship Id="rId16" Type="http://schemas.openxmlformats.org/officeDocument/2006/relationships/notesSlide" Target="../notesSlides/notesSlide7.xml"/><Relationship Id="rId1" Type="http://schemas.openxmlformats.org/officeDocument/2006/relationships/tags" Target="../tags/tag107.xml"/><Relationship Id="rId2" Type="http://schemas.openxmlformats.org/officeDocument/2006/relationships/tags" Target="../tags/tag108.xml"/><Relationship Id="rId3" Type="http://schemas.openxmlformats.org/officeDocument/2006/relationships/tags" Target="../tags/tag109.xml"/><Relationship Id="rId4" Type="http://schemas.openxmlformats.org/officeDocument/2006/relationships/tags" Target="../tags/tag110.xml"/><Relationship Id="rId5" Type="http://schemas.openxmlformats.org/officeDocument/2006/relationships/tags" Target="../tags/tag111.xml"/><Relationship Id="rId6" Type="http://schemas.openxmlformats.org/officeDocument/2006/relationships/tags" Target="../tags/tag112.xml"/><Relationship Id="rId7" Type="http://schemas.openxmlformats.org/officeDocument/2006/relationships/tags" Target="../tags/tag113.xml"/><Relationship Id="rId8" Type="http://schemas.openxmlformats.org/officeDocument/2006/relationships/tags" Target="../tags/tag114.xml"/><Relationship Id="rId9" Type="http://schemas.openxmlformats.org/officeDocument/2006/relationships/tags" Target="../tags/tag115.xml"/><Relationship Id="rId10" Type="http://schemas.openxmlformats.org/officeDocument/2006/relationships/tags" Target="../tags/tag116.xml"/></Relationships>
</file>

<file path=ppt/slides/_rels/slide11.xml.rels><?xml version="1.0" encoding="UTF-8" standalone="yes"?>
<Relationships xmlns="http://schemas.openxmlformats.org/package/2006/relationships"><Relationship Id="rId11" Type="http://schemas.openxmlformats.org/officeDocument/2006/relationships/tags" Target="../tags/tag131.xml"/><Relationship Id="rId12" Type="http://schemas.openxmlformats.org/officeDocument/2006/relationships/tags" Target="../tags/tag132.xml"/><Relationship Id="rId13" Type="http://schemas.openxmlformats.org/officeDocument/2006/relationships/tags" Target="../tags/tag133.xml"/><Relationship Id="rId14" Type="http://schemas.openxmlformats.org/officeDocument/2006/relationships/tags" Target="../tags/tag134.xml"/><Relationship Id="rId15" Type="http://schemas.openxmlformats.org/officeDocument/2006/relationships/slideLayout" Target="../slideLayouts/slideLayout2.xml"/><Relationship Id="rId16" Type="http://schemas.openxmlformats.org/officeDocument/2006/relationships/notesSlide" Target="../notesSlides/notesSlide8.xml"/><Relationship Id="rId1" Type="http://schemas.openxmlformats.org/officeDocument/2006/relationships/tags" Target="../tags/tag121.xml"/><Relationship Id="rId2" Type="http://schemas.openxmlformats.org/officeDocument/2006/relationships/tags" Target="../tags/tag122.xml"/><Relationship Id="rId3" Type="http://schemas.openxmlformats.org/officeDocument/2006/relationships/tags" Target="../tags/tag123.xml"/><Relationship Id="rId4" Type="http://schemas.openxmlformats.org/officeDocument/2006/relationships/tags" Target="../tags/tag124.xml"/><Relationship Id="rId5" Type="http://schemas.openxmlformats.org/officeDocument/2006/relationships/tags" Target="../tags/tag125.xml"/><Relationship Id="rId6" Type="http://schemas.openxmlformats.org/officeDocument/2006/relationships/tags" Target="../tags/tag126.xml"/><Relationship Id="rId7" Type="http://schemas.openxmlformats.org/officeDocument/2006/relationships/tags" Target="../tags/tag127.xml"/><Relationship Id="rId8" Type="http://schemas.openxmlformats.org/officeDocument/2006/relationships/tags" Target="../tags/tag128.xml"/><Relationship Id="rId9" Type="http://schemas.openxmlformats.org/officeDocument/2006/relationships/tags" Target="../tags/tag129.xml"/><Relationship Id="rId10" Type="http://schemas.openxmlformats.org/officeDocument/2006/relationships/tags" Target="../tags/tag130.xml"/></Relationships>
</file>

<file path=ppt/slides/_rels/slide12.xml.rels><?xml version="1.0" encoding="UTF-8" standalone="yes"?>
<Relationships xmlns="http://schemas.openxmlformats.org/package/2006/relationships"><Relationship Id="rId11" Type="http://schemas.openxmlformats.org/officeDocument/2006/relationships/tags" Target="../tags/tag145.xml"/><Relationship Id="rId12" Type="http://schemas.openxmlformats.org/officeDocument/2006/relationships/tags" Target="../tags/tag146.xml"/><Relationship Id="rId13" Type="http://schemas.openxmlformats.org/officeDocument/2006/relationships/tags" Target="../tags/tag147.xml"/><Relationship Id="rId14" Type="http://schemas.openxmlformats.org/officeDocument/2006/relationships/tags" Target="../tags/tag148.xml"/><Relationship Id="rId15" Type="http://schemas.openxmlformats.org/officeDocument/2006/relationships/slideLayout" Target="../slideLayouts/slideLayout2.xml"/><Relationship Id="rId16" Type="http://schemas.openxmlformats.org/officeDocument/2006/relationships/notesSlide" Target="../notesSlides/notesSlide9.xml"/><Relationship Id="rId1" Type="http://schemas.openxmlformats.org/officeDocument/2006/relationships/tags" Target="../tags/tag135.xml"/><Relationship Id="rId2" Type="http://schemas.openxmlformats.org/officeDocument/2006/relationships/tags" Target="../tags/tag136.xml"/><Relationship Id="rId3" Type="http://schemas.openxmlformats.org/officeDocument/2006/relationships/tags" Target="../tags/tag137.xml"/><Relationship Id="rId4" Type="http://schemas.openxmlformats.org/officeDocument/2006/relationships/tags" Target="../tags/tag138.xml"/><Relationship Id="rId5" Type="http://schemas.openxmlformats.org/officeDocument/2006/relationships/tags" Target="../tags/tag139.xml"/><Relationship Id="rId6" Type="http://schemas.openxmlformats.org/officeDocument/2006/relationships/tags" Target="../tags/tag140.xml"/><Relationship Id="rId7" Type="http://schemas.openxmlformats.org/officeDocument/2006/relationships/tags" Target="../tags/tag141.xml"/><Relationship Id="rId8" Type="http://schemas.openxmlformats.org/officeDocument/2006/relationships/tags" Target="../tags/tag142.xml"/><Relationship Id="rId9" Type="http://schemas.openxmlformats.org/officeDocument/2006/relationships/tags" Target="../tags/tag143.xml"/><Relationship Id="rId10" Type="http://schemas.openxmlformats.org/officeDocument/2006/relationships/tags" Target="../tags/tag144.xml"/></Relationships>
</file>

<file path=ppt/slides/_rels/slide13.xml.rels><?xml version="1.0" encoding="UTF-8" standalone="yes"?>
<Relationships xmlns="http://schemas.openxmlformats.org/package/2006/relationships"><Relationship Id="rId11" Type="http://schemas.openxmlformats.org/officeDocument/2006/relationships/tags" Target="../tags/tag159.xml"/><Relationship Id="rId12" Type="http://schemas.openxmlformats.org/officeDocument/2006/relationships/tags" Target="../tags/tag160.xml"/><Relationship Id="rId13" Type="http://schemas.openxmlformats.org/officeDocument/2006/relationships/tags" Target="../tags/tag161.xml"/><Relationship Id="rId14" Type="http://schemas.openxmlformats.org/officeDocument/2006/relationships/tags" Target="../tags/tag162.xml"/><Relationship Id="rId15" Type="http://schemas.openxmlformats.org/officeDocument/2006/relationships/slideLayout" Target="../slideLayouts/slideLayout2.xml"/><Relationship Id="rId16" Type="http://schemas.openxmlformats.org/officeDocument/2006/relationships/notesSlide" Target="../notesSlides/notesSlide10.xml"/><Relationship Id="rId1" Type="http://schemas.openxmlformats.org/officeDocument/2006/relationships/tags" Target="../tags/tag149.xml"/><Relationship Id="rId2" Type="http://schemas.openxmlformats.org/officeDocument/2006/relationships/tags" Target="../tags/tag150.xml"/><Relationship Id="rId3" Type="http://schemas.openxmlformats.org/officeDocument/2006/relationships/tags" Target="../tags/tag151.xml"/><Relationship Id="rId4" Type="http://schemas.openxmlformats.org/officeDocument/2006/relationships/tags" Target="../tags/tag152.xml"/><Relationship Id="rId5" Type="http://schemas.openxmlformats.org/officeDocument/2006/relationships/tags" Target="../tags/tag153.xml"/><Relationship Id="rId6" Type="http://schemas.openxmlformats.org/officeDocument/2006/relationships/tags" Target="../tags/tag154.xml"/><Relationship Id="rId7" Type="http://schemas.openxmlformats.org/officeDocument/2006/relationships/tags" Target="../tags/tag155.xml"/><Relationship Id="rId8" Type="http://schemas.openxmlformats.org/officeDocument/2006/relationships/tags" Target="../tags/tag156.xml"/><Relationship Id="rId9" Type="http://schemas.openxmlformats.org/officeDocument/2006/relationships/tags" Target="../tags/tag157.xml"/><Relationship Id="rId10" Type="http://schemas.openxmlformats.org/officeDocument/2006/relationships/tags" Target="../tags/tag158.xml"/></Relationships>
</file>

<file path=ppt/slides/_rels/slide14.xml.rels><?xml version="1.0" encoding="UTF-8" standalone="yes"?>
<Relationships xmlns="http://schemas.openxmlformats.org/package/2006/relationships"><Relationship Id="rId11" Type="http://schemas.openxmlformats.org/officeDocument/2006/relationships/tags" Target="../tags/tag173.xml"/><Relationship Id="rId12" Type="http://schemas.openxmlformats.org/officeDocument/2006/relationships/tags" Target="../tags/tag174.xml"/><Relationship Id="rId13" Type="http://schemas.openxmlformats.org/officeDocument/2006/relationships/tags" Target="../tags/tag175.xml"/><Relationship Id="rId14" Type="http://schemas.openxmlformats.org/officeDocument/2006/relationships/tags" Target="../tags/tag176.xml"/><Relationship Id="rId15" Type="http://schemas.openxmlformats.org/officeDocument/2006/relationships/slideLayout" Target="../slideLayouts/slideLayout2.xml"/><Relationship Id="rId16" Type="http://schemas.openxmlformats.org/officeDocument/2006/relationships/notesSlide" Target="../notesSlides/notesSlide11.xml"/><Relationship Id="rId1" Type="http://schemas.openxmlformats.org/officeDocument/2006/relationships/tags" Target="../tags/tag163.xml"/><Relationship Id="rId2" Type="http://schemas.openxmlformats.org/officeDocument/2006/relationships/tags" Target="../tags/tag164.xml"/><Relationship Id="rId3" Type="http://schemas.openxmlformats.org/officeDocument/2006/relationships/tags" Target="../tags/tag165.xml"/><Relationship Id="rId4" Type="http://schemas.openxmlformats.org/officeDocument/2006/relationships/tags" Target="../tags/tag166.xml"/><Relationship Id="rId5" Type="http://schemas.openxmlformats.org/officeDocument/2006/relationships/tags" Target="../tags/tag167.xml"/><Relationship Id="rId6" Type="http://schemas.openxmlformats.org/officeDocument/2006/relationships/tags" Target="../tags/tag168.xml"/><Relationship Id="rId7" Type="http://schemas.openxmlformats.org/officeDocument/2006/relationships/tags" Target="../tags/tag169.xml"/><Relationship Id="rId8" Type="http://schemas.openxmlformats.org/officeDocument/2006/relationships/tags" Target="../tags/tag170.xml"/><Relationship Id="rId9" Type="http://schemas.openxmlformats.org/officeDocument/2006/relationships/tags" Target="../tags/tag171.xml"/><Relationship Id="rId10" Type="http://schemas.openxmlformats.org/officeDocument/2006/relationships/tags" Target="../tags/tag172.xml"/></Relationships>
</file>

<file path=ppt/slides/_rels/slide15.xml.rels><?xml version="1.0" encoding="UTF-8" standalone="yes"?>
<Relationships xmlns="http://schemas.openxmlformats.org/package/2006/relationships"><Relationship Id="rId11" Type="http://schemas.openxmlformats.org/officeDocument/2006/relationships/tags" Target="../tags/tag187.xml"/><Relationship Id="rId12" Type="http://schemas.openxmlformats.org/officeDocument/2006/relationships/tags" Target="../tags/tag188.xml"/><Relationship Id="rId13" Type="http://schemas.openxmlformats.org/officeDocument/2006/relationships/tags" Target="../tags/tag189.xml"/><Relationship Id="rId14" Type="http://schemas.openxmlformats.org/officeDocument/2006/relationships/tags" Target="../tags/tag190.xml"/><Relationship Id="rId15" Type="http://schemas.openxmlformats.org/officeDocument/2006/relationships/slideLayout" Target="../slideLayouts/slideLayout2.xml"/><Relationship Id="rId16" Type="http://schemas.openxmlformats.org/officeDocument/2006/relationships/notesSlide" Target="../notesSlides/notesSlide12.xml"/><Relationship Id="rId1" Type="http://schemas.openxmlformats.org/officeDocument/2006/relationships/tags" Target="../tags/tag177.xml"/><Relationship Id="rId2" Type="http://schemas.openxmlformats.org/officeDocument/2006/relationships/tags" Target="../tags/tag178.xml"/><Relationship Id="rId3" Type="http://schemas.openxmlformats.org/officeDocument/2006/relationships/tags" Target="../tags/tag179.xml"/><Relationship Id="rId4" Type="http://schemas.openxmlformats.org/officeDocument/2006/relationships/tags" Target="../tags/tag180.xml"/><Relationship Id="rId5" Type="http://schemas.openxmlformats.org/officeDocument/2006/relationships/tags" Target="../tags/tag181.xml"/><Relationship Id="rId6" Type="http://schemas.openxmlformats.org/officeDocument/2006/relationships/tags" Target="../tags/tag182.xml"/><Relationship Id="rId7" Type="http://schemas.openxmlformats.org/officeDocument/2006/relationships/tags" Target="../tags/tag183.xml"/><Relationship Id="rId8" Type="http://schemas.openxmlformats.org/officeDocument/2006/relationships/tags" Target="../tags/tag184.xml"/><Relationship Id="rId9" Type="http://schemas.openxmlformats.org/officeDocument/2006/relationships/tags" Target="../tags/tag185.xml"/><Relationship Id="rId10" Type="http://schemas.openxmlformats.org/officeDocument/2006/relationships/tags" Target="../tags/tag186.xml"/></Relationships>
</file>

<file path=ppt/slides/_rels/slide16.xml.rels><?xml version="1.0" encoding="UTF-8" standalone="yes"?>
<Relationships xmlns="http://schemas.openxmlformats.org/package/2006/relationships"><Relationship Id="rId11" Type="http://schemas.openxmlformats.org/officeDocument/2006/relationships/tags" Target="../tags/tag201.xml"/><Relationship Id="rId12" Type="http://schemas.openxmlformats.org/officeDocument/2006/relationships/tags" Target="../tags/tag202.xml"/><Relationship Id="rId13" Type="http://schemas.openxmlformats.org/officeDocument/2006/relationships/tags" Target="../tags/tag203.xml"/><Relationship Id="rId14" Type="http://schemas.openxmlformats.org/officeDocument/2006/relationships/tags" Target="../tags/tag204.xml"/><Relationship Id="rId15" Type="http://schemas.openxmlformats.org/officeDocument/2006/relationships/slideLayout" Target="../slideLayouts/slideLayout2.xml"/><Relationship Id="rId16" Type="http://schemas.openxmlformats.org/officeDocument/2006/relationships/notesSlide" Target="../notesSlides/notesSlide13.xml"/><Relationship Id="rId1" Type="http://schemas.openxmlformats.org/officeDocument/2006/relationships/tags" Target="../tags/tag191.xml"/><Relationship Id="rId2" Type="http://schemas.openxmlformats.org/officeDocument/2006/relationships/tags" Target="../tags/tag192.xml"/><Relationship Id="rId3" Type="http://schemas.openxmlformats.org/officeDocument/2006/relationships/tags" Target="../tags/tag193.xml"/><Relationship Id="rId4" Type="http://schemas.openxmlformats.org/officeDocument/2006/relationships/tags" Target="../tags/tag194.xml"/><Relationship Id="rId5" Type="http://schemas.openxmlformats.org/officeDocument/2006/relationships/tags" Target="../tags/tag195.xml"/><Relationship Id="rId6" Type="http://schemas.openxmlformats.org/officeDocument/2006/relationships/tags" Target="../tags/tag196.xml"/><Relationship Id="rId7" Type="http://schemas.openxmlformats.org/officeDocument/2006/relationships/tags" Target="../tags/tag197.xml"/><Relationship Id="rId8" Type="http://schemas.openxmlformats.org/officeDocument/2006/relationships/tags" Target="../tags/tag198.xml"/><Relationship Id="rId9" Type="http://schemas.openxmlformats.org/officeDocument/2006/relationships/tags" Target="../tags/tag199.xml"/><Relationship Id="rId10" Type="http://schemas.openxmlformats.org/officeDocument/2006/relationships/tags" Target="../tags/tag200.xml"/></Relationships>
</file>

<file path=ppt/slides/_rels/slide17.xml.rels><?xml version="1.0" encoding="UTF-8" standalone="yes"?>
<Relationships xmlns="http://schemas.openxmlformats.org/package/2006/relationships"><Relationship Id="rId11" Type="http://schemas.openxmlformats.org/officeDocument/2006/relationships/tags" Target="../tags/tag215.xml"/><Relationship Id="rId12" Type="http://schemas.openxmlformats.org/officeDocument/2006/relationships/tags" Target="../tags/tag216.xml"/><Relationship Id="rId13" Type="http://schemas.openxmlformats.org/officeDocument/2006/relationships/tags" Target="../tags/tag217.xml"/><Relationship Id="rId14" Type="http://schemas.openxmlformats.org/officeDocument/2006/relationships/tags" Target="../tags/tag218.xml"/><Relationship Id="rId15" Type="http://schemas.openxmlformats.org/officeDocument/2006/relationships/slideLayout" Target="../slideLayouts/slideLayout2.xml"/><Relationship Id="rId16" Type="http://schemas.openxmlformats.org/officeDocument/2006/relationships/notesSlide" Target="../notesSlides/notesSlide14.xml"/><Relationship Id="rId1" Type="http://schemas.openxmlformats.org/officeDocument/2006/relationships/tags" Target="../tags/tag205.xml"/><Relationship Id="rId2" Type="http://schemas.openxmlformats.org/officeDocument/2006/relationships/tags" Target="../tags/tag206.xml"/><Relationship Id="rId3" Type="http://schemas.openxmlformats.org/officeDocument/2006/relationships/tags" Target="../tags/tag207.xml"/><Relationship Id="rId4" Type="http://schemas.openxmlformats.org/officeDocument/2006/relationships/tags" Target="../tags/tag208.xml"/><Relationship Id="rId5" Type="http://schemas.openxmlformats.org/officeDocument/2006/relationships/tags" Target="../tags/tag209.xml"/><Relationship Id="rId6" Type="http://schemas.openxmlformats.org/officeDocument/2006/relationships/tags" Target="../tags/tag210.xml"/><Relationship Id="rId7" Type="http://schemas.openxmlformats.org/officeDocument/2006/relationships/tags" Target="../tags/tag211.xml"/><Relationship Id="rId8" Type="http://schemas.openxmlformats.org/officeDocument/2006/relationships/tags" Target="../tags/tag212.xml"/><Relationship Id="rId9" Type="http://schemas.openxmlformats.org/officeDocument/2006/relationships/tags" Target="../tags/tag213.xml"/><Relationship Id="rId10" Type="http://schemas.openxmlformats.org/officeDocument/2006/relationships/tags" Target="../tags/tag2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219.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9" Type="http://schemas.openxmlformats.org/officeDocument/2006/relationships/tags" Target="../tags/tag228.xml"/><Relationship Id="rId20" Type="http://schemas.openxmlformats.org/officeDocument/2006/relationships/tags" Target="../tags/tag239.xml"/><Relationship Id="rId21" Type="http://schemas.openxmlformats.org/officeDocument/2006/relationships/tags" Target="../tags/tag240.xml"/><Relationship Id="rId22" Type="http://schemas.openxmlformats.org/officeDocument/2006/relationships/tags" Target="../tags/tag241.xml"/><Relationship Id="rId23" Type="http://schemas.openxmlformats.org/officeDocument/2006/relationships/tags" Target="../tags/tag242.xml"/><Relationship Id="rId24" Type="http://schemas.openxmlformats.org/officeDocument/2006/relationships/slideLayout" Target="../slideLayouts/slideLayout2.xml"/><Relationship Id="rId25" Type="http://schemas.openxmlformats.org/officeDocument/2006/relationships/notesSlide" Target="../notesSlides/notesSlide18.xml"/><Relationship Id="rId10" Type="http://schemas.openxmlformats.org/officeDocument/2006/relationships/tags" Target="../tags/tag229.xml"/><Relationship Id="rId11" Type="http://schemas.openxmlformats.org/officeDocument/2006/relationships/tags" Target="../tags/tag230.xml"/><Relationship Id="rId12" Type="http://schemas.openxmlformats.org/officeDocument/2006/relationships/tags" Target="../tags/tag231.xml"/><Relationship Id="rId13" Type="http://schemas.openxmlformats.org/officeDocument/2006/relationships/tags" Target="../tags/tag232.xml"/><Relationship Id="rId14" Type="http://schemas.openxmlformats.org/officeDocument/2006/relationships/tags" Target="../tags/tag233.xml"/><Relationship Id="rId15" Type="http://schemas.openxmlformats.org/officeDocument/2006/relationships/tags" Target="../tags/tag234.xml"/><Relationship Id="rId16" Type="http://schemas.openxmlformats.org/officeDocument/2006/relationships/tags" Target="../tags/tag235.xml"/><Relationship Id="rId17" Type="http://schemas.openxmlformats.org/officeDocument/2006/relationships/tags" Target="../tags/tag236.xml"/><Relationship Id="rId18" Type="http://schemas.openxmlformats.org/officeDocument/2006/relationships/tags" Target="../tags/tag237.xml"/><Relationship Id="rId19" Type="http://schemas.openxmlformats.org/officeDocument/2006/relationships/tags" Target="../tags/tag238.xml"/><Relationship Id="rId1" Type="http://schemas.openxmlformats.org/officeDocument/2006/relationships/tags" Target="../tags/tag220.xml"/><Relationship Id="rId2" Type="http://schemas.openxmlformats.org/officeDocument/2006/relationships/tags" Target="../tags/tag221.xml"/><Relationship Id="rId3" Type="http://schemas.openxmlformats.org/officeDocument/2006/relationships/tags" Target="../tags/tag222.xml"/><Relationship Id="rId4" Type="http://schemas.openxmlformats.org/officeDocument/2006/relationships/tags" Target="../tags/tag223.xml"/><Relationship Id="rId5" Type="http://schemas.openxmlformats.org/officeDocument/2006/relationships/tags" Target="../tags/tag224.xml"/><Relationship Id="rId6" Type="http://schemas.openxmlformats.org/officeDocument/2006/relationships/tags" Target="../tags/tag225.xml"/><Relationship Id="rId7" Type="http://schemas.openxmlformats.org/officeDocument/2006/relationships/tags" Target="../tags/tag226.xml"/><Relationship Id="rId8" Type="http://schemas.openxmlformats.org/officeDocument/2006/relationships/tags" Target="../tags/tag227.xml"/></Relationships>
</file>

<file path=ppt/slides/_rels/slide22.xml.rels><?xml version="1.0" encoding="UTF-8" standalone="yes"?>
<Relationships xmlns="http://schemas.openxmlformats.org/package/2006/relationships"><Relationship Id="rId46" Type="http://schemas.openxmlformats.org/officeDocument/2006/relationships/tags" Target="../tags/tag288.xml"/><Relationship Id="rId47" Type="http://schemas.openxmlformats.org/officeDocument/2006/relationships/slideLayout" Target="../slideLayouts/slideLayout2.xml"/><Relationship Id="rId48" Type="http://schemas.openxmlformats.org/officeDocument/2006/relationships/notesSlide" Target="../notesSlides/notesSlide19.xml"/><Relationship Id="rId20" Type="http://schemas.openxmlformats.org/officeDocument/2006/relationships/tags" Target="../tags/tag262.xml"/><Relationship Id="rId21" Type="http://schemas.openxmlformats.org/officeDocument/2006/relationships/tags" Target="../tags/tag263.xml"/><Relationship Id="rId22" Type="http://schemas.openxmlformats.org/officeDocument/2006/relationships/tags" Target="../tags/tag264.xml"/><Relationship Id="rId23" Type="http://schemas.openxmlformats.org/officeDocument/2006/relationships/tags" Target="../tags/tag265.xml"/><Relationship Id="rId24" Type="http://schemas.openxmlformats.org/officeDocument/2006/relationships/tags" Target="../tags/tag266.xml"/><Relationship Id="rId25" Type="http://schemas.openxmlformats.org/officeDocument/2006/relationships/tags" Target="../tags/tag267.xml"/><Relationship Id="rId26" Type="http://schemas.openxmlformats.org/officeDocument/2006/relationships/tags" Target="../tags/tag268.xml"/><Relationship Id="rId27" Type="http://schemas.openxmlformats.org/officeDocument/2006/relationships/tags" Target="../tags/tag269.xml"/><Relationship Id="rId28" Type="http://schemas.openxmlformats.org/officeDocument/2006/relationships/tags" Target="../tags/tag270.xml"/><Relationship Id="rId29" Type="http://schemas.openxmlformats.org/officeDocument/2006/relationships/tags" Target="../tags/tag271.xml"/><Relationship Id="rId1" Type="http://schemas.openxmlformats.org/officeDocument/2006/relationships/tags" Target="../tags/tag243.xml"/><Relationship Id="rId2" Type="http://schemas.openxmlformats.org/officeDocument/2006/relationships/tags" Target="../tags/tag244.xml"/><Relationship Id="rId3" Type="http://schemas.openxmlformats.org/officeDocument/2006/relationships/tags" Target="../tags/tag245.xml"/><Relationship Id="rId4" Type="http://schemas.openxmlformats.org/officeDocument/2006/relationships/tags" Target="../tags/tag246.xml"/><Relationship Id="rId5" Type="http://schemas.openxmlformats.org/officeDocument/2006/relationships/tags" Target="../tags/tag247.xml"/><Relationship Id="rId30" Type="http://schemas.openxmlformats.org/officeDocument/2006/relationships/tags" Target="../tags/tag272.xml"/><Relationship Id="rId31" Type="http://schemas.openxmlformats.org/officeDocument/2006/relationships/tags" Target="../tags/tag273.xml"/><Relationship Id="rId32" Type="http://schemas.openxmlformats.org/officeDocument/2006/relationships/tags" Target="../tags/tag274.xml"/><Relationship Id="rId9" Type="http://schemas.openxmlformats.org/officeDocument/2006/relationships/tags" Target="../tags/tag251.xml"/><Relationship Id="rId6" Type="http://schemas.openxmlformats.org/officeDocument/2006/relationships/tags" Target="../tags/tag248.xml"/><Relationship Id="rId7" Type="http://schemas.openxmlformats.org/officeDocument/2006/relationships/tags" Target="../tags/tag249.xml"/><Relationship Id="rId8" Type="http://schemas.openxmlformats.org/officeDocument/2006/relationships/tags" Target="../tags/tag250.xml"/><Relationship Id="rId33" Type="http://schemas.openxmlformats.org/officeDocument/2006/relationships/tags" Target="../tags/tag275.xml"/><Relationship Id="rId34" Type="http://schemas.openxmlformats.org/officeDocument/2006/relationships/tags" Target="../tags/tag276.xml"/><Relationship Id="rId35" Type="http://schemas.openxmlformats.org/officeDocument/2006/relationships/tags" Target="../tags/tag277.xml"/><Relationship Id="rId36" Type="http://schemas.openxmlformats.org/officeDocument/2006/relationships/tags" Target="../tags/tag278.xml"/><Relationship Id="rId10" Type="http://schemas.openxmlformats.org/officeDocument/2006/relationships/tags" Target="../tags/tag252.xml"/><Relationship Id="rId11" Type="http://schemas.openxmlformats.org/officeDocument/2006/relationships/tags" Target="../tags/tag253.xml"/><Relationship Id="rId12" Type="http://schemas.openxmlformats.org/officeDocument/2006/relationships/tags" Target="../tags/tag254.xml"/><Relationship Id="rId13" Type="http://schemas.openxmlformats.org/officeDocument/2006/relationships/tags" Target="../tags/tag255.xml"/><Relationship Id="rId14" Type="http://schemas.openxmlformats.org/officeDocument/2006/relationships/tags" Target="../tags/tag256.xml"/><Relationship Id="rId15" Type="http://schemas.openxmlformats.org/officeDocument/2006/relationships/tags" Target="../tags/tag257.xml"/><Relationship Id="rId16" Type="http://schemas.openxmlformats.org/officeDocument/2006/relationships/tags" Target="../tags/tag258.xml"/><Relationship Id="rId17" Type="http://schemas.openxmlformats.org/officeDocument/2006/relationships/tags" Target="../tags/tag259.xml"/><Relationship Id="rId18" Type="http://schemas.openxmlformats.org/officeDocument/2006/relationships/tags" Target="../tags/tag260.xml"/><Relationship Id="rId19" Type="http://schemas.openxmlformats.org/officeDocument/2006/relationships/tags" Target="../tags/tag261.xml"/><Relationship Id="rId37" Type="http://schemas.openxmlformats.org/officeDocument/2006/relationships/tags" Target="../tags/tag279.xml"/><Relationship Id="rId38" Type="http://schemas.openxmlformats.org/officeDocument/2006/relationships/tags" Target="../tags/tag280.xml"/><Relationship Id="rId39" Type="http://schemas.openxmlformats.org/officeDocument/2006/relationships/tags" Target="../tags/tag281.xml"/><Relationship Id="rId40" Type="http://schemas.openxmlformats.org/officeDocument/2006/relationships/tags" Target="../tags/tag282.xml"/><Relationship Id="rId41" Type="http://schemas.openxmlformats.org/officeDocument/2006/relationships/tags" Target="../tags/tag283.xml"/><Relationship Id="rId42" Type="http://schemas.openxmlformats.org/officeDocument/2006/relationships/tags" Target="../tags/tag284.xml"/><Relationship Id="rId43" Type="http://schemas.openxmlformats.org/officeDocument/2006/relationships/tags" Target="../tags/tag285.xml"/><Relationship Id="rId44" Type="http://schemas.openxmlformats.org/officeDocument/2006/relationships/tags" Target="../tags/tag286.xml"/><Relationship Id="rId45" Type="http://schemas.openxmlformats.org/officeDocument/2006/relationships/tags" Target="../tags/tag287.xml"/></Relationships>
</file>

<file path=ppt/slides/_rels/slide23.xml.rels><?xml version="1.0" encoding="UTF-8" standalone="yes"?>
<Relationships xmlns="http://schemas.openxmlformats.org/package/2006/relationships"><Relationship Id="rId46" Type="http://schemas.openxmlformats.org/officeDocument/2006/relationships/tags" Target="../tags/tag334.xml"/><Relationship Id="rId47" Type="http://schemas.openxmlformats.org/officeDocument/2006/relationships/slideLayout" Target="../slideLayouts/slideLayout2.xml"/><Relationship Id="rId48" Type="http://schemas.openxmlformats.org/officeDocument/2006/relationships/notesSlide" Target="../notesSlides/notesSlide20.xml"/><Relationship Id="rId20" Type="http://schemas.openxmlformats.org/officeDocument/2006/relationships/tags" Target="../tags/tag308.xml"/><Relationship Id="rId21" Type="http://schemas.openxmlformats.org/officeDocument/2006/relationships/tags" Target="../tags/tag309.xml"/><Relationship Id="rId22" Type="http://schemas.openxmlformats.org/officeDocument/2006/relationships/tags" Target="../tags/tag310.xml"/><Relationship Id="rId23" Type="http://schemas.openxmlformats.org/officeDocument/2006/relationships/tags" Target="../tags/tag311.xml"/><Relationship Id="rId24" Type="http://schemas.openxmlformats.org/officeDocument/2006/relationships/tags" Target="../tags/tag312.xml"/><Relationship Id="rId25" Type="http://schemas.openxmlformats.org/officeDocument/2006/relationships/tags" Target="../tags/tag313.xml"/><Relationship Id="rId26" Type="http://schemas.openxmlformats.org/officeDocument/2006/relationships/tags" Target="../tags/tag314.xml"/><Relationship Id="rId27" Type="http://schemas.openxmlformats.org/officeDocument/2006/relationships/tags" Target="../tags/tag315.xml"/><Relationship Id="rId28" Type="http://schemas.openxmlformats.org/officeDocument/2006/relationships/tags" Target="../tags/tag316.xml"/><Relationship Id="rId29" Type="http://schemas.openxmlformats.org/officeDocument/2006/relationships/tags" Target="../tags/tag317.xml"/><Relationship Id="rId1" Type="http://schemas.openxmlformats.org/officeDocument/2006/relationships/tags" Target="../tags/tag289.xml"/><Relationship Id="rId2" Type="http://schemas.openxmlformats.org/officeDocument/2006/relationships/tags" Target="../tags/tag290.xml"/><Relationship Id="rId3" Type="http://schemas.openxmlformats.org/officeDocument/2006/relationships/tags" Target="../tags/tag291.xml"/><Relationship Id="rId4" Type="http://schemas.openxmlformats.org/officeDocument/2006/relationships/tags" Target="../tags/tag292.xml"/><Relationship Id="rId5" Type="http://schemas.openxmlformats.org/officeDocument/2006/relationships/tags" Target="../tags/tag293.xml"/><Relationship Id="rId30" Type="http://schemas.openxmlformats.org/officeDocument/2006/relationships/tags" Target="../tags/tag318.xml"/><Relationship Id="rId31" Type="http://schemas.openxmlformats.org/officeDocument/2006/relationships/tags" Target="../tags/tag319.xml"/><Relationship Id="rId32" Type="http://schemas.openxmlformats.org/officeDocument/2006/relationships/tags" Target="../tags/tag320.xml"/><Relationship Id="rId9" Type="http://schemas.openxmlformats.org/officeDocument/2006/relationships/tags" Target="../tags/tag297.xml"/><Relationship Id="rId6" Type="http://schemas.openxmlformats.org/officeDocument/2006/relationships/tags" Target="../tags/tag294.xml"/><Relationship Id="rId7" Type="http://schemas.openxmlformats.org/officeDocument/2006/relationships/tags" Target="../tags/tag295.xml"/><Relationship Id="rId8" Type="http://schemas.openxmlformats.org/officeDocument/2006/relationships/tags" Target="../tags/tag296.xml"/><Relationship Id="rId33" Type="http://schemas.openxmlformats.org/officeDocument/2006/relationships/tags" Target="../tags/tag321.xml"/><Relationship Id="rId34" Type="http://schemas.openxmlformats.org/officeDocument/2006/relationships/tags" Target="../tags/tag322.xml"/><Relationship Id="rId35" Type="http://schemas.openxmlformats.org/officeDocument/2006/relationships/tags" Target="../tags/tag323.xml"/><Relationship Id="rId36" Type="http://schemas.openxmlformats.org/officeDocument/2006/relationships/tags" Target="../tags/tag324.xml"/><Relationship Id="rId10" Type="http://schemas.openxmlformats.org/officeDocument/2006/relationships/tags" Target="../tags/tag298.xml"/><Relationship Id="rId11" Type="http://schemas.openxmlformats.org/officeDocument/2006/relationships/tags" Target="../tags/tag299.xml"/><Relationship Id="rId12" Type="http://schemas.openxmlformats.org/officeDocument/2006/relationships/tags" Target="../tags/tag300.xml"/><Relationship Id="rId13" Type="http://schemas.openxmlformats.org/officeDocument/2006/relationships/tags" Target="../tags/tag301.xml"/><Relationship Id="rId14" Type="http://schemas.openxmlformats.org/officeDocument/2006/relationships/tags" Target="../tags/tag302.xml"/><Relationship Id="rId15" Type="http://schemas.openxmlformats.org/officeDocument/2006/relationships/tags" Target="../tags/tag303.xml"/><Relationship Id="rId16" Type="http://schemas.openxmlformats.org/officeDocument/2006/relationships/tags" Target="../tags/tag304.xml"/><Relationship Id="rId17" Type="http://schemas.openxmlformats.org/officeDocument/2006/relationships/tags" Target="../tags/tag305.xml"/><Relationship Id="rId18" Type="http://schemas.openxmlformats.org/officeDocument/2006/relationships/tags" Target="../tags/tag306.xml"/><Relationship Id="rId19" Type="http://schemas.openxmlformats.org/officeDocument/2006/relationships/tags" Target="../tags/tag307.xml"/><Relationship Id="rId37" Type="http://schemas.openxmlformats.org/officeDocument/2006/relationships/tags" Target="../tags/tag325.xml"/><Relationship Id="rId38" Type="http://schemas.openxmlformats.org/officeDocument/2006/relationships/tags" Target="../tags/tag326.xml"/><Relationship Id="rId39" Type="http://schemas.openxmlformats.org/officeDocument/2006/relationships/tags" Target="../tags/tag327.xml"/><Relationship Id="rId40" Type="http://schemas.openxmlformats.org/officeDocument/2006/relationships/tags" Target="../tags/tag328.xml"/><Relationship Id="rId41" Type="http://schemas.openxmlformats.org/officeDocument/2006/relationships/tags" Target="../tags/tag329.xml"/><Relationship Id="rId42" Type="http://schemas.openxmlformats.org/officeDocument/2006/relationships/tags" Target="../tags/tag330.xml"/><Relationship Id="rId43" Type="http://schemas.openxmlformats.org/officeDocument/2006/relationships/tags" Target="../tags/tag331.xml"/><Relationship Id="rId44" Type="http://schemas.openxmlformats.org/officeDocument/2006/relationships/tags" Target="../tags/tag332.xml"/><Relationship Id="rId45" Type="http://schemas.openxmlformats.org/officeDocument/2006/relationships/tags" Target="../tags/tag333.xml"/></Relationships>
</file>

<file path=ppt/slides/_rels/slide24.xml.rels><?xml version="1.0" encoding="UTF-8" standalone="yes"?>
<Relationships xmlns="http://schemas.openxmlformats.org/package/2006/relationships"><Relationship Id="rId46" Type="http://schemas.openxmlformats.org/officeDocument/2006/relationships/tags" Target="../tags/tag380.xml"/><Relationship Id="rId47" Type="http://schemas.openxmlformats.org/officeDocument/2006/relationships/slideLayout" Target="../slideLayouts/slideLayout2.xml"/><Relationship Id="rId48" Type="http://schemas.openxmlformats.org/officeDocument/2006/relationships/notesSlide" Target="../notesSlides/notesSlide21.xml"/><Relationship Id="rId20" Type="http://schemas.openxmlformats.org/officeDocument/2006/relationships/tags" Target="../tags/tag354.xml"/><Relationship Id="rId21" Type="http://schemas.openxmlformats.org/officeDocument/2006/relationships/tags" Target="../tags/tag355.xml"/><Relationship Id="rId22" Type="http://schemas.openxmlformats.org/officeDocument/2006/relationships/tags" Target="../tags/tag356.xml"/><Relationship Id="rId23" Type="http://schemas.openxmlformats.org/officeDocument/2006/relationships/tags" Target="../tags/tag357.xml"/><Relationship Id="rId24" Type="http://schemas.openxmlformats.org/officeDocument/2006/relationships/tags" Target="../tags/tag358.xml"/><Relationship Id="rId25" Type="http://schemas.openxmlformats.org/officeDocument/2006/relationships/tags" Target="../tags/tag359.xml"/><Relationship Id="rId26" Type="http://schemas.openxmlformats.org/officeDocument/2006/relationships/tags" Target="../tags/tag360.xml"/><Relationship Id="rId27" Type="http://schemas.openxmlformats.org/officeDocument/2006/relationships/tags" Target="../tags/tag361.xml"/><Relationship Id="rId28" Type="http://schemas.openxmlformats.org/officeDocument/2006/relationships/tags" Target="../tags/tag362.xml"/><Relationship Id="rId29" Type="http://schemas.openxmlformats.org/officeDocument/2006/relationships/tags" Target="../tags/tag363.xml"/><Relationship Id="rId1" Type="http://schemas.openxmlformats.org/officeDocument/2006/relationships/tags" Target="../tags/tag335.xml"/><Relationship Id="rId2" Type="http://schemas.openxmlformats.org/officeDocument/2006/relationships/tags" Target="../tags/tag336.xml"/><Relationship Id="rId3" Type="http://schemas.openxmlformats.org/officeDocument/2006/relationships/tags" Target="../tags/tag337.xml"/><Relationship Id="rId4" Type="http://schemas.openxmlformats.org/officeDocument/2006/relationships/tags" Target="../tags/tag338.xml"/><Relationship Id="rId5" Type="http://schemas.openxmlformats.org/officeDocument/2006/relationships/tags" Target="../tags/tag339.xml"/><Relationship Id="rId30" Type="http://schemas.openxmlformats.org/officeDocument/2006/relationships/tags" Target="../tags/tag364.xml"/><Relationship Id="rId31" Type="http://schemas.openxmlformats.org/officeDocument/2006/relationships/tags" Target="../tags/tag365.xml"/><Relationship Id="rId32" Type="http://schemas.openxmlformats.org/officeDocument/2006/relationships/tags" Target="../tags/tag366.xml"/><Relationship Id="rId9" Type="http://schemas.openxmlformats.org/officeDocument/2006/relationships/tags" Target="../tags/tag343.xml"/><Relationship Id="rId6" Type="http://schemas.openxmlformats.org/officeDocument/2006/relationships/tags" Target="../tags/tag340.xml"/><Relationship Id="rId7" Type="http://schemas.openxmlformats.org/officeDocument/2006/relationships/tags" Target="../tags/tag341.xml"/><Relationship Id="rId8" Type="http://schemas.openxmlformats.org/officeDocument/2006/relationships/tags" Target="../tags/tag342.xml"/><Relationship Id="rId33" Type="http://schemas.openxmlformats.org/officeDocument/2006/relationships/tags" Target="../tags/tag367.xml"/><Relationship Id="rId34" Type="http://schemas.openxmlformats.org/officeDocument/2006/relationships/tags" Target="../tags/tag368.xml"/><Relationship Id="rId35" Type="http://schemas.openxmlformats.org/officeDocument/2006/relationships/tags" Target="../tags/tag369.xml"/><Relationship Id="rId36" Type="http://schemas.openxmlformats.org/officeDocument/2006/relationships/tags" Target="../tags/tag370.xml"/><Relationship Id="rId10" Type="http://schemas.openxmlformats.org/officeDocument/2006/relationships/tags" Target="../tags/tag344.xml"/><Relationship Id="rId11" Type="http://schemas.openxmlformats.org/officeDocument/2006/relationships/tags" Target="../tags/tag345.xml"/><Relationship Id="rId12" Type="http://schemas.openxmlformats.org/officeDocument/2006/relationships/tags" Target="../tags/tag346.xml"/><Relationship Id="rId13" Type="http://schemas.openxmlformats.org/officeDocument/2006/relationships/tags" Target="../tags/tag347.xml"/><Relationship Id="rId14" Type="http://schemas.openxmlformats.org/officeDocument/2006/relationships/tags" Target="../tags/tag348.xml"/><Relationship Id="rId15" Type="http://schemas.openxmlformats.org/officeDocument/2006/relationships/tags" Target="../tags/tag349.xml"/><Relationship Id="rId16" Type="http://schemas.openxmlformats.org/officeDocument/2006/relationships/tags" Target="../tags/tag350.xml"/><Relationship Id="rId17" Type="http://schemas.openxmlformats.org/officeDocument/2006/relationships/tags" Target="../tags/tag351.xml"/><Relationship Id="rId18" Type="http://schemas.openxmlformats.org/officeDocument/2006/relationships/tags" Target="../tags/tag352.xml"/><Relationship Id="rId19" Type="http://schemas.openxmlformats.org/officeDocument/2006/relationships/tags" Target="../tags/tag353.xml"/><Relationship Id="rId37" Type="http://schemas.openxmlformats.org/officeDocument/2006/relationships/tags" Target="../tags/tag371.xml"/><Relationship Id="rId38" Type="http://schemas.openxmlformats.org/officeDocument/2006/relationships/tags" Target="../tags/tag372.xml"/><Relationship Id="rId39" Type="http://schemas.openxmlformats.org/officeDocument/2006/relationships/tags" Target="../tags/tag373.xml"/><Relationship Id="rId40" Type="http://schemas.openxmlformats.org/officeDocument/2006/relationships/tags" Target="../tags/tag374.xml"/><Relationship Id="rId41" Type="http://schemas.openxmlformats.org/officeDocument/2006/relationships/tags" Target="../tags/tag375.xml"/><Relationship Id="rId42" Type="http://schemas.openxmlformats.org/officeDocument/2006/relationships/tags" Target="../tags/tag376.xml"/><Relationship Id="rId43" Type="http://schemas.openxmlformats.org/officeDocument/2006/relationships/tags" Target="../tags/tag377.xml"/><Relationship Id="rId44" Type="http://schemas.openxmlformats.org/officeDocument/2006/relationships/tags" Target="../tags/tag378.xml"/><Relationship Id="rId45" Type="http://schemas.openxmlformats.org/officeDocument/2006/relationships/tags" Target="../tags/tag379.xml"/></Relationships>
</file>

<file path=ppt/slides/_rels/slide25.xml.rels><?xml version="1.0" encoding="UTF-8" standalone="yes"?>
<Relationships xmlns="http://schemas.openxmlformats.org/package/2006/relationships"><Relationship Id="rId46" Type="http://schemas.openxmlformats.org/officeDocument/2006/relationships/tags" Target="../tags/tag426.xml"/><Relationship Id="rId47" Type="http://schemas.openxmlformats.org/officeDocument/2006/relationships/slideLayout" Target="../slideLayouts/slideLayout2.xml"/><Relationship Id="rId48" Type="http://schemas.openxmlformats.org/officeDocument/2006/relationships/notesSlide" Target="../notesSlides/notesSlide22.xml"/><Relationship Id="rId20" Type="http://schemas.openxmlformats.org/officeDocument/2006/relationships/tags" Target="../tags/tag400.xml"/><Relationship Id="rId21" Type="http://schemas.openxmlformats.org/officeDocument/2006/relationships/tags" Target="../tags/tag401.xml"/><Relationship Id="rId22" Type="http://schemas.openxmlformats.org/officeDocument/2006/relationships/tags" Target="../tags/tag402.xml"/><Relationship Id="rId23" Type="http://schemas.openxmlformats.org/officeDocument/2006/relationships/tags" Target="../tags/tag403.xml"/><Relationship Id="rId24" Type="http://schemas.openxmlformats.org/officeDocument/2006/relationships/tags" Target="../tags/tag404.xml"/><Relationship Id="rId25" Type="http://schemas.openxmlformats.org/officeDocument/2006/relationships/tags" Target="../tags/tag405.xml"/><Relationship Id="rId26" Type="http://schemas.openxmlformats.org/officeDocument/2006/relationships/tags" Target="../tags/tag406.xml"/><Relationship Id="rId27" Type="http://schemas.openxmlformats.org/officeDocument/2006/relationships/tags" Target="../tags/tag407.xml"/><Relationship Id="rId28" Type="http://schemas.openxmlformats.org/officeDocument/2006/relationships/tags" Target="../tags/tag408.xml"/><Relationship Id="rId29" Type="http://schemas.openxmlformats.org/officeDocument/2006/relationships/tags" Target="../tags/tag409.xml"/><Relationship Id="rId1" Type="http://schemas.openxmlformats.org/officeDocument/2006/relationships/tags" Target="../tags/tag381.xml"/><Relationship Id="rId2" Type="http://schemas.openxmlformats.org/officeDocument/2006/relationships/tags" Target="../tags/tag382.xml"/><Relationship Id="rId3" Type="http://schemas.openxmlformats.org/officeDocument/2006/relationships/tags" Target="../tags/tag383.xml"/><Relationship Id="rId4" Type="http://schemas.openxmlformats.org/officeDocument/2006/relationships/tags" Target="../tags/tag384.xml"/><Relationship Id="rId5" Type="http://schemas.openxmlformats.org/officeDocument/2006/relationships/tags" Target="../tags/tag385.xml"/><Relationship Id="rId30" Type="http://schemas.openxmlformats.org/officeDocument/2006/relationships/tags" Target="../tags/tag410.xml"/><Relationship Id="rId31" Type="http://schemas.openxmlformats.org/officeDocument/2006/relationships/tags" Target="../tags/tag411.xml"/><Relationship Id="rId32" Type="http://schemas.openxmlformats.org/officeDocument/2006/relationships/tags" Target="../tags/tag412.xml"/><Relationship Id="rId9" Type="http://schemas.openxmlformats.org/officeDocument/2006/relationships/tags" Target="../tags/tag389.xml"/><Relationship Id="rId6" Type="http://schemas.openxmlformats.org/officeDocument/2006/relationships/tags" Target="../tags/tag386.xml"/><Relationship Id="rId7" Type="http://schemas.openxmlformats.org/officeDocument/2006/relationships/tags" Target="../tags/tag387.xml"/><Relationship Id="rId8" Type="http://schemas.openxmlformats.org/officeDocument/2006/relationships/tags" Target="../tags/tag388.xml"/><Relationship Id="rId33" Type="http://schemas.openxmlformats.org/officeDocument/2006/relationships/tags" Target="../tags/tag413.xml"/><Relationship Id="rId34" Type="http://schemas.openxmlformats.org/officeDocument/2006/relationships/tags" Target="../tags/tag414.xml"/><Relationship Id="rId35" Type="http://schemas.openxmlformats.org/officeDocument/2006/relationships/tags" Target="../tags/tag415.xml"/><Relationship Id="rId36" Type="http://schemas.openxmlformats.org/officeDocument/2006/relationships/tags" Target="../tags/tag416.xml"/><Relationship Id="rId10" Type="http://schemas.openxmlformats.org/officeDocument/2006/relationships/tags" Target="../tags/tag390.xml"/><Relationship Id="rId11" Type="http://schemas.openxmlformats.org/officeDocument/2006/relationships/tags" Target="../tags/tag391.xml"/><Relationship Id="rId12" Type="http://schemas.openxmlformats.org/officeDocument/2006/relationships/tags" Target="../tags/tag392.xml"/><Relationship Id="rId13" Type="http://schemas.openxmlformats.org/officeDocument/2006/relationships/tags" Target="../tags/tag393.xml"/><Relationship Id="rId14" Type="http://schemas.openxmlformats.org/officeDocument/2006/relationships/tags" Target="../tags/tag394.xml"/><Relationship Id="rId15" Type="http://schemas.openxmlformats.org/officeDocument/2006/relationships/tags" Target="../tags/tag395.xml"/><Relationship Id="rId16" Type="http://schemas.openxmlformats.org/officeDocument/2006/relationships/tags" Target="../tags/tag396.xml"/><Relationship Id="rId17" Type="http://schemas.openxmlformats.org/officeDocument/2006/relationships/tags" Target="../tags/tag397.xml"/><Relationship Id="rId18" Type="http://schemas.openxmlformats.org/officeDocument/2006/relationships/tags" Target="../tags/tag398.xml"/><Relationship Id="rId19" Type="http://schemas.openxmlformats.org/officeDocument/2006/relationships/tags" Target="../tags/tag399.xml"/><Relationship Id="rId37" Type="http://schemas.openxmlformats.org/officeDocument/2006/relationships/tags" Target="../tags/tag417.xml"/><Relationship Id="rId38" Type="http://schemas.openxmlformats.org/officeDocument/2006/relationships/tags" Target="../tags/tag418.xml"/><Relationship Id="rId39" Type="http://schemas.openxmlformats.org/officeDocument/2006/relationships/tags" Target="../tags/tag419.xml"/><Relationship Id="rId40" Type="http://schemas.openxmlformats.org/officeDocument/2006/relationships/tags" Target="../tags/tag420.xml"/><Relationship Id="rId41" Type="http://schemas.openxmlformats.org/officeDocument/2006/relationships/tags" Target="../tags/tag421.xml"/><Relationship Id="rId42" Type="http://schemas.openxmlformats.org/officeDocument/2006/relationships/tags" Target="../tags/tag422.xml"/><Relationship Id="rId43" Type="http://schemas.openxmlformats.org/officeDocument/2006/relationships/tags" Target="../tags/tag423.xml"/><Relationship Id="rId44" Type="http://schemas.openxmlformats.org/officeDocument/2006/relationships/tags" Target="../tags/tag424.xml"/><Relationship Id="rId45" Type="http://schemas.openxmlformats.org/officeDocument/2006/relationships/tags" Target="../tags/tag425.xml"/></Relationships>
</file>

<file path=ppt/slides/_rels/slide26.xml.rels><?xml version="1.0" encoding="UTF-8" standalone="yes"?>
<Relationships xmlns="http://schemas.openxmlformats.org/package/2006/relationships"><Relationship Id="rId46" Type="http://schemas.openxmlformats.org/officeDocument/2006/relationships/tags" Target="../tags/tag472.xml"/><Relationship Id="rId47" Type="http://schemas.openxmlformats.org/officeDocument/2006/relationships/slideLayout" Target="../slideLayouts/slideLayout2.xml"/><Relationship Id="rId48" Type="http://schemas.openxmlformats.org/officeDocument/2006/relationships/notesSlide" Target="../notesSlides/notesSlide23.xml"/><Relationship Id="rId20" Type="http://schemas.openxmlformats.org/officeDocument/2006/relationships/tags" Target="../tags/tag446.xml"/><Relationship Id="rId21" Type="http://schemas.openxmlformats.org/officeDocument/2006/relationships/tags" Target="../tags/tag447.xml"/><Relationship Id="rId22" Type="http://schemas.openxmlformats.org/officeDocument/2006/relationships/tags" Target="../tags/tag448.xml"/><Relationship Id="rId23" Type="http://schemas.openxmlformats.org/officeDocument/2006/relationships/tags" Target="../tags/tag449.xml"/><Relationship Id="rId24" Type="http://schemas.openxmlformats.org/officeDocument/2006/relationships/tags" Target="../tags/tag450.xml"/><Relationship Id="rId25" Type="http://schemas.openxmlformats.org/officeDocument/2006/relationships/tags" Target="../tags/tag451.xml"/><Relationship Id="rId26" Type="http://schemas.openxmlformats.org/officeDocument/2006/relationships/tags" Target="../tags/tag452.xml"/><Relationship Id="rId27" Type="http://schemas.openxmlformats.org/officeDocument/2006/relationships/tags" Target="../tags/tag453.xml"/><Relationship Id="rId28" Type="http://schemas.openxmlformats.org/officeDocument/2006/relationships/tags" Target="../tags/tag454.xml"/><Relationship Id="rId29" Type="http://schemas.openxmlformats.org/officeDocument/2006/relationships/tags" Target="../tags/tag455.xml"/><Relationship Id="rId1" Type="http://schemas.openxmlformats.org/officeDocument/2006/relationships/tags" Target="../tags/tag427.xml"/><Relationship Id="rId2" Type="http://schemas.openxmlformats.org/officeDocument/2006/relationships/tags" Target="../tags/tag428.xml"/><Relationship Id="rId3" Type="http://schemas.openxmlformats.org/officeDocument/2006/relationships/tags" Target="../tags/tag429.xml"/><Relationship Id="rId4" Type="http://schemas.openxmlformats.org/officeDocument/2006/relationships/tags" Target="../tags/tag430.xml"/><Relationship Id="rId5" Type="http://schemas.openxmlformats.org/officeDocument/2006/relationships/tags" Target="../tags/tag431.xml"/><Relationship Id="rId30" Type="http://schemas.openxmlformats.org/officeDocument/2006/relationships/tags" Target="../tags/tag456.xml"/><Relationship Id="rId31" Type="http://schemas.openxmlformats.org/officeDocument/2006/relationships/tags" Target="../tags/tag457.xml"/><Relationship Id="rId32" Type="http://schemas.openxmlformats.org/officeDocument/2006/relationships/tags" Target="../tags/tag458.xml"/><Relationship Id="rId9" Type="http://schemas.openxmlformats.org/officeDocument/2006/relationships/tags" Target="../tags/tag435.xml"/><Relationship Id="rId6" Type="http://schemas.openxmlformats.org/officeDocument/2006/relationships/tags" Target="../tags/tag432.xml"/><Relationship Id="rId7" Type="http://schemas.openxmlformats.org/officeDocument/2006/relationships/tags" Target="../tags/tag433.xml"/><Relationship Id="rId8" Type="http://schemas.openxmlformats.org/officeDocument/2006/relationships/tags" Target="../tags/tag434.xml"/><Relationship Id="rId33" Type="http://schemas.openxmlformats.org/officeDocument/2006/relationships/tags" Target="../tags/tag459.xml"/><Relationship Id="rId34" Type="http://schemas.openxmlformats.org/officeDocument/2006/relationships/tags" Target="../tags/tag460.xml"/><Relationship Id="rId35" Type="http://schemas.openxmlformats.org/officeDocument/2006/relationships/tags" Target="../tags/tag461.xml"/><Relationship Id="rId36" Type="http://schemas.openxmlformats.org/officeDocument/2006/relationships/tags" Target="../tags/tag462.xml"/><Relationship Id="rId10" Type="http://schemas.openxmlformats.org/officeDocument/2006/relationships/tags" Target="../tags/tag436.xml"/><Relationship Id="rId11" Type="http://schemas.openxmlformats.org/officeDocument/2006/relationships/tags" Target="../tags/tag437.xml"/><Relationship Id="rId12" Type="http://schemas.openxmlformats.org/officeDocument/2006/relationships/tags" Target="../tags/tag438.xml"/><Relationship Id="rId13" Type="http://schemas.openxmlformats.org/officeDocument/2006/relationships/tags" Target="../tags/tag439.xml"/><Relationship Id="rId14" Type="http://schemas.openxmlformats.org/officeDocument/2006/relationships/tags" Target="../tags/tag440.xml"/><Relationship Id="rId15" Type="http://schemas.openxmlformats.org/officeDocument/2006/relationships/tags" Target="../tags/tag441.xml"/><Relationship Id="rId16" Type="http://schemas.openxmlformats.org/officeDocument/2006/relationships/tags" Target="../tags/tag442.xml"/><Relationship Id="rId17" Type="http://schemas.openxmlformats.org/officeDocument/2006/relationships/tags" Target="../tags/tag443.xml"/><Relationship Id="rId18" Type="http://schemas.openxmlformats.org/officeDocument/2006/relationships/tags" Target="../tags/tag444.xml"/><Relationship Id="rId19" Type="http://schemas.openxmlformats.org/officeDocument/2006/relationships/tags" Target="../tags/tag445.xml"/><Relationship Id="rId37" Type="http://schemas.openxmlformats.org/officeDocument/2006/relationships/tags" Target="../tags/tag463.xml"/><Relationship Id="rId38" Type="http://schemas.openxmlformats.org/officeDocument/2006/relationships/tags" Target="../tags/tag464.xml"/><Relationship Id="rId39" Type="http://schemas.openxmlformats.org/officeDocument/2006/relationships/tags" Target="../tags/tag465.xml"/><Relationship Id="rId40" Type="http://schemas.openxmlformats.org/officeDocument/2006/relationships/tags" Target="../tags/tag466.xml"/><Relationship Id="rId41" Type="http://schemas.openxmlformats.org/officeDocument/2006/relationships/tags" Target="../tags/tag467.xml"/><Relationship Id="rId42" Type="http://schemas.openxmlformats.org/officeDocument/2006/relationships/tags" Target="../tags/tag468.xml"/><Relationship Id="rId43" Type="http://schemas.openxmlformats.org/officeDocument/2006/relationships/tags" Target="../tags/tag469.xml"/><Relationship Id="rId44" Type="http://schemas.openxmlformats.org/officeDocument/2006/relationships/tags" Target="../tags/tag470.xml"/><Relationship Id="rId45" Type="http://schemas.openxmlformats.org/officeDocument/2006/relationships/tags" Target="../tags/tag471.xml"/></Relationships>
</file>

<file path=ppt/slides/_rels/slide27.xml.rels><?xml version="1.0" encoding="UTF-8" standalone="yes"?>
<Relationships xmlns="http://schemas.openxmlformats.org/package/2006/relationships"><Relationship Id="rId46" Type="http://schemas.openxmlformats.org/officeDocument/2006/relationships/tags" Target="../tags/tag518.xml"/><Relationship Id="rId47" Type="http://schemas.openxmlformats.org/officeDocument/2006/relationships/slideLayout" Target="../slideLayouts/slideLayout2.xml"/><Relationship Id="rId48" Type="http://schemas.openxmlformats.org/officeDocument/2006/relationships/notesSlide" Target="../notesSlides/notesSlide24.xml"/><Relationship Id="rId20" Type="http://schemas.openxmlformats.org/officeDocument/2006/relationships/tags" Target="../tags/tag492.xml"/><Relationship Id="rId21" Type="http://schemas.openxmlformats.org/officeDocument/2006/relationships/tags" Target="../tags/tag493.xml"/><Relationship Id="rId22" Type="http://schemas.openxmlformats.org/officeDocument/2006/relationships/tags" Target="../tags/tag494.xml"/><Relationship Id="rId23" Type="http://schemas.openxmlformats.org/officeDocument/2006/relationships/tags" Target="../tags/tag495.xml"/><Relationship Id="rId24" Type="http://schemas.openxmlformats.org/officeDocument/2006/relationships/tags" Target="../tags/tag496.xml"/><Relationship Id="rId25" Type="http://schemas.openxmlformats.org/officeDocument/2006/relationships/tags" Target="../tags/tag497.xml"/><Relationship Id="rId26" Type="http://schemas.openxmlformats.org/officeDocument/2006/relationships/tags" Target="../tags/tag498.xml"/><Relationship Id="rId27" Type="http://schemas.openxmlformats.org/officeDocument/2006/relationships/tags" Target="../tags/tag499.xml"/><Relationship Id="rId28" Type="http://schemas.openxmlformats.org/officeDocument/2006/relationships/tags" Target="../tags/tag500.xml"/><Relationship Id="rId29" Type="http://schemas.openxmlformats.org/officeDocument/2006/relationships/tags" Target="../tags/tag501.xml"/><Relationship Id="rId1" Type="http://schemas.openxmlformats.org/officeDocument/2006/relationships/tags" Target="../tags/tag473.xml"/><Relationship Id="rId2" Type="http://schemas.openxmlformats.org/officeDocument/2006/relationships/tags" Target="../tags/tag474.xml"/><Relationship Id="rId3" Type="http://schemas.openxmlformats.org/officeDocument/2006/relationships/tags" Target="../tags/tag475.xml"/><Relationship Id="rId4" Type="http://schemas.openxmlformats.org/officeDocument/2006/relationships/tags" Target="../tags/tag476.xml"/><Relationship Id="rId5" Type="http://schemas.openxmlformats.org/officeDocument/2006/relationships/tags" Target="../tags/tag477.xml"/><Relationship Id="rId30" Type="http://schemas.openxmlformats.org/officeDocument/2006/relationships/tags" Target="../tags/tag502.xml"/><Relationship Id="rId31" Type="http://schemas.openxmlformats.org/officeDocument/2006/relationships/tags" Target="../tags/tag503.xml"/><Relationship Id="rId32" Type="http://schemas.openxmlformats.org/officeDocument/2006/relationships/tags" Target="../tags/tag504.xml"/><Relationship Id="rId9" Type="http://schemas.openxmlformats.org/officeDocument/2006/relationships/tags" Target="../tags/tag481.xml"/><Relationship Id="rId6" Type="http://schemas.openxmlformats.org/officeDocument/2006/relationships/tags" Target="../tags/tag478.xml"/><Relationship Id="rId7" Type="http://schemas.openxmlformats.org/officeDocument/2006/relationships/tags" Target="../tags/tag479.xml"/><Relationship Id="rId8" Type="http://schemas.openxmlformats.org/officeDocument/2006/relationships/tags" Target="../tags/tag480.xml"/><Relationship Id="rId33" Type="http://schemas.openxmlformats.org/officeDocument/2006/relationships/tags" Target="../tags/tag505.xml"/><Relationship Id="rId34" Type="http://schemas.openxmlformats.org/officeDocument/2006/relationships/tags" Target="../tags/tag506.xml"/><Relationship Id="rId35" Type="http://schemas.openxmlformats.org/officeDocument/2006/relationships/tags" Target="../tags/tag507.xml"/><Relationship Id="rId36" Type="http://schemas.openxmlformats.org/officeDocument/2006/relationships/tags" Target="../tags/tag508.xml"/><Relationship Id="rId10" Type="http://schemas.openxmlformats.org/officeDocument/2006/relationships/tags" Target="../tags/tag482.xml"/><Relationship Id="rId11" Type="http://schemas.openxmlformats.org/officeDocument/2006/relationships/tags" Target="../tags/tag483.xml"/><Relationship Id="rId12" Type="http://schemas.openxmlformats.org/officeDocument/2006/relationships/tags" Target="../tags/tag484.xml"/><Relationship Id="rId13" Type="http://schemas.openxmlformats.org/officeDocument/2006/relationships/tags" Target="../tags/tag485.xml"/><Relationship Id="rId14" Type="http://schemas.openxmlformats.org/officeDocument/2006/relationships/tags" Target="../tags/tag486.xml"/><Relationship Id="rId15" Type="http://schemas.openxmlformats.org/officeDocument/2006/relationships/tags" Target="../tags/tag487.xml"/><Relationship Id="rId16" Type="http://schemas.openxmlformats.org/officeDocument/2006/relationships/tags" Target="../tags/tag488.xml"/><Relationship Id="rId17" Type="http://schemas.openxmlformats.org/officeDocument/2006/relationships/tags" Target="../tags/tag489.xml"/><Relationship Id="rId18" Type="http://schemas.openxmlformats.org/officeDocument/2006/relationships/tags" Target="../tags/tag490.xml"/><Relationship Id="rId19" Type="http://schemas.openxmlformats.org/officeDocument/2006/relationships/tags" Target="../tags/tag491.xml"/><Relationship Id="rId37" Type="http://schemas.openxmlformats.org/officeDocument/2006/relationships/tags" Target="../tags/tag509.xml"/><Relationship Id="rId38" Type="http://schemas.openxmlformats.org/officeDocument/2006/relationships/tags" Target="../tags/tag510.xml"/><Relationship Id="rId39" Type="http://schemas.openxmlformats.org/officeDocument/2006/relationships/tags" Target="../tags/tag511.xml"/><Relationship Id="rId40" Type="http://schemas.openxmlformats.org/officeDocument/2006/relationships/tags" Target="../tags/tag512.xml"/><Relationship Id="rId41" Type="http://schemas.openxmlformats.org/officeDocument/2006/relationships/tags" Target="../tags/tag513.xml"/><Relationship Id="rId42" Type="http://schemas.openxmlformats.org/officeDocument/2006/relationships/tags" Target="../tags/tag514.xml"/><Relationship Id="rId43" Type="http://schemas.openxmlformats.org/officeDocument/2006/relationships/tags" Target="../tags/tag515.xml"/><Relationship Id="rId44" Type="http://schemas.openxmlformats.org/officeDocument/2006/relationships/tags" Target="../tags/tag516.xml"/><Relationship Id="rId45" Type="http://schemas.openxmlformats.org/officeDocument/2006/relationships/tags" Target="../tags/tag517.xml"/></Relationships>
</file>

<file path=ppt/slides/_rels/slide28.xml.rels><?xml version="1.0" encoding="UTF-8" standalone="yes"?>
<Relationships xmlns="http://schemas.openxmlformats.org/package/2006/relationships"><Relationship Id="rId1" Type="http://schemas.openxmlformats.org/officeDocument/2006/relationships/tags" Target="../tags/tag519.xml"/><Relationship Id="rId2" Type="http://schemas.openxmlformats.org/officeDocument/2006/relationships/slideLayout" Target="../slideLayouts/slideLayout2.xml"/><Relationship Id="rId3"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tags" Target="../tags/tag520.xml"/><Relationship Id="rId2" Type="http://schemas.openxmlformats.org/officeDocument/2006/relationships/slideLayout" Target="../slideLayouts/slideLayout2.xml"/><Relationship Id="rId3"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tags" Target="../tags/tag521.xml"/><Relationship Id="rId2" Type="http://schemas.openxmlformats.org/officeDocument/2006/relationships/slideLayout" Target="../slideLayouts/slideLayout2.xml"/><Relationship Id="rId3"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tags" Target="../tags/tag522.xml"/><Relationship Id="rId2" Type="http://schemas.openxmlformats.org/officeDocument/2006/relationships/slideLayout" Target="../slideLayouts/slideLayout2.xml"/><Relationship Id="rId3"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20" Type="http://schemas.openxmlformats.org/officeDocument/2006/relationships/tags" Target="../tags/tag542.xml"/><Relationship Id="rId21" Type="http://schemas.openxmlformats.org/officeDocument/2006/relationships/tags" Target="../tags/tag543.xml"/><Relationship Id="rId22" Type="http://schemas.openxmlformats.org/officeDocument/2006/relationships/tags" Target="../tags/tag544.xml"/><Relationship Id="rId23" Type="http://schemas.openxmlformats.org/officeDocument/2006/relationships/tags" Target="../tags/tag545.xml"/><Relationship Id="rId24" Type="http://schemas.openxmlformats.org/officeDocument/2006/relationships/tags" Target="../tags/tag546.xml"/><Relationship Id="rId25" Type="http://schemas.openxmlformats.org/officeDocument/2006/relationships/tags" Target="../tags/tag547.xml"/><Relationship Id="rId26" Type="http://schemas.openxmlformats.org/officeDocument/2006/relationships/tags" Target="../tags/tag548.xml"/><Relationship Id="rId27" Type="http://schemas.openxmlformats.org/officeDocument/2006/relationships/tags" Target="../tags/tag549.xml"/><Relationship Id="rId28" Type="http://schemas.openxmlformats.org/officeDocument/2006/relationships/tags" Target="../tags/tag550.xml"/><Relationship Id="rId29" Type="http://schemas.openxmlformats.org/officeDocument/2006/relationships/tags" Target="../tags/tag551.xml"/><Relationship Id="rId1" Type="http://schemas.openxmlformats.org/officeDocument/2006/relationships/tags" Target="../tags/tag523.xml"/><Relationship Id="rId2" Type="http://schemas.openxmlformats.org/officeDocument/2006/relationships/tags" Target="../tags/tag524.xml"/><Relationship Id="rId3" Type="http://schemas.openxmlformats.org/officeDocument/2006/relationships/tags" Target="../tags/tag525.xml"/><Relationship Id="rId4" Type="http://schemas.openxmlformats.org/officeDocument/2006/relationships/tags" Target="../tags/tag526.xml"/><Relationship Id="rId5" Type="http://schemas.openxmlformats.org/officeDocument/2006/relationships/tags" Target="../tags/tag527.xml"/><Relationship Id="rId30" Type="http://schemas.openxmlformats.org/officeDocument/2006/relationships/tags" Target="../tags/tag552.xml"/><Relationship Id="rId31" Type="http://schemas.openxmlformats.org/officeDocument/2006/relationships/tags" Target="../tags/tag553.xml"/><Relationship Id="rId32" Type="http://schemas.openxmlformats.org/officeDocument/2006/relationships/tags" Target="../tags/tag554.xml"/><Relationship Id="rId9" Type="http://schemas.openxmlformats.org/officeDocument/2006/relationships/tags" Target="../tags/tag531.xml"/><Relationship Id="rId6" Type="http://schemas.openxmlformats.org/officeDocument/2006/relationships/tags" Target="../tags/tag528.xml"/><Relationship Id="rId7" Type="http://schemas.openxmlformats.org/officeDocument/2006/relationships/tags" Target="../tags/tag529.xml"/><Relationship Id="rId8" Type="http://schemas.openxmlformats.org/officeDocument/2006/relationships/tags" Target="../tags/tag530.xml"/><Relationship Id="rId33" Type="http://schemas.openxmlformats.org/officeDocument/2006/relationships/slideLayout" Target="../slideLayouts/slideLayout2.xml"/><Relationship Id="rId34" Type="http://schemas.openxmlformats.org/officeDocument/2006/relationships/notesSlide" Target="../notesSlides/notesSlide34.xml"/><Relationship Id="rId10" Type="http://schemas.openxmlformats.org/officeDocument/2006/relationships/tags" Target="../tags/tag532.xml"/><Relationship Id="rId11" Type="http://schemas.openxmlformats.org/officeDocument/2006/relationships/tags" Target="../tags/tag533.xml"/><Relationship Id="rId12" Type="http://schemas.openxmlformats.org/officeDocument/2006/relationships/tags" Target="../tags/tag534.xml"/><Relationship Id="rId13" Type="http://schemas.openxmlformats.org/officeDocument/2006/relationships/tags" Target="../tags/tag535.xml"/><Relationship Id="rId14" Type="http://schemas.openxmlformats.org/officeDocument/2006/relationships/tags" Target="../tags/tag536.xml"/><Relationship Id="rId15" Type="http://schemas.openxmlformats.org/officeDocument/2006/relationships/tags" Target="../tags/tag537.xml"/><Relationship Id="rId16" Type="http://schemas.openxmlformats.org/officeDocument/2006/relationships/tags" Target="../tags/tag538.xml"/><Relationship Id="rId17" Type="http://schemas.openxmlformats.org/officeDocument/2006/relationships/tags" Target="../tags/tag539.xml"/><Relationship Id="rId18" Type="http://schemas.openxmlformats.org/officeDocument/2006/relationships/tags" Target="../tags/tag540.xml"/><Relationship Id="rId19" Type="http://schemas.openxmlformats.org/officeDocument/2006/relationships/tags" Target="../tags/tag541.xml"/></Relationships>
</file>

<file path=ppt/slides/_rels/slide4.xml.rels><?xml version="1.0" encoding="UTF-8" standalone="yes"?>
<Relationships xmlns="http://schemas.openxmlformats.org/package/2006/relationships"><Relationship Id="rId9" Type="http://schemas.openxmlformats.org/officeDocument/2006/relationships/tags" Target="../tags/tag9.xml"/><Relationship Id="rId20" Type="http://schemas.openxmlformats.org/officeDocument/2006/relationships/tags" Target="../tags/tag20.xml"/><Relationship Id="rId21" Type="http://schemas.openxmlformats.org/officeDocument/2006/relationships/tags" Target="../tags/tag21.xml"/><Relationship Id="rId22" Type="http://schemas.openxmlformats.org/officeDocument/2006/relationships/tags" Target="../tags/tag22.xml"/><Relationship Id="rId23" Type="http://schemas.openxmlformats.org/officeDocument/2006/relationships/tags" Target="../tags/tag23.xml"/><Relationship Id="rId24" Type="http://schemas.openxmlformats.org/officeDocument/2006/relationships/slideLayout" Target="../slideLayouts/slideLayout2.xml"/><Relationship Id="rId25" Type="http://schemas.openxmlformats.org/officeDocument/2006/relationships/notesSlide" Target="../notesSlides/notesSlide2.xml"/><Relationship Id="rId10" Type="http://schemas.openxmlformats.org/officeDocument/2006/relationships/tags" Target="../tags/tag10.xml"/><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tags" Target="../tags/tag17.xml"/><Relationship Id="rId18" Type="http://schemas.openxmlformats.org/officeDocument/2006/relationships/tags" Target="../tags/tag18.xml"/><Relationship Id="rId19" Type="http://schemas.openxmlformats.org/officeDocument/2006/relationships/tags" Target="../tags/tag19.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3" Type="http://schemas.openxmlformats.org/officeDocument/2006/relationships/tags" Target="../tags/tag557.xml"/><Relationship Id="rId4" Type="http://schemas.openxmlformats.org/officeDocument/2006/relationships/tags" Target="../tags/tag558.xml"/><Relationship Id="rId5" Type="http://schemas.openxmlformats.org/officeDocument/2006/relationships/tags" Target="../tags/tag559.xml"/><Relationship Id="rId6" Type="http://schemas.openxmlformats.org/officeDocument/2006/relationships/tags" Target="../tags/tag560.xml"/><Relationship Id="rId7" Type="http://schemas.openxmlformats.org/officeDocument/2006/relationships/tags" Target="../tags/tag561.xml"/><Relationship Id="rId8" Type="http://schemas.openxmlformats.org/officeDocument/2006/relationships/slideLayout" Target="../slideLayouts/slideLayout2.xml"/><Relationship Id="rId9" Type="http://schemas.openxmlformats.org/officeDocument/2006/relationships/notesSlide" Target="../notesSlides/notesSlide36.xml"/><Relationship Id="rId1" Type="http://schemas.openxmlformats.org/officeDocument/2006/relationships/tags" Target="../tags/tag555.xml"/><Relationship Id="rId2" Type="http://schemas.openxmlformats.org/officeDocument/2006/relationships/tags" Target="../tags/tag556.xml"/></Relationships>
</file>

<file path=ppt/slides/_rels/slide42.xml.rels><?xml version="1.0" encoding="UTF-8" standalone="yes"?>
<Relationships xmlns="http://schemas.openxmlformats.org/package/2006/relationships"><Relationship Id="rId3" Type="http://schemas.openxmlformats.org/officeDocument/2006/relationships/tags" Target="../tags/tag564.xml"/><Relationship Id="rId4" Type="http://schemas.openxmlformats.org/officeDocument/2006/relationships/tags" Target="../tags/tag565.xml"/><Relationship Id="rId5" Type="http://schemas.openxmlformats.org/officeDocument/2006/relationships/tags" Target="../tags/tag566.xml"/><Relationship Id="rId6" Type="http://schemas.openxmlformats.org/officeDocument/2006/relationships/tags" Target="../tags/tag567.xml"/><Relationship Id="rId7" Type="http://schemas.openxmlformats.org/officeDocument/2006/relationships/tags" Target="../tags/tag568.xml"/><Relationship Id="rId8" Type="http://schemas.openxmlformats.org/officeDocument/2006/relationships/tags" Target="../tags/tag569.xml"/><Relationship Id="rId9" Type="http://schemas.openxmlformats.org/officeDocument/2006/relationships/slideLayout" Target="../slideLayouts/slideLayout2.xml"/><Relationship Id="rId10" Type="http://schemas.openxmlformats.org/officeDocument/2006/relationships/notesSlide" Target="../notesSlides/notesSlide37.xml"/><Relationship Id="rId1" Type="http://schemas.openxmlformats.org/officeDocument/2006/relationships/tags" Target="../tags/tag562.xml"/><Relationship Id="rId2" Type="http://schemas.openxmlformats.org/officeDocument/2006/relationships/tags" Target="../tags/tag563.xml"/></Relationships>
</file>

<file path=ppt/slides/_rels/slide43.xml.rels><?xml version="1.0" encoding="UTF-8" standalone="yes"?>
<Relationships xmlns="http://schemas.openxmlformats.org/package/2006/relationships"><Relationship Id="rId3" Type="http://schemas.openxmlformats.org/officeDocument/2006/relationships/tags" Target="../tags/tag572.xml"/><Relationship Id="rId4" Type="http://schemas.openxmlformats.org/officeDocument/2006/relationships/tags" Target="../tags/tag573.xml"/><Relationship Id="rId5" Type="http://schemas.openxmlformats.org/officeDocument/2006/relationships/tags" Target="../tags/tag574.xml"/><Relationship Id="rId6" Type="http://schemas.openxmlformats.org/officeDocument/2006/relationships/tags" Target="../tags/tag575.xml"/><Relationship Id="rId7" Type="http://schemas.openxmlformats.org/officeDocument/2006/relationships/tags" Target="../tags/tag576.xml"/><Relationship Id="rId8" Type="http://schemas.openxmlformats.org/officeDocument/2006/relationships/tags" Target="../tags/tag577.xml"/><Relationship Id="rId9" Type="http://schemas.openxmlformats.org/officeDocument/2006/relationships/tags" Target="../tags/tag578.xml"/><Relationship Id="rId10" Type="http://schemas.openxmlformats.org/officeDocument/2006/relationships/slideLayout" Target="../slideLayouts/slideLayout2.xml"/><Relationship Id="rId11" Type="http://schemas.openxmlformats.org/officeDocument/2006/relationships/notesSlide" Target="../notesSlides/notesSlide38.xml"/><Relationship Id="rId1" Type="http://schemas.openxmlformats.org/officeDocument/2006/relationships/tags" Target="../tags/tag570.xml"/><Relationship Id="rId2" Type="http://schemas.openxmlformats.org/officeDocument/2006/relationships/tags" Target="../tags/tag571.xml"/></Relationships>
</file>

<file path=ppt/slides/_rels/slide44.xml.rels><?xml version="1.0" encoding="UTF-8" standalone="yes"?>
<Relationships xmlns="http://schemas.openxmlformats.org/package/2006/relationships"><Relationship Id="rId3" Type="http://schemas.openxmlformats.org/officeDocument/2006/relationships/tags" Target="../tags/tag581.xml"/><Relationship Id="rId4" Type="http://schemas.openxmlformats.org/officeDocument/2006/relationships/tags" Target="../tags/tag582.xml"/><Relationship Id="rId5" Type="http://schemas.openxmlformats.org/officeDocument/2006/relationships/tags" Target="../tags/tag583.xml"/><Relationship Id="rId6" Type="http://schemas.openxmlformats.org/officeDocument/2006/relationships/tags" Target="../tags/tag584.xml"/><Relationship Id="rId7" Type="http://schemas.openxmlformats.org/officeDocument/2006/relationships/tags" Target="../tags/tag585.xml"/><Relationship Id="rId8" Type="http://schemas.openxmlformats.org/officeDocument/2006/relationships/tags" Target="../tags/tag586.xml"/><Relationship Id="rId9" Type="http://schemas.openxmlformats.org/officeDocument/2006/relationships/tags" Target="../tags/tag587.xml"/><Relationship Id="rId10" Type="http://schemas.openxmlformats.org/officeDocument/2006/relationships/slideLayout" Target="../slideLayouts/slideLayout2.xml"/><Relationship Id="rId11" Type="http://schemas.openxmlformats.org/officeDocument/2006/relationships/notesSlide" Target="../notesSlides/notesSlide39.xml"/><Relationship Id="rId1" Type="http://schemas.openxmlformats.org/officeDocument/2006/relationships/tags" Target="../tags/tag579.xml"/><Relationship Id="rId2" Type="http://schemas.openxmlformats.org/officeDocument/2006/relationships/tags" Target="../tags/tag580.xml"/></Relationships>
</file>

<file path=ppt/slides/_rels/slide45.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40.xml"/><Relationship Id="rId1" Type="http://schemas.openxmlformats.org/officeDocument/2006/relationships/tags" Target="../tags/tag588.xml"/><Relationship Id="rId2" Type="http://schemas.openxmlformats.org/officeDocument/2006/relationships/tags" Target="../tags/tag589.xml"/><Relationship Id="rId3" Type="http://schemas.openxmlformats.org/officeDocument/2006/relationships/tags" Target="../tags/tag590.xml"/><Relationship Id="rId4" Type="http://schemas.openxmlformats.org/officeDocument/2006/relationships/tags" Target="../tags/tag591.xml"/><Relationship Id="rId5" Type="http://schemas.openxmlformats.org/officeDocument/2006/relationships/tags" Target="../tags/tag592.xml"/><Relationship Id="rId6" Type="http://schemas.openxmlformats.org/officeDocument/2006/relationships/tags" Target="../tags/tag593.xml"/><Relationship Id="rId7" Type="http://schemas.openxmlformats.org/officeDocument/2006/relationships/tags" Target="../tags/tag594.xml"/><Relationship Id="rId8" Type="http://schemas.openxmlformats.org/officeDocument/2006/relationships/tags" Target="../tags/tag595.xml"/><Relationship Id="rId9" Type="http://schemas.openxmlformats.org/officeDocument/2006/relationships/tags" Target="../tags/tag596.xml"/><Relationship Id="rId10" Type="http://schemas.openxmlformats.org/officeDocument/2006/relationships/tags" Target="../tags/tag59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20" Type="http://schemas.openxmlformats.org/officeDocument/2006/relationships/tags" Target="../tags/tag43.xml"/><Relationship Id="rId21" Type="http://schemas.openxmlformats.org/officeDocument/2006/relationships/tags" Target="../tags/tag44.xml"/><Relationship Id="rId22" Type="http://schemas.openxmlformats.org/officeDocument/2006/relationships/tags" Target="../tags/tag45.xml"/><Relationship Id="rId23" Type="http://schemas.openxmlformats.org/officeDocument/2006/relationships/tags" Target="../tags/tag46.xml"/><Relationship Id="rId24" Type="http://schemas.openxmlformats.org/officeDocument/2006/relationships/tags" Target="../tags/tag47.xml"/><Relationship Id="rId25" Type="http://schemas.openxmlformats.org/officeDocument/2006/relationships/tags" Target="../tags/tag48.xml"/><Relationship Id="rId26" Type="http://schemas.openxmlformats.org/officeDocument/2006/relationships/tags" Target="../tags/tag49.xml"/><Relationship Id="rId27" Type="http://schemas.openxmlformats.org/officeDocument/2006/relationships/tags" Target="../tags/tag50.xml"/><Relationship Id="rId28" Type="http://schemas.openxmlformats.org/officeDocument/2006/relationships/tags" Target="../tags/tag51.xml"/><Relationship Id="rId29" Type="http://schemas.openxmlformats.org/officeDocument/2006/relationships/tags" Target="../tags/tag52.xml"/><Relationship Id="rId1" Type="http://schemas.openxmlformats.org/officeDocument/2006/relationships/tags" Target="../tags/tag24.xml"/><Relationship Id="rId2" Type="http://schemas.openxmlformats.org/officeDocument/2006/relationships/tags" Target="../tags/tag25.xml"/><Relationship Id="rId3" Type="http://schemas.openxmlformats.org/officeDocument/2006/relationships/tags" Target="../tags/tag26.xml"/><Relationship Id="rId4" Type="http://schemas.openxmlformats.org/officeDocument/2006/relationships/tags" Target="../tags/tag27.xml"/><Relationship Id="rId5" Type="http://schemas.openxmlformats.org/officeDocument/2006/relationships/tags" Target="../tags/tag28.xml"/><Relationship Id="rId30" Type="http://schemas.openxmlformats.org/officeDocument/2006/relationships/tags" Target="../tags/tag53.xml"/><Relationship Id="rId31" Type="http://schemas.openxmlformats.org/officeDocument/2006/relationships/tags" Target="../tags/tag54.xml"/><Relationship Id="rId32" Type="http://schemas.openxmlformats.org/officeDocument/2006/relationships/tags" Target="../tags/tag55.xml"/><Relationship Id="rId9" Type="http://schemas.openxmlformats.org/officeDocument/2006/relationships/tags" Target="../tags/tag32.xml"/><Relationship Id="rId6" Type="http://schemas.openxmlformats.org/officeDocument/2006/relationships/tags" Target="../tags/tag29.xml"/><Relationship Id="rId7" Type="http://schemas.openxmlformats.org/officeDocument/2006/relationships/tags" Target="../tags/tag30.xml"/><Relationship Id="rId8" Type="http://schemas.openxmlformats.org/officeDocument/2006/relationships/tags" Target="../tags/tag31.xml"/><Relationship Id="rId33" Type="http://schemas.openxmlformats.org/officeDocument/2006/relationships/tags" Target="../tags/tag56.xml"/><Relationship Id="rId34" Type="http://schemas.openxmlformats.org/officeDocument/2006/relationships/tags" Target="../tags/tag57.xml"/><Relationship Id="rId35" Type="http://schemas.openxmlformats.org/officeDocument/2006/relationships/tags" Target="../tags/tag58.xml"/><Relationship Id="rId36" Type="http://schemas.openxmlformats.org/officeDocument/2006/relationships/tags" Target="../tags/tag59.xml"/><Relationship Id="rId10" Type="http://schemas.openxmlformats.org/officeDocument/2006/relationships/tags" Target="../tags/tag33.xml"/><Relationship Id="rId11" Type="http://schemas.openxmlformats.org/officeDocument/2006/relationships/tags" Target="../tags/tag34.xml"/><Relationship Id="rId12" Type="http://schemas.openxmlformats.org/officeDocument/2006/relationships/tags" Target="../tags/tag35.xml"/><Relationship Id="rId13" Type="http://schemas.openxmlformats.org/officeDocument/2006/relationships/tags" Target="../tags/tag36.xml"/><Relationship Id="rId14" Type="http://schemas.openxmlformats.org/officeDocument/2006/relationships/tags" Target="../tags/tag37.xml"/><Relationship Id="rId15" Type="http://schemas.openxmlformats.org/officeDocument/2006/relationships/tags" Target="../tags/tag38.xml"/><Relationship Id="rId16" Type="http://schemas.openxmlformats.org/officeDocument/2006/relationships/tags" Target="../tags/tag39.xml"/><Relationship Id="rId17" Type="http://schemas.openxmlformats.org/officeDocument/2006/relationships/tags" Target="../tags/tag40.xml"/><Relationship Id="rId18" Type="http://schemas.openxmlformats.org/officeDocument/2006/relationships/tags" Target="../tags/tag41.xml"/><Relationship Id="rId19" Type="http://schemas.openxmlformats.org/officeDocument/2006/relationships/tags" Target="../tags/tag42.xml"/><Relationship Id="rId37" Type="http://schemas.openxmlformats.org/officeDocument/2006/relationships/tags" Target="../tags/tag60.xml"/><Relationship Id="rId38" Type="http://schemas.openxmlformats.org/officeDocument/2006/relationships/tags" Target="../tags/tag61.xml"/><Relationship Id="rId39" Type="http://schemas.openxmlformats.org/officeDocument/2006/relationships/tags" Target="../tags/tag62.xml"/><Relationship Id="rId40" Type="http://schemas.openxmlformats.org/officeDocument/2006/relationships/tags" Target="../tags/tag63.xml"/><Relationship Id="rId41" Type="http://schemas.openxmlformats.org/officeDocument/2006/relationships/tags" Target="../tags/tag64.xml"/><Relationship Id="rId42" Type="http://schemas.openxmlformats.org/officeDocument/2006/relationships/tags" Target="../tags/tag65.xml"/><Relationship Id="rId43" Type="http://schemas.openxmlformats.org/officeDocument/2006/relationships/tags" Target="../tags/tag66.xml"/><Relationship Id="rId44" Type="http://schemas.openxmlformats.org/officeDocument/2006/relationships/slideLayout" Target="../slideLayouts/slideLayout2.xml"/><Relationship Id="rId45"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9" Type="http://schemas.openxmlformats.org/officeDocument/2006/relationships/tags" Target="../tags/tag75.xml"/><Relationship Id="rId20" Type="http://schemas.openxmlformats.org/officeDocument/2006/relationships/tags" Target="../tags/tag86.xml"/><Relationship Id="rId21" Type="http://schemas.openxmlformats.org/officeDocument/2006/relationships/slideLayout" Target="../slideLayouts/slideLayout2.xml"/><Relationship Id="rId22" Type="http://schemas.openxmlformats.org/officeDocument/2006/relationships/notesSlide" Target="../notesSlides/notesSlide5.xml"/><Relationship Id="rId10" Type="http://schemas.openxmlformats.org/officeDocument/2006/relationships/tags" Target="../tags/tag76.xml"/><Relationship Id="rId11" Type="http://schemas.openxmlformats.org/officeDocument/2006/relationships/tags" Target="../tags/tag77.xml"/><Relationship Id="rId12" Type="http://schemas.openxmlformats.org/officeDocument/2006/relationships/tags" Target="../tags/tag78.xml"/><Relationship Id="rId13" Type="http://schemas.openxmlformats.org/officeDocument/2006/relationships/tags" Target="../tags/tag79.xml"/><Relationship Id="rId14" Type="http://schemas.openxmlformats.org/officeDocument/2006/relationships/tags" Target="../tags/tag80.xml"/><Relationship Id="rId15" Type="http://schemas.openxmlformats.org/officeDocument/2006/relationships/tags" Target="../tags/tag81.xml"/><Relationship Id="rId16" Type="http://schemas.openxmlformats.org/officeDocument/2006/relationships/tags" Target="../tags/tag82.xml"/><Relationship Id="rId17" Type="http://schemas.openxmlformats.org/officeDocument/2006/relationships/tags" Target="../tags/tag83.xml"/><Relationship Id="rId18" Type="http://schemas.openxmlformats.org/officeDocument/2006/relationships/tags" Target="../tags/tag84.xml"/><Relationship Id="rId19" Type="http://schemas.openxmlformats.org/officeDocument/2006/relationships/tags" Target="../tags/tag85.xml"/><Relationship Id="rId1" Type="http://schemas.openxmlformats.org/officeDocument/2006/relationships/tags" Target="../tags/tag67.xml"/><Relationship Id="rId2" Type="http://schemas.openxmlformats.org/officeDocument/2006/relationships/tags" Target="../tags/tag68.xml"/><Relationship Id="rId3" Type="http://schemas.openxmlformats.org/officeDocument/2006/relationships/tags" Target="../tags/tag69.xml"/><Relationship Id="rId4" Type="http://schemas.openxmlformats.org/officeDocument/2006/relationships/tags" Target="../tags/tag70.xml"/><Relationship Id="rId5" Type="http://schemas.openxmlformats.org/officeDocument/2006/relationships/tags" Target="../tags/tag71.xml"/><Relationship Id="rId6" Type="http://schemas.openxmlformats.org/officeDocument/2006/relationships/tags" Target="../tags/tag72.xml"/><Relationship Id="rId7" Type="http://schemas.openxmlformats.org/officeDocument/2006/relationships/tags" Target="../tags/tag73.xml"/><Relationship Id="rId8" Type="http://schemas.openxmlformats.org/officeDocument/2006/relationships/tags" Target="../tags/tag74.xml"/></Relationships>
</file>

<file path=ppt/slides/_rels/slide9.xml.rels><?xml version="1.0" encoding="UTF-8" standalone="yes"?>
<Relationships xmlns="http://schemas.openxmlformats.org/package/2006/relationships"><Relationship Id="rId9" Type="http://schemas.openxmlformats.org/officeDocument/2006/relationships/tags" Target="../tags/tag95.xml"/><Relationship Id="rId20" Type="http://schemas.openxmlformats.org/officeDocument/2006/relationships/tags" Target="../tags/tag106.xml"/><Relationship Id="rId21" Type="http://schemas.openxmlformats.org/officeDocument/2006/relationships/slideLayout" Target="../slideLayouts/slideLayout2.xml"/><Relationship Id="rId22" Type="http://schemas.openxmlformats.org/officeDocument/2006/relationships/notesSlide" Target="../notesSlides/notesSlide6.xml"/><Relationship Id="rId10" Type="http://schemas.openxmlformats.org/officeDocument/2006/relationships/tags" Target="../tags/tag96.xml"/><Relationship Id="rId11" Type="http://schemas.openxmlformats.org/officeDocument/2006/relationships/tags" Target="../tags/tag97.xml"/><Relationship Id="rId12" Type="http://schemas.openxmlformats.org/officeDocument/2006/relationships/tags" Target="../tags/tag98.xml"/><Relationship Id="rId13" Type="http://schemas.openxmlformats.org/officeDocument/2006/relationships/tags" Target="../tags/tag99.xml"/><Relationship Id="rId14" Type="http://schemas.openxmlformats.org/officeDocument/2006/relationships/tags" Target="../tags/tag100.xml"/><Relationship Id="rId15" Type="http://schemas.openxmlformats.org/officeDocument/2006/relationships/tags" Target="../tags/tag101.xml"/><Relationship Id="rId16" Type="http://schemas.openxmlformats.org/officeDocument/2006/relationships/tags" Target="../tags/tag102.xml"/><Relationship Id="rId17" Type="http://schemas.openxmlformats.org/officeDocument/2006/relationships/tags" Target="../tags/tag103.xml"/><Relationship Id="rId18" Type="http://schemas.openxmlformats.org/officeDocument/2006/relationships/tags" Target="../tags/tag104.xml"/><Relationship Id="rId19" Type="http://schemas.openxmlformats.org/officeDocument/2006/relationships/tags" Target="../tags/tag105.xml"/><Relationship Id="rId1" Type="http://schemas.openxmlformats.org/officeDocument/2006/relationships/tags" Target="../tags/tag87.xml"/><Relationship Id="rId2" Type="http://schemas.openxmlformats.org/officeDocument/2006/relationships/tags" Target="../tags/tag88.xml"/><Relationship Id="rId3" Type="http://schemas.openxmlformats.org/officeDocument/2006/relationships/tags" Target="../tags/tag89.xml"/><Relationship Id="rId4" Type="http://schemas.openxmlformats.org/officeDocument/2006/relationships/tags" Target="../tags/tag90.xml"/><Relationship Id="rId5" Type="http://schemas.openxmlformats.org/officeDocument/2006/relationships/tags" Target="../tags/tag91.xml"/><Relationship Id="rId6" Type="http://schemas.openxmlformats.org/officeDocument/2006/relationships/tags" Target="../tags/tag92.xml"/><Relationship Id="rId7" Type="http://schemas.openxmlformats.org/officeDocument/2006/relationships/tags" Target="../tags/tag93.xml"/><Relationship Id="rId8" Type="http://schemas.openxmlformats.org/officeDocument/2006/relationships/tags" Target="../tags/tag9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CSE373: Data Structures &amp; Algorithms</a:t>
            </a:r>
            <a:br>
              <a:rPr lang="en-US" sz="3200" i="0" dirty="0" smtClean="0"/>
            </a:br>
            <a:r>
              <a:rPr lang="en-US" sz="1400" i="0" dirty="0" smtClean="0"/>
              <a:t/>
            </a:r>
            <a:br>
              <a:rPr lang="en-US" sz="1400" i="0" dirty="0" smtClean="0"/>
            </a:br>
            <a:r>
              <a:rPr lang="en-US" sz="3200" i="0" dirty="0" smtClean="0"/>
              <a:t>Lecture 9: Binary Heaps, Continued</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Hunter Zahn</a:t>
            </a:r>
            <a:endParaRPr lang="en-US" sz="2400" dirty="0" smtClean="0"/>
          </a:p>
          <a:p>
            <a:r>
              <a:rPr lang="en-US" sz="2400" dirty="0" smtClean="0"/>
              <a:t>Summer 2016</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D933FAD0-6A2F-0D4F-8939-8FBF3D81220E}" type="slidenum">
              <a:rPr lang="en-US" smtClean="0"/>
              <a:t>1</a:t>
            </a:fld>
            <a:endParaRPr lang="en-US"/>
          </a:p>
        </p:txBody>
      </p:sp>
    </p:spTree>
    <p:extLst>
      <p:ext uri="{BB962C8B-B14F-4D97-AF65-F5344CB8AC3E}">
        <p14:creationId xmlns:p14="http://schemas.microsoft.com/office/powerpoint/2010/main" val="809107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3055536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1036442399"/>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16</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2222558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044320969"/>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32</a:t>
            </a:r>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16</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3454772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398413793"/>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16</a:t>
            </a:r>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32</a:t>
            </a:r>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r>
              <a:rPr lang="en-US" sz="2000" dirty="0"/>
              <a:t>4</a:t>
            </a:r>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2861765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718257681"/>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69</a:t>
            </a:r>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16</a:t>
            </a:r>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32</a:t>
            </a:r>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r>
              <a:rPr lang="en-US" sz="2000" dirty="0"/>
              <a:t>4</a:t>
            </a:r>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28380448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1108138655"/>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105</a:t>
            </a:r>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69</a:t>
            </a:r>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16</a:t>
            </a:r>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32</a:t>
            </a:r>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r>
              <a:rPr lang="en-US" sz="2000" dirty="0"/>
              <a:t>4</a:t>
            </a:r>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4942211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591716031"/>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105</a:t>
            </a:r>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69</a:t>
            </a:r>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16</a:t>
            </a:r>
            <a:endParaRPr lang="en-US" sz="2000" dirty="0"/>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32</a:t>
            </a:r>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a:t>
            </a:r>
            <a:r>
              <a:rPr lang="en-US" sz="2000" dirty="0"/>
              <a:t>4</a:t>
            </a:r>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43</a:t>
            </a:r>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4073825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685800" y="1600200"/>
            <a:ext cx="7772400" cy="762000"/>
          </a:xfrm>
        </p:spPr>
        <p:txBody>
          <a:bodyPr>
            <a:normAutofit fontScale="70000" lnSpcReduction="20000"/>
          </a:bodyPr>
          <a:lstStyle/>
          <a:p>
            <a:pPr marL="457200" indent="-457200">
              <a:buFont typeface="+mj-lt"/>
              <a:buAutoNum type="arabicPeriod"/>
            </a:pPr>
            <a:r>
              <a:rPr lang="en-US" b="1" dirty="0" smtClean="0"/>
              <a:t>insert: </a:t>
            </a:r>
            <a:r>
              <a:rPr lang="en-US" dirty="0" smtClean="0"/>
              <a:t>16, 32, 4, 69, 105, 43, 2</a:t>
            </a:r>
          </a:p>
          <a:p>
            <a:pPr marL="457200" indent="-457200">
              <a:buFont typeface="+mj-lt"/>
              <a:buAutoNum type="arabicPeriod"/>
            </a:pPr>
            <a:r>
              <a:rPr lang="en-US" b="1" dirty="0" err="1" smtClean="0"/>
              <a:t>deleteMin</a:t>
            </a:r>
            <a:endParaRPr lang="en-US" b="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aphicFrame>
        <p:nvGraphicFramePr>
          <p:cNvPr id="7" name="Group 193"/>
          <p:cNvGraphicFramePr>
            <a:graphicFrameLocks noGrp="1"/>
          </p:cNvGraphicFramePr>
          <p:nvPr>
            <p:custDataLst>
              <p:tags r:id="rId1"/>
            </p:custDataLst>
            <p:extLst>
              <p:ext uri="{D42A27DB-BD31-4B8C-83A1-F6EECF244321}">
                <p14:modId xmlns:p14="http://schemas.microsoft.com/office/powerpoint/2010/main" val="2020476063"/>
              </p:ext>
            </p:extLst>
          </p:nvPr>
        </p:nvGraphicFramePr>
        <p:xfrm>
          <a:off x="2286000" y="2667000"/>
          <a:ext cx="4876800" cy="792480"/>
        </p:xfrm>
        <a:graphic>
          <a:graphicData uri="http://schemas.openxmlformats.org/drawingml/2006/table">
            <a:tbl>
              <a:tblPr/>
              <a:tblGrid>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 name="Oval 14"/>
          <p:cNvSpPr>
            <a:spLocks noChangeAspect="1" noChangeArrowheads="1"/>
          </p:cNvSpPr>
          <p:nvPr>
            <p:custDataLst>
              <p:tags r:id="rId2"/>
            </p:custDataLst>
          </p:nvPr>
        </p:nvSpPr>
        <p:spPr bwMode="auto">
          <a:xfrm>
            <a:off x="3850105"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105</a:t>
            </a:r>
            <a:endParaRPr lang="en-US" sz="2000" dirty="0"/>
          </a:p>
        </p:txBody>
      </p:sp>
      <p:sp>
        <p:nvSpPr>
          <p:cNvPr id="11" name="Oval 15"/>
          <p:cNvSpPr>
            <a:spLocks noChangeAspect="1" noChangeArrowheads="1"/>
          </p:cNvSpPr>
          <p:nvPr>
            <p:custDataLst>
              <p:tags r:id="rId3"/>
            </p:custDataLst>
          </p:nvPr>
        </p:nvSpPr>
        <p:spPr bwMode="auto">
          <a:xfrm>
            <a:off x="30480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69</a:t>
            </a:r>
            <a:endParaRPr lang="en-US" sz="2000" dirty="0"/>
          </a:p>
        </p:txBody>
      </p:sp>
      <p:sp>
        <p:nvSpPr>
          <p:cNvPr id="12" name="Oval 16"/>
          <p:cNvSpPr>
            <a:spLocks noChangeAspect="1" noChangeArrowheads="1"/>
          </p:cNvSpPr>
          <p:nvPr>
            <p:custDataLst>
              <p:tags r:id="rId4"/>
            </p:custDataLst>
          </p:nvPr>
        </p:nvSpPr>
        <p:spPr bwMode="auto">
          <a:xfrm>
            <a:off x="4997116"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a:t>4</a:t>
            </a:r>
          </a:p>
        </p:txBody>
      </p:sp>
      <p:sp>
        <p:nvSpPr>
          <p:cNvPr id="13" name="Oval 17"/>
          <p:cNvSpPr>
            <a:spLocks noChangeAspect="1" noChangeArrowheads="1"/>
          </p:cNvSpPr>
          <p:nvPr>
            <p:custDataLst>
              <p:tags r:id="rId5"/>
            </p:custDataLst>
          </p:nvPr>
        </p:nvSpPr>
        <p:spPr bwMode="auto">
          <a:xfrm>
            <a:off x="3433011" y="4588906"/>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32</a:t>
            </a:r>
            <a:endParaRPr lang="en-US" sz="2000" dirty="0"/>
          </a:p>
        </p:txBody>
      </p:sp>
      <p:sp>
        <p:nvSpPr>
          <p:cNvPr id="14" name="Oval 18"/>
          <p:cNvSpPr>
            <a:spLocks noChangeAspect="1" noChangeArrowheads="1"/>
          </p:cNvSpPr>
          <p:nvPr>
            <p:custDataLst>
              <p:tags r:id="rId6"/>
            </p:custDataLst>
          </p:nvPr>
        </p:nvSpPr>
        <p:spPr bwMode="auto">
          <a:xfrm>
            <a:off x="4162926" y="3962400"/>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 2</a:t>
            </a:r>
            <a:endParaRPr lang="en-US" sz="2000" dirty="0"/>
          </a:p>
        </p:txBody>
      </p:sp>
      <p:cxnSp>
        <p:nvCxnSpPr>
          <p:cNvPr id="15" name="AutoShape 19"/>
          <p:cNvCxnSpPr>
            <a:cxnSpLocks noChangeShapeType="1"/>
            <a:stCxn id="14" idx="3"/>
            <a:endCxn id="13" idx="0"/>
          </p:cNvCxnSpPr>
          <p:nvPr>
            <p:custDataLst>
              <p:tags r:id="rId7"/>
            </p:custDataLst>
          </p:nvPr>
        </p:nvCxnSpPr>
        <p:spPr bwMode="auto">
          <a:xfrm flipH="1">
            <a:off x="3693695" y="4251289"/>
            <a:ext cx="545808" cy="316733"/>
          </a:xfrm>
          <a:prstGeom prst="straightConnector1">
            <a:avLst/>
          </a:prstGeom>
          <a:noFill/>
          <a:ln w="9525">
            <a:solidFill>
              <a:srgbClr val="008000"/>
            </a:solidFill>
            <a:round/>
            <a:headEnd/>
            <a:tailEnd type="triangle" w="med" len="med"/>
          </a:ln>
          <a:effectLst/>
        </p:spPr>
      </p:cxnSp>
      <p:cxnSp>
        <p:nvCxnSpPr>
          <p:cNvPr id="16" name="AutoShape 20"/>
          <p:cNvCxnSpPr>
            <a:cxnSpLocks noChangeShapeType="1"/>
            <a:stCxn id="14" idx="5"/>
            <a:endCxn id="12" idx="0"/>
          </p:cNvCxnSpPr>
          <p:nvPr>
            <p:custDataLst>
              <p:tags r:id="rId8"/>
            </p:custDataLst>
          </p:nvPr>
        </p:nvCxnSpPr>
        <p:spPr bwMode="auto">
          <a:xfrm>
            <a:off x="4607719" y="4251289"/>
            <a:ext cx="650081" cy="316733"/>
          </a:xfrm>
          <a:prstGeom prst="straightConnector1">
            <a:avLst/>
          </a:prstGeom>
          <a:noFill/>
          <a:ln w="9525">
            <a:solidFill>
              <a:srgbClr val="008000"/>
            </a:solidFill>
            <a:round/>
            <a:headEnd/>
            <a:tailEnd type="triangle" w="med" len="med"/>
          </a:ln>
          <a:effectLst/>
        </p:spPr>
      </p:cxnSp>
      <p:cxnSp>
        <p:nvCxnSpPr>
          <p:cNvPr id="18" name="AutoShape 22"/>
          <p:cNvCxnSpPr>
            <a:cxnSpLocks noChangeShapeType="1"/>
            <a:stCxn id="13" idx="3"/>
            <a:endCxn id="11" idx="0"/>
          </p:cNvCxnSpPr>
          <p:nvPr>
            <p:custDataLst>
              <p:tags r:id="rId9"/>
            </p:custDataLst>
          </p:nvPr>
        </p:nvCxnSpPr>
        <p:spPr bwMode="auto">
          <a:xfrm rot="5400000">
            <a:off x="3250593" y="4914375"/>
            <a:ext cx="316863" cy="200680"/>
          </a:xfrm>
          <a:prstGeom prst="straightConnector1">
            <a:avLst/>
          </a:prstGeom>
          <a:noFill/>
          <a:ln w="9525">
            <a:solidFill>
              <a:srgbClr val="008000"/>
            </a:solidFill>
            <a:round/>
            <a:headEnd/>
            <a:tailEnd type="triangle" w="med" len="med"/>
          </a:ln>
          <a:effectLst/>
        </p:spPr>
      </p:cxnSp>
      <p:cxnSp>
        <p:nvCxnSpPr>
          <p:cNvPr id="19" name="AutoShape 23"/>
          <p:cNvCxnSpPr>
            <a:cxnSpLocks noChangeShapeType="1"/>
            <a:stCxn id="13" idx="5"/>
            <a:endCxn id="10" idx="0"/>
          </p:cNvCxnSpPr>
          <p:nvPr>
            <p:custDataLst>
              <p:tags r:id="rId10"/>
            </p:custDataLst>
          </p:nvPr>
        </p:nvCxnSpPr>
        <p:spPr bwMode="auto">
          <a:xfrm rot="16200000" flipH="1">
            <a:off x="3835976" y="4898333"/>
            <a:ext cx="316863" cy="232763"/>
          </a:xfrm>
          <a:prstGeom prst="straightConnector1">
            <a:avLst/>
          </a:prstGeom>
          <a:noFill/>
          <a:ln w="9525">
            <a:solidFill>
              <a:srgbClr val="008000"/>
            </a:solidFill>
            <a:round/>
            <a:headEnd/>
            <a:tailEnd type="triangle" w="med" len="med"/>
          </a:ln>
          <a:effectLst/>
        </p:spPr>
      </p:cxnSp>
      <p:sp>
        <p:nvSpPr>
          <p:cNvPr id="24" name="Oval 28"/>
          <p:cNvSpPr>
            <a:spLocks noChangeAspect="1" noChangeArrowheads="1"/>
          </p:cNvSpPr>
          <p:nvPr>
            <p:custDataLst>
              <p:tags r:id="rId11"/>
            </p:custDataLst>
          </p:nvPr>
        </p:nvSpPr>
        <p:spPr bwMode="auto">
          <a:xfrm>
            <a:off x="46482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43</a:t>
            </a:r>
            <a:endParaRPr lang="en-US" sz="2000" dirty="0"/>
          </a:p>
        </p:txBody>
      </p:sp>
      <p:cxnSp>
        <p:nvCxnSpPr>
          <p:cNvPr id="25" name="AutoShape 29"/>
          <p:cNvCxnSpPr>
            <a:cxnSpLocks noChangeShapeType="1"/>
            <a:stCxn id="12" idx="3"/>
            <a:endCxn id="24" idx="0"/>
          </p:cNvCxnSpPr>
          <p:nvPr>
            <p:custDataLst>
              <p:tags r:id="rId12"/>
            </p:custDataLst>
          </p:nvPr>
        </p:nvCxnSpPr>
        <p:spPr bwMode="auto">
          <a:xfrm rot="5400000">
            <a:off x="4832746" y="4932423"/>
            <a:ext cx="316863" cy="164585"/>
          </a:xfrm>
          <a:prstGeom prst="straightConnector1">
            <a:avLst/>
          </a:prstGeom>
          <a:noFill/>
          <a:ln w="9525">
            <a:solidFill>
              <a:srgbClr val="008000"/>
            </a:solidFill>
            <a:round/>
            <a:headEnd/>
            <a:tailEnd type="triangle" w="med" len="med"/>
          </a:ln>
          <a:effectLst/>
        </p:spPr>
      </p:cxnSp>
      <p:sp>
        <p:nvSpPr>
          <p:cNvPr id="26" name="Oval 14"/>
          <p:cNvSpPr>
            <a:spLocks noChangeAspect="1" noChangeArrowheads="1"/>
          </p:cNvSpPr>
          <p:nvPr>
            <p:custDataLst>
              <p:tags r:id="rId13"/>
            </p:custDataLst>
          </p:nvPr>
        </p:nvSpPr>
        <p:spPr bwMode="auto">
          <a:xfrm>
            <a:off x="5486400" y="5173147"/>
            <a:ext cx="521368" cy="313253"/>
          </a:xfrm>
          <a:prstGeom prst="ellipse">
            <a:avLst/>
          </a:prstGeom>
          <a:noFill/>
          <a:ln w="38100">
            <a:solidFill>
              <a:srgbClr val="008000"/>
            </a:solidFill>
            <a:round/>
            <a:headEnd/>
            <a:tailEnd/>
          </a:ln>
          <a:effectLst/>
        </p:spPr>
        <p:txBody>
          <a:bodyPr wrap="none" anchor="ctr"/>
          <a:lstStyle/>
          <a:p>
            <a:pPr algn="ctr" eaLnBrk="0" hangingPunct="0"/>
            <a:r>
              <a:rPr lang="en-US" sz="2000" dirty="0" smtClean="0"/>
              <a:t>16</a:t>
            </a:r>
            <a:endParaRPr lang="en-US" sz="2000" dirty="0"/>
          </a:p>
        </p:txBody>
      </p:sp>
      <p:cxnSp>
        <p:nvCxnSpPr>
          <p:cNvPr id="27" name="AutoShape 23"/>
          <p:cNvCxnSpPr>
            <a:cxnSpLocks noChangeShapeType="1"/>
            <a:stCxn id="12" idx="5"/>
            <a:endCxn id="26" idx="0"/>
          </p:cNvCxnSpPr>
          <p:nvPr>
            <p:custDataLst>
              <p:tags r:id="rId14"/>
            </p:custDataLst>
          </p:nvPr>
        </p:nvCxnSpPr>
        <p:spPr bwMode="auto">
          <a:xfrm rot="16200000" flipH="1">
            <a:off x="5436176" y="4862238"/>
            <a:ext cx="316863" cy="304953"/>
          </a:xfrm>
          <a:prstGeom prst="straightConnector1">
            <a:avLst/>
          </a:prstGeom>
          <a:noFill/>
          <a:ln w="9525">
            <a:solidFill>
              <a:srgbClr val="008000"/>
            </a:solidFill>
            <a:round/>
            <a:headEnd/>
            <a:tailEnd type="triangle" w="med" len="med"/>
          </a:ln>
          <a:effectLst/>
        </p:spPr>
      </p:cxnSp>
    </p:spTree>
    <p:extLst>
      <p:ext uri="{BB962C8B-B14F-4D97-AF65-F5344CB8AC3E}">
        <p14:creationId xmlns:p14="http://schemas.microsoft.com/office/powerpoint/2010/main" val="23796614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p>
            <a:r>
              <a:rPr lang="en-US" dirty="0" smtClean="0">
                <a:solidFill>
                  <a:srgbClr val="0000FF"/>
                </a:solidFill>
              </a:rPr>
              <a:t>Other operations</a:t>
            </a:r>
            <a:endParaRPr lang="en-US" dirty="0">
              <a:solidFill>
                <a:srgbClr val="0000FF"/>
              </a:solidFill>
            </a:endParaRPr>
          </a:p>
        </p:txBody>
      </p:sp>
      <p:sp>
        <p:nvSpPr>
          <p:cNvPr id="3" name="Content Placeholder 2"/>
          <p:cNvSpPr>
            <a:spLocks noGrp="1"/>
          </p:cNvSpPr>
          <p:nvPr>
            <p:ph idx="1"/>
          </p:nvPr>
        </p:nvSpPr>
        <p:spPr>
          <a:xfrm>
            <a:off x="685800" y="1447800"/>
            <a:ext cx="7772400" cy="4495800"/>
          </a:xfrm>
        </p:spPr>
        <p:txBody>
          <a:bodyPr>
            <a:normAutofit fontScale="70000" lnSpcReduction="20000"/>
          </a:bodyPr>
          <a:lstStyle/>
          <a:p>
            <a:r>
              <a:rPr lang="en-US" b="1" dirty="0" err="1" smtClean="0">
                <a:latin typeface="Courier New" pitchFamily="49" charset="0"/>
                <a:cs typeface="Courier New" pitchFamily="49" charset="0"/>
              </a:rPr>
              <a:t>decreaseKey</a:t>
            </a:r>
            <a:r>
              <a:rPr lang="en-US" dirty="0" smtClean="0"/>
              <a:t>: given pointer to object in priority queue (e.g., its array index), lower its priority value</a:t>
            </a:r>
            <a:r>
              <a:rPr lang="en-US" i="1" dirty="0" smtClean="0"/>
              <a:t>. </a:t>
            </a:r>
            <a:r>
              <a:rPr lang="en-US" i="1" dirty="0"/>
              <a:t>R</a:t>
            </a:r>
            <a:r>
              <a:rPr lang="en-US" i="1" dirty="0" smtClean="0"/>
              <a:t>emember </a:t>
            </a:r>
            <a:r>
              <a:rPr lang="en-US" b="1" i="1" dirty="0" smtClean="0"/>
              <a:t>lower priority value</a:t>
            </a:r>
            <a:r>
              <a:rPr lang="en-US" i="1" dirty="0" smtClean="0"/>
              <a:t> is *better* </a:t>
            </a:r>
            <a:r>
              <a:rPr lang="en-US" dirty="0" smtClean="0"/>
              <a:t>(higher in tree).</a:t>
            </a:r>
          </a:p>
          <a:p>
            <a:pPr lvl="1"/>
            <a:r>
              <a:rPr lang="en-US" dirty="0" smtClean="0"/>
              <a:t>Change priority and percolate up</a:t>
            </a:r>
          </a:p>
          <a:p>
            <a:pPr lvl="1"/>
            <a:endParaRPr lang="en-US" dirty="0" smtClean="0"/>
          </a:p>
          <a:p>
            <a:r>
              <a:rPr lang="en-US" b="1" dirty="0" err="1" smtClean="0">
                <a:latin typeface="Courier New" pitchFamily="49" charset="0"/>
                <a:cs typeface="Courier New" pitchFamily="49" charset="0"/>
              </a:rPr>
              <a:t>increaseKey</a:t>
            </a:r>
            <a:r>
              <a:rPr lang="en-US" dirty="0" smtClean="0"/>
              <a:t>: given pointer to object in priority queue (e.g., its array index), raise its priority value.</a:t>
            </a:r>
            <a:endParaRPr lang="en-US" i="1" dirty="0" smtClean="0"/>
          </a:p>
          <a:p>
            <a:pPr lvl="1"/>
            <a:r>
              <a:rPr lang="en-US" dirty="0" smtClean="0"/>
              <a:t>Change priority and percolate down</a:t>
            </a:r>
          </a:p>
          <a:p>
            <a:pPr lvl="1"/>
            <a:endParaRPr lang="en-US" dirty="0" smtClean="0"/>
          </a:p>
          <a:p>
            <a:r>
              <a:rPr lang="en-US" b="1" dirty="0" smtClean="0">
                <a:latin typeface="Courier New" pitchFamily="49" charset="0"/>
                <a:cs typeface="Courier New" pitchFamily="49" charset="0"/>
              </a:rPr>
              <a:t>remove</a:t>
            </a:r>
            <a:r>
              <a:rPr lang="en-US" dirty="0" smtClean="0"/>
              <a:t>: given pointer to </a:t>
            </a:r>
            <a:r>
              <a:rPr lang="en-US" dirty="0"/>
              <a:t>object in priority queue (e.g., its array index), </a:t>
            </a:r>
            <a:r>
              <a:rPr lang="en-US" dirty="0" smtClean="0"/>
              <a:t>remove it from the queue.</a:t>
            </a:r>
          </a:p>
          <a:p>
            <a:pPr lvl="1"/>
            <a:r>
              <a:rPr lang="en-US" dirty="0" smtClean="0"/>
              <a:t>Percolate up to top and </a:t>
            </a:r>
            <a:r>
              <a:rPr lang="en-US" dirty="0" err="1" smtClean="0"/>
              <a:t>removeMin</a:t>
            </a:r>
            <a:endParaRPr lang="en-US" dirty="0" smtClean="0"/>
          </a:p>
          <a:p>
            <a:pPr lvl="1"/>
            <a:endParaRPr lang="en-US" dirty="0"/>
          </a:p>
          <a:p>
            <a:pPr>
              <a:buNone/>
            </a:pPr>
            <a:r>
              <a:rPr lang="en-US" dirty="0" smtClean="0"/>
              <a:t>Running time for all these operations?</a:t>
            </a:r>
          </a:p>
          <a:p>
            <a:endParaRPr lang="en-US" dirty="0" smtClean="0"/>
          </a:p>
          <a:p>
            <a:pPr lvl="2">
              <a:buNone/>
            </a:pP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nvPr>
        </p:nvSpPr>
        <p:spPr/>
        <p:txBody>
          <a:bodyPr/>
          <a:lstStyle/>
          <a:p>
            <a:r>
              <a:rPr lang="en-US" dirty="0" smtClean="0"/>
              <a:t>CSE373: Data Structures &amp; Algorithms</a:t>
            </a:r>
            <a:endParaRPr lang="en-US" dirty="0"/>
          </a:p>
        </p:txBody>
      </p:sp>
    </p:spTree>
    <p:extLst>
      <p:ext uri="{BB962C8B-B14F-4D97-AF65-F5344CB8AC3E}">
        <p14:creationId xmlns:p14="http://schemas.microsoft.com/office/powerpoint/2010/main" val="8842645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Build Heap</a:t>
            </a:r>
            <a:endParaRPr lang="en-US" dirty="0">
              <a:solidFill>
                <a:srgbClr val="0000FF"/>
              </a:solidFill>
            </a:endParaRPr>
          </a:p>
        </p:txBody>
      </p:sp>
      <p:sp>
        <p:nvSpPr>
          <p:cNvPr id="3" name="Content Placeholder 2"/>
          <p:cNvSpPr>
            <a:spLocks noGrp="1"/>
          </p:cNvSpPr>
          <p:nvPr>
            <p:ph idx="1"/>
          </p:nvPr>
        </p:nvSpPr>
        <p:spPr>
          <a:xfrm>
            <a:off x="685800" y="1600200"/>
            <a:ext cx="7848600" cy="4495800"/>
          </a:xfrm>
        </p:spPr>
        <p:txBody>
          <a:bodyPr>
            <a:normAutofit fontScale="77500" lnSpcReduction="20000"/>
          </a:bodyPr>
          <a:lstStyle/>
          <a:p>
            <a:r>
              <a:rPr lang="en-US" dirty="0" smtClean="0"/>
              <a:t>Suppose you have </a:t>
            </a:r>
            <a:r>
              <a:rPr lang="en-US" i="1" dirty="0" smtClean="0"/>
              <a:t>n</a:t>
            </a:r>
            <a:r>
              <a:rPr lang="en-US" dirty="0" smtClean="0"/>
              <a:t> items to put in a new (empty) priority queue</a:t>
            </a:r>
          </a:p>
          <a:p>
            <a:pPr lvl="1"/>
            <a:r>
              <a:rPr lang="en-US" dirty="0" smtClean="0"/>
              <a:t>Call this operation </a:t>
            </a:r>
            <a:r>
              <a:rPr lang="en-US" b="1" dirty="0" err="1" smtClean="0">
                <a:latin typeface="Courier New" pitchFamily="49" charset="0"/>
                <a:cs typeface="Courier New" pitchFamily="49" charset="0"/>
              </a:rPr>
              <a:t>buildHeap</a:t>
            </a:r>
            <a:r>
              <a:rPr lang="en-US" dirty="0" smtClean="0"/>
              <a:t> </a:t>
            </a:r>
          </a:p>
          <a:p>
            <a:pPr lvl="1"/>
            <a:endParaRPr lang="en-US" dirty="0" smtClean="0"/>
          </a:p>
          <a:p>
            <a:r>
              <a:rPr lang="en-US" i="1" dirty="0" smtClean="0"/>
              <a:t>n </a:t>
            </a:r>
            <a:r>
              <a:rPr lang="en-US" dirty="0" smtClean="0"/>
              <a:t>distinct </a:t>
            </a:r>
            <a:r>
              <a:rPr lang="en-US" b="1" dirty="0" smtClean="0">
                <a:latin typeface="Courier New" pitchFamily="49" charset="0"/>
                <a:cs typeface="Courier New" pitchFamily="49" charset="0"/>
              </a:rPr>
              <a:t>insert</a:t>
            </a:r>
            <a:r>
              <a:rPr lang="en-US" dirty="0" smtClean="0"/>
              <a:t>s works (slowly)</a:t>
            </a:r>
          </a:p>
          <a:p>
            <a:pPr lvl="1"/>
            <a:r>
              <a:rPr lang="en-US" dirty="0" smtClean="0"/>
              <a:t>Only choice if ADT doesn’t provide </a:t>
            </a:r>
            <a:r>
              <a:rPr lang="en-US" b="1" dirty="0" err="1" smtClean="0">
                <a:latin typeface="Courier New" pitchFamily="49" charset="0"/>
                <a:cs typeface="Courier New" pitchFamily="49" charset="0"/>
              </a:rPr>
              <a:t>buildHeap</a:t>
            </a:r>
            <a:r>
              <a:rPr lang="en-US" dirty="0" smtClean="0"/>
              <a:t> explicitly</a:t>
            </a:r>
          </a:p>
          <a:p>
            <a:pPr lvl="1"/>
            <a:r>
              <a:rPr lang="en-US" i="1" dirty="0" smtClean="0"/>
              <a:t>O</a:t>
            </a:r>
            <a:r>
              <a:rPr lang="en-US" dirty="0" smtClean="0"/>
              <a:t>(</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pPr lvl="1"/>
            <a:endParaRPr lang="en-US" dirty="0" smtClean="0"/>
          </a:p>
          <a:p>
            <a:r>
              <a:rPr lang="en-US" dirty="0" smtClean="0"/>
              <a:t>Why would an ADT provide this unnecessary operation?</a:t>
            </a:r>
          </a:p>
          <a:p>
            <a:pPr lvl="1"/>
            <a:r>
              <a:rPr lang="en-US" dirty="0" smtClean="0"/>
              <a:t>Convenience</a:t>
            </a:r>
          </a:p>
          <a:p>
            <a:pPr lvl="1"/>
            <a:r>
              <a:rPr lang="en-US" dirty="0" smtClean="0"/>
              <a:t>Efficiency: an </a:t>
            </a:r>
            <a:r>
              <a:rPr lang="en-US" i="1" dirty="0" smtClean="0"/>
              <a:t>O</a:t>
            </a:r>
            <a:r>
              <a:rPr lang="en-US" dirty="0" smtClean="0"/>
              <a:t>(</a:t>
            </a:r>
            <a:r>
              <a:rPr lang="en-US" i="1" dirty="0" smtClean="0"/>
              <a:t>n</a:t>
            </a:r>
            <a:r>
              <a:rPr lang="en-US" dirty="0" smtClean="0"/>
              <a:t>) algorithm called Floyd’s Method</a:t>
            </a:r>
          </a:p>
          <a:p>
            <a:pPr lvl="1"/>
            <a:r>
              <a:rPr lang="en-US" dirty="0" smtClean="0"/>
              <a:t>Common issue in ADT design: how many specialized operations</a:t>
            </a:r>
          </a:p>
          <a:p>
            <a:pPr lvl="1"/>
            <a:endParaRPr lang="en-US" dirty="0" smtClean="0"/>
          </a:p>
          <a:p>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93011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Announcements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Start on HW3</a:t>
            </a:r>
          </a:p>
          <a:p>
            <a:r>
              <a:rPr lang="en-US" dirty="0" smtClean="0"/>
              <a:t>Use the discussion board!</a:t>
            </a:r>
          </a:p>
          <a:p>
            <a:r>
              <a:rPr lang="en-US" dirty="0" smtClean="0"/>
              <a:t>TA review session:</a:t>
            </a:r>
          </a:p>
          <a:p>
            <a:pPr lvl="1"/>
            <a:r>
              <a:rPr lang="en-US" dirty="0" smtClean="0"/>
              <a:t>Tomorrow, 2-3pm, EEB 125</a:t>
            </a:r>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2</a:t>
            </a:fld>
            <a:endParaRPr lang="en-US"/>
          </a:p>
        </p:txBody>
      </p:sp>
    </p:spTree>
    <p:extLst>
      <p:ext uri="{BB962C8B-B14F-4D97-AF65-F5344CB8AC3E}">
        <p14:creationId xmlns:p14="http://schemas.microsoft.com/office/powerpoint/2010/main" val="2705444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Floyd’s Method</a:t>
            </a:r>
            <a:endParaRPr lang="en-US" dirty="0">
              <a:solidFill>
                <a:srgbClr val="0000FF"/>
              </a:solidFill>
            </a:endParaRPr>
          </a:p>
        </p:txBody>
      </p:sp>
      <p:sp>
        <p:nvSpPr>
          <p:cNvPr id="3" name="Content Placeholder 2"/>
          <p:cNvSpPr>
            <a:spLocks noGrp="1"/>
          </p:cNvSpPr>
          <p:nvPr>
            <p:ph idx="1"/>
          </p:nvPr>
        </p:nvSpPr>
        <p:spPr>
          <a:xfrm>
            <a:off x="685800" y="1600200"/>
            <a:ext cx="7772400" cy="2286000"/>
          </a:xfrm>
        </p:spPr>
        <p:txBody>
          <a:bodyPr>
            <a:normAutofit fontScale="85000" lnSpcReduction="20000"/>
          </a:bodyPr>
          <a:lstStyle/>
          <a:p>
            <a:pPr marL="457200" indent="-457200">
              <a:buFont typeface="+mj-lt"/>
              <a:buAutoNum type="arabicPeriod"/>
            </a:pPr>
            <a:r>
              <a:rPr lang="en-US" dirty="0" smtClean="0"/>
              <a:t>Use </a:t>
            </a:r>
            <a:r>
              <a:rPr lang="en-US" i="1" dirty="0" smtClean="0"/>
              <a:t>n</a:t>
            </a:r>
            <a:r>
              <a:rPr lang="en-US" dirty="0" smtClean="0"/>
              <a:t> items to make any complete tree you want</a:t>
            </a:r>
          </a:p>
          <a:p>
            <a:pPr marL="857250" lvl="1" indent="-457200"/>
            <a:r>
              <a:rPr lang="en-US" dirty="0" smtClean="0"/>
              <a:t>That is, put them in array indices 1,…,</a:t>
            </a:r>
            <a:r>
              <a:rPr lang="en-US" i="1" dirty="0" smtClean="0"/>
              <a:t>n</a:t>
            </a:r>
          </a:p>
          <a:p>
            <a:pPr marL="857250" lvl="1" indent="-457200"/>
            <a:endParaRPr lang="en-US" dirty="0" smtClean="0"/>
          </a:p>
          <a:p>
            <a:pPr marL="457200" indent="-457200">
              <a:buFont typeface="+mj-lt"/>
              <a:buAutoNum type="arabicPeriod"/>
            </a:pPr>
            <a:r>
              <a:rPr lang="en-US" dirty="0" smtClean="0"/>
              <a:t>Treat it as a heap and fix the heap-order property</a:t>
            </a:r>
          </a:p>
          <a:p>
            <a:pPr marL="857250" lvl="1" indent="-457200"/>
            <a:r>
              <a:rPr lang="en-US" dirty="0" smtClean="0"/>
              <a:t>Bottom-up: leaves are already in heap order, work up toward the root one level at a time</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3810000"/>
            <a:ext cx="5105400" cy="22860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5067921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533400" y="1905000"/>
            <a:ext cx="4191000" cy="2133600"/>
          </a:xfrm>
        </p:spPr>
        <p:txBody>
          <a:bodyPr>
            <a:normAutofit fontScale="70000" lnSpcReduction="20000"/>
          </a:bodyPr>
          <a:lstStyle/>
          <a:p>
            <a:r>
              <a:rPr lang="en-US" dirty="0" smtClean="0"/>
              <a:t>In tree form for readability</a:t>
            </a:r>
          </a:p>
          <a:p>
            <a:pPr lvl="1"/>
            <a:r>
              <a:rPr lang="en-US" dirty="0" smtClean="0">
                <a:solidFill>
                  <a:srgbClr val="7030A0"/>
                </a:solidFill>
              </a:rPr>
              <a:t>Purple</a:t>
            </a:r>
            <a:r>
              <a:rPr lang="en-US" dirty="0" smtClean="0"/>
              <a:t> for node not less than descendants </a:t>
            </a:r>
          </a:p>
          <a:p>
            <a:pPr lvl="2"/>
            <a:r>
              <a:rPr lang="en-US" dirty="0" smtClean="0"/>
              <a:t>heap-order problem</a:t>
            </a:r>
          </a:p>
          <a:p>
            <a:pPr lvl="1"/>
            <a:r>
              <a:rPr lang="en-US" dirty="0" smtClean="0"/>
              <a:t>Notice no leaves are </a:t>
            </a:r>
            <a:r>
              <a:rPr lang="en-US" dirty="0" smtClean="0">
                <a:solidFill>
                  <a:srgbClr val="7030A0"/>
                </a:solidFill>
              </a:rPr>
              <a:t>purple</a:t>
            </a:r>
          </a:p>
          <a:p>
            <a:pPr lvl="1"/>
            <a:r>
              <a:rPr lang="en-US" dirty="0" smtClean="0"/>
              <a:t>Check/fix each non-leaf bottom-up (6 steps here)</a:t>
            </a:r>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Oval 3"/>
          <p:cNvSpPr>
            <a:spLocks noChangeAspect="1" noChangeArrowheads="1"/>
          </p:cNvSpPr>
          <p:nvPr>
            <p:custDataLst>
              <p:tags r:id="rId1"/>
            </p:custDataLst>
          </p:nvPr>
        </p:nvSpPr>
        <p:spPr bwMode="auto">
          <a:xfrm>
            <a:off x="6515100" y="4724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8" name="Oval 4"/>
          <p:cNvSpPr>
            <a:spLocks noChangeAspect="1" noChangeArrowheads="1"/>
          </p:cNvSpPr>
          <p:nvPr>
            <p:custDataLst>
              <p:tags r:id="rId2"/>
            </p:custDataLst>
          </p:nvPr>
        </p:nvSpPr>
        <p:spPr bwMode="auto">
          <a:xfrm>
            <a:off x="59817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9" name="Oval 5"/>
          <p:cNvSpPr>
            <a:spLocks noChangeAspect="1" noChangeArrowheads="1"/>
          </p:cNvSpPr>
          <p:nvPr>
            <p:custDataLst>
              <p:tags r:id="rId3"/>
            </p:custDataLst>
          </p:nvPr>
        </p:nvSpPr>
        <p:spPr bwMode="auto">
          <a:xfrm>
            <a:off x="54483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10" name="Oval 6"/>
          <p:cNvSpPr>
            <a:spLocks noChangeAspect="1" noChangeArrowheads="1"/>
          </p:cNvSpPr>
          <p:nvPr>
            <p:custDataLst>
              <p:tags r:id="rId4"/>
            </p:custDataLst>
          </p:nvPr>
        </p:nvSpPr>
        <p:spPr bwMode="auto">
          <a:xfrm>
            <a:off x="49149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1" name="Oval 8"/>
          <p:cNvSpPr>
            <a:spLocks noChangeAspect="1" noChangeArrowheads="1"/>
          </p:cNvSpPr>
          <p:nvPr>
            <p:custDataLst>
              <p:tags r:id="rId5"/>
            </p:custDataLst>
          </p:nvPr>
        </p:nvSpPr>
        <p:spPr bwMode="auto">
          <a:xfrm>
            <a:off x="7848600" y="3835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2" name="Oval 9"/>
          <p:cNvSpPr>
            <a:spLocks noChangeAspect="1" noChangeArrowheads="1"/>
          </p:cNvSpPr>
          <p:nvPr>
            <p:custDataLst>
              <p:tags r:id="rId6"/>
            </p:custDataLst>
          </p:nvPr>
        </p:nvSpPr>
        <p:spPr bwMode="auto">
          <a:xfrm>
            <a:off x="6781800" y="3835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2</a:t>
            </a:r>
          </a:p>
        </p:txBody>
      </p:sp>
      <p:sp>
        <p:nvSpPr>
          <p:cNvPr id="13" name="Oval 10"/>
          <p:cNvSpPr>
            <a:spLocks noChangeAspect="1" noChangeArrowheads="1"/>
          </p:cNvSpPr>
          <p:nvPr>
            <p:custDataLst>
              <p:tags r:id="rId7"/>
            </p:custDataLst>
          </p:nvPr>
        </p:nvSpPr>
        <p:spPr bwMode="auto">
          <a:xfrm>
            <a:off x="5715000" y="383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10</a:t>
            </a:r>
          </a:p>
        </p:txBody>
      </p:sp>
      <p:sp>
        <p:nvSpPr>
          <p:cNvPr id="14" name="Oval 11"/>
          <p:cNvSpPr>
            <a:spLocks noChangeAspect="1" noChangeArrowheads="1"/>
          </p:cNvSpPr>
          <p:nvPr>
            <p:custDataLst>
              <p:tags r:id="rId8"/>
            </p:custDataLst>
          </p:nvPr>
        </p:nvSpPr>
        <p:spPr bwMode="auto">
          <a:xfrm>
            <a:off x="4648200" y="3835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5" name="Oval 12"/>
          <p:cNvSpPr>
            <a:spLocks noChangeAspect="1" noChangeArrowheads="1"/>
          </p:cNvSpPr>
          <p:nvPr>
            <p:custDataLst>
              <p:tags r:id="rId9"/>
            </p:custDataLst>
          </p:nvPr>
        </p:nvSpPr>
        <p:spPr bwMode="auto">
          <a:xfrm>
            <a:off x="7315200" y="294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16" name="Oval 13"/>
          <p:cNvSpPr>
            <a:spLocks noChangeAspect="1" noChangeArrowheads="1"/>
          </p:cNvSpPr>
          <p:nvPr>
            <p:custDataLst>
              <p:tags r:id="rId10"/>
            </p:custDataLst>
          </p:nvPr>
        </p:nvSpPr>
        <p:spPr bwMode="auto">
          <a:xfrm>
            <a:off x="5181600" y="294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17" name="Oval 14"/>
          <p:cNvSpPr>
            <a:spLocks noChangeAspect="1" noChangeArrowheads="1"/>
          </p:cNvSpPr>
          <p:nvPr>
            <p:custDataLst>
              <p:tags r:id="rId11"/>
            </p:custDataLst>
          </p:nvPr>
        </p:nvSpPr>
        <p:spPr bwMode="auto">
          <a:xfrm>
            <a:off x="6248400" y="2057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18" name="AutoShape 15"/>
          <p:cNvCxnSpPr>
            <a:cxnSpLocks noChangeShapeType="1"/>
            <a:stCxn id="17" idx="3"/>
            <a:endCxn id="16" idx="0"/>
          </p:cNvCxnSpPr>
          <p:nvPr>
            <p:custDataLst>
              <p:tags r:id="rId12"/>
            </p:custDataLst>
          </p:nvPr>
        </p:nvCxnSpPr>
        <p:spPr bwMode="auto">
          <a:xfrm flipH="1">
            <a:off x="5372100" y="2401888"/>
            <a:ext cx="931863" cy="525462"/>
          </a:xfrm>
          <a:prstGeom prst="straightConnector1">
            <a:avLst/>
          </a:prstGeom>
          <a:noFill/>
          <a:ln w="9525">
            <a:solidFill>
              <a:schemeClr val="tx1"/>
            </a:solidFill>
            <a:round/>
            <a:headEnd/>
            <a:tailEnd type="triangle" w="med" len="med"/>
          </a:ln>
          <a:effectLst/>
        </p:spPr>
      </p:cxnSp>
      <p:cxnSp>
        <p:nvCxnSpPr>
          <p:cNvPr id="19" name="AutoShape 16"/>
          <p:cNvCxnSpPr>
            <a:cxnSpLocks noChangeShapeType="1"/>
            <a:stCxn id="17" idx="5"/>
            <a:endCxn id="15" idx="0"/>
          </p:cNvCxnSpPr>
          <p:nvPr>
            <p:custDataLst>
              <p:tags r:id="rId13"/>
            </p:custDataLst>
          </p:nvPr>
        </p:nvCxnSpPr>
        <p:spPr bwMode="auto">
          <a:xfrm>
            <a:off x="6573838" y="2401888"/>
            <a:ext cx="931862" cy="525462"/>
          </a:xfrm>
          <a:prstGeom prst="straightConnector1">
            <a:avLst/>
          </a:prstGeom>
          <a:noFill/>
          <a:ln w="9525">
            <a:solidFill>
              <a:schemeClr val="tx1"/>
            </a:solidFill>
            <a:round/>
            <a:headEnd/>
            <a:tailEnd type="triangle" w="med" len="med"/>
          </a:ln>
          <a:effectLst/>
        </p:spPr>
      </p:cxnSp>
      <p:cxnSp>
        <p:nvCxnSpPr>
          <p:cNvPr id="20" name="AutoShape 17"/>
          <p:cNvCxnSpPr>
            <a:cxnSpLocks noChangeShapeType="1"/>
            <a:stCxn id="15" idx="3"/>
            <a:endCxn id="12" idx="0"/>
          </p:cNvCxnSpPr>
          <p:nvPr>
            <p:custDataLst>
              <p:tags r:id="rId14"/>
            </p:custDataLst>
          </p:nvPr>
        </p:nvCxnSpPr>
        <p:spPr bwMode="auto">
          <a:xfrm flipH="1">
            <a:off x="6972300" y="3290888"/>
            <a:ext cx="398463" cy="525462"/>
          </a:xfrm>
          <a:prstGeom prst="straightConnector1">
            <a:avLst/>
          </a:prstGeom>
          <a:noFill/>
          <a:ln w="9525">
            <a:solidFill>
              <a:schemeClr val="tx1"/>
            </a:solidFill>
            <a:round/>
            <a:headEnd/>
            <a:tailEnd type="triangle" w="med" len="med"/>
          </a:ln>
          <a:effectLst/>
        </p:spPr>
      </p:cxnSp>
      <p:cxnSp>
        <p:nvCxnSpPr>
          <p:cNvPr id="21" name="AutoShape 18"/>
          <p:cNvCxnSpPr>
            <a:cxnSpLocks noChangeShapeType="1"/>
            <a:stCxn id="15" idx="5"/>
            <a:endCxn id="11" idx="0"/>
          </p:cNvCxnSpPr>
          <p:nvPr>
            <p:custDataLst>
              <p:tags r:id="rId15"/>
            </p:custDataLst>
          </p:nvPr>
        </p:nvCxnSpPr>
        <p:spPr bwMode="auto">
          <a:xfrm>
            <a:off x="7640638" y="3290888"/>
            <a:ext cx="398462" cy="525462"/>
          </a:xfrm>
          <a:prstGeom prst="straightConnector1">
            <a:avLst/>
          </a:prstGeom>
          <a:noFill/>
          <a:ln w="9525">
            <a:solidFill>
              <a:schemeClr val="tx1"/>
            </a:solidFill>
            <a:round/>
            <a:headEnd/>
            <a:tailEnd type="triangle" w="med" len="med"/>
          </a:ln>
          <a:effectLst/>
        </p:spPr>
      </p:cxnSp>
      <p:cxnSp>
        <p:nvCxnSpPr>
          <p:cNvPr id="22" name="AutoShape 19"/>
          <p:cNvCxnSpPr>
            <a:cxnSpLocks noChangeShapeType="1"/>
            <a:stCxn id="12" idx="3"/>
            <a:endCxn id="7" idx="0"/>
          </p:cNvCxnSpPr>
          <p:nvPr>
            <p:custDataLst>
              <p:tags r:id="rId16"/>
            </p:custDataLst>
          </p:nvPr>
        </p:nvCxnSpPr>
        <p:spPr bwMode="auto">
          <a:xfrm flipH="1">
            <a:off x="6705600" y="4179888"/>
            <a:ext cx="131763" cy="525462"/>
          </a:xfrm>
          <a:prstGeom prst="straightConnector1">
            <a:avLst/>
          </a:prstGeom>
          <a:noFill/>
          <a:ln w="9525">
            <a:solidFill>
              <a:schemeClr val="tx1"/>
            </a:solidFill>
            <a:round/>
            <a:headEnd/>
            <a:tailEnd type="triangle" w="med" len="med"/>
          </a:ln>
          <a:effectLst/>
        </p:spPr>
      </p:cxnSp>
      <p:cxnSp>
        <p:nvCxnSpPr>
          <p:cNvPr id="23" name="AutoShape 20"/>
          <p:cNvCxnSpPr>
            <a:cxnSpLocks noChangeShapeType="1"/>
            <a:stCxn id="16" idx="3"/>
            <a:endCxn id="14" idx="0"/>
          </p:cNvCxnSpPr>
          <p:nvPr>
            <p:custDataLst>
              <p:tags r:id="rId17"/>
            </p:custDataLst>
          </p:nvPr>
        </p:nvCxnSpPr>
        <p:spPr bwMode="auto">
          <a:xfrm flipH="1">
            <a:off x="4838700" y="3290888"/>
            <a:ext cx="398463" cy="525462"/>
          </a:xfrm>
          <a:prstGeom prst="straightConnector1">
            <a:avLst/>
          </a:prstGeom>
          <a:noFill/>
          <a:ln w="9525">
            <a:solidFill>
              <a:schemeClr val="tx1"/>
            </a:solidFill>
            <a:round/>
            <a:headEnd/>
            <a:tailEnd type="triangle" w="med" len="med"/>
          </a:ln>
          <a:effectLst/>
        </p:spPr>
      </p:cxnSp>
      <p:cxnSp>
        <p:nvCxnSpPr>
          <p:cNvPr id="24" name="AutoShape 21"/>
          <p:cNvCxnSpPr>
            <a:cxnSpLocks noChangeShapeType="1"/>
            <a:stCxn id="16" idx="5"/>
            <a:endCxn id="13" idx="0"/>
          </p:cNvCxnSpPr>
          <p:nvPr>
            <p:custDataLst>
              <p:tags r:id="rId18"/>
            </p:custDataLst>
          </p:nvPr>
        </p:nvCxnSpPr>
        <p:spPr bwMode="auto">
          <a:xfrm>
            <a:off x="5507038" y="3290888"/>
            <a:ext cx="398462" cy="525462"/>
          </a:xfrm>
          <a:prstGeom prst="straightConnector1">
            <a:avLst/>
          </a:prstGeom>
          <a:noFill/>
          <a:ln w="9525">
            <a:solidFill>
              <a:schemeClr val="tx1"/>
            </a:solidFill>
            <a:round/>
            <a:headEnd/>
            <a:tailEnd type="triangle" w="med" len="med"/>
          </a:ln>
          <a:effectLst/>
        </p:spPr>
      </p:cxnSp>
      <p:cxnSp>
        <p:nvCxnSpPr>
          <p:cNvPr id="25" name="AutoShape 22"/>
          <p:cNvCxnSpPr>
            <a:cxnSpLocks noChangeShapeType="1"/>
            <a:stCxn id="14" idx="3"/>
          </p:cNvCxnSpPr>
          <p:nvPr>
            <p:custDataLst>
              <p:tags r:id="rId19"/>
            </p:custDataLst>
          </p:nvPr>
        </p:nvCxnSpPr>
        <p:spPr bwMode="auto">
          <a:xfrm flipH="1">
            <a:off x="4572000" y="4179888"/>
            <a:ext cx="131763" cy="525462"/>
          </a:xfrm>
          <a:prstGeom prst="straightConnector1">
            <a:avLst/>
          </a:prstGeom>
          <a:noFill/>
          <a:ln w="9525">
            <a:solidFill>
              <a:schemeClr val="tx1"/>
            </a:solidFill>
            <a:round/>
            <a:headEnd/>
            <a:tailEnd type="triangle" w="med" len="med"/>
          </a:ln>
          <a:effectLst/>
        </p:spPr>
      </p:cxnSp>
      <p:cxnSp>
        <p:nvCxnSpPr>
          <p:cNvPr id="26" name="AutoShape 23"/>
          <p:cNvCxnSpPr>
            <a:cxnSpLocks noChangeShapeType="1"/>
            <a:stCxn id="14" idx="5"/>
            <a:endCxn id="10" idx="0"/>
          </p:cNvCxnSpPr>
          <p:nvPr>
            <p:custDataLst>
              <p:tags r:id="rId20"/>
            </p:custDataLst>
          </p:nvPr>
        </p:nvCxnSpPr>
        <p:spPr bwMode="auto">
          <a:xfrm>
            <a:off x="4973638" y="4179888"/>
            <a:ext cx="131762" cy="525462"/>
          </a:xfrm>
          <a:prstGeom prst="straightConnector1">
            <a:avLst/>
          </a:prstGeom>
          <a:noFill/>
          <a:ln w="9525">
            <a:solidFill>
              <a:schemeClr val="tx1"/>
            </a:solidFill>
            <a:round/>
            <a:headEnd/>
            <a:tailEnd type="triangle" w="med" len="med"/>
          </a:ln>
          <a:effectLst/>
        </p:spPr>
      </p:cxnSp>
      <p:cxnSp>
        <p:nvCxnSpPr>
          <p:cNvPr id="27" name="AutoShape 24"/>
          <p:cNvCxnSpPr>
            <a:cxnSpLocks noChangeShapeType="1"/>
            <a:stCxn id="13" idx="3"/>
            <a:endCxn id="9" idx="0"/>
          </p:cNvCxnSpPr>
          <p:nvPr>
            <p:custDataLst>
              <p:tags r:id="rId21"/>
            </p:custDataLst>
          </p:nvPr>
        </p:nvCxnSpPr>
        <p:spPr bwMode="auto">
          <a:xfrm flipH="1">
            <a:off x="5638800" y="4179888"/>
            <a:ext cx="131763" cy="525462"/>
          </a:xfrm>
          <a:prstGeom prst="straightConnector1">
            <a:avLst/>
          </a:prstGeom>
          <a:noFill/>
          <a:ln w="9525">
            <a:solidFill>
              <a:schemeClr val="tx1"/>
            </a:solidFill>
            <a:round/>
            <a:headEnd/>
            <a:tailEnd type="triangle" w="med" len="med"/>
          </a:ln>
          <a:effectLst/>
        </p:spPr>
      </p:cxnSp>
      <p:cxnSp>
        <p:nvCxnSpPr>
          <p:cNvPr id="28" name="AutoShape 25"/>
          <p:cNvCxnSpPr>
            <a:cxnSpLocks noChangeShapeType="1"/>
            <a:stCxn id="13" idx="5"/>
            <a:endCxn id="8" idx="0"/>
          </p:cNvCxnSpPr>
          <p:nvPr>
            <p:custDataLst>
              <p:tags r:id="rId22"/>
            </p:custDataLst>
          </p:nvPr>
        </p:nvCxnSpPr>
        <p:spPr bwMode="auto">
          <a:xfrm>
            <a:off x="6040438" y="4179888"/>
            <a:ext cx="131762" cy="525462"/>
          </a:xfrm>
          <a:prstGeom prst="straightConnector1">
            <a:avLst/>
          </a:prstGeom>
          <a:noFill/>
          <a:ln w="9525">
            <a:solidFill>
              <a:schemeClr val="tx1"/>
            </a:solidFill>
            <a:round/>
            <a:headEnd/>
            <a:tailEnd type="triangle" w="med" len="med"/>
          </a:ln>
          <a:effectLst/>
        </p:spPr>
      </p:cxnSp>
      <p:sp>
        <p:nvSpPr>
          <p:cNvPr id="30" name="Oval 7"/>
          <p:cNvSpPr>
            <a:spLocks noChangeAspect="1" noChangeArrowheads="1"/>
          </p:cNvSpPr>
          <p:nvPr>
            <p:custDataLst>
              <p:tags r:id="rId23"/>
            </p:custDataLst>
          </p:nvPr>
        </p:nvSpPr>
        <p:spPr bwMode="auto">
          <a:xfrm>
            <a:off x="4343400" y="472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2118850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Oval 3"/>
          <p:cNvSpPr>
            <a:spLocks noChangeAspect="1" noChangeArrowheads="1"/>
          </p:cNvSpPr>
          <p:nvPr>
            <p:custDataLst>
              <p:tags r:id="rId1"/>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8" name="Oval 4"/>
          <p:cNvSpPr>
            <a:spLocks noChangeAspect="1" noChangeArrowheads="1"/>
          </p:cNvSpPr>
          <p:nvPr>
            <p:custDataLst>
              <p:tags r:id="rId2"/>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9" name="Oval 5"/>
          <p:cNvSpPr>
            <a:spLocks noChangeAspect="1" noChangeArrowheads="1"/>
          </p:cNvSpPr>
          <p:nvPr>
            <p:custDataLst>
              <p:tags r:id="rId3"/>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10" name="Oval 6"/>
          <p:cNvSpPr>
            <a:spLocks noChangeAspect="1" noChangeArrowheads="1"/>
          </p:cNvSpPr>
          <p:nvPr>
            <p:custDataLst>
              <p:tags r:id="rId4"/>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1" name="Oval 8"/>
          <p:cNvSpPr>
            <a:spLocks noChangeAspect="1" noChangeArrowheads="1"/>
          </p:cNvSpPr>
          <p:nvPr>
            <p:custDataLst>
              <p:tags r:id="rId5"/>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2" name="Oval 9"/>
          <p:cNvSpPr>
            <a:spLocks noChangeAspect="1" noChangeArrowheads="1"/>
          </p:cNvSpPr>
          <p:nvPr>
            <p:custDataLst>
              <p:tags r:id="rId6"/>
            </p:custDataLst>
          </p:nvPr>
        </p:nvSpPr>
        <p:spPr bwMode="auto">
          <a:xfrm>
            <a:off x="3124200" y="3454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t>2</a:t>
            </a:r>
          </a:p>
        </p:txBody>
      </p:sp>
      <p:sp>
        <p:nvSpPr>
          <p:cNvPr id="13" name="Oval 10"/>
          <p:cNvSpPr>
            <a:spLocks noChangeAspect="1" noChangeArrowheads="1"/>
          </p:cNvSpPr>
          <p:nvPr>
            <p:custDataLst>
              <p:tags r:id="rId7"/>
            </p:custDataLst>
          </p:nvPr>
        </p:nvSpPr>
        <p:spPr bwMode="auto">
          <a:xfrm>
            <a:off x="2057400" y="3454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10</a:t>
            </a:r>
          </a:p>
        </p:txBody>
      </p:sp>
      <p:sp>
        <p:nvSpPr>
          <p:cNvPr id="14" name="Oval 11"/>
          <p:cNvSpPr>
            <a:spLocks noChangeAspect="1" noChangeArrowheads="1"/>
          </p:cNvSpPr>
          <p:nvPr>
            <p:custDataLst>
              <p:tags r:id="rId8"/>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5" name="Oval 12"/>
          <p:cNvSpPr>
            <a:spLocks noChangeAspect="1" noChangeArrowheads="1"/>
          </p:cNvSpPr>
          <p:nvPr>
            <p:custDataLst>
              <p:tags r:id="rId9"/>
            </p:custDataLst>
          </p:nvPr>
        </p:nvSpPr>
        <p:spPr bwMode="auto">
          <a:xfrm>
            <a:off x="36576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16" name="Oval 13"/>
          <p:cNvSpPr>
            <a:spLocks noChangeAspect="1" noChangeArrowheads="1"/>
          </p:cNvSpPr>
          <p:nvPr>
            <p:custDataLst>
              <p:tags r:id="rId10"/>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17" name="Oval 14"/>
          <p:cNvSpPr>
            <a:spLocks noChangeAspect="1" noChangeArrowheads="1"/>
          </p:cNvSpPr>
          <p:nvPr>
            <p:custDataLst>
              <p:tags r:id="rId11"/>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18" name="AutoShape 15"/>
          <p:cNvCxnSpPr>
            <a:cxnSpLocks noChangeShapeType="1"/>
            <a:stCxn id="17" idx="3"/>
            <a:endCxn id="16" idx="0"/>
          </p:cNvCxnSpPr>
          <p:nvPr>
            <p:custDataLst>
              <p:tags r:id="rId12"/>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19" name="AutoShape 16"/>
          <p:cNvCxnSpPr>
            <a:cxnSpLocks noChangeShapeType="1"/>
            <a:stCxn id="17" idx="5"/>
            <a:endCxn id="15" idx="0"/>
          </p:cNvCxnSpPr>
          <p:nvPr>
            <p:custDataLst>
              <p:tags r:id="rId13"/>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20" name="AutoShape 17"/>
          <p:cNvCxnSpPr>
            <a:cxnSpLocks noChangeShapeType="1"/>
            <a:stCxn id="15" idx="3"/>
            <a:endCxn id="12" idx="0"/>
          </p:cNvCxnSpPr>
          <p:nvPr>
            <p:custDataLst>
              <p:tags r:id="rId14"/>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21" name="AutoShape 18"/>
          <p:cNvCxnSpPr>
            <a:cxnSpLocks noChangeShapeType="1"/>
            <a:stCxn id="15" idx="5"/>
            <a:endCxn id="11" idx="0"/>
          </p:cNvCxnSpPr>
          <p:nvPr>
            <p:custDataLst>
              <p:tags r:id="rId15"/>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22" name="AutoShape 19"/>
          <p:cNvCxnSpPr>
            <a:cxnSpLocks noChangeShapeType="1"/>
            <a:stCxn id="12" idx="3"/>
            <a:endCxn id="7" idx="0"/>
          </p:cNvCxnSpPr>
          <p:nvPr>
            <p:custDataLst>
              <p:tags r:id="rId16"/>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23" name="AutoShape 20"/>
          <p:cNvCxnSpPr>
            <a:cxnSpLocks noChangeShapeType="1"/>
            <a:stCxn id="16" idx="3"/>
            <a:endCxn id="14" idx="0"/>
          </p:cNvCxnSpPr>
          <p:nvPr>
            <p:custDataLst>
              <p:tags r:id="rId17"/>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24" name="AutoShape 21"/>
          <p:cNvCxnSpPr>
            <a:cxnSpLocks noChangeShapeType="1"/>
            <a:stCxn id="16" idx="5"/>
            <a:endCxn id="13" idx="0"/>
          </p:cNvCxnSpPr>
          <p:nvPr>
            <p:custDataLst>
              <p:tags r:id="rId18"/>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25" name="AutoShape 22"/>
          <p:cNvCxnSpPr>
            <a:cxnSpLocks noChangeShapeType="1"/>
            <a:stCxn id="14" idx="3"/>
          </p:cNvCxnSpPr>
          <p:nvPr>
            <p:custDataLst>
              <p:tags r:id="rId19"/>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26" name="AutoShape 23"/>
          <p:cNvCxnSpPr>
            <a:cxnSpLocks noChangeShapeType="1"/>
            <a:stCxn id="14" idx="5"/>
            <a:endCxn id="10" idx="0"/>
          </p:cNvCxnSpPr>
          <p:nvPr>
            <p:custDataLst>
              <p:tags r:id="rId20"/>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27" name="AutoShape 24"/>
          <p:cNvCxnSpPr>
            <a:cxnSpLocks noChangeShapeType="1"/>
            <a:stCxn id="13" idx="3"/>
            <a:endCxn id="9" idx="0"/>
          </p:cNvCxnSpPr>
          <p:nvPr>
            <p:custDataLst>
              <p:tags r:id="rId21"/>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28" name="AutoShape 25"/>
          <p:cNvCxnSpPr>
            <a:cxnSpLocks noChangeShapeType="1"/>
            <a:stCxn id="13" idx="5"/>
            <a:endCxn id="8" idx="0"/>
          </p:cNvCxnSpPr>
          <p:nvPr>
            <p:custDataLst>
              <p:tags r:id="rId22"/>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29" name="Oval 7"/>
          <p:cNvSpPr>
            <a:spLocks noChangeAspect="1" noChangeArrowheads="1"/>
          </p:cNvSpPr>
          <p:nvPr>
            <p:custDataLst>
              <p:tags r:id="rId23"/>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30" name="Oval 3"/>
          <p:cNvSpPr>
            <a:spLocks noChangeAspect="1" noChangeArrowheads="1"/>
          </p:cNvSpPr>
          <p:nvPr>
            <p:custDataLst>
              <p:tags r:id="rId24"/>
            </p:custDataLst>
          </p:nvPr>
        </p:nvSpPr>
        <p:spPr bwMode="auto">
          <a:xfrm>
            <a:off x="72009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31" name="Oval 4"/>
          <p:cNvSpPr>
            <a:spLocks noChangeAspect="1" noChangeArrowheads="1"/>
          </p:cNvSpPr>
          <p:nvPr>
            <p:custDataLst>
              <p:tags r:id="rId25"/>
            </p:custDataLst>
          </p:nvPr>
        </p:nvSpPr>
        <p:spPr bwMode="auto">
          <a:xfrm>
            <a:off x="6667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32" name="Oval 5"/>
          <p:cNvSpPr>
            <a:spLocks noChangeAspect="1" noChangeArrowheads="1"/>
          </p:cNvSpPr>
          <p:nvPr>
            <p:custDataLst>
              <p:tags r:id="rId26"/>
            </p:custDataLst>
          </p:nvPr>
        </p:nvSpPr>
        <p:spPr bwMode="auto">
          <a:xfrm>
            <a:off x="613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33" name="Oval 6"/>
          <p:cNvSpPr>
            <a:spLocks noChangeAspect="1" noChangeArrowheads="1"/>
          </p:cNvSpPr>
          <p:nvPr>
            <p:custDataLst>
              <p:tags r:id="rId27"/>
            </p:custDataLst>
          </p:nvPr>
        </p:nvSpPr>
        <p:spPr bwMode="auto">
          <a:xfrm>
            <a:off x="560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34" name="Oval 8"/>
          <p:cNvSpPr>
            <a:spLocks noChangeAspect="1" noChangeArrowheads="1"/>
          </p:cNvSpPr>
          <p:nvPr>
            <p:custDataLst>
              <p:tags r:id="rId28"/>
            </p:custDataLst>
          </p:nvPr>
        </p:nvSpPr>
        <p:spPr bwMode="auto">
          <a:xfrm>
            <a:off x="8534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35" name="Oval 9"/>
          <p:cNvSpPr>
            <a:spLocks noChangeAspect="1" noChangeArrowheads="1"/>
          </p:cNvSpPr>
          <p:nvPr>
            <p:custDataLst>
              <p:tags r:id="rId29"/>
            </p:custDataLst>
          </p:nvPr>
        </p:nvSpPr>
        <p:spPr bwMode="auto">
          <a:xfrm>
            <a:off x="7467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36" name="Oval 10"/>
          <p:cNvSpPr>
            <a:spLocks noChangeAspect="1" noChangeArrowheads="1"/>
          </p:cNvSpPr>
          <p:nvPr>
            <p:custDataLst>
              <p:tags r:id="rId30"/>
            </p:custDataLst>
          </p:nvPr>
        </p:nvSpPr>
        <p:spPr bwMode="auto">
          <a:xfrm>
            <a:off x="6400800" y="3454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10</a:t>
            </a:r>
          </a:p>
        </p:txBody>
      </p:sp>
      <p:sp>
        <p:nvSpPr>
          <p:cNvPr id="37" name="Oval 11"/>
          <p:cNvSpPr>
            <a:spLocks noChangeAspect="1" noChangeArrowheads="1"/>
          </p:cNvSpPr>
          <p:nvPr>
            <p:custDataLst>
              <p:tags r:id="rId31"/>
            </p:custDataLst>
          </p:nvPr>
        </p:nvSpPr>
        <p:spPr bwMode="auto">
          <a:xfrm>
            <a:off x="5334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38" name="Oval 12"/>
          <p:cNvSpPr>
            <a:spLocks noChangeAspect="1" noChangeArrowheads="1"/>
          </p:cNvSpPr>
          <p:nvPr>
            <p:custDataLst>
              <p:tags r:id="rId32"/>
            </p:custDataLst>
          </p:nvPr>
        </p:nvSpPr>
        <p:spPr bwMode="auto">
          <a:xfrm>
            <a:off x="8001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39" name="Oval 13"/>
          <p:cNvSpPr>
            <a:spLocks noChangeAspect="1" noChangeArrowheads="1"/>
          </p:cNvSpPr>
          <p:nvPr>
            <p:custDataLst>
              <p:tags r:id="rId33"/>
            </p:custDataLst>
          </p:nvPr>
        </p:nvSpPr>
        <p:spPr bwMode="auto">
          <a:xfrm>
            <a:off x="58674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40" name="Oval 14"/>
          <p:cNvSpPr>
            <a:spLocks noChangeAspect="1" noChangeArrowheads="1"/>
          </p:cNvSpPr>
          <p:nvPr>
            <p:custDataLst>
              <p:tags r:id="rId34"/>
            </p:custDataLst>
          </p:nvPr>
        </p:nvSpPr>
        <p:spPr bwMode="auto">
          <a:xfrm>
            <a:off x="69342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41" name="AutoShape 15"/>
          <p:cNvCxnSpPr>
            <a:cxnSpLocks noChangeShapeType="1"/>
            <a:stCxn id="40" idx="3"/>
            <a:endCxn id="39" idx="0"/>
          </p:cNvCxnSpPr>
          <p:nvPr>
            <p:custDataLst>
              <p:tags r:id="rId35"/>
            </p:custDataLst>
          </p:nvPr>
        </p:nvCxnSpPr>
        <p:spPr bwMode="auto">
          <a:xfrm flipH="1">
            <a:off x="6057900" y="2020888"/>
            <a:ext cx="931863" cy="525462"/>
          </a:xfrm>
          <a:prstGeom prst="straightConnector1">
            <a:avLst/>
          </a:prstGeom>
          <a:noFill/>
          <a:ln w="9525">
            <a:solidFill>
              <a:schemeClr val="tx1"/>
            </a:solidFill>
            <a:round/>
            <a:headEnd/>
            <a:tailEnd type="triangle" w="med" len="med"/>
          </a:ln>
          <a:effectLst/>
        </p:spPr>
      </p:cxnSp>
      <p:cxnSp>
        <p:nvCxnSpPr>
          <p:cNvPr id="42" name="AutoShape 16"/>
          <p:cNvCxnSpPr>
            <a:cxnSpLocks noChangeShapeType="1"/>
            <a:stCxn id="40" idx="5"/>
            <a:endCxn id="38" idx="0"/>
          </p:cNvCxnSpPr>
          <p:nvPr>
            <p:custDataLst>
              <p:tags r:id="rId36"/>
            </p:custDataLst>
          </p:nvPr>
        </p:nvCxnSpPr>
        <p:spPr bwMode="auto">
          <a:xfrm>
            <a:off x="7259638" y="2020888"/>
            <a:ext cx="931862" cy="525462"/>
          </a:xfrm>
          <a:prstGeom prst="straightConnector1">
            <a:avLst/>
          </a:prstGeom>
          <a:noFill/>
          <a:ln w="9525">
            <a:solidFill>
              <a:schemeClr val="tx1"/>
            </a:solidFill>
            <a:round/>
            <a:headEnd/>
            <a:tailEnd type="triangle" w="med" len="med"/>
          </a:ln>
          <a:effectLst/>
        </p:spPr>
      </p:cxnSp>
      <p:cxnSp>
        <p:nvCxnSpPr>
          <p:cNvPr id="43" name="AutoShape 17"/>
          <p:cNvCxnSpPr>
            <a:cxnSpLocks noChangeShapeType="1"/>
            <a:stCxn id="38" idx="3"/>
            <a:endCxn id="35" idx="0"/>
          </p:cNvCxnSpPr>
          <p:nvPr>
            <p:custDataLst>
              <p:tags r:id="rId37"/>
            </p:custDataLst>
          </p:nvPr>
        </p:nvCxnSpPr>
        <p:spPr bwMode="auto">
          <a:xfrm flipH="1">
            <a:off x="7658100" y="2909888"/>
            <a:ext cx="398463" cy="525462"/>
          </a:xfrm>
          <a:prstGeom prst="straightConnector1">
            <a:avLst/>
          </a:prstGeom>
          <a:noFill/>
          <a:ln w="9525">
            <a:solidFill>
              <a:schemeClr val="tx1"/>
            </a:solidFill>
            <a:round/>
            <a:headEnd/>
            <a:tailEnd type="triangle" w="med" len="med"/>
          </a:ln>
          <a:effectLst/>
        </p:spPr>
      </p:cxnSp>
      <p:cxnSp>
        <p:nvCxnSpPr>
          <p:cNvPr id="44" name="AutoShape 18"/>
          <p:cNvCxnSpPr>
            <a:cxnSpLocks noChangeShapeType="1"/>
            <a:stCxn id="38" idx="5"/>
            <a:endCxn id="34" idx="0"/>
          </p:cNvCxnSpPr>
          <p:nvPr>
            <p:custDataLst>
              <p:tags r:id="rId38"/>
            </p:custDataLst>
          </p:nvPr>
        </p:nvCxnSpPr>
        <p:spPr bwMode="auto">
          <a:xfrm>
            <a:off x="8326438" y="2909888"/>
            <a:ext cx="398462" cy="525462"/>
          </a:xfrm>
          <a:prstGeom prst="straightConnector1">
            <a:avLst/>
          </a:prstGeom>
          <a:noFill/>
          <a:ln w="9525">
            <a:solidFill>
              <a:schemeClr val="tx1"/>
            </a:solidFill>
            <a:round/>
            <a:headEnd/>
            <a:tailEnd type="triangle" w="med" len="med"/>
          </a:ln>
          <a:effectLst/>
        </p:spPr>
      </p:cxnSp>
      <p:cxnSp>
        <p:nvCxnSpPr>
          <p:cNvPr id="45" name="AutoShape 19"/>
          <p:cNvCxnSpPr>
            <a:cxnSpLocks noChangeShapeType="1"/>
            <a:stCxn id="35" idx="3"/>
            <a:endCxn id="30" idx="0"/>
          </p:cNvCxnSpPr>
          <p:nvPr>
            <p:custDataLst>
              <p:tags r:id="rId39"/>
            </p:custDataLst>
          </p:nvPr>
        </p:nvCxnSpPr>
        <p:spPr bwMode="auto">
          <a:xfrm flipH="1">
            <a:off x="7391400" y="3798888"/>
            <a:ext cx="131763" cy="525462"/>
          </a:xfrm>
          <a:prstGeom prst="straightConnector1">
            <a:avLst/>
          </a:prstGeom>
          <a:noFill/>
          <a:ln w="9525">
            <a:solidFill>
              <a:schemeClr val="tx1"/>
            </a:solidFill>
            <a:round/>
            <a:headEnd/>
            <a:tailEnd type="triangle" w="med" len="med"/>
          </a:ln>
          <a:effectLst/>
        </p:spPr>
      </p:cxnSp>
      <p:cxnSp>
        <p:nvCxnSpPr>
          <p:cNvPr id="46" name="AutoShape 20"/>
          <p:cNvCxnSpPr>
            <a:cxnSpLocks noChangeShapeType="1"/>
            <a:stCxn id="39" idx="3"/>
            <a:endCxn id="37" idx="0"/>
          </p:cNvCxnSpPr>
          <p:nvPr>
            <p:custDataLst>
              <p:tags r:id="rId40"/>
            </p:custDataLst>
          </p:nvPr>
        </p:nvCxnSpPr>
        <p:spPr bwMode="auto">
          <a:xfrm flipH="1">
            <a:off x="5524500" y="2909888"/>
            <a:ext cx="398463" cy="525462"/>
          </a:xfrm>
          <a:prstGeom prst="straightConnector1">
            <a:avLst/>
          </a:prstGeom>
          <a:noFill/>
          <a:ln w="9525">
            <a:solidFill>
              <a:schemeClr val="tx1"/>
            </a:solidFill>
            <a:round/>
            <a:headEnd/>
            <a:tailEnd type="triangle" w="med" len="med"/>
          </a:ln>
          <a:effectLst/>
        </p:spPr>
      </p:cxnSp>
      <p:cxnSp>
        <p:nvCxnSpPr>
          <p:cNvPr id="47" name="AutoShape 21"/>
          <p:cNvCxnSpPr>
            <a:cxnSpLocks noChangeShapeType="1"/>
            <a:stCxn id="39" idx="5"/>
            <a:endCxn id="36" idx="0"/>
          </p:cNvCxnSpPr>
          <p:nvPr>
            <p:custDataLst>
              <p:tags r:id="rId41"/>
            </p:custDataLst>
          </p:nvPr>
        </p:nvCxnSpPr>
        <p:spPr bwMode="auto">
          <a:xfrm>
            <a:off x="6192838" y="2909888"/>
            <a:ext cx="398462" cy="525462"/>
          </a:xfrm>
          <a:prstGeom prst="straightConnector1">
            <a:avLst/>
          </a:prstGeom>
          <a:noFill/>
          <a:ln w="9525">
            <a:solidFill>
              <a:schemeClr val="tx1"/>
            </a:solidFill>
            <a:round/>
            <a:headEnd/>
            <a:tailEnd type="triangle" w="med" len="med"/>
          </a:ln>
          <a:effectLst/>
        </p:spPr>
      </p:cxnSp>
      <p:cxnSp>
        <p:nvCxnSpPr>
          <p:cNvPr id="48" name="AutoShape 22"/>
          <p:cNvCxnSpPr>
            <a:cxnSpLocks noChangeShapeType="1"/>
            <a:stCxn id="37" idx="3"/>
          </p:cNvCxnSpPr>
          <p:nvPr>
            <p:custDataLst>
              <p:tags r:id="rId42"/>
            </p:custDataLst>
          </p:nvPr>
        </p:nvCxnSpPr>
        <p:spPr bwMode="auto">
          <a:xfrm flipH="1">
            <a:off x="5257800" y="3798888"/>
            <a:ext cx="131763" cy="525462"/>
          </a:xfrm>
          <a:prstGeom prst="straightConnector1">
            <a:avLst/>
          </a:prstGeom>
          <a:noFill/>
          <a:ln w="9525">
            <a:solidFill>
              <a:schemeClr val="tx1"/>
            </a:solidFill>
            <a:round/>
            <a:headEnd/>
            <a:tailEnd type="triangle" w="med" len="med"/>
          </a:ln>
          <a:effectLst/>
        </p:spPr>
      </p:cxnSp>
      <p:cxnSp>
        <p:nvCxnSpPr>
          <p:cNvPr id="49" name="AutoShape 23"/>
          <p:cNvCxnSpPr>
            <a:cxnSpLocks noChangeShapeType="1"/>
            <a:stCxn id="37" idx="5"/>
            <a:endCxn id="33" idx="0"/>
          </p:cNvCxnSpPr>
          <p:nvPr>
            <p:custDataLst>
              <p:tags r:id="rId43"/>
            </p:custDataLst>
          </p:nvPr>
        </p:nvCxnSpPr>
        <p:spPr bwMode="auto">
          <a:xfrm>
            <a:off x="5659438" y="3798888"/>
            <a:ext cx="131762" cy="525462"/>
          </a:xfrm>
          <a:prstGeom prst="straightConnector1">
            <a:avLst/>
          </a:prstGeom>
          <a:noFill/>
          <a:ln w="9525">
            <a:solidFill>
              <a:schemeClr val="tx1"/>
            </a:solidFill>
            <a:round/>
            <a:headEnd/>
            <a:tailEnd type="triangle" w="med" len="med"/>
          </a:ln>
          <a:effectLst/>
        </p:spPr>
      </p:cxnSp>
      <p:cxnSp>
        <p:nvCxnSpPr>
          <p:cNvPr id="50" name="AutoShape 24"/>
          <p:cNvCxnSpPr>
            <a:cxnSpLocks noChangeShapeType="1"/>
            <a:stCxn id="36" idx="3"/>
            <a:endCxn id="32" idx="0"/>
          </p:cNvCxnSpPr>
          <p:nvPr>
            <p:custDataLst>
              <p:tags r:id="rId44"/>
            </p:custDataLst>
          </p:nvPr>
        </p:nvCxnSpPr>
        <p:spPr bwMode="auto">
          <a:xfrm flipH="1">
            <a:off x="6324600" y="3798888"/>
            <a:ext cx="131763" cy="525462"/>
          </a:xfrm>
          <a:prstGeom prst="straightConnector1">
            <a:avLst/>
          </a:prstGeom>
          <a:noFill/>
          <a:ln w="9525">
            <a:solidFill>
              <a:schemeClr val="tx1"/>
            </a:solidFill>
            <a:round/>
            <a:headEnd/>
            <a:tailEnd type="triangle" w="med" len="med"/>
          </a:ln>
          <a:effectLst/>
        </p:spPr>
      </p:cxnSp>
      <p:cxnSp>
        <p:nvCxnSpPr>
          <p:cNvPr id="51" name="AutoShape 25"/>
          <p:cNvCxnSpPr>
            <a:cxnSpLocks noChangeShapeType="1"/>
            <a:stCxn id="36" idx="5"/>
            <a:endCxn id="31" idx="0"/>
          </p:cNvCxnSpPr>
          <p:nvPr>
            <p:custDataLst>
              <p:tags r:id="rId45"/>
            </p:custDataLst>
          </p:nvPr>
        </p:nvCxnSpPr>
        <p:spPr bwMode="auto">
          <a:xfrm>
            <a:off x="6726238" y="3798888"/>
            <a:ext cx="131762" cy="525462"/>
          </a:xfrm>
          <a:prstGeom prst="straightConnector1">
            <a:avLst/>
          </a:prstGeom>
          <a:noFill/>
          <a:ln w="9525">
            <a:solidFill>
              <a:schemeClr val="tx1"/>
            </a:solidFill>
            <a:round/>
            <a:headEnd/>
            <a:tailEnd type="triangle" w="med" len="med"/>
          </a:ln>
          <a:effectLst/>
        </p:spPr>
      </p:cxnSp>
      <p:sp>
        <p:nvSpPr>
          <p:cNvPr id="52" name="Oval 7"/>
          <p:cNvSpPr>
            <a:spLocks noChangeAspect="1" noChangeArrowheads="1"/>
          </p:cNvSpPr>
          <p:nvPr>
            <p:custDataLst>
              <p:tags r:id="rId46"/>
            </p:custDataLst>
          </p:nvPr>
        </p:nvSpPr>
        <p:spPr bwMode="auto">
          <a:xfrm>
            <a:off x="50292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1</a:t>
            </a:r>
          </a:p>
        </p:txBody>
      </p:sp>
      <p:sp>
        <p:nvSpPr>
          <p:cNvPr id="54" name="Content Placeholder 2"/>
          <p:cNvSpPr>
            <a:spLocks noGrp="1"/>
          </p:cNvSpPr>
          <p:nvPr>
            <p:ph idx="1"/>
          </p:nvPr>
        </p:nvSpPr>
        <p:spPr>
          <a:xfrm>
            <a:off x="1828800" y="5486400"/>
            <a:ext cx="6324600" cy="685800"/>
          </a:xfrm>
        </p:spPr>
        <p:txBody>
          <a:bodyPr>
            <a:normAutofit fontScale="70000" lnSpcReduction="20000"/>
          </a:bodyPr>
          <a:lstStyle/>
          <a:p>
            <a:r>
              <a:rPr lang="en-US" dirty="0" smtClean="0"/>
              <a:t>Happens to already be less than children (</a:t>
            </a:r>
            <a:r>
              <a:rPr lang="en-US" dirty="0" err="1" smtClean="0"/>
              <a:t>er</a:t>
            </a:r>
            <a:r>
              <a:rPr lang="en-US" dirty="0" smtClean="0"/>
              <a:t>, child)</a:t>
            </a:r>
          </a:p>
          <a:p>
            <a:endParaRPr lang="en-US" dirty="0"/>
          </a:p>
        </p:txBody>
      </p:sp>
    </p:spTree>
    <p:extLst>
      <p:ext uri="{BB962C8B-B14F-4D97-AF65-F5344CB8AC3E}">
        <p14:creationId xmlns:p14="http://schemas.microsoft.com/office/powerpoint/2010/main" val="2356879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solidFill>
                  <a:srgbClr val="0000FF"/>
                </a:solidFill>
              </a:rPr>
              <a:t>Example</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30" name="Oval 3"/>
          <p:cNvSpPr>
            <a:spLocks noChangeAspect="1" noChangeArrowheads="1"/>
          </p:cNvSpPr>
          <p:nvPr>
            <p:custDataLst>
              <p:tags r:id="rId1"/>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31" name="Oval 4"/>
          <p:cNvSpPr>
            <a:spLocks noChangeAspect="1" noChangeArrowheads="1"/>
          </p:cNvSpPr>
          <p:nvPr>
            <p:custDataLst>
              <p:tags r:id="rId2"/>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32" name="Oval 5"/>
          <p:cNvSpPr>
            <a:spLocks noChangeAspect="1" noChangeArrowheads="1"/>
          </p:cNvSpPr>
          <p:nvPr>
            <p:custDataLst>
              <p:tags r:id="rId3"/>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1</a:t>
            </a:r>
          </a:p>
        </p:txBody>
      </p:sp>
      <p:sp>
        <p:nvSpPr>
          <p:cNvPr id="33" name="Oval 6"/>
          <p:cNvSpPr>
            <a:spLocks noChangeAspect="1" noChangeArrowheads="1"/>
          </p:cNvSpPr>
          <p:nvPr>
            <p:custDataLst>
              <p:tags r:id="rId4"/>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34" name="Oval 8"/>
          <p:cNvSpPr>
            <a:spLocks noChangeAspect="1" noChangeArrowheads="1"/>
          </p:cNvSpPr>
          <p:nvPr>
            <p:custDataLst>
              <p:tags r:id="rId5"/>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35" name="Oval 9"/>
          <p:cNvSpPr>
            <a:spLocks noChangeAspect="1" noChangeArrowheads="1"/>
          </p:cNvSpPr>
          <p:nvPr>
            <p:custDataLst>
              <p:tags r:id="rId6"/>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36" name="Oval 10"/>
          <p:cNvSpPr>
            <a:spLocks noChangeAspect="1" noChangeArrowheads="1"/>
          </p:cNvSpPr>
          <p:nvPr>
            <p:custDataLst>
              <p:tags r:id="rId7"/>
            </p:custDataLst>
          </p:nvPr>
        </p:nvSpPr>
        <p:spPr bwMode="auto">
          <a:xfrm>
            <a:off x="2057400" y="3454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10</a:t>
            </a:r>
          </a:p>
        </p:txBody>
      </p:sp>
      <p:sp>
        <p:nvSpPr>
          <p:cNvPr id="37" name="Oval 11"/>
          <p:cNvSpPr>
            <a:spLocks noChangeAspect="1" noChangeArrowheads="1"/>
          </p:cNvSpPr>
          <p:nvPr>
            <p:custDataLst>
              <p:tags r:id="rId8"/>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38" name="Oval 12"/>
          <p:cNvSpPr>
            <a:spLocks noChangeAspect="1" noChangeArrowheads="1"/>
          </p:cNvSpPr>
          <p:nvPr>
            <p:custDataLst>
              <p:tags r:id="rId9"/>
            </p:custDataLst>
          </p:nvPr>
        </p:nvSpPr>
        <p:spPr bwMode="auto">
          <a:xfrm>
            <a:off x="36576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39" name="Oval 13"/>
          <p:cNvSpPr>
            <a:spLocks noChangeAspect="1" noChangeArrowheads="1"/>
          </p:cNvSpPr>
          <p:nvPr>
            <p:custDataLst>
              <p:tags r:id="rId10"/>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5</a:t>
            </a:r>
          </a:p>
        </p:txBody>
      </p:sp>
      <p:sp>
        <p:nvSpPr>
          <p:cNvPr id="40" name="Oval 14"/>
          <p:cNvSpPr>
            <a:spLocks noChangeAspect="1" noChangeArrowheads="1"/>
          </p:cNvSpPr>
          <p:nvPr>
            <p:custDataLst>
              <p:tags r:id="rId11"/>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41" name="AutoShape 15"/>
          <p:cNvCxnSpPr>
            <a:cxnSpLocks noChangeShapeType="1"/>
            <a:stCxn id="40" idx="3"/>
            <a:endCxn id="39" idx="0"/>
          </p:cNvCxnSpPr>
          <p:nvPr>
            <p:custDataLst>
              <p:tags r:id="rId12"/>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42" name="AutoShape 16"/>
          <p:cNvCxnSpPr>
            <a:cxnSpLocks noChangeShapeType="1"/>
            <a:stCxn id="40" idx="5"/>
            <a:endCxn id="38" idx="0"/>
          </p:cNvCxnSpPr>
          <p:nvPr>
            <p:custDataLst>
              <p:tags r:id="rId13"/>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43" name="AutoShape 17"/>
          <p:cNvCxnSpPr>
            <a:cxnSpLocks noChangeShapeType="1"/>
            <a:stCxn id="38" idx="3"/>
            <a:endCxn id="35" idx="0"/>
          </p:cNvCxnSpPr>
          <p:nvPr>
            <p:custDataLst>
              <p:tags r:id="rId14"/>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44" name="AutoShape 18"/>
          <p:cNvCxnSpPr>
            <a:cxnSpLocks noChangeShapeType="1"/>
            <a:stCxn id="38" idx="5"/>
            <a:endCxn id="34" idx="0"/>
          </p:cNvCxnSpPr>
          <p:nvPr>
            <p:custDataLst>
              <p:tags r:id="rId15"/>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45" name="AutoShape 19"/>
          <p:cNvCxnSpPr>
            <a:cxnSpLocks noChangeShapeType="1"/>
            <a:stCxn id="35" idx="3"/>
            <a:endCxn id="30" idx="0"/>
          </p:cNvCxnSpPr>
          <p:nvPr>
            <p:custDataLst>
              <p:tags r:id="rId16"/>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46" name="AutoShape 20"/>
          <p:cNvCxnSpPr>
            <a:cxnSpLocks noChangeShapeType="1"/>
            <a:stCxn id="39" idx="3"/>
            <a:endCxn id="37" idx="0"/>
          </p:cNvCxnSpPr>
          <p:nvPr>
            <p:custDataLst>
              <p:tags r:id="rId17"/>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47" name="AutoShape 21"/>
          <p:cNvCxnSpPr>
            <a:cxnSpLocks noChangeShapeType="1"/>
            <a:stCxn id="39" idx="5"/>
            <a:endCxn id="36" idx="0"/>
          </p:cNvCxnSpPr>
          <p:nvPr>
            <p:custDataLst>
              <p:tags r:id="rId18"/>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48" name="AutoShape 22"/>
          <p:cNvCxnSpPr>
            <a:cxnSpLocks noChangeShapeType="1"/>
            <a:stCxn id="37" idx="3"/>
          </p:cNvCxnSpPr>
          <p:nvPr>
            <p:custDataLst>
              <p:tags r:id="rId19"/>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49" name="AutoShape 23"/>
          <p:cNvCxnSpPr>
            <a:cxnSpLocks noChangeShapeType="1"/>
            <a:stCxn id="37" idx="5"/>
            <a:endCxn id="33" idx="0"/>
          </p:cNvCxnSpPr>
          <p:nvPr>
            <p:custDataLst>
              <p:tags r:id="rId20"/>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50" name="AutoShape 24"/>
          <p:cNvCxnSpPr>
            <a:cxnSpLocks noChangeShapeType="1"/>
            <a:stCxn id="36" idx="3"/>
            <a:endCxn id="32" idx="0"/>
          </p:cNvCxnSpPr>
          <p:nvPr>
            <p:custDataLst>
              <p:tags r:id="rId21"/>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51" name="AutoShape 25"/>
          <p:cNvCxnSpPr>
            <a:cxnSpLocks noChangeShapeType="1"/>
            <a:stCxn id="36" idx="5"/>
            <a:endCxn id="31" idx="0"/>
          </p:cNvCxnSpPr>
          <p:nvPr>
            <p:custDataLst>
              <p:tags r:id="rId22"/>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52" name="Oval 7"/>
          <p:cNvSpPr>
            <a:spLocks noChangeAspect="1" noChangeArrowheads="1"/>
          </p:cNvSpPr>
          <p:nvPr>
            <p:custDataLst>
              <p:tags r:id="rId23"/>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2</a:t>
            </a:r>
          </a:p>
        </p:txBody>
      </p:sp>
      <p:sp>
        <p:nvSpPr>
          <p:cNvPr id="54" name="Content Placeholder 2"/>
          <p:cNvSpPr>
            <a:spLocks noGrp="1"/>
          </p:cNvSpPr>
          <p:nvPr>
            <p:ph idx="1"/>
          </p:nvPr>
        </p:nvSpPr>
        <p:spPr>
          <a:xfrm>
            <a:off x="1828800" y="5486400"/>
            <a:ext cx="6324600" cy="685800"/>
          </a:xfrm>
        </p:spPr>
        <p:txBody>
          <a:bodyPr>
            <a:normAutofit fontScale="85000" lnSpcReduction="10000"/>
          </a:bodyPr>
          <a:lstStyle/>
          <a:p>
            <a:r>
              <a:rPr lang="en-US" dirty="0" smtClean="0"/>
              <a:t>Percolate down (notice that moves 1 up)</a:t>
            </a:r>
          </a:p>
          <a:p>
            <a:endParaRPr lang="en-US" dirty="0"/>
          </a:p>
        </p:txBody>
      </p:sp>
      <p:sp>
        <p:nvSpPr>
          <p:cNvPr id="55" name="Oval 3"/>
          <p:cNvSpPr>
            <a:spLocks noChangeAspect="1" noChangeArrowheads="1"/>
          </p:cNvSpPr>
          <p:nvPr>
            <p:custDataLst>
              <p:tags r:id="rId24"/>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56" name="Oval 4"/>
          <p:cNvSpPr>
            <a:spLocks noChangeAspect="1" noChangeArrowheads="1"/>
          </p:cNvSpPr>
          <p:nvPr>
            <p:custDataLst>
              <p:tags r:id="rId25"/>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57" name="Oval 5"/>
          <p:cNvSpPr>
            <a:spLocks noChangeAspect="1" noChangeArrowheads="1"/>
          </p:cNvSpPr>
          <p:nvPr>
            <p:custDataLst>
              <p:tags r:id="rId26"/>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58" name="Oval 6"/>
          <p:cNvSpPr>
            <a:spLocks noChangeAspect="1" noChangeArrowheads="1"/>
          </p:cNvSpPr>
          <p:nvPr>
            <p:custDataLst>
              <p:tags r:id="rId27"/>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59" name="Oval 8"/>
          <p:cNvSpPr>
            <a:spLocks noChangeAspect="1" noChangeArrowheads="1"/>
          </p:cNvSpPr>
          <p:nvPr>
            <p:custDataLst>
              <p:tags r:id="rId28"/>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60" name="Oval 9"/>
          <p:cNvSpPr>
            <a:spLocks noChangeAspect="1" noChangeArrowheads="1"/>
          </p:cNvSpPr>
          <p:nvPr>
            <p:custDataLst>
              <p:tags r:id="rId29"/>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61" name="Oval 10"/>
          <p:cNvSpPr>
            <a:spLocks noChangeAspect="1" noChangeArrowheads="1"/>
          </p:cNvSpPr>
          <p:nvPr>
            <p:custDataLst>
              <p:tags r:id="rId30"/>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62" name="Oval 11"/>
          <p:cNvSpPr>
            <a:spLocks noChangeAspect="1" noChangeArrowheads="1"/>
          </p:cNvSpPr>
          <p:nvPr>
            <p:custDataLst>
              <p:tags r:id="rId31"/>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63" name="Oval 12"/>
          <p:cNvSpPr>
            <a:spLocks noChangeAspect="1" noChangeArrowheads="1"/>
          </p:cNvSpPr>
          <p:nvPr>
            <p:custDataLst>
              <p:tags r:id="rId32"/>
            </p:custDataLst>
          </p:nvPr>
        </p:nvSpPr>
        <p:spPr bwMode="auto">
          <a:xfrm>
            <a:off x="79248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64" name="Oval 13"/>
          <p:cNvSpPr>
            <a:spLocks noChangeAspect="1" noChangeArrowheads="1"/>
          </p:cNvSpPr>
          <p:nvPr>
            <p:custDataLst>
              <p:tags r:id="rId33"/>
            </p:custDataLst>
          </p:nvPr>
        </p:nvSpPr>
        <p:spPr bwMode="auto">
          <a:xfrm>
            <a:off x="57912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65" name="Oval 14"/>
          <p:cNvSpPr>
            <a:spLocks noChangeAspect="1" noChangeArrowheads="1"/>
          </p:cNvSpPr>
          <p:nvPr>
            <p:custDataLst>
              <p:tags r:id="rId34"/>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66" name="AutoShape 15"/>
          <p:cNvCxnSpPr>
            <a:cxnSpLocks noChangeShapeType="1"/>
            <a:stCxn id="65" idx="3"/>
            <a:endCxn id="64" idx="0"/>
          </p:cNvCxnSpPr>
          <p:nvPr>
            <p:custDataLst>
              <p:tags r:id="rId35"/>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67" name="AutoShape 16"/>
          <p:cNvCxnSpPr>
            <a:cxnSpLocks noChangeShapeType="1"/>
            <a:stCxn id="65" idx="5"/>
            <a:endCxn id="63" idx="0"/>
          </p:cNvCxnSpPr>
          <p:nvPr>
            <p:custDataLst>
              <p:tags r:id="rId36"/>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68" name="AutoShape 17"/>
          <p:cNvCxnSpPr>
            <a:cxnSpLocks noChangeShapeType="1"/>
            <a:stCxn id="63" idx="3"/>
            <a:endCxn id="60" idx="0"/>
          </p:cNvCxnSpPr>
          <p:nvPr>
            <p:custDataLst>
              <p:tags r:id="rId37"/>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69" name="AutoShape 18"/>
          <p:cNvCxnSpPr>
            <a:cxnSpLocks noChangeShapeType="1"/>
            <a:stCxn id="63" idx="5"/>
            <a:endCxn id="59" idx="0"/>
          </p:cNvCxnSpPr>
          <p:nvPr>
            <p:custDataLst>
              <p:tags r:id="rId38"/>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70" name="AutoShape 19"/>
          <p:cNvCxnSpPr>
            <a:cxnSpLocks noChangeShapeType="1"/>
            <a:stCxn id="60" idx="3"/>
            <a:endCxn id="55" idx="0"/>
          </p:cNvCxnSpPr>
          <p:nvPr>
            <p:custDataLst>
              <p:tags r:id="rId39"/>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71" name="AutoShape 20"/>
          <p:cNvCxnSpPr>
            <a:cxnSpLocks noChangeShapeType="1"/>
            <a:stCxn id="64" idx="3"/>
            <a:endCxn id="62" idx="0"/>
          </p:cNvCxnSpPr>
          <p:nvPr>
            <p:custDataLst>
              <p:tags r:id="rId40"/>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72" name="AutoShape 21"/>
          <p:cNvCxnSpPr>
            <a:cxnSpLocks noChangeShapeType="1"/>
            <a:stCxn id="64" idx="5"/>
            <a:endCxn id="61" idx="0"/>
          </p:cNvCxnSpPr>
          <p:nvPr>
            <p:custDataLst>
              <p:tags r:id="rId41"/>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73" name="AutoShape 22"/>
          <p:cNvCxnSpPr>
            <a:cxnSpLocks noChangeShapeType="1"/>
            <a:stCxn id="62" idx="3"/>
          </p:cNvCxnSpPr>
          <p:nvPr>
            <p:custDataLst>
              <p:tags r:id="rId42"/>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74" name="AutoShape 23"/>
          <p:cNvCxnSpPr>
            <a:cxnSpLocks noChangeShapeType="1"/>
            <a:stCxn id="62" idx="5"/>
            <a:endCxn id="58" idx="0"/>
          </p:cNvCxnSpPr>
          <p:nvPr>
            <p:custDataLst>
              <p:tags r:id="rId43"/>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75" name="AutoShape 24"/>
          <p:cNvCxnSpPr>
            <a:cxnSpLocks noChangeShapeType="1"/>
            <a:stCxn id="61" idx="3"/>
            <a:endCxn id="57" idx="0"/>
          </p:cNvCxnSpPr>
          <p:nvPr>
            <p:custDataLst>
              <p:tags r:id="rId44"/>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76" name="AutoShape 25"/>
          <p:cNvCxnSpPr>
            <a:cxnSpLocks noChangeShapeType="1"/>
            <a:stCxn id="61" idx="5"/>
            <a:endCxn id="56" idx="0"/>
          </p:cNvCxnSpPr>
          <p:nvPr>
            <p:custDataLst>
              <p:tags r:id="rId45"/>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77" name="Oval 7"/>
          <p:cNvSpPr>
            <a:spLocks noChangeAspect="1" noChangeArrowheads="1"/>
          </p:cNvSpPr>
          <p:nvPr>
            <p:custDataLst>
              <p:tags r:id="rId46"/>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2515325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solidFill>
                  <a:srgbClr val="0000FF"/>
                </a:solidFill>
              </a:rPr>
              <a:t>Example</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3</a:t>
            </a:r>
          </a:p>
        </p:txBody>
      </p:sp>
      <p:sp>
        <p:nvSpPr>
          <p:cNvPr id="54" name="Content Placeholder 2"/>
          <p:cNvSpPr>
            <a:spLocks noGrp="1"/>
          </p:cNvSpPr>
          <p:nvPr>
            <p:ph idx="1"/>
          </p:nvPr>
        </p:nvSpPr>
        <p:spPr>
          <a:xfrm>
            <a:off x="1828800" y="5486400"/>
            <a:ext cx="6324600" cy="685800"/>
          </a:xfrm>
        </p:spPr>
        <p:txBody>
          <a:bodyPr/>
          <a:lstStyle/>
          <a:p>
            <a:r>
              <a:rPr lang="en-US" dirty="0" smtClean="0"/>
              <a:t>Another nothing-to-do step</a:t>
            </a:r>
          </a:p>
          <a:p>
            <a:endParaRPr lang="en-US" dirty="0"/>
          </a:p>
        </p:txBody>
      </p:sp>
      <p:sp>
        <p:nvSpPr>
          <p:cNvPr id="55" name="Oval 3"/>
          <p:cNvSpPr>
            <a:spLocks noChangeAspect="1" noChangeArrowheads="1"/>
          </p:cNvSpPr>
          <p:nvPr>
            <p:custDataLst>
              <p:tags r:id="rId1"/>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56" name="Oval 4"/>
          <p:cNvSpPr>
            <a:spLocks noChangeAspect="1" noChangeArrowheads="1"/>
          </p:cNvSpPr>
          <p:nvPr>
            <p:custDataLst>
              <p:tags r:id="rId2"/>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57" name="Oval 5"/>
          <p:cNvSpPr>
            <a:spLocks noChangeAspect="1" noChangeArrowheads="1"/>
          </p:cNvSpPr>
          <p:nvPr>
            <p:custDataLst>
              <p:tags r:id="rId3"/>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58" name="Oval 6"/>
          <p:cNvSpPr>
            <a:spLocks noChangeAspect="1" noChangeArrowheads="1"/>
          </p:cNvSpPr>
          <p:nvPr>
            <p:custDataLst>
              <p:tags r:id="rId4"/>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59" name="Oval 8"/>
          <p:cNvSpPr>
            <a:spLocks noChangeAspect="1" noChangeArrowheads="1"/>
          </p:cNvSpPr>
          <p:nvPr>
            <p:custDataLst>
              <p:tags r:id="rId5"/>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60" name="Oval 9"/>
          <p:cNvSpPr>
            <a:spLocks noChangeAspect="1" noChangeArrowheads="1"/>
          </p:cNvSpPr>
          <p:nvPr>
            <p:custDataLst>
              <p:tags r:id="rId6"/>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61" name="Oval 10"/>
          <p:cNvSpPr>
            <a:spLocks noChangeAspect="1" noChangeArrowheads="1"/>
          </p:cNvSpPr>
          <p:nvPr>
            <p:custDataLst>
              <p:tags r:id="rId7"/>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62" name="Oval 11"/>
          <p:cNvSpPr>
            <a:spLocks noChangeAspect="1" noChangeArrowheads="1"/>
          </p:cNvSpPr>
          <p:nvPr>
            <p:custDataLst>
              <p:tags r:id="rId8"/>
            </p:custDataLst>
          </p:nvPr>
        </p:nvSpPr>
        <p:spPr bwMode="auto">
          <a:xfrm>
            <a:off x="990600" y="3454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3</a:t>
            </a:r>
          </a:p>
        </p:txBody>
      </p:sp>
      <p:sp>
        <p:nvSpPr>
          <p:cNvPr id="63" name="Oval 12"/>
          <p:cNvSpPr>
            <a:spLocks noChangeAspect="1" noChangeArrowheads="1"/>
          </p:cNvSpPr>
          <p:nvPr>
            <p:custDataLst>
              <p:tags r:id="rId9"/>
            </p:custDataLst>
          </p:nvPr>
        </p:nvSpPr>
        <p:spPr bwMode="auto">
          <a:xfrm>
            <a:off x="36576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11</a:t>
            </a:r>
          </a:p>
        </p:txBody>
      </p:sp>
      <p:sp>
        <p:nvSpPr>
          <p:cNvPr id="64" name="Oval 13"/>
          <p:cNvSpPr>
            <a:spLocks noChangeAspect="1" noChangeArrowheads="1"/>
          </p:cNvSpPr>
          <p:nvPr>
            <p:custDataLst>
              <p:tags r:id="rId10"/>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65" name="Oval 14"/>
          <p:cNvSpPr>
            <a:spLocks noChangeAspect="1" noChangeArrowheads="1"/>
          </p:cNvSpPr>
          <p:nvPr>
            <p:custDataLst>
              <p:tags r:id="rId11"/>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66" name="AutoShape 15"/>
          <p:cNvCxnSpPr>
            <a:cxnSpLocks noChangeShapeType="1"/>
            <a:stCxn id="65" idx="3"/>
            <a:endCxn id="64" idx="0"/>
          </p:cNvCxnSpPr>
          <p:nvPr>
            <p:custDataLst>
              <p:tags r:id="rId12"/>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67" name="AutoShape 16"/>
          <p:cNvCxnSpPr>
            <a:cxnSpLocks noChangeShapeType="1"/>
            <a:stCxn id="65" idx="5"/>
            <a:endCxn id="63" idx="0"/>
          </p:cNvCxnSpPr>
          <p:nvPr>
            <p:custDataLst>
              <p:tags r:id="rId13"/>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68" name="AutoShape 17"/>
          <p:cNvCxnSpPr>
            <a:cxnSpLocks noChangeShapeType="1"/>
            <a:stCxn id="63" idx="3"/>
            <a:endCxn id="60" idx="0"/>
          </p:cNvCxnSpPr>
          <p:nvPr>
            <p:custDataLst>
              <p:tags r:id="rId14"/>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69" name="AutoShape 18"/>
          <p:cNvCxnSpPr>
            <a:cxnSpLocks noChangeShapeType="1"/>
            <a:stCxn id="63" idx="5"/>
            <a:endCxn id="59" idx="0"/>
          </p:cNvCxnSpPr>
          <p:nvPr>
            <p:custDataLst>
              <p:tags r:id="rId15"/>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70" name="AutoShape 19"/>
          <p:cNvCxnSpPr>
            <a:cxnSpLocks noChangeShapeType="1"/>
            <a:stCxn id="60" idx="3"/>
            <a:endCxn id="55" idx="0"/>
          </p:cNvCxnSpPr>
          <p:nvPr>
            <p:custDataLst>
              <p:tags r:id="rId16"/>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71" name="AutoShape 20"/>
          <p:cNvCxnSpPr>
            <a:cxnSpLocks noChangeShapeType="1"/>
            <a:stCxn id="64" idx="3"/>
            <a:endCxn id="62" idx="0"/>
          </p:cNvCxnSpPr>
          <p:nvPr>
            <p:custDataLst>
              <p:tags r:id="rId17"/>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72" name="AutoShape 21"/>
          <p:cNvCxnSpPr>
            <a:cxnSpLocks noChangeShapeType="1"/>
            <a:stCxn id="64" idx="5"/>
            <a:endCxn id="61" idx="0"/>
          </p:cNvCxnSpPr>
          <p:nvPr>
            <p:custDataLst>
              <p:tags r:id="rId18"/>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73" name="AutoShape 22"/>
          <p:cNvCxnSpPr>
            <a:cxnSpLocks noChangeShapeType="1"/>
            <a:stCxn id="62" idx="3"/>
          </p:cNvCxnSpPr>
          <p:nvPr>
            <p:custDataLst>
              <p:tags r:id="rId19"/>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74" name="AutoShape 23"/>
          <p:cNvCxnSpPr>
            <a:cxnSpLocks noChangeShapeType="1"/>
            <a:stCxn id="62" idx="5"/>
            <a:endCxn id="58" idx="0"/>
          </p:cNvCxnSpPr>
          <p:nvPr>
            <p:custDataLst>
              <p:tags r:id="rId20"/>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75" name="AutoShape 24"/>
          <p:cNvCxnSpPr>
            <a:cxnSpLocks noChangeShapeType="1"/>
            <a:stCxn id="61" idx="3"/>
            <a:endCxn id="57" idx="0"/>
          </p:cNvCxnSpPr>
          <p:nvPr>
            <p:custDataLst>
              <p:tags r:id="rId21"/>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76" name="AutoShape 25"/>
          <p:cNvCxnSpPr>
            <a:cxnSpLocks noChangeShapeType="1"/>
            <a:stCxn id="61" idx="5"/>
            <a:endCxn id="56" idx="0"/>
          </p:cNvCxnSpPr>
          <p:nvPr>
            <p:custDataLst>
              <p:tags r:id="rId22"/>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77" name="Oval 7"/>
          <p:cNvSpPr>
            <a:spLocks noChangeAspect="1" noChangeArrowheads="1"/>
          </p:cNvSpPr>
          <p:nvPr>
            <p:custDataLst>
              <p:tags r:id="rId23"/>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78" name="Oval 3"/>
          <p:cNvSpPr>
            <a:spLocks noChangeAspect="1" noChangeArrowheads="1"/>
          </p:cNvSpPr>
          <p:nvPr>
            <p:custDataLst>
              <p:tags r:id="rId24"/>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79" name="Oval 4"/>
          <p:cNvSpPr>
            <a:spLocks noChangeAspect="1" noChangeArrowheads="1"/>
          </p:cNvSpPr>
          <p:nvPr>
            <p:custDataLst>
              <p:tags r:id="rId25"/>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26"/>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27"/>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28"/>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29"/>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84" name="Oval 10"/>
          <p:cNvSpPr>
            <a:spLocks noChangeAspect="1" noChangeArrowheads="1"/>
          </p:cNvSpPr>
          <p:nvPr>
            <p:custDataLst>
              <p:tags r:id="rId30"/>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85" name="Oval 11"/>
          <p:cNvSpPr>
            <a:spLocks noChangeAspect="1" noChangeArrowheads="1"/>
          </p:cNvSpPr>
          <p:nvPr>
            <p:custDataLst>
              <p:tags r:id="rId31"/>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86" name="Oval 12"/>
          <p:cNvSpPr>
            <a:spLocks noChangeAspect="1" noChangeArrowheads="1"/>
          </p:cNvSpPr>
          <p:nvPr>
            <p:custDataLst>
              <p:tags r:id="rId32"/>
            </p:custDataLst>
          </p:nvPr>
        </p:nvSpPr>
        <p:spPr bwMode="auto">
          <a:xfrm>
            <a:off x="79248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11</a:t>
            </a:r>
          </a:p>
        </p:txBody>
      </p:sp>
      <p:sp>
        <p:nvSpPr>
          <p:cNvPr id="87" name="Oval 13"/>
          <p:cNvSpPr>
            <a:spLocks noChangeAspect="1" noChangeArrowheads="1"/>
          </p:cNvSpPr>
          <p:nvPr>
            <p:custDataLst>
              <p:tags r:id="rId33"/>
            </p:custDataLst>
          </p:nvPr>
        </p:nvSpPr>
        <p:spPr bwMode="auto">
          <a:xfrm>
            <a:off x="57912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88" name="Oval 14"/>
          <p:cNvSpPr>
            <a:spLocks noChangeAspect="1" noChangeArrowheads="1"/>
          </p:cNvSpPr>
          <p:nvPr>
            <p:custDataLst>
              <p:tags r:id="rId34"/>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89" name="AutoShape 15"/>
          <p:cNvCxnSpPr>
            <a:cxnSpLocks noChangeShapeType="1"/>
            <a:stCxn id="88" idx="3"/>
            <a:endCxn id="87" idx="0"/>
          </p:cNvCxnSpPr>
          <p:nvPr>
            <p:custDataLst>
              <p:tags r:id="rId35"/>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36"/>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37"/>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38"/>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39"/>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40"/>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41"/>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42"/>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43"/>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44"/>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45"/>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46"/>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7292057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solidFill>
                  <a:srgbClr val="0000FF"/>
                </a:solidFill>
              </a:rPr>
              <a:t>Example</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4</a:t>
            </a:r>
          </a:p>
        </p:txBody>
      </p:sp>
      <p:sp>
        <p:nvSpPr>
          <p:cNvPr id="54" name="Content Placeholder 2"/>
          <p:cNvSpPr>
            <a:spLocks noGrp="1"/>
          </p:cNvSpPr>
          <p:nvPr>
            <p:ph idx="1"/>
          </p:nvPr>
        </p:nvSpPr>
        <p:spPr>
          <a:xfrm>
            <a:off x="1828800" y="5486400"/>
            <a:ext cx="6324600" cy="685800"/>
          </a:xfrm>
        </p:spPr>
        <p:txBody>
          <a:bodyPr>
            <a:normAutofit fontScale="70000" lnSpcReduction="20000"/>
          </a:bodyPr>
          <a:lstStyle/>
          <a:p>
            <a:r>
              <a:rPr lang="en-US" dirty="0" smtClean="0"/>
              <a:t>Percolate down as necessary (steps 4a and 4b)</a:t>
            </a:r>
          </a:p>
          <a:p>
            <a:endParaRPr lang="en-US" dirty="0"/>
          </a:p>
        </p:txBody>
      </p:sp>
      <p:sp>
        <p:nvSpPr>
          <p:cNvPr id="78" name="Oval 3"/>
          <p:cNvSpPr>
            <a:spLocks noChangeAspect="1" noChangeArrowheads="1"/>
          </p:cNvSpPr>
          <p:nvPr>
            <p:custDataLst>
              <p:tags r:id="rId1"/>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79" name="Oval 4"/>
          <p:cNvSpPr>
            <a:spLocks noChangeAspect="1" noChangeArrowheads="1"/>
          </p:cNvSpPr>
          <p:nvPr>
            <p:custDataLst>
              <p:tags r:id="rId2"/>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3"/>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4"/>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5"/>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6"/>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84" name="Oval 10"/>
          <p:cNvSpPr>
            <a:spLocks noChangeAspect="1" noChangeArrowheads="1"/>
          </p:cNvSpPr>
          <p:nvPr>
            <p:custDataLst>
              <p:tags r:id="rId7"/>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85" name="Oval 11"/>
          <p:cNvSpPr>
            <a:spLocks noChangeAspect="1" noChangeArrowheads="1"/>
          </p:cNvSpPr>
          <p:nvPr>
            <p:custDataLst>
              <p:tags r:id="rId8"/>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86" name="Oval 12"/>
          <p:cNvSpPr>
            <a:spLocks noChangeAspect="1" noChangeArrowheads="1"/>
          </p:cNvSpPr>
          <p:nvPr>
            <p:custDataLst>
              <p:tags r:id="rId9"/>
            </p:custDataLst>
          </p:nvPr>
        </p:nvSpPr>
        <p:spPr bwMode="auto">
          <a:xfrm>
            <a:off x="79248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87" name="Oval 13"/>
          <p:cNvSpPr>
            <a:spLocks noChangeAspect="1" noChangeArrowheads="1"/>
          </p:cNvSpPr>
          <p:nvPr>
            <p:custDataLst>
              <p:tags r:id="rId10"/>
            </p:custDataLst>
          </p:nvPr>
        </p:nvSpPr>
        <p:spPr bwMode="auto">
          <a:xfrm>
            <a:off x="57912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88" name="Oval 14"/>
          <p:cNvSpPr>
            <a:spLocks noChangeAspect="1" noChangeArrowheads="1"/>
          </p:cNvSpPr>
          <p:nvPr>
            <p:custDataLst>
              <p:tags r:id="rId11"/>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89" name="AutoShape 15"/>
          <p:cNvCxnSpPr>
            <a:cxnSpLocks noChangeShapeType="1"/>
            <a:stCxn id="88" idx="3"/>
            <a:endCxn id="87" idx="0"/>
          </p:cNvCxnSpPr>
          <p:nvPr>
            <p:custDataLst>
              <p:tags r:id="rId12"/>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13"/>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14"/>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15"/>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16"/>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17"/>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18"/>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19"/>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20"/>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21"/>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22"/>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23"/>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102" name="Oval 3"/>
          <p:cNvSpPr>
            <a:spLocks noChangeAspect="1" noChangeArrowheads="1"/>
          </p:cNvSpPr>
          <p:nvPr>
            <p:custDataLst>
              <p:tags r:id="rId24"/>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a:t>6</a:t>
            </a:r>
          </a:p>
        </p:txBody>
      </p:sp>
      <p:sp>
        <p:nvSpPr>
          <p:cNvPr id="103" name="Oval 4"/>
          <p:cNvSpPr>
            <a:spLocks noChangeAspect="1" noChangeArrowheads="1"/>
          </p:cNvSpPr>
          <p:nvPr>
            <p:custDataLst>
              <p:tags r:id="rId25"/>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104" name="Oval 5"/>
          <p:cNvSpPr>
            <a:spLocks noChangeAspect="1" noChangeArrowheads="1"/>
          </p:cNvSpPr>
          <p:nvPr>
            <p:custDataLst>
              <p:tags r:id="rId26"/>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105" name="Oval 6"/>
          <p:cNvSpPr>
            <a:spLocks noChangeAspect="1" noChangeArrowheads="1"/>
          </p:cNvSpPr>
          <p:nvPr>
            <p:custDataLst>
              <p:tags r:id="rId27"/>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06" name="Oval 8"/>
          <p:cNvSpPr>
            <a:spLocks noChangeAspect="1" noChangeArrowheads="1"/>
          </p:cNvSpPr>
          <p:nvPr>
            <p:custDataLst>
              <p:tags r:id="rId28"/>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07" name="Oval 9"/>
          <p:cNvSpPr>
            <a:spLocks noChangeAspect="1" noChangeArrowheads="1"/>
          </p:cNvSpPr>
          <p:nvPr>
            <p:custDataLst>
              <p:tags r:id="rId29"/>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a:t>2</a:t>
            </a:r>
          </a:p>
        </p:txBody>
      </p:sp>
      <p:sp>
        <p:nvSpPr>
          <p:cNvPr id="108" name="Oval 10"/>
          <p:cNvSpPr>
            <a:spLocks noChangeAspect="1" noChangeArrowheads="1"/>
          </p:cNvSpPr>
          <p:nvPr>
            <p:custDataLst>
              <p:tags r:id="rId30"/>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109" name="Oval 11"/>
          <p:cNvSpPr>
            <a:spLocks noChangeAspect="1" noChangeArrowheads="1"/>
          </p:cNvSpPr>
          <p:nvPr>
            <p:custDataLst>
              <p:tags r:id="rId31"/>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10" name="Oval 12"/>
          <p:cNvSpPr>
            <a:spLocks noChangeAspect="1" noChangeArrowheads="1"/>
          </p:cNvSpPr>
          <p:nvPr>
            <p:custDataLst>
              <p:tags r:id="rId32"/>
            </p:custDataLst>
          </p:nvPr>
        </p:nvSpPr>
        <p:spPr bwMode="auto">
          <a:xfrm>
            <a:off x="3657600" y="2565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11</a:t>
            </a:r>
          </a:p>
        </p:txBody>
      </p:sp>
      <p:sp>
        <p:nvSpPr>
          <p:cNvPr id="111" name="Oval 13"/>
          <p:cNvSpPr>
            <a:spLocks noChangeAspect="1" noChangeArrowheads="1"/>
          </p:cNvSpPr>
          <p:nvPr>
            <p:custDataLst>
              <p:tags r:id="rId33"/>
            </p:custDataLst>
          </p:nvPr>
        </p:nvSpPr>
        <p:spPr bwMode="auto">
          <a:xfrm>
            <a:off x="1524000" y="2565400"/>
            <a:ext cx="381000" cy="381000"/>
          </a:xfrm>
          <a:prstGeom prst="ellipse">
            <a:avLst/>
          </a:prstGeom>
          <a:noFill/>
          <a:ln w="38100">
            <a:solidFill>
              <a:srgbClr val="7030A0"/>
            </a:solidFill>
            <a:round/>
            <a:headEnd/>
            <a:tailEnd/>
          </a:ln>
          <a:effectLst/>
        </p:spPr>
        <p:txBody>
          <a:bodyPr wrap="none" anchor="ctr"/>
          <a:lstStyle/>
          <a:p>
            <a:pPr algn="ctr" eaLnBrk="0" hangingPunct="0"/>
            <a:r>
              <a:rPr lang="en-US">
                <a:solidFill>
                  <a:srgbClr val="7030A0"/>
                </a:solidFill>
              </a:rPr>
              <a:t>5</a:t>
            </a:r>
          </a:p>
        </p:txBody>
      </p:sp>
      <p:sp>
        <p:nvSpPr>
          <p:cNvPr id="112" name="Oval 14"/>
          <p:cNvSpPr>
            <a:spLocks noChangeAspect="1" noChangeArrowheads="1"/>
          </p:cNvSpPr>
          <p:nvPr>
            <p:custDataLst>
              <p:tags r:id="rId34"/>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113" name="AutoShape 15"/>
          <p:cNvCxnSpPr>
            <a:cxnSpLocks noChangeShapeType="1"/>
            <a:stCxn id="112" idx="3"/>
            <a:endCxn id="111" idx="0"/>
          </p:cNvCxnSpPr>
          <p:nvPr>
            <p:custDataLst>
              <p:tags r:id="rId35"/>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114" name="AutoShape 16"/>
          <p:cNvCxnSpPr>
            <a:cxnSpLocks noChangeShapeType="1"/>
            <a:stCxn id="112" idx="5"/>
            <a:endCxn id="110" idx="0"/>
          </p:cNvCxnSpPr>
          <p:nvPr>
            <p:custDataLst>
              <p:tags r:id="rId36"/>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115" name="AutoShape 17"/>
          <p:cNvCxnSpPr>
            <a:cxnSpLocks noChangeShapeType="1"/>
            <a:stCxn id="110" idx="3"/>
            <a:endCxn id="107" idx="0"/>
          </p:cNvCxnSpPr>
          <p:nvPr>
            <p:custDataLst>
              <p:tags r:id="rId37"/>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116" name="AutoShape 18"/>
          <p:cNvCxnSpPr>
            <a:cxnSpLocks noChangeShapeType="1"/>
            <a:stCxn id="110" idx="5"/>
            <a:endCxn id="106" idx="0"/>
          </p:cNvCxnSpPr>
          <p:nvPr>
            <p:custDataLst>
              <p:tags r:id="rId38"/>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117" name="AutoShape 19"/>
          <p:cNvCxnSpPr>
            <a:cxnSpLocks noChangeShapeType="1"/>
            <a:stCxn id="107" idx="3"/>
            <a:endCxn id="102" idx="0"/>
          </p:cNvCxnSpPr>
          <p:nvPr>
            <p:custDataLst>
              <p:tags r:id="rId39"/>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118" name="AutoShape 20"/>
          <p:cNvCxnSpPr>
            <a:cxnSpLocks noChangeShapeType="1"/>
            <a:stCxn id="111" idx="3"/>
            <a:endCxn id="109" idx="0"/>
          </p:cNvCxnSpPr>
          <p:nvPr>
            <p:custDataLst>
              <p:tags r:id="rId40"/>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119" name="AutoShape 21"/>
          <p:cNvCxnSpPr>
            <a:cxnSpLocks noChangeShapeType="1"/>
            <a:stCxn id="111" idx="5"/>
            <a:endCxn id="108" idx="0"/>
          </p:cNvCxnSpPr>
          <p:nvPr>
            <p:custDataLst>
              <p:tags r:id="rId41"/>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120" name="AutoShape 22"/>
          <p:cNvCxnSpPr>
            <a:cxnSpLocks noChangeShapeType="1"/>
            <a:stCxn id="109" idx="3"/>
          </p:cNvCxnSpPr>
          <p:nvPr>
            <p:custDataLst>
              <p:tags r:id="rId42"/>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121" name="AutoShape 23"/>
          <p:cNvCxnSpPr>
            <a:cxnSpLocks noChangeShapeType="1"/>
            <a:stCxn id="109" idx="5"/>
            <a:endCxn id="105" idx="0"/>
          </p:cNvCxnSpPr>
          <p:nvPr>
            <p:custDataLst>
              <p:tags r:id="rId43"/>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122" name="AutoShape 24"/>
          <p:cNvCxnSpPr>
            <a:cxnSpLocks noChangeShapeType="1"/>
            <a:stCxn id="108" idx="3"/>
            <a:endCxn id="104" idx="0"/>
          </p:cNvCxnSpPr>
          <p:nvPr>
            <p:custDataLst>
              <p:tags r:id="rId44"/>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123" name="AutoShape 25"/>
          <p:cNvCxnSpPr>
            <a:cxnSpLocks noChangeShapeType="1"/>
            <a:stCxn id="108" idx="5"/>
            <a:endCxn id="103" idx="0"/>
          </p:cNvCxnSpPr>
          <p:nvPr>
            <p:custDataLst>
              <p:tags r:id="rId45"/>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124" name="Oval 7"/>
          <p:cNvSpPr>
            <a:spLocks noChangeAspect="1" noChangeArrowheads="1"/>
          </p:cNvSpPr>
          <p:nvPr>
            <p:custDataLst>
              <p:tags r:id="rId46"/>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31679122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solidFill>
                  <a:srgbClr val="0000FF"/>
                </a:solidFill>
              </a:rPr>
              <a:t>Example</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5</a:t>
            </a:r>
          </a:p>
        </p:txBody>
      </p:sp>
      <p:sp>
        <p:nvSpPr>
          <p:cNvPr id="78" name="Oval 3"/>
          <p:cNvSpPr>
            <a:spLocks noChangeAspect="1" noChangeArrowheads="1"/>
          </p:cNvSpPr>
          <p:nvPr>
            <p:custDataLst>
              <p:tags r:id="rId1"/>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79" name="Oval 4"/>
          <p:cNvSpPr>
            <a:spLocks noChangeAspect="1" noChangeArrowheads="1"/>
          </p:cNvSpPr>
          <p:nvPr>
            <p:custDataLst>
              <p:tags r:id="rId2"/>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3"/>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4"/>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5"/>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6"/>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84" name="Oval 10"/>
          <p:cNvSpPr>
            <a:spLocks noChangeAspect="1" noChangeArrowheads="1"/>
          </p:cNvSpPr>
          <p:nvPr>
            <p:custDataLst>
              <p:tags r:id="rId7"/>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5</a:t>
            </a:r>
            <a:endParaRPr lang="en-US" dirty="0"/>
          </a:p>
        </p:txBody>
      </p:sp>
      <p:sp>
        <p:nvSpPr>
          <p:cNvPr id="85" name="Oval 11"/>
          <p:cNvSpPr>
            <a:spLocks noChangeAspect="1" noChangeArrowheads="1"/>
          </p:cNvSpPr>
          <p:nvPr>
            <p:custDataLst>
              <p:tags r:id="rId8"/>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86" name="Oval 12"/>
          <p:cNvSpPr>
            <a:spLocks noChangeAspect="1" noChangeArrowheads="1"/>
          </p:cNvSpPr>
          <p:nvPr>
            <p:custDataLst>
              <p:tags r:id="rId9"/>
            </p:custDataLst>
          </p:nvPr>
        </p:nvSpPr>
        <p:spPr bwMode="auto">
          <a:xfrm>
            <a:off x="79248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87" name="Oval 13"/>
          <p:cNvSpPr>
            <a:spLocks noChangeAspect="1" noChangeArrowheads="1"/>
          </p:cNvSpPr>
          <p:nvPr>
            <p:custDataLst>
              <p:tags r:id="rId10"/>
            </p:custDataLst>
          </p:nvPr>
        </p:nvSpPr>
        <p:spPr bwMode="auto">
          <a:xfrm>
            <a:off x="57912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88" name="Oval 14"/>
          <p:cNvSpPr>
            <a:spLocks noChangeAspect="1" noChangeArrowheads="1"/>
          </p:cNvSpPr>
          <p:nvPr>
            <p:custDataLst>
              <p:tags r:id="rId11"/>
            </p:custDataLst>
          </p:nvPr>
        </p:nvSpPr>
        <p:spPr bwMode="auto">
          <a:xfrm>
            <a:off x="68580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89" name="AutoShape 15"/>
          <p:cNvCxnSpPr>
            <a:cxnSpLocks noChangeShapeType="1"/>
            <a:stCxn id="88" idx="3"/>
            <a:endCxn id="87" idx="0"/>
          </p:cNvCxnSpPr>
          <p:nvPr>
            <p:custDataLst>
              <p:tags r:id="rId12"/>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13"/>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14"/>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15"/>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16"/>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17"/>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18"/>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19"/>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20"/>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21"/>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22"/>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23"/>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
        <p:nvSpPr>
          <p:cNvPr id="56" name="Oval 3"/>
          <p:cNvSpPr>
            <a:spLocks noChangeAspect="1" noChangeArrowheads="1"/>
          </p:cNvSpPr>
          <p:nvPr>
            <p:custDataLst>
              <p:tags r:id="rId24"/>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57" name="Oval 4"/>
          <p:cNvSpPr>
            <a:spLocks noChangeAspect="1" noChangeArrowheads="1"/>
          </p:cNvSpPr>
          <p:nvPr>
            <p:custDataLst>
              <p:tags r:id="rId25"/>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58" name="Oval 5"/>
          <p:cNvSpPr>
            <a:spLocks noChangeAspect="1" noChangeArrowheads="1"/>
          </p:cNvSpPr>
          <p:nvPr>
            <p:custDataLst>
              <p:tags r:id="rId26"/>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59" name="Oval 6"/>
          <p:cNvSpPr>
            <a:spLocks noChangeAspect="1" noChangeArrowheads="1"/>
          </p:cNvSpPr>
          <p:nvPr>
            <p:custDataLst>
              <p:tags r:id="rId27"/>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60" name="Oval 8"/>
          <p:cNvSpPr>
            <a:spLocks noChangeAspect="1" noChangeArrowheads="1"/>
          </p:cNvSpPr>
          <p:nvPr>
            <p:custDataLst>
              <p:tags r:id="rId28"/>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61" name="Oval 9"/>
          <p:cNvSpPr>
            <a:spLocks noChangeAspect="1" noChangeArrowheads="1"/>
          </p:cNvSpPr>
          <p:nvPr>
            <p:custDataLst>
              <p:tags r:id="rId29"/>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62" name="Oval 10"/>
          <p:cNvSpPr>
            <a:spLocks noChangeAspect="1" noChangeArrowheads="1"/>
          </p:cNvSpPr>
          <p:nvPr>
            <p:custDataLst>
              <p:tags r:id="rId30"/>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63" name="Oval 11"/>
          <p:cNvSpPr>
            <a:spLocks noChangeAspect="1" noChangeArrowheads="1"/>
          </p:cNvSpPr>
          <p:nvPr>
            <p:custDataLst>
              <p:tags r:id="rId31"/>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64" name="Oval 12"/>
          <p:cNvSpPr>
            <a:spLocks noChangeAspect="1" noChangeArrowheads="1"/>
          </p:cNvSpPr>
          <p:nvPr>
            <p:custDataLst>
              <p:tags r:id="rId32"/>
            </p:custDataLst>
          </p:nvPr>
        </p:nvSpPr>
        <p:spPr bwMode="auto">
          <a:xfrm>
            <a:off x="36576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65" name="Oval 13"/>
          <p:cNvSpPr>
            <a:spLocks noChangeAspect="1" noChangeArrowheads="1"/>
          </p:cNvSpPr>
          <p:nvPr>
            <p:custDataLst>
              <p:tags r:id="rId33"/>
            </p:custDataLst>
          </p:nvPr>
        </p:nvSpPr>
        <p:spPr bwMode="auto">
          <a:xfrm>
            <a:off x="1524000" y="2565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5</a:t>
            </a:r>
          </a:p>
        </p:txBody>
      </p:sp>
      <p:sp>
        <p:nvSpPr>
          <p:cNvPr id="66" name="Oval 14"/>
          <p:cNvSpPr>
            <a:spLocks noChangeAspect="1" noChangeArrowheads="1"/>
          </p:cNvSpPr>
          <p:nvPr>
            <p:custDataLst>
              <p:tags r:id="rId34"/>
            </p:custDataLst>
          </p:nvPr>
        </p:nvSpPr>
        <p:spPr bwMode="auto">
          <a:xfrm>
            <a:off x="2590800" y="1676400"/>
            <a:ext cx="381000" cy="381000"/>
          </a:xfrm>
          <a:prstGeom prst="ellipse">
            <a:avLst/>
          </a:prstGeom>
          <a:noFill/>
          <a:ln w="38100">
            <a:solidFill>
              <a:srgbClr val="7030A0"/>
            </a:solidFill>
            <a:round/>
            <a:headEnd/>
            <a:tailEnd/>
          </a:ln>
          <a:effectLst/>
        </p:spPr>
        <p:txBody>
          <a:bodyPr wrap="none" anchor="ctr"/>
          <a:lstStyle/>
          <a:p>
            <a:pPr algn="ctr" eaLnBrk="0" hangingPunct="0"/>
            <a:r>
              <a:rPr lang="en-US" dirty="0">
                <a:solidFill>
                  <a:srgbClr val="7030A0"/>
                </a:solidFill>
              </a:rPr>
              <a:t>12</a:t>
            </a:r>
          </a:p>
        </p:txBody>
      </p:sp>
      <p:cxnSp>
        <p:nvCxnSpPr>
          <p:cNvPr id="67" name="AutoShape 15"/>
          <p:cNvCxnSpPr>
            <a:cxnSpLocks noChangeShapeType="1"/>
            <a:stCxn id="66" idx="3"/>
            <a:endCxn id="65" idx="0"/>
          </p:cNvCxnSpPr>
          <p:nvPr>
            <p:custDataLst>
              <p:tags r:id="rId35"/>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68" name="AutoShape 16"/>
          <p:cNvCxnSpPr>
            <a:cxnSpLocks noChangeShapeType="1"/>
            <a:stCxn id="66" idx="5"/>
            <a:endCxn id="64" idx="0"/>
          </p:cNvCxnSpPr>
          <p:nvPr>
            <p:custDataLst>
              <p:tags r:id="rId36"/>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69" name="AutoShape 17"/>
          <p:cNvCxnSpPr>
            <a:cxnSpLocks noChangeShapeType="1"/>
            <a:stCxn id="64" idx="3"/>
            <a:endCxn id="61" idx="0"/>
          </p:cNvCxnSpPr>
          <p:nvPr>
            <p:custDataLst>
              <p:tags r:id="rId37"/>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70" name="AutoShape 18"/>
          <p:cNvCxnSpPr>
            <a:cxnSpLocks noChangeShapeType="1"/>
            <a:stCxn id="64" idx="5"/>
            <a:endCxn id="60" idx="0"/>
          </p:cNvCxnSpPr>
          <p:nvPr>
            <p:custDataLst>
              <p:tags r:id="rId38"/>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71" name="AutoShape 19"/>
          <p:cNvCxnSpPr>
            <a:cxnSpLocks noChangeShapeType="1"/>
            <a:stCxn id="61" idx="3"/>
            <a:endCxn id="56" idx="0"/>
          </p:cNvCxnSpPr>
          <p:nvPr>
            <p:custDataLst>
              <p:tags r:id="rId39"/>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72" name="AutoShape 20"/>
          <p:cNvCxnSpPr>
            <a:cxnSpLocks noChangeShapeType="1"/>
            <a:stCxn id="65" idx="3"/>
            <a:endCxn id="63" idx="0"/>
          </p:cNvCxnSpPr>
          <p:nvPr>
            <p:custDataLst>
              <p:tags r:id="rId40"/>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73" name="AutoShape 21"/>
          <p:cNvCxnSpPr>
            <a:cxnSpLocks noChangeShapeType="1"/>
            <a:stCxn id="65" idx="5"/>
            <a:endCxn id="62" idx="0"/>
          </p:cNvCxnSpPr>
          <p:nvPr>
            <p:custDataLst>
              <p:tags r:id="rId41"/>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74" name="AutoShape 22"/>
          <p:cNvCxnSpPr>
            <a:cxnSpLocks noChangeShapeType="1"/>
            <a:stCxn id="63" idx="3"/>
          </p:cNvCxnSpPr>
          <p:nvPr>
            <p:custDataLst>
              <p:tags r:id="rId42"/>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75" name="AutoShape 23"/>
          <p:cNvCxnSpPr>
            <a:cxnSpLocks noChangeShapeType="1"/>
            <a:stCxn id="63" idx="5"/>
            <a:endCxn id="59" idx="0"/>
          </p:cNvCxnSpPr>
          <p:nvPr>
            <p:custDataLst>
              <p:tags r:id="rId43"/>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76" name="AutoShape 24"/>
          <p:cNvCxnSpPr>
            <a:cxnSpLocks noChangeShapeType="1"/>
            <a:stCxn id="62" idx="3"/>
            <a:endCxn id="58" idx="0"/>
          </p:cNvCxnSpPr>
          <p:nvPr>
            <p:custDataLst>
              <p:tags r:id="rId44"/>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77" name="AutoShape 25"/>
          <p:cNvCxnSpPr>
            <a:cxnSpLocks noChangeShapeType="1"/>
            <a:stCxn id="62" idx="5"/>
            <a:endCxn id="57" idx="0"/>
          </p:cNvCxnSpPr>
          <p:nvPr>
            <p:custDataLst>
              <p:tags r:id="rId45"/>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101" name="Oval 7"/>
          <p:cNvSpPr>
            <a:spLocks noChangeAspect="1" noChangeArrowheads="1"/>
          </p:cNvSpPr>
          <p:nvPr>
            <p:custDataLst>
              <p:tags r:id="rId46"/>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1492146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dirty="0" smtClean="0">
                <a:solidFill>
                  <a:srgbClr val="0000FF"/>
                </a:solidFill>
              </a:rPr>
              <a:t>Example</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53" name="Right Arrow 52"/>
          <p:cNvSpPr/>
          <p:nvPr/>
        </p:nvSpPr>
        <p:spPr bwMode="auto">
          <a:xfrm>
            <a:off x="4191000" y="1371600"/>
            <a:ext cx="1447800" cy="838200"/>
          </a:xfrm>
          <a:prstGeom prst="right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rPr>
              <a:t>Step 6</a:t>
            </a:r>
          </a:p>
        </p:txBody>
      </p:sp>
      <p:sp>
        <p:nvSpPr>
          <p:cNvPr id="78" name="Oval 3"/>
          <p:cNvSpPr>
            <a:spLocks noChangeAspect="1" noChangeArrowheads="1"/>
          </p:cNvSpPr>
          <p:nvPr>
            <p:custDataLst>
              <p:tags r:id="rId1"/>
            </p:custDataLst>
          </p:nvPr>
        </p:nvSpPr>
        <p:spPr bwMode="auto">
          <a:xfrm>
            <a:off x="71247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79" name="Oval 4"/>
          <p:cNvSpPr>
            <a:spLocks noChangeAspect="1" noChangeArrowheads="1"/>
          </p:cNvSpPr>
          <p:nvPr>
            <p:custDataLst>
              <p:tags r:id="rId2"/>
            </p:custDataLst>
          </p:nvPr>
        </p:nvSpPr>
        <p:spPr bwMode="auto">
          <a:xfrm>
            <a:off x="6591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80" name="Oval 5"/>
          <p:cNvSpPr>
            <a:spLocks noChangeAspect="1" noChangeArrowheads="1"/>
          </p:cNvSpPr>
          <p:nvPr>
            <p:custDataLst>
              <p:tags r:id="rId3"/>
            </p:custDataLst>
          </p:nvPr>
        </p:nvSpPr>
        <p:spPr bwMode="auto">
          <a:xfrm>
            <a:off x="60579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81" name="Oval 6"/>
          <p:cNvSpPr>
            <a:spLocks noChangeAspect="1" noChangeArrowheads="1"/>
          </p:cNvSpPr>
          <p:nvPr>
            <p:custDataLst>
              <p:tags r:id="rId4"/>
            </p:custDataLst>
          </p:nvPr>
        </p:nvSpPr>
        <p:spPr bwMode="auto">
          <a:xfrm>
            <a:off x="55245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82" name="Oval 8"/>
          <p:cNvSpPr>
            <a:spLocks noChangeAspect="1" noChangeArrowheads="1"/>
          </p:cNvSpPr>
          <p:nvPr>
            <p:custDataLst>
              <p:tags r:id="rId5"/>
            </p:custDataLst>
          </p:nvPr>
        </p:nvSpPr>
        <p:spPr bwMode="auto">
          <a:xfrm>
            <a:off x="8458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83" name="Oval 9"/>
          <p:cNvSpPr>
            <a:spLocks noChangeAspect="1" noChangeArrowheads="1"/>
          </p:cNvSpPr>
          <p:nvPr>
            <p:custDataLst>
              <p:tags r:id="rId6"/>
            </p:custDataLst>
          </p:nvPr>
        </p:nvSpPr>
        <p:spPr bwMode="auto">
          <a:xfrm>
            <a:off x="7391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84" name="Oval 10"/>
          <p:cNvSpPr>
            <a:spLocks noChangeAspect="1" noChangeArrowheads="1"/>
          </p:cNvSpPr>
          <p:nvPr>
            <p:custDataLst>
              <p:tags r:id="rId7"/>
            </p:custDataLst>
          </p:nvPr>
        </p:nvSpPr>
        <p:spPr bwMode="auto">
          <a:xfrm>
            <a:off x="6324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5</a:t>
            </a:r>
            <a:endParaRPr lang="en-US" dirty="0"/>
          </a:p>
        </p:txBody>
      </p:sp>
      <p:sp>
        <p:nvSpPr>
          <p:cNvPr id="85" name="Oval 11"/>
          <p:cNvSpPr>
            <a:spLocks noChangeAspect="1" noChangeArrowheads="1"/>
          </p:cNvSpPr>
          <p:nvPr>
            <p:custDataLst>
              <p:tags r:id="rId8"/>
            </p:custDataLst>
          </p:nvPr>
        </p:nvSpPr>
        <p:spPr bwMode="auto">
          <a:xfrm>
            <a:off x="52578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4</a:t>
            </a:r>
            <a:endParaRPr lang="en-US" dirty="0"/>
          </a:p>
        </p:txBody>
      </p:sp>
      <p:sp>
        <p:nvSpPr>
          <p:cNvPr id="86" name="Oval 12"/>
          <p:cNvSpPr>
            <a:spLocks noChangeAspect="1" noChangeArrowheads="1"/>
          </p:cNvSpPr>
          <p:nvPr>
            <p:custDataLst>
              <p:tags r:id="rId9"/>
            </p:custDataLst>
          </p:nvPr>
        </p:nvSpPr>
        <p:spPr bwMode="auto">
          <a:xfrm>
            <a:off x="79248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87" name="Oval 13"/>
          <p:cNvSpPr>
            <a:spLocks noChangeAspect="1" noChangeArrowheads="1"/>
          </p:cNvSpPr>
          <p:nvPr>
            <p:custDataLst>
              <p:tags r:id="rId10"/>
            </p:custDataLst>
          </p:nvPr>
        </p:nvSpPr>
        <p:spPr bwMode="auto">
          <a:xfrm>
            <a:off x="57912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3</a:t>
            </a:r>
            <a:endParaRPr lang="en-US" dirty="0"/>
          </a:p>
        </p:txBody>
      </p:sp>
      <p:sp>
        <p:nvSpPr>
          <p:cNvPr id="88" name="Oval 14"/>
          <p:cNvSpPr>
            <a:spLocks noChangeAspect="1" noChangeArrowheads="1"/>
          </p:cNvSpPr>
          <p:nvPr>
            <p:custDataLst>
              <p:tags r:id="rId11"/>
            </p:custDataLst>
          </p:nvPr>
        </p:nvSpPr>
        <p:spPr bwMode="auto">
          <a:xfrm>
            <a:off x="6858000" y="1676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cxnSp>
        <p:nvCxnSpPr>
          <p:cNvPr id="89" name="AutoShape 15"/>
          <p:cNvCxnSpPr>
            <a:cxnSpLocks noChangeShapeType="1"/>
            <a:stCxn id="88" idx="3"/>
            <a:endCxn id="87" idx="0"/>
          </p:cNvCxnSpPr>
          <p:nvPr>
            <p:custDataLst>
              <p:tags r:id="rId12"/>
            </p:custDataLst>
          </p:nvPr>
        </p:nvCxnSpPr>
        <p:spPr bwMode="auto">
          <a:xfrm flipH="1">
            <a:off x="5981700" y="2020888"/>
            <a:ext cx="931863" cy="525462"/>
          </a:xfrm>
          <a:prstGeom prst="straightConnector1">
            <a:avLst/>
          </a:prstGeom>
          <a:noFill/>
          <a:ln w="9525">
            <a:solidFill>
              <a:schemeClr val="tx1"/>
            </a:solidFill>
            <a:round/>
            <a:headEnd/>
            <a:tailEnd type="triangle" w="med" len="med"/>
          </a:ln>
          <a:effectLst/>
        </p:spPr>
      </p:cxnSp>
      <p:cxnSp>
        <p:nvCxnSpPr>
          <p:cNvPr id="90" name="AutoShape 16"/>
          <p:cNvCxnSpPr>
            <a:cxnSpLocks noChangeShapeType="1"/>
            <a:stCxn id="88" idx="5"/>
            <a:endCxn id="86" idx="0"/>
          </p:cNvCxnSpPr>
          <p:nvPr>
            <p:custDataLst>
              <p:tags r:id="rId13"/>
            </p:custDataLst>
          </p:nvPr>
        </p:nvCxnSpPr>
        <p:spPr bwMode="auto">
          <a:xfrm>
            <a:off x="7183438" y="2020888"/>
            <a:ext cx="931862" cy="525462"/>
          </a:xfrm>
          <a:prstGeom prst="straightConnector1">
            <a:avLst/>
          </a:prstGeom>
          <a:noFill/>
          <a:ln w="9525">
            <a:solidFill>
              <a:schemeClr val="tx1"/>
            </a:solidFill>
            <a:round/>
            <a:headEnd/>
            <a:tailEnd type="triangle" w="med" len="med"/>
          </a:ln>
          <a:effectLst/>
        </p:spPr>
      </p:cxnSp>
      <p:cxnSp>
        <p:nvCxnSpPr>
          <p:cNvPr id="91" name="AutoShape 17"/>
          <p:cNvCxnSpPr>
            <a:cxnSpLocks noChangeShapeType="1"/>
            <a:stCxn id="86" idx="3"/>
            <a:endCxn id="83" idx="0"/>
          </p:cNvCxnSpPr>
          <p:nvPr>
            <p:custDataLst>
              <p:tags r:id="rId14"/>
            </p:custDataLst>
          </p:nvPr>
        </p:nvCxnSpPr>
        <p:spPr bwMode="auto">
          <a:xfrm flipH="1">
            <a:off x="7581900" y="2909888"/>
            <a:ext cx="398463" cy="525462"/>
          </a:xfrm>
          <a:prstGeom prst="straightConnector1">
            <a:avLst/>
          </a:prstGeom>
          <a:noFill/>
          <a:ln w="9525">
            <a:solidFill>
              <a:schemeClr val="tx1"/>
            </a:solidFill>
            <a:round/>
            <a:headEnd/>
            <a:tailEnd type="triangle" w="med" len="med"/>
          </a:ln>
          <a:effectLst/>
        </p:spPr>
      </p:cxnSp>
      <p:cxnSp>
        <p:nvCxnSpPr>
          <p:cNvPr id="92" name="AutoShape 18"/>
          <p:cNvCxnSpPr>
            <a:cxnSpLocks noChangeShapeType="1"/>
            <a:stCxn id="86" idx="5"/>
            <a:endCxn id="82" idx="0"/>
          </p:cNvCxnSpPr>
          <p:nvPr>
            <p:custDataLst>
              <p:tags r:id="rId15"/>
            </p:custDataLst>
          </p:nvPr>
        </p:nvCxnSpPr>
        <p:spPr bwMode="auto">
          <a:xfrm>
            <a:off x="8250238" y="2909888"/>
            <a:ext cx="398462" cy="525462"/>
          </a:xfrm>
          <a:prstGeom prst="straightConnector1">
            <a:avLst/>
          </a:prstGeom>
          <a:noFill/>
          <a:ln w="9525">
            <a:solidFill>
              <a:schemeClr val="tx1"/>
            </a:solidFill>
            <a:round/>
            <a:headEnd/>
            <a:tailEnd type="triangle" w="med" len="med"/>
          </a:ln>
          <a:effectLst/>
        </p:spPr>
      </p:cxnSp>
      <p:cxnSp>
        <p:nvCxnSpPr>
          <p:cNvPr id="93" name="AutoShape 19"/>
          <p:cNvCxnSpPr>
            <a:cxnSpLocks noChangeShapeType="1"/>
            <a:stCxn id="83" idx="3"/>
            <a:endCxn id="78" idx="0"/>
          </p:cNvCxnSpPr>
          <p:nvPr>
            <p:custDataLst>
              <p:tags r:id="rId16"/>
            </p:custDataLst>
          </p:nvPr>
        </p:nvCxnSpPr>
        <p:spPr bwMode="auto">
          <a:xfrm flipH="1">
            <a:off x="7315200" y="3798888"/>
            <a:ext cx="131763" cy="525462"/>
          </a:xfrm>
          <a:prstGeom prst="straightConnector1">
            <a:avLst/>
          </a:prstGeom>
          <a:noFill/>
          <a:ln w="9525">
            <a:solidFill>
              <a:schemeClr val="tx1"/>
            </a:solidFill>
            <a:round/>
            <a:headEnd/>
            <a:tailEnd type="triangle" w="med" len="med"/>
          </a:ln>
          <a:effectLst/>
        </p:spPr>
      </p:cxnSp>
      <p:cxnSp>
        <p:nvCxnSpPr>
          <p:cNvPr id="94" name="AutoShape 20"/>
          <p:cNvCxnSpPr>
            <a:cxnSpLocks noChangeShapeType="1"/>
            <a:stCxn id="87" idx="3"/>
            <a:endCxn id="85" idx="0"/>
          </p:cNvCxnSpPr>
          <p:nvPr>
            <p:custDataLst>
              <p:tags r:id="rId17"/>
            </p:custDataLst>
          </p:nvPr>
        </p:nvCxnSpPr>
        <p:spPr bwMode="auto">
          <a:xfrm flipH="1">
            <a:off x="5448300" y="2909888"/>
            <a:ext cx="398463" cy="525462"/>
          </a:xfrm>
          <a:prstGeom prst="straightConnector1">
            <a:avLst/>
          </a:prstGeom>
          <a:noFill/>
          <a:ln w="9525">
            <a:solidFill>
              <a:schemeClr val="tx1"/>
            </a:solidFill>
            <a:round/>
            <a:headEnd/>
            <a:tailEnd type="triangle" w="med" len="med"/>
          </a:ln>
          <a:effectLst/>
        </p:spPr>
      </p:cxnSp>
      <p:cxnSp>
        <p:nvCxnSpPr>
          <p:cNvPr id="95" name="AutoShape 21"/>
          <p:cNvCxnSpPr>
            <a:cxnSpLocks noChangeShapeType="1"/>
            <a:stCxn id="87" idx="5"/>
            <a:endCxn id="84" idx="0"/>
          </p:cNvCxnSpPr>
          <p:nvPr>
            <p:custDataLst>
              <p:tags r:id="rId18"/>
            </p:custDataLst>
          </p:nvPr>
        </p:nvCxnSpPr>
        <p:spPr bwMode="auto">
          <a:xfrm>
            <a:off x="6116638" y="2909888"/>
            <a:ext cx="398462" cy="525462"/>
          </a:xfrm>
          <a:prstGeom prst="straightConnector1">
            <a:avLst/>
          </a:prstGeom>
          <a:noFill/>
          <a:ln w="9525">
            <a:solidFill>
              <a:schemeClr val="tx1"/>
            </a:solidFill>
            <a:round/>
            <a:headEnd/>
            <a:tailEnd type="triangle" w="med" len="med"/>
          </a:ln>
          <a:effectLst/>
        </p:spPr>
      </p:cxnSp>
      <p:cxnSp>
        <p:nvCxnSpPr>
          <p:cNvPr id="96" name="AutoShape 22"/>
          <p:cNvCxnSpPr>
            <a:cxnSpLocks noChangeShapeType="1"/>
            <a:stCxn id="85" idx="3"/>
          </p:cNvCxnSpPr>
          <p:nvPr>
            <p:custDataLst>
              <p:tags r:id="rId19"/>
            </p:custDataLst>
          </p:nvPr>
        </p:nvCxnSpPr>
        <p:spPr bwMode="auto">
          <a:xfrm flipH="1">
            <a:off x="5181600" y="3798888"/>
            <a:ext cx="131763" cy="525462"/>
          </a:xfrm>
          <a:prstGeom prst="straightConnector1">
            <a:avLst/>
          </a:prstGeom>
          <a:noFill/>
          <a:ln w="9525">
            <a:solidFill>
              <a:schemeClr val="tx1"/>
            </a:solidFill>
            <a:round/>
            <a:headEnd/>
            <a:tailEnd type="triangle" w="med" len="med"/>
          </a:ln>
          <a:effectLst/>
        </p:spPr>
      </p:cxnSp>
      <p:cxnSp>
        <p:nvCxnSpPr>
          <p:cNvPr id="97" name="AutoShape 23"/>
          <p:cNvCxnSpPr>
            <a:cxnSpLocks noChangeShapeType="1"/>
            <a:stCxn id="85" idx="5"/>
            <a:endCxn id="81" idx="0"/>
          </p:cNvCxnSpPr>
          <p:nvPr>
            <p:custDataLst>
              <p:tags r:id="rId20"/>
            </p:custDataLst>
          </p:nvPr>
        </p:nvCxnSpPr>
        <p:spPr bwMode="auto">
          <a:xfrm>
            <a:off x="5583238" y="3798888"/>
            <a:ext cx="131762" cy="525462"/>
          </a:xfrm>
          <a:prstGeom prst="straightConnector1">
            <a:avLst/>
          </a:prstGeom>
          <a:noFill/>
          <a:ln w="9525">
            <a:solidFill>
              <a:schemeClr val="tx1"/>
            </a:solidFill>
            <a:round/>
            <a:headEnd/>
            <a:tailEnd type="triangle" w="med" len="med"/>
          </a:ln>
          <a:effectLst/>
        </p:spPr>
      </p:cxnSp>
      <p:cxnSp>
        <p:nvCxnSpPr>
          <p:cNvPr id="98" name="AutoShape 24"/>
          <p:cNvCxnSpPr>
            <a:cxnSpLocks noChangeShapeType="1"/>
            <a:stCxn id="84" idx="3"/>
            <a:endCxn id="80" idx="0"/>
          </p:cNvCxnSpPr>
          <p:nvPr>
            <p:custDataLst>
              <p:tags r:id="rId21"/>
            </p:custDataLst>
          </p:nvPr>
        </p:nvCxnSpPr>
        <p:spPr bwMode="auto">
          <a:xfrm flipH="1">
            <a:off x="6248400" y="3798888"/>
            <a:ext cx="131763" cy="525462"/>
          </a:xfrm>
          <a:prstGeom prst="straightConnector1">
            <a:avLst/>
          </a:prstGeom>
          <a:noFill/>
          <a:ln w="9525">
            <a:solidFill>
              <a:schemeClr val="tx1"/>
            </a:solidFill>
            <a:round/>
            <a:headEnd/>
            <a:tailEnd type="triangle" w="med" len="med"/>
          </a:ln>
          <a:effectLst/>
        </p:spPr>
      </p:cxnSp>
      <p:cxnSp>
        <p:nvCxnSpPr>
          <p:cNvPr id="99" name="AutoShape 25"/>
          <p:cNvCxnSpPr>
            <a:cxnSpLocks noChangeShapeType="1"/>
            <a:stCxn id="84" idx="5"/>
            <a:endCxn id="79" idx="0"/>
          </p:cNvCxnSpPr>
          <p:nvPr>
            <p:custDataLst>
              <p:tags r:id="rId22"/>
            </p:custDataLst>
          </p:nvPr>
        </p:nvCxnSpPr>
        <p:spPr bwMode="auto">
          <a:xfrm>
            <a:off x="6650038" y="3798888"/>
            <a:ext cx="131762" cy="525462"/>
          </a:xfrm>
          <a:prstGeom prst="straightConnector1">
            <a:avLst/>
          </a:prstGeom>
          <a:noFill/>
          <a:ln w="9525">
            <a:solidFill>
              <a:schemeClr val="tx1"/>
            </a:solidFill>
            <a:round/>
            <a:headEnd/>
            <a:tailEnd type="triangle" w="med" len="med"/>
          </a:ln>
          <a:effectLst/>
        </p:spPr>
      </p:cxnSp>
      <p:sp>
        <p:nvSpPr>
          <p:cNvPr id="100" name="Oval 7"/>
          <p:cNvSpPr>
            <a:spLocks noChangeAspect="1" noChangeArrowheads="1"/>
          </p:cNvSpPr>
          <p:nvPr>
            <p:custDataLst>
              <p:tags r:id="rId23"/>
            </p:custDataLst>
          </p:nvPr>
        </p:nvSpPr>
        <p:spPr bwMode="auto">
          <a:xfrm>
            <a:off x="49530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12</a:t>
            </a:r>
            <a:endParaRPr lang="en-US" dirty="0"/>
          </a:p>
        </p:txBody>
      </p:sp>
      <p:sp>
        <p:nvSpPr>
          <p:cNvPr id="54" name="Oval 3"/>
          <p:cNvSpPr>
            <a:spLocks noChangeAspect="1" noChangeArrowheads="1"/>
          </p:cNvSpPr>
          <p:nvPr>
            <p:custDataLst>
              <p:tags r:id="rId24"/>
            </p:custDataLst>
          </p:nvPr>
        </p:nvSpPr>
        <p:spPr bwMode="auto">
          <a:xfrm>
            <a:off x="2857500" y="4343400"/>
            <a:ext cx="381000" cy="381000"/>
          </a:xfrm>
          <a:prstGeom prst="ellipse">
            <a:avLst/>
          </a:prstGeom>
          <a:solidFill>
            <a:schemeClr val="bg1"/>
          </a:solidFill>
          <a:ln w="38100">
            <a:solidFill>
              <a:schemeClr val="tx1"/>
            </a:solidFill>
            <a:round/>
            <a:headEnd/>
            <a:tailEnd/>
          </a:ln>
          <a:effectLst/>
        </p:spPr>
        <p:txBody>
          <a:bodyPr wrap="none" anchor="ctr"/>
          <a:lstStyle/>
          <a:p>
            <a:pPr algn="ctr" eaLnBrk="0" hangingPunct="0"/>
            <a:r>
              <a:rPr lang="en-US" dirty="0" smtClean="0"/>
              <a:t>11</a:t>
            </a:r>
            <a:endParaRPr lang="en-US" dirty="0"/>
          </a:p>
        </p:txBody>
      </p:sp>
      <p:sp>
        <p:nvSpPr>
          <p:cNvPr id="55" name="Oval 4"/>
          <p:cNvSpPr>
            <a:spLocks noChangeAspect="1" noChangeArrowheads="1"/>
          </p:cNvSpPr>
          <p:nvPr>
            <p:custDataLst>
              <p:tags r:id="rId25"/>
            </p:custDataLst>
          </p:nvPr>
        </p:nvSpPr>
        <p:spPr bwMode="auto">
          <a:xfrm>
            <a:off x="23241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7</a:t>
            </a:r>
          </a:p>
        </p:txBody>
      </p:sp>
      <p:sp>
        <p:nvSpPr>
          <p:cNvPr id="102" name="Oval 5"/>
          <p:cNvSpPr>
            <a:spLocks noChangeAspect="1" noChangeArrowheads="1"/>
          </p:cNvSpPr>
          <p:nvPr>
            <p:custDataLst>
              <p:tags r:id="rId26"/>
            </p:custDataLst>
          </p:nvPr>
        </p:nvSpPr>
        <p:spPr bwMode="auto">
          <a:xfrm>
            <a:off x="17907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10</a:t>
            </a:r>
            <a:endParaRPr lang="en-US" dirty="0"/>
          </a:p>
        </p:txBody>
      </p:sp>
      <p:sp>
        <p:nvSpPr>
          <p:cNvPr id="103" name="Oval 6"/>
          <p:cNvSpPr>
            <a:spLocks noChangeAspect="1" noChangeArrowheads="1"/>
          </p:cNvSpPr>
          <p:nvPr>
            <p:custDataLst>
              <p:tags r:id="rId27"/>
            </p:custDataLst>
          </p:nvPr>
        </p:nvSpPr>
        <p:spPr bwMode="auto">
          <a:xfrm>
            <a:off x="12573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8</a:t>
            </a:r>
          </a:p>
        </p:txBody>
      </p:sp>
      <p:sp>
        <p:nvSpPr>
          <p:cNvPr id="104" name="Oval 8"/>
          <p:cNvSpPr>
            <a:spLocks noChangeAspect="1" noChangeArrowheads="1"/>
          </p:cNvSpPr>
          <p:nvPr>
            <p:custDataLst>
              <p:tags r:id="rId28"/>
            </p:custDataLst>
          </p:nvPr>
        </p:nvSpPr>
        <p:spPr bwMode="auto">
          <a:xfrm>
            <a:off x="41910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9</a:t>
            </a:r>
          </a:p>
        </p:txBody>
      </p:sp>
      <p:sp>
        <p:nvSpPr>
          <p:cNvPr id="105" name="Oval 9"/>
          <p:cNvSpPr>
            <a:spLocks noChangeAspect="1" noChangeArrowheads="1"/>
          </p:cNvSpPr>
          <p:nvPr>
            <p:custDataLst>
              <p:tags r:id="rId29"/>
            </p:custDataLst>
          </p:nvPr>
        </p:nvSpPr>
        <p:spPr bwMode="auto">
          <a:xfrm>
            <a:off x="31242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6</a:t>
            </a:r>
            <a:endParaRPr lang="en-US" dirty="0"/>
          </a:p>
        </p:txBody>
      </p:sp>
      <p:sp>
        <p:nvSpPr>
          <p:cNvPr id="106" name="Oval 10"/>
          <p:cNvSpPr>
            <a:spLocks noChangeAspect="1" noChangeArrowheads="1"/>
          </p:cNvSpPr>
          <p:nvPr>
            <p:custDataLst>
              <p:tags r:id="rId30"/>
            </p:custDataLst>
          </p:nvPr>
        </p:nvSpPr>
        <p:spPr bwMode="auto">
          <a:xfrm>
            <a:off x="20574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5</a:t>
            </a:r>
            <a:endParaRPr lang="en-US" dirty="0"/>
          </a:p>
        </p:txBody>
      </p:sp>
      <p:sp>
        <p:nvSpPr>
          <p:cNvPr id="107" name="Oval 11"/>
          <p:cNvSpPr>
            <a:spLocks noChangeAspect="1" noChangeArrowheads="1"/>
          </p:cNvSpPr>
          <p:nvPr>
            <p:custDataLst>
              <p:tags r:id="rId31"/>
            </p:custDataLst>
          </p:nvPr>
        </p:nvSpPr>
        <p:spPr bwMode="auto">
          <a:xfrm>
            <a:off x="990600" y="3454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3</a:t>
            </a:r>
          </a:p>
        </p:txBody>
      </p:sp>
      <p:sp>
        <p:nvSpPr>
          <p:cNvPr id="108" name="Oval 12"/>
          <p:cNvSpPr>
            <a:spLocks noChangeAspect="1" noChangeArrowheads="1"/>
          </p:cNvSpPr>
          <p:nvPr>
            <p:custDataLst>
              <p:tags r:id="rId32"/>
            </p:custDataLst>
          </p:nvPr>
        </p:nvSpPr>
        <p:spPr bwMode="auto">
          <a:xfrm>
            <a:off x="36576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2</a:t>
            </a:r>
            <a:endParaRPr lang="en-US" dirty="0"/>
          </a:p>
        </p:txBody>
      </p:sp>
      <p:sp>
        <p:nvSpPr>
          <p:cNvPr id="109" name="Oval 13"/>
          <p:cNvSpPr>
            <a:spLocks noChangeAspect="1" noChangeArrowheads="1"/>
          </p:cNvSpPr>
          <p:nvPr>
            <p:custDataLst>
              <p:tags r:id="rId33"/>
            </p:custDataLst>
          </p:nvPr>
        </p:nvSpPr>
        <p:spPr bwMode="auto">
          <a:xfrm>
            <a:off x="1524000" y="2565400"/>
            <a:ext cx="381000" cy="381000"/>
          </a:xfrm>
          <a:prstGeom prst="ellipse">
            <a:avLst/>
          </a:prstGeom>
          <a:noFill/>
          <a:ln w="38100">
            <a:solidFill>
              <a:schemeClr val="tx1"/>
            </a:solidFill>
            <a:round/>
            <a:headEnd/>
            <a:tailEnd/>
          </a:ln>
          <a:effectLst/>
        </p:spPr>
        <p:txBody>
          <a:bodyPr wrap="none" anchor="ctr"/>
          <a:lstStyle/>
          <a:p>
            <a:pPr algn="ctr" eaLnBrk="0" hangingPunct="0"/>
            <a:r>
              <a:rPr lang="en-US" dirty="0" smtClean="0"/>
              <a:t>1</a:t>
            </a:r>
            <a:endParaRPr lang="en-US" dirty="0"/>
          </a:p>
        </p:txBody>
      </p:sp>
      <p:sp>
        <p:nvSpPr>
          <p:cNvPr id="110" name="Oval 14"/>
          <p:cNvSpPr>
            <a:spLocks noChangeAspect="1" noChangeArrowheads="1"/>
          </p:cNvSpPr>
          <p:nvPr>
            <p:custDataLst>
              <p:tags r:id="rId34"/>
            </p:custDataLst>
          </p:nvPr>
        </p:nvSpPr>
        <p:spPr bwMode="auto">
          <a:xfrm>
            <a:off x="2590800" y="1676400"/>
            <a:ext cx="381000" cy="381000"/>
          </a:xfrm>
          <a:prstGeom prst="ellipse">
            <a:avLst/>
          </a:prstGeom>
          <a:noFill/>
          <a:ln w="38100">
            <a:solidFill>
              <a:srgbClr val="119F33"/>
            </a:solidFill>
            <a:round/>
            <a:headEnd/>
            <a:tailEnd/>
          </a:ln>
          <a:effectLst/>
        </p:spPr>
        <p:txBody>
          <a:bodyPr wrap="none" anchor="ctr"/>
          <a:lstStyle/>
          <a:p>
            <a:pPr algn="ctr" eaLnBrk="0" hangingPunct="0"/>
            <a:r>
              <a:rPr lang="en-US" dirty="0">
                <a:solidFill>
                  <a:srgbClr val="7030A0"/>
                </a:solidFill>
              </a:rPr>
              <a:t>12</a:t>
            </a:r>
          </a:p>
        </p:txBody>
      </p:sp>
      <p:cxnSp>
        <p:nvCxnSpPr>
          <p:cNvPr id="111" name="AutoShape 15"/>
          <p:cNvCxnSpPr>
            <a:cxnSpLocks noChangeShapeType="1"/>
            <a:stCxn id="110" idx="3"/>
            <a:endCxn id="109" idx="0"/>
          </p:cNvCxnSpPr>
          <p:nvPr>
            <p:custDataLst>
              <p:tags r:id="rId35"/>
            </p:custDataLst>
          </p:nvPr>
        </p:nvCxnSpPr>
        <p:spPr bwMode="auto">
          <a:xfrm flipH="1">
            <a:off x="1714500" y="2020888"/>
            <a:ext cx="931863" cy="525462"/>
          </a:xfrm>
          <a:prstGeom prst="straightConnector1">
            <a:avLst/>
          </a:prstGeom>
          <a:noFill/>
          <a:ln w="9525">
            <a:solidFill>
              <a:schemeClr val="tx1"/>
            </a:solidFill>
            <a:round/>
            <a:headEnd/>
            <a:tailEnd type="triangle" w="med" len="med"/>
          </a:ln>
          <a:effectLst/>
        </p:spPr>
      </p:cxnSp>
      <p:cxnSp>
        <p:nvCxnSpPr>
          <p:cNvPr id="112" name="AutoShape 16"/>
          <p:cNvCxnSpPr>
            <a:cxnSpLocks noChangeShapeType="1"/>
            <a:stCxn id="110" idx="5"/>
            <a:endCxn id="108" idx="0"/>
          </p:cNvCxnSpPr>
          <p:nvPr>
            <p:custDataLst>
              <p:tags r:id="rId36"/>
            </p:custDataLst>
          </p:nvPr>
        </p:nvCxnSpPr>
        <p:spPr bwMode="auto">
          <a:xfrm>
            <a:off x="2916238" y="2020888"/>
            <a:ext cx="931862" cy="525462"/>
          </a:xfrm>
          <a:prstGeom prst="straightConnector1">
            <a:avLst/>
          </a:prstGeom>
          <a:noFill/>
          <a:ln w="9525">
            <a:solidFill>
              <a:schemeClr val="tx1"/>
            </a:solidFill>
            <a:round/>
            <a:headEnd/>
            <a:tailEnd type="triangle" w="med" len="med"/>
          </a:ln>
          <a:effectLst/>
        </p:spPr>
      </p:cxnSp>
      <p:cxnSp>
        <p:nvCxnSpPr>
          <p:cNvPr id="113" name="AutoShape 17"/>
          <p:cNvCxnSpPr>
            <a:cxnSpLocks noChangeShapeType="1"/>
            <a:stCxn id="108" idx="3"/>
            <a:endCxn id="105" idx="0"/>
          </p:cNvCxnSpPr>
          <p:nvPr>
            <p:custDataLst>
              <p:tags r:id="rId37"/>
            </p:custDataLst>
          </p:nvPr>
        </p:nvCxnSpPr>
        <p:spPr bwMode="auto">
          <a:xfrm flipH="1">
            <a:off x="3314700" y="2909888"/>
            <a:ext cx="398463" cy="525462"/>
          </a:xfrm>
          <a:prstGeom prst="straightConnector1">
            <a:avLst/>
          </a:prstGeom>
          <a:noFill/>
          <a:ln w="9525">
            <a:solidFill>
              <a:schemeClr val="tx1"/>
            </a:solidFill>
            <a:round/>
            <a:headEnd/>
            <a:tailEnd type="triangle" w="med" len="med"/>
          </a:ln>
          <a:effectLst/>
        </p:spPr>
      </p:cxnSp>
      <p:cxnSp>
        <p:nvCxnSpPr>
          <p:cNvPr id="114" name="AutoShape 18"/>
          <p:cNvCxnSpPr>
            <a:cxnSpLocks noChangeShapeType="1"/>
            <a:stCxn id="108" idx="5"/>
            <a:endCxn id="104" idx="0"/>
          </p:cNvCxnSpPr>
          <p:nvPr>
            <p:custDataLst>
              <p:tags r:id="rId38"/>
            </p:custDataLst>
          </p:nvPr>
        </p:nvCxnSpPr>
        <p:spPr bwMode="auto">
          <a:xfrm>
            <a:off x="3983038" y="2909888"/>
            <a:ext cx="398462" cy="525462"/>
          </a:xfrm>
          <a:prstGeom prst="straightConnector1">
            <a:avLst/>
          </a:prstGeom>
          <a:noFill/>
          <a:ln w="9525">
            <a:solidFill>
              <a:schemeClr val="tx1"/>
            </a:solidFill>
            <a:round/>
            <a:headEnd/>
            <a:tailEnd type="triangle" w="med" len="med"/>
          </a:ln>
          <a:effectLst/>
        </p:spPr>
      </p:cxnSp>
      <p:cxnSp>
        <p:nvCxnSpPr>
          <p:cNvPr id="115" name="AutoShape 19"/>
          <p:cNvCxnSpPr>
            <a:cxnSpLocks noChangeShapeType="1"/>
            <a:stCxn id="105" idx="3"/>
            <a:endCxn id="54" idx="0"/>
          </p:cNvCxnSpPr>
          <p:nvPr>
            <p:custDataLst>
              <p:tags r:id="rId39"/>
            </p:custDataLst>
          </p:nvPr>
        </p:nvCxnSpPr>
        <p:spPr bwMode="auto">
          <a:xfrm flipH="1">
            <a:off x="3048000" y="3798888"/>
            <a:ext cx="131763" cy="525462"/>
          </a:xfrm>
          <a:prstGeom prst="straightConnector1">
            <a:avLst/>
          </a:prstGeom>
          <a:noFill/>
          <a:ln w="9525">
            <a:solidFill>
              <a:schemeClr val="tx1"/>
            </a:solidFill>
            <a:round/>
            <a:headEnd/>
            <a:tailEnd type="triangle" w="med" len="med"/>
          </a:ln>
          <a:effectLst/>
        </p:spPr>
      </p:cxnSp>
      <p:cxnSp>
        <p:nvCxnSpPr>
          <p:cNvPr id="116" name="AutoShape 20"/>
          <p:cNvCxnSpPr>
            <a:cxnSpLocks noChangeShapeType="1"/>
            <a:stCxn id="109" idx="3"/>
            <a:endCxn id="107" idx="0"/>
          </p:cNvCxnSpPr>
          <p:nvPr>
            <p:custDataLst>
              <p:tags r:id="rId40"/>
            </p:custDataLst>
          </p:nvPr>
        </p:nvCxnSpPr>
        <p:spPr bwMode="auto">
          <a:xfrm flipH="1">
            <a:off x="1181100" y="2909888"/>
            <a:ext cx="398463" cy="525462"/>
          </a:xfrm>
          <a:prstGeom prst="straightConnector1">
            <a:avLst/>
          </a:prstGeom>
          <a:noFill/>
          <a:ln w="9525">
            <a:solidFill>
              <a:schemeClr val="tx1"/>
            </a:solidFill>
            <a:round/>
            <a:headEnd/>
            <a:tailEnd type="triangle" w="med" len="med"/>
          </a:ln>
          <a:effectLst/>
        </p:spPr>
      </p:cxnSp>
      <p:cxnSp>
        <p:nvCxnSpPr>
          <p:cNvPr id="117" name="AutoShape 21"/>
          <p:cNvCxnSpPr>
            <a:cxnSpLocks noChangeShapeType="1"/>
            <a:stCxn id="109" idx="5"/>
            <a:endCxn id="106" idx="0"/>
          </p:cNvCxnSpPr>
          <p:nvPr>
            <p:custDataLst>
              <p:tags r:id="rId41"/>
            </p:custDataLst>
          </p:nvPr>
        </p:nvCxnSpPr>
        <p:spPr bwMode="auto">
          <a:xfrm>
            <a:off x="1849438" y="2909888"/>
            <a:ext cx="398462" cy="525462"/>
          </a:xfrm>
          <a:prstGeom prst="straightConnector1">
            <a:avLst/>
          </a:prstGeom>
          <a:noFill/>
          <a:ln w="9525">
            <a:solidFill>
              <a:schemeClr val="tx1"/>
            </a:solidFill>
            <a:round/>
            <a:headEnd/>
            <a:tailEnd type="triangle" w="med" len="med"/>
          </a:ln>
          <a:effectLst/>
        </p:spPr>
      </p:cxnSp>
      <p:cxnSp>
        <p:nvCxnSpPr>
          <p:cNvPr id="118" name="AutoShape 22"/>
          <p:cNvCxnSpPr>
            <a:cxnSpLocks noChangeShapeType="1"/>
            <a:stCxn id="107" idx="3"/>
          </p:cNvCxnSpPr>
          <p:nvPr>
            <p:custDataLst>
              <p:tags r:id="rId42"/>
            </p:custDataLst>
          </p:nvPr>
        </p:nvCxnSpPr>
        <p:spPr bwMode="auto">
          <a:xfrm flipH="1">
            <a:off x="914400" y="3798888"/>
            <a:ext cx="131763" cy="525462"/>
          </a:xfrm>
          <a:prstGeom prst="straightConnector1">
            <a:avLst/>
          </a:prstGeom>
          <a:noFill/>
          <a:ln w="9525">
            <a:solidFill>
              <a:schemeClr val="tx1"/>
            </a:solidFill>
            <a:round/>
            <a:headEnd/>
            <a:tailEnd type="triangle" w="med" len="med"/>
          </a:ln>
          <a:effectLst/>
        </p:spPr>
      </p:cxnSp>
      <p:cxnSp>
        <p:nvCxnSpPr>
          <p:cNvPr id="119" name="AutoShape 23"/>
          <p:cNvCxnSpPr>
            <a:cxnSpLocks noChangeShapeType="1"/>
            <a:stCxn id="107" idx="5"/>
            <a:endCxn id="103" idx="0"/>
          </p:cNvCxnSpPr>
          <p:nvPr>
            <p:custDataLst>
              <p:tags r:id="rId43"/>
            </p:custDataLst>
          </p:nvPr>
        </p:nvCxnSpPr>
        <p:spPr bwMode="auto">
          <a:xfrm>
            <a:off x="1316038" y="3798888"/>
            <a:ext cx="131762" cy="525462"/>
          </a:xfrm>
          <a:prstGeom prst="straightConnector1">
            <a:avLst/>
          </a:prstGeom>
          <a:noFill/>
          <a:ln w="9525">
            <a:solidFill>
              <a:schemeClr val="tx1"/>
            </a:solidFill>
            <a:round/>
            <a:headEnd/>
            <a:tailEnd type="triangle" w="med" len="med"/>
          </a:ln>
          <a:effectLst/>
        </p:spPr>
      </p:cxnSp>
      <p:cxnSp>
        <p:nvCxnSpPr>
          <p:cNvPr id="120" name="AutoShape 24"/>
          <p:cNvCxnSpPr>
            <a:cxnSpLocks noChangeShapeType="1"/>
            <a:stCxn id="106" idx="3"/>
            <a:endCxn id="102" idx="0"/>
          </p:cNvCxnSpPr>
          <p:nvPr>
            <p:custDataLst>
              <p:tags r:id="rId44"/>
            </p:custDataLst>
          </p:nvPr>
        </p:nvCxnSpPr>
        <p:spPr bwMode="auto">
          <a:xfrm flipH="1">
            <a:off x="1981200" y="3798888"/>
            <a:ext cx="131763" cy="525462"/>
          </a:xfrm>
          <a:prstGeom prst="straightConnector1">
            <a:avLst/>
          </a:prstGeom>
          <a:noFill/>
          <a:ln w="9525">
            <a:solidFill>
              <a:schemeClr val="tx1"/>
            </a:solidFill>
            <a:round/>
            <a:headEnd/>
            <a:tailEnd type="triangle" w="med" len="med"/>
          </a:ln>
          <a:effectLst/>
        </p:spPr>
      </p:cxnSp>
      <p:cxnSp>
        <p:nvCxnSpPr>
          <p:cNvPr id="121" name="AutoShape 25"/>
          <p:cNvCxnSpPr>
            <a:cxnSpLocks noChangeShapeType="1"/>
            <a:stCxn id="106" idx="5"/>
            <a:endCxn id="55" idx="0"/>
          </p:cNvCxnSpPr>
          <p:nvPr>
            <p:custDataLst>
              <p:tags r:id="rId45"/>
            </p:custDataLst>
          </p:nvPr>
        </p:nvCxnSpPr>
        <p:spPr bwMode="auto">
          <a:xfrm>
            <a:off x="2382838" y="3798888"/>
            <a:ext cx="131762" cy="525462"/>
          </a:xfrm>
          <a:prstGeom prst="straightConnector1">
            <a:avLst/>
          </a:prstGeom>
          <a:noFill/>
          <a:ln w="9525">
            <a:solidFill>
              <a:schemeClr val="tx1"/>
            </a:solidFill>
            <a:round/>
            <a:headEnd/>
            <a:tailEnd type="triangle" w="med" len="med"/>
          </a:ln>
          <a:effectLst/>
        </p:spPr>
      </p:cxnSp>
      <p:sp>
        <p:nvSpPr>
          <p:cNvPr id="122" name="Oval 7"/>
          <p:cNvSpPr>
            <a:spLocks noChangeAspect="1" noChangeArrowheads="1"/>
          </p:cNvSpPr>
          <p:nvPr>
            <p:custDataLst>
              <p:tags r:id="rId46"/>
            </p:custDataLst>
          </p:nvPr>
        </p:nvSpPr>
        <p:spPr bwMode="auto">
          <a:xfrm>
            <a:off x="685800" y="4343400"/>
            <a:ext cx="381000" cy="381000"/>
          </a:xfrm>
          <a:prstGeom prst="ellipse">
            <a:avLst/>
          </a:prstGeom>
          <a:noFill/>
          <a:ln w="38100">
            <a:solidFill>
              <a:schemeClr val="tx1"/>
            </a:solidFill>
            <a:round/>
            <a:headEnd/>
            <a:tailEnd/>
          </a:ln>
          <a:effectLst/>
        </p:spPr>
        <p:txBody>
          <a:bodyPr wrap="none" anchor="ctr"/>
          <a:lstStyle/>
          <a:p>
            <a:pPr algn="ctr" eaLnBrk="0" hangingPunct="0"/>
            <a:r>
              <a:rPr lang="en-US"/>
              <a:t>4</a:t>
            </a:r>
          </a:p>
        </p:txBody>
      </p:sp>
    </p:spTree>
    <p:extLst>
      <p:ext uri="{BB962C8B-B14F-4D97-AF65-F5344CB8AC3E}">
        <p14:creationId xmlns:p14="http://schemas.microsoft.com/office/powerpoint/2010/main" val="29238735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But is it right?</a:t>
            </a:r>
            <a:endParaRPr lang="en-US" dirty="0">
              <a:solidFill>
                <a:srgbClr val="0000FF"/>
              </a:solidFill>
            </a:endParaRPr>
          </a:p>
        </p:txBody>
      </p:sp>
      <p:sp>
        <p:nvSpPr>
          <p:cNvPr id="3" name="Content Placeholder 2"/>
          <p:cNvSpPr>
            <a:spLocks noGrp="1"/>
          </p:cNvSpPr>
          <p:nvPr>
            <p:ph idx="1"/>
          </p:nvPr>
        </p:nvSpPr>
        <p:spPr>
          <a:xfrm>
            <a:off x="685800" y="1600200"/>
            <a:ext cx="7772400" cy="1219200"/>
          </a:xfrm>
        </p:spPr>
        <p:txBody>
          <a:bodyPr>
            <a:normAutofit fontScale="85000" lnSpcReduction="20000"/>
          </a:bodyPr>
          <a:lstStyle/>
          <a:p>
            <a:r>
              <a:rPr lang="en-US" dirty="0" smtClean="0"/>
              <a:t>“Seems to work”</a:t>
            </a:r>
          </a:p>
          <a:p>
            <a:pPr lvl="1"/>
            <a:r>
              <a:rPr lang="en-US" dirty="0" smtClean="0"/>
              <a:t>Let’s </a:t>
            </a:r>
            <a:r>
              <a:rPr lang="en-US" i="1" dirty="0" smtClean="0"/>
              <a:t>prove</a:t>
            </a:r>
            <a:r>
              <a:rPr lang="en-US" dirty="0" smtClean="0"/>
              <a:t> it restores the heap property (correctness)</a:t>
            </a:r>
          </a:p>
          <a:p>
            <a:pPr lvl="1"/>
            <a:r>
              <a:rPr lang="en-US" dirty="0" smtClean="0"/>
              <a:t>Then let’s </a:t>
            </a:r>
            <a:r>
              <a:rPr lang="en-US" i="1" dirty="0" smtClean="0"/>
              <a:t>prove</a:t>
            </a:r>
            <a:r>
              <a:rPr lang="en-US" dirty="0" smtClean="0"/>
              <a:t> its running time (efficiency)</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3048000"/>
            <a:ext cx="5105400" cy="2286000"/>
          </a:xfrm>
          <a:prstGeom prst="rect">
            <a:avLst/>
          </a:prstGeom>
          <a:solidFill>
            <a:srgbClr val="FFFF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2039529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Correctness</a:t>
            </a:r>
            <a:endParaRPr lang="en-US" dirty="0">
              <a:solidFill>
                <a:srgbClr val="0000FF"/>
              </a:solidFill>
            </a:endParaRPr>
          </a:p>
        </p:txBody>
      </p:sp>
      <p:sp>
        <p:nvSpPr>
          <p:cNvPr id="3" name="Content Placeholder 2"/>
          <p:cNvSpPr>
            <a:spLocks noGrp="1"/>
          </p:cNvSpPr>
          <p:nvPr>
            <p:ph idx="1"/>
          </p:nvPr>
        </p:nvSpPr>
        <p:spPr>
          <a:xfrm>
            <a:off x="838200" y="3733800"/>
            <a:ext cx="7620000" cy="2590800"/>
          </a:xfrm>
        </p:spPr>
        <p:txBody>
          <a:bodyPr>
            <a:normAutofit fontScale="70000" lnSpcReduction="20000"/>
          </a:bodyPr>
          <a:lstStyle/>
          <a:p>
            <a:pPr>
              <a:buNone/>
            </a:pPr>
            <a:r>
              <a:rPr lang="en-US" i="1" dirty="0" smtClean="0">
                <a:solidFill>
                  <a:srgbClr val="4F81BD"/>
                </a:solidFill>
              </a:rPr>
              <a:t>Loop Invariant</a:t>
            </a:r>
            <a:r>
              <a:rPr lang="en-US" i="1" dirty="0" smtClean="0">
                <a:solidFill>
                  <a:schemeClr val="accent2"/>
                </a:solidFill>
              </a:rPr>
              <a:t>:</a:t>
            </a:r>
            <a:r>
              <a:rPr lang="en-US" dirty="0" smtClean="0"/>
              <a:t> For all </a:t>
            </a:r>
            <a:r>
              <a:rPr lang="en-US" b="1" dirty="0" smtClean="0">
                <a:latin typeface="Courier New" pitchFamily="49" charset="0"/>
                <a:cs typeface="Courier New" pitchFamily="49" charset="0"/>
              </a:rPr>
              <a:t>j</a:t>
            </a:r>
            <a:r>
              <a:rPr lang="en-US" dirty="0" smtClean="0"/>
              <a:t>&gt;</a:t>
            </a:r>
            <a:r>
              <a:rPr lang="en-US" b="1" dirty="0" err="1" smtClean="0">
                <a:latin typeface="Courier New" pitchFamily="49" charset="0"/>
                <a:cs typeface="Courier New" pitchFamily="49" charset="0"/>
              </a:rPr>
              <a:t>i</a:t>
            </a:r>
            <a:r>
              <a:rPr lang="en-US" dirty="0" smtClean="0"/>
              <a:t>, </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[j]</a:t>
            </a:r>
            <a:r>
              <a:rPr lang="en-US" dirty="0" smtClean="0"/>
              <a:t> is less than its children</a:t>
            </a:r>
          </a:p>
          <a:p>
            <a:r>
              <a:rPr lang="en-US" dirty="0" smtClean="0"/>
              <a:t>True initially: If </a:t>
            </a:r>
            <a:r>
              <a:rPr lang="en-US" b="1" dirty="0" smtClean="0">
                <a:latin typeface="Courier New" pitchFamily="49" charset="0"/>
                <a:cs typeface="Courier New" pitchFamily="49" charset="0"/>
              </a:rPr>
              <a:t>j &gt; size/2</a:t>
            </a:r>
            <a:r>
              <a:rPr lang="en-US" dirty="0" smtClean="0"/>
              <a:t>, then </a:t>
            </a:r>
            <a:r>
              <a:rPr lang="en-US" b="1" dirty="0" smtClean="0">
                <a:latin typeface="Courier New" pitchFamily="49" charset="0"/>
                <a:cs typeface="Courier New" pitchFamily="49" charset="0"/>
              </a:rPr>
              <a:t>j</a:t>
            </a:r>
            <a:r>
              <a:rPr lang="en-US" dirty="0" smtClean="0"/>
              <a:t> is  a leaf</a:t>
            </a:r>
          </a:p>
          <a:p>
            <a:pPr lvl="1"/>
            <a:r>
              <a:rPr lang="en-US" dirty="0" smtClean="0"/>
              <a:t>Otherwise its left child would be at position &gt; </a:t>
            </a:r>
            <a:r>
              <a:rPr lang="en-US" b="1" dirty="0" smtClean="0">
                <a:latin typeface="Courier New" pitchFamily="49" charset="0"/>
                <a:cs typeface="Courier New" pitchFamily="49" charset="0"/>
              </a:rPr>
              <a:t>size</a:t>
            </a:r>
          </a:p>
          <a:p>
            <a:r>
              <a:rPr lang="en-US" dirty="0" smtClean="0"/>
              <a:t>True after one more iteration: loop body and </a:t>
            </a:r>
            <a:r>
              <a:rPr lang="en-US" b="1" dirty="0" err="1" smtClean="0">
                <a:latin typeface="Courier New" pitchFamily="49" charset="0"/>
                <a:cs typeface="Courier New" pitchFamily="49" charset="0"/>
              </a:rPr>
              <a:t>percolateDown</a:t>
            </a:r>
            <a:r>
              <a:rPr lang="en-US" dirty="0" smtClean="0"/>
              <a:t> make </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a:t>
            </a:r>
            <a:r>
              <a:rPr lang="en-US" dirty="0" smtClean="0"/>
              <a:t> less than children without breaking the property for any descendants</a:t>
            </a:r>
          </a:p>
          <a:p>
            <a:pPr>
              <a:buNone/>
            </a:pPr>
            <a:r>
              <a:rPr lang="en-US" dirty="0" smtClean="0">
                <a:solidFill>
                  <a:srgbClr val="4F81BD"/>
                </a:solidFill>
              </a:rPr>
              <a:t>So after the loop finishes, all nodes are less than their children</a:t>
            </a:r>
            <a:endParaRPr lang="en-US" dirty="0">
              <a:solidFill>
                <a:srgbClr val="4F81BD"/>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1371600"/>
            <a:ext cx="5105400" cy="2133600"/>
          </a:xfrm>
          <a:prstGeom prst="rect">
            <a:avLst/>
          </a:prstGeom>
          <a:solidFill>
            <a:srgbClr val="FFFF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6177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ube 11"/>
          <p:cNvSpPr/>
          <p:nvPr/>
        </p:nvSpPr>
        <p:spPr bwMode="auto">
          <a:xfrm>
            <a:off x="3581400" y="3200400"/>
            <a:ext cx="1828800" cy="609600"/>
          </a:xfrm>
          <a:prstGeom prst="cub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Cloud 7"/>
          <p:cNvSpPr/>
          <p:nvPr/>
        </p:nvSpPr>
        <p:spPr bwMode="auto">
          <a:xfrm>
            <a:off x="2590800" y="152400"/>
            <a:ext cx="3733800" cy="1524000"/>
          </a:xfrm>
          <a:prstGeom prst="cloud">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TextBox 6"/>
          <p:cNvSpPr txBox="1"/>
          <p:nvPr/>
        </p:nvSpPr>
        <p:spPr>
          <a:xfrm>
            <a:off x="3200400" y="685800"/>
            <a:ext cx="2390398" cy="400110"/>
          </a:xfrm>
          <a:prstGeom prst="rect">
            <a:avLst/>
          </a:prstGeom>
          <a:noFill/>
        </p:spPr>
        <p:txBody>
          <a:bodyPr wrap="none" rtlCol="0">
            <a:spAutoFit/>
          </a:bodyPr>
          <a:lstStyle/>
          <a:p>
            <a:r>
              <a:rPr lang="en-US" sz="2000" b="0" dirty="0" smtClean="0">
                <a:latin typeface="+mn-lt"/>
              </a:rPr>
              <a:t>Priority Queue ADT</a:t>
            </a:r>
          </a:p>
        </p:txBody>
      </p:sp>
      <p:cxnSp>
        <p:nvCxnSpPr>
          <p:cNvPr id="10" name="Straight Connector 9"/>
          <p:cNvCxnSpPr/>
          <p:nvPr/>
        </p:nvCxnSpPr>
        <p:spPr bwMode="auto">
          <a:xfrm>
            <a:off x="4419600" y="1752600"/>
            <a:ext cx="0" cy="129540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1" name="TextBox 10"/>
          <p:cNvSpPr txBox="1"/>
          <p:nvPr/>
        </p:nvSpPr>
        <p:spPr>
          <a:xfrm>
            <a:off x="3661740" y="3352800"/>
            <a:ext cx="1596060" cy="400110"/>
          </a:xfrm>
          <a:prstGeom prst="rect">
            <a:avLst/>
          </a:prstGeom>
          <a:noFill/>
        </p:spPr>
        <p:txBody>
          <a:bodyPr wrap="none" rtlCol="0">
            <a:spAutoFit/>
          </a:bodyPr>
          <a:lstStyle/>
          <a:p>
            <a:r>
              <a:rPr lang="en-US" sz="2000" b="0" dirty="0" smtClean="0">
                <a:latin typeface="+mn-lt"/>
              </a:rPr>
              <a:t>Binary Heap</a:t>
            </a:r>
          </a:p>
        </p:txBody>
      </p:sp>
      <p:cxnSp>
        <p:nvCxnSpPr>
          <p:cNvPr id="13" name="Straight Connector 12"/>
          <p:cNvCxnSpPr/>
          <p:nvPr/>
        </p:nvCxnSpPr>
        <p:spPr bwMode="auto">
          <a:xfrm flipH="1">
            <a:off x="1981200" y="1524000"/>
            <a:ext cx="838200" cy="1219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6096000" y="1295400"/>
            <a:ext cx="990600" cy="129540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8" name="Cube 17"/>
          <p:cNvSpPr/>
          <p:nvPr/>
        </p:nvSpPr>
        <p:spPr bwMode="auto">
          <a:xfrm>
            <a:off x="838200" y="2838510"/>
            <a:ext cx="2133600" cy="609600"/>
          </a:xfrm>
          <a:prstGeom prst="cub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838200" y="3028890"/>
            <a:ext cx="1966754" cy="400110"/>
          </a:xfrm>
          <a:prstGeom prst="rect">
            <a:avLst/>
          </a:prstGeom>
          <a:noFill/>
          <a:ln>
            <a:noFill/>
          </a:ln>
        </p:spPr>
        <p:style>
          <a:lnRef idx="1">
            <a:schemeClr val="dk1"/>
          </a:lnRef>
          <a:fillRef idx="2">
            <a:schemeClr val="dk1"/>
          </a:fillRef>
          <a:effectRef idx="1">
            <a:schemeClr val="dk1"/>
          </a:effectRef>
          <a:fontRef idx="minor">
            <a:schemeClr val="dk1"/>
          </a:fontRef>
        </p:style>
        <p:txBody>
          <a:bodyPr wrap="none" rtlCol="0">
            <a:spAutoFit/>
          </a:bodyPr>
          <a:lstStyle/>
          <a:p>
            <a:r>
              <a:rPr lang="en-US" sz="2000" b="0" dirty="0" smtClean="0">
                <a:solidFill>
                  <a:schemeClr val="tx1">
                    <a:lumMod val="50000"/>
                    <a:lumOff val="50000"/>
                  </a:schemeClr>
                </a:solidFill>
                <a:latin typeface="+mn-lt"/>
              </a:rPr>
              <a:t>Fibonacci Heap</a:t>
            </a:r>
          </a:p>
        </p:txBody>
      </p:sp>
      <p:sp>
        <p:nvSpPr>
          <p:cNvPr id="22" name="Cube 21"/>
          <p:cNvSpPr/>
          <p:nvPr/>
        </p:nvSpPr>
        <p:spPr bwMode="auto">
          <a:xfrm>
            <a:off x="6324600" y="2686110"/>
            <a:ext cx="2209800" cy="609600"/>
          </a:xfrm>
          <a:prstGeom prst="cub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6400800" y="2876490"/>
            <a:ext cx="1610462" cy="400110"/>
          </a:xfrm>
          <a:prstGeom prst="rect">
            <a:avLst/>
          </a:prstGeom>
          <a:noFill/>
          <a:ln>
            <a:noFill/>
          </a:ln>
        </p:spPr>
        <p:style>
          <a:lnRef idx="1">
            <a:schemeClr val="dk1"/>
          </a:lnRef>
          <a:fillRef idx="2">
            <a:schemeClr val="dk1"/>
          </a:fillRef>
          <a:effectRef idx="1">
            <a:schemeClr val="dk1"/>
          </a:effectRef>
          <a:fontRef idx="minor">
            <a:schemeClr val="dk1"/>
          </a:fontRef>
        </p:style>
        <p:txBody>
          <a:bodyPr wrap="none" rtlCol="0">
            <a:spAutoFit/>
          </a:bodyPr>
          <a:lstStyle/>
          <a:p>
            <a:r>
              <a:rPr lang="en-US" sz="2000" b="0" dirty="0" smtClean="0">
                <a:solidFill>
                  <a:srgbClr val="7F7F7F"/>
                </a:solidFill>
              </a:rPr>
              <a:t>Paring</a:t>
            </a:r>
            <a:r>
              <a:rPr lang="en-US" sz="2000" b="0" dirty="0" smtClean="0">
                <a:solidFill>
                  <a:srgbClr val="7F7F7F"/>
                </a:solidFill>
                <a:latin typeface="+mn-lt"/>
              </a:rPr>
              <a:t> Heap</a:t>
            </a:r>
          </a:p>
        </p:txBody>
      </p:sp>
      <p:sp>
        <p:nvSpPr>
          <p:cNvPr id="24" name="Cube 23"/>
          <p:cNvSpPr/>
          <p:nvPr/>
        </p:nvSpPr>
        <p:spPr bwMode="auto">
          <a:xfrm>
            <a:off x="7315200" y="800220"/>
            <a:ext cx="1700419" cy="495180"/>
          </a:xfrm>
          <a:prstGeom prst="cub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5" name="TextBox 24"/>
          <p:cNvSpPr txBox="1"/>
          <p:nvPr/>
        </p:nvSpPr>
        <p:spPr>
          <a:xfrm>
            <a:off x="7391400" y="990600"/>
            <a:ext cx="1419485" cy="276999"/>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1200" b="0" dirty="0" smtClean="0">
                <a:solidFill>
                  <a:srgbClr val="7F7F7F"/>
                </a:solidFill>
              </a:rPr>
              <a:t>Binomial Heap</a:t>
            </a:r>
          </a:p>
        </p:txBody>
      </p:sp>
      <p:cxnSp>
        <p:nvCxnSpPr>
          <p:cNvPr id="26" name="Straight Connector 25"/>
          <p:cNvCxnSpPr/>
          <p:nvPr/>
        </p:nvCxnSpPr>
        <p:spPr bwMode="auto">
          <a:xfrm>
            <a:off x="6400800" y="838200"/>
            <a:ext cx="762000" cy="15240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28" name="TextBox 27"/>
          <p:cNvSpPr txBox="1"/>
          <p:nvPr/>
        </p:nvSpPr>
        <p:spPr>
          <a:xfrm>
            <a:off x="304800" y="4495800"/>
            <a:ext cx="7054961" cy="400110"/>
          </a:xfrm>
          <a:prstGeom prst="rect">
            <a:avLst/>
          </a:prstGeom>
          <a:noFill/>
        </p:spPr>
        <p:txBody>
          <a:bodyPr wrap="none" rtlCol="0">
            <a:spAutoFit/>
          </a:bodyPr>
          <a:lstStyle/>
          <a:p>
            <a:r>
              <a:rPr lang="en-US" sz="2000" b="0" dirty="0" smtClean="0">
                <a:latin typeface="+mn-lt"/>
              </a:rPr>
              <a:t>A priority queue is just an </a:t>
            </a:r>
            <a:r>
              <a:rPr lang="en-US" sz="2000" dirty="0" smtClean="0">
                <a:latin typeface="+mn-lt"/>
              </a:rPr>
              <a:t>abstraction</a:t>
            </a:r>
            <a:r>
              <a:rPr lang="en-US" sz="2000" b="0" dirty="0" smtClean="0">
                <a:latin typeface="+mn-lt"/>
              </a:rPr>
              <a:t> for an ordered queue.</a:t>
            </a:r>
          </a:p>
        </p:txBody>
      </p:sp>
      <p:sp>
        <p:nvSpPr>
          <p:cNvPr id="29" name="TextBox 28"/>
          <p:cNvSpPr txBox="1"/>
          <p:nvPr/>
        </p:nvSpPr>
        <p:spPr>
          <a:xfrm>
            <a:off x="304800" y="5029200"/>
            <a:ext cx="8637050" cy="400110"/>
          </a:xfrm>
          <a:prstGeom prst="rect">
            <a:avLst/>
          </a:prstGeom>
          <a:noFill/>
        </p:spPr>
        <p:txBody>
          <a:bodyPr wrap="none" rtlCol="0">
            <a:spAutoFit/>
          </a:bodyPr>
          <a:lstStyle/>
          <a:p>
            <a:r>
              <a:rPr lang="en-US" sz="2000" b="0" dirty="0" smtClean="0">
                <a:latin typeface="+mn-lt"/>
              </a:rPr>
              <a:t>A </a:t>
            </a:r>
            <a:r>
              <a:rPr lang="en-US" sz="2000" dirty="0" smtClean="0">
                <a:latin typeface="+mn-lt"/>
              </a:rPr>
              <a:t>binary</a:t>
            </a:r>
            <a:r>
              <a:rPr lang="en-US" sz="2000" b="0" dirty="0" smtClean="0">
                <a:latin typeface="+mn-lt"/>
              </a:rPr>
              <a:t> </a:t>
            </a:r>
            <a:r>
              <a:rPr lang="en-US" sz="2000" dirty="0" smtClean="0">
                <a:latin typeface="+mn-lt"/>
              </a:rPr>
              <a:t>heap</a:t>
            </a:r>
            <a:r>
              <a:rPr lang="en-US" sz="2000" b="0" dirty="0" smtClean="0">
                <a:latin typeface="+mn-lt"/>
              </a:rPr>
              <a:t> is a simple and concrete implementation of a priority queue</a:t>
            </a:r>
          </a:p>
        </p:txBody>
      </p:sp>
      <p:sp>
        <p:nvSpPr>
          <p:cNvPr id="30" name="TextBox 29"/>
          <p:cNvSpPr txBox="1"/>
          <p:nvPr/>
        </p:nvSpPr>
        <p:spPr>
          <a:xfrm>
            <a:off x="299473" y="5543490"/>
            <a:ext cx="5568627" cy="400110"/>
          </a:xfrm>
          <a:prstGeom prst="rect">
            <a:avLst/>
          </a:prstGeom>
          <a:noFill/>
        </p:spPr>
        <p:txBody>
          <a:bodyPr wrap="none" rtlCol="0">
            <a:spAutoFit/>
          </a:bodyPr>
          <a:lstStyle/>
          <a:p>
            <a:r>
              <a:rPr lang="en-US" sz="2000" b="0" dirty="0" smtClean="0">
                <a:latin typeface="+mn-lt"/>
              </a:rPr>
              <a:t>It’s just one of many possible implementations!</a:t>
            </a:r>
          </a:p>
        </p:txBody>
      </p:sp>
      <p:sp>
        <p:nvSpPr>
          <p:cNvPr id="31" name="Cube 30"/>
          <p:cNvSpPr/>
          <p:nvPr/>
        </p:nvSpPr>
        <p:spPr bwMode="auto">
          <a:xfrm>
            <a:off x="228600" y="609600"/>
            <a:ext cx="1700419" cy="495180"/>
          </a:xfrm>
          <a:prstGeom prst="cube">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32" name="TextBox 31"/>
          <p:cNvSpPr txBox="1"/>
          <p:nvPr/>
        </p:nvSpPr>
        <p:spPr>
          <a:xfrm>
            <a:off x="304800" y="762000"/>
            <a:ext cx="1419485" cy="276999"/>
          </a:xfrm>
          <a:prstGeom prst="rect">
            <a:avLst/>
          </a:prstGeom>
          <a:noFill/>
          <a:ln>
            <a:no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sz="1200" b="0" dirty="0" err="1" smtClean="0">
                <a:solidFill>
                  <a:srgbClr val="7F7F7F"/>
                </a:solidFill>
              </a:rPr>
              <a:t>Brodal</a:t>
            </a:r>
            <a:r>
              <a:rPr lang="en-US" sz="1200" b="0" dirty="0" smtClean="0">
                <a:solidFill>
                  <a:srgbClr val="7F7F7F"/>
                </a:solidFill>
              </a:rPr>
              <a:t> Heap</a:t>
            </a:r>
          </a:p>
        </p:txBody>
      </p:sp>
      <p:cxnSp>
        <p:nvCxnSpPr>
          <p:cNvPr id="33" name="Straight Connector 32"/>
          <p:cNvCxnSpPr/>
          <p:nvPr/>
        </p:nvCxnSpPr>
        <p:spPr bwMode="auto">
          <a:xfrm>
            <a:off x="1981200" y="609600"/>
            <a:ext cx="533400" cy="7620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7" name="Rectangle 36"/>
          <p:cNvSpPr/>
          <p:nvPr/>
        </p:nvSpPr>
        <p:spPr>
          <a:xfrm>
            <a:off x="152400" y="1066800"/>
            <a:ext cx="2286000" cy="1077218"/>
          </a:xfrm>
          <a:prstGeom prst="rect">
            <a:avLst/>
          </a:prstGeom>
        </p:spPr>
        <p:txBody>
          <a:bodyPr wrap="square">
            <a:spAutoFit/>
          </a:bodyPr>
          <a:lstStyle/>
          <a:p>
            <a:r>
              <a:rPr lang="en-US" sz="1600" dirty="0">
                <a:latin typeface="+mj-lt"/>
              </a:rPr>
              <a:t>"</a:t>
            </a:r>
            <a:r>
              <a:rPr lang="en-US" sz="1600" dirty="0" smtClean="0">
                <a:latin typeface="+mj-lt"/>
              </a:rPr>
              <a:t>quite complicated</a:t>
            </a:r>
            <a:r>
              <a:rPr lang="en-US" sz="1600" dirty="0">
                <a:latin typeface="+mj-lt"/>
              </a:rPr>
              <a:t>" and "[not] applicable in practice</a:t>
            </a:r>
            <a:r>
              <a:rPr lang="en-US" sz="1600" dirty="0" smtClean="0">
                <a:latin typeface="+mj-lt"/>
              </a:rPr>
              <a:t>.” </a:t>
            </a:r>
            <a:br>
              <a:rPr lang="en-US" sz="1600" dirty="0" smtClean="0">
                <a:latin typeface="+mj-lt"/>
              </a:rPr>
            </a:br>
            <a:r>
              <a:rPr lang="en-US" sz="1600" dirty="0" smtClean="0">
                <a:latin typeface="+mj-lt"/>
              </a:rPr>
              <a:t>-</a:t>
            </a:r>
            <a:r>
              <a:rPr lang="en-US" sz="1600" dirty="0" err="1" smtClean="0">
                <a:latin typeface="+mj-lt"/>
              </a:rPr>
              <a:t>Gerth</a:t>
            </a:r>
            <a:r>
              <a:rPr lang="en-US" sz="1600" dirty="0" smtClean="0">
                <a:latin typeface="+mj-lt"/>
              </a:rPr>
              <a:t> </a:t>
            </a:r>
            <a:r>
              <a:rPr lang="en-US" sz="1600" dirty="0" err="1" smtClean="0">
                <a:latin typeface="+mj-lt"/>
              </a:rPr>
              <a:t>Brodal</a:t>
            </a:r>
            <a:endParaRPr lang="en-US" sz="1600" dirty="0">
              <a:latin typeface="+mj-lt"/>
            </a:endParaRPr>
          </a:p>
        </p:txBody>
      </p:sp>
    </p:spTree>
    <p:extLst>
      <p:ext uri="{BB962C8B-B14F-4D97-AF65-F5344CB8AC3E}">
        <p14:creationId xmlns:p14="http://schemas.microsoft.com/office/powerpoint/2010/main" val="246970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p:bldP spid="18" grpId="0" animBg="1"/>
      <p:bldP spid="19" grpId="0"/>
      <p:bldP spid="22" grpId="0" animBg="1"/>
      <p:bldP spid="23" grpId="0"/>
      <p:bldP spid="24" grpId="0" animBg="1"/>
      <p:bldP spid="25" grpId="0"/>
      <p:bldP spid="28" grpId="0"/>
      <p:bldP spid="29" grpId="0"/>
      <p:bldP spid="30" grpId="0"/>
      <p:bldP spid="31" grpId="0" animBg="1"/>
      <p:bldP spid="32" grpId="0"/>
      <p:bldP spid="3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Efficiency</a:t>
            </a:r>
            <a:endParaRPr lang="en-US" dirty="0">
              <a:solidFill>
                <a:srgbClr val="0000FF"/>
              </a:solidFill>
            </a:endParaRPr>
          </a:p>
        </p:txBody>
      </p:sp>
      <p:sp>
        <p:nvSpPr>
          <p:cNvPr id="3" name="Content Placeholder 2"/>
          <p:cNvSpPr>
            <a:spLocks noGrp="1"/>
          </p:cNvSpPr>
          <p:nvPr>
            <p:ph idx="1"/>
          </p:nvPr>
        </p:nvSpPr>
        <p:spPr>
          <a:xfrm>
            <a:off x="838200" y="3733800"/>
            <a:ext cx="7620000" cy="2590800"/>
          </a:xfrm>
        </p:spPr>
        <p:txBody>
          <a:bodyPr>
            <a:normAutofit fontScale="70000" lnSpcReduction="20000"/>
          </a:bodyPr>
          <a:lstStyle/>
          <a:p>
            <a:pPr>
              <a:buNone/>
            </a:pPr>
            <a:r>
              <a:rPr lang="en-US" dirty="0" smtClean="0"/>
              <a:t>Easy argument:  </a:t>
            </a:r>
            <a:r>
              <a:rPr lang="en-US" b="1" dirty="0" err="1" smtClean="0">
                <a:latin typeface="Courier New" pitchFamily="49" charset="0"/>
                <a:cs typeface="Courier New" pitchFamily="49" charset="0"/>
              </a:rPr>
              <a:t>buildHeap</a:t>
            </a:r>
            <a:r>
              <a:rPr lang="en-US" dirty="0" smtClean="0"/>
              <a:t> is </a:t>
            </a:r>
            <a:r>
              <a:rPr lang="en-US" i="1" dirty="0" smtClean="0"/>
              <a:t>O</a:t>
            </a:r>
            <a:r>
              <a:rPr lang="en-US" dirty="0" smtClean="0"/>
              <a:t>(</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where </a:t>
            </a:r>
            <a:r>
              <a:rPr lang="en-US" i="1" dirty="0" smtClean="0"/>
              <a:t>n</a:t>
            </a:r>
            <a:r>
              <a:rPr lang="en-US" dirty="0" smtClean="0"/>
              <a:t> is </a:t>
            </a:r>
            <a:r>
              <a:rPr lang="en-US" b="1" dirty="0" smtClean="0">
                <a:latin typeface="Courier New" pitchFamily="49" charset="0"/>
                <a:cs typeface="Courier New" pitchFamily="49" charset="0"/>
              </a:rPr>
              <a:t>size</a:t>
            </a:r>
          </a:p>
          <a:p>
            <a:r>
              <a:rPr lang="en-US" b="1" dirty="0" smtClean="0">
                <a:latin typeface="Courier New" pitchFamily="49" charset="0"/>
                <a:cs typeface="Courier New" pitchFamily="49" charset="0"/>
              </a:rPr>
              <a:t>size/2 </a:t>
            </a:r>
            <a:r>
              <a:rPr lang="en-US" dirty="0" smtClean="0">
                <a:cs typeface="Courier New" pitchFamily="49" charset="0"/>
              </a:rPr>
              <a:t>loop iterations</a:t>
            </a:r>
          </a:p>
          <a:p>
            <a:r>
              <a:rPr lang="en-US" dirty="0" smtClean="0">
                <a:cs typeface="Courier New" pitchFamily="49" charset="0"/>
              </a:rPr>
              <a:t>Each iteration does one </a:t>
            </a:r>
            <a:r>
              <a:rPr lang="en-US" b="1" dirty="0" err="1" smtClean="0">
                <a:latin typeface="Courier New" pitchFamily="49" charset="0"/>
                <a:cs typeface="Courier New" pitchFamily="49" charset="0"/>
              </a:rPr>
              <a:t>percolateDown</a:t>
            </a:r>
            <a:r>
              <a:rPr lang="en-US" dirty="0" smtClean="0">
                <a:cs typeface="Courier New" pitchFamily="49" charset="0"/>
              </a:rPr>
              <a:t>, each is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endParaRPr lang="en-US" dirty="0" smtClean="0">
              <a:cs typeface="Courier New" pitchFamily="49" charset="0"/>
            </a:endParaRPr>
          </a:p>
          <a:p>
            <a:pPr>
              <a:buNone/>
            </a:pPr>
            <a:r>
              <a:rPr lang="en-US" dirty="0" smtClean="0">
                <a:cs typeface="Courier New" pitchFamily="49" charset="0"/>
              </a:rPr>
              <a:t>This is correct, but there is a more precise (“tighter”) analysis of the algorithm…</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1447800"/>
            <a:ext cx="5105400" cy="2133600"/>
          </a:xfrm>
          <a:prstGeom prst="rect">
            <a:avLst/>
          </a:prstGeom>
          <a:solidFill>
            <a:srgbClr val="FFFF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104329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solidFill>
                  <a:srgbClr val="0000FF"/>
                </a:solidFill>
              </a:rPr>
              <a:t>Efficiency</a:t>
            </a:r>
            <a:endParaRPr lang="en-US" dirty="0">
              <a:solidFill>
                <a:srgbClr val="0000FF"/>
              </a:solidFill>
            </a:endParaRPr>
          </a:p>
        </p:txBody>
      </p:sp>
      <p:sp>
        <p:nvSpPr>
          <p:cNvPr id="3" name="Content Placeholder 2"/>
          <p:cNvSpPr>
            <a:spLocks noGrp="1"/>
          </p:cNvSpPr>
          <p:nvPr>
            <p:ph idx="1"/>
          </p:nvPr>
        </p:nvSpPr>
        <p:spPr>
          <a:xfrm>
            <a:off x="838200" y="3352800"/>
            <a:ext cx="8001000" cy="2971800"/>
          </a:xfrm>
        </p:spPr>
        <p:txBody>
          <a:bodyPr>
            <a:normAutofit fontScale="70000" lnSpcReduction="20000"/>
          </a:bodyPr>
          <a:lstStyle/>
          <a:p>
            <a:pPr>
              <a:buNone/>
            </a:pPr>
            <a:r>
              <a:rPr lang="en-US" dirty="0" smtClean="0"/>
              <a:t>Better argument:  </a:t>
            </a:r>
            <a:r>
              <a:rPr lang="en-US" b="1" dirty="0" err="1" smtClean="0">
                <a:latin typeface="Courier New" pitchFamily="49" charset="0"/>
                <a:cs typeface="Courier New" pitchFamily="49" charset="0"/>
              </a:rPr>
              <a:t>buildHeap</a:t>
            </a:r>
            <a:r>
              <a:rPr lang="en-US" dirty="0" smtClean="0"/>
              <a:t> is </a:t>
            </a:r>
            <a:r>
              <a:rPr lang="en-US" i="1" dirty="0" smtClean="0"/>
              <a:t>O</a:t>
            </a:r>
            <a:r>
              <a:rPr lang="en-US" dirty="0" smtClean="0"/>
              <a:t>(</a:t>
            </a:r>
            <a:r>
              <a:rPr lang="en-US" i="1" dirty="0" smtClean="0"/>
              <a:t>n</a:t>
            </a:r>
            <a:r>
              <a:rPr lang="en-US" dirty="0" smtClean="0"/>
              <a:t>) where </a:t>
            </a:r>
            <a:r>
              <a:rPr lang="en-US" i="1" dirty="0" smtClean="0"/>
              <a:t>n</a:t>
            </a:r>
            <a:r>
              <a:rPr lang="en-US" dirty="0" smtClean="0"/>
              <a:t> is </a:t>
            </a:r>
            <a:r>
              <a:rPr lang="en-US" b="1" dirty="0" smtClean="0">
                <a:latin typeface="Courier New" pitchFamily="49" charset="0"/>
                <a:cs typeface="Courier New" pitchFamily="49" charset="0"/>
              </a:rPr>
              <a:t>size</a:t>
            </a:r>
          </a:p>
          <a:p>
            <a:r>
              <a:rPr lang="en-US" b="1" dirty="0" smtClean="0">
                <a:latin typeface="Courier New" pitchFamily="49" charset="0"/>
                <a:cs typeface="Courier New" pitchFamily="49" charset="0"/>
              </a:rPr>
              <a:t>size/2 </a:t>
            </a:r>
            <a:r>
              <a:rPr lang="en-US" dirty="0" smtClean="0">
                <a:cs typeface="Courier New" pitchFamily="49" charset="0"/>
              </a:rPr>
              <a:t>total loop iterations: </a:t>
            </a:r>
            <a:r>
              <a:rPr lang="en-US" i="1" dirty="0" smtClean="0">
                <a:cs typeface="Courier New" pitchFamily="49" charset="0"/>
              </a:rPr>
              <a:t>O</a:t>
            </a:r>
            <a:r>
              <a:rPr lang="en-US" dirty="0" smtClean="0">
                <a:cs typeface="Courier New" pitchFamily="49" charset="0"/>
              </a:rPr>
              <a:t>(</a:t>
            </a:r>
            <a:r>
              <a:rPr lang="en-US" i="1" dirty="0" smtClean="0">
                <a:cs typeface="Courier New" pitchFamily="49" charset="0"/>
              </a:rPr>
              <a:t>n</a:t>
            </a:r>
            <a:r>
              <a:rPr lang="en-US" dirty="0" smtClean="0">
                <a:cs typeface="Courier New" pitchFamily="49" charset="0"/>
              </a:rPr>
              <a:t>)</a:t>
            </a:r>
          </a:p>
          <a:p>
            <a:r>
              <a:rPr lang="en-US" dirty="0" smtClean="0">
                <a:cs typeface="Courier New" pitchFamily="49" charset="0"/>
              </a:rPr>
              <a:t>1/2 the loop iterations percolate at most 1 step</a:t>
            </a:r>
          </a:p>
          <a:p>
            <a:r>
              <a:rPr lang="en-US" dirty="0" smtClean="0">
                <a:cs typeface="Courier New" pitchFamily="49" charset="0"/>
              </a:rPr>
              <a:t>1/4 the loop iterations percolate at most 2 steps</a:t>
            </a:r>
          </a:p>
          <a:p>
            <a:r>
              <a:rPr lang="en-US" dirty="0" smtClean="0">
                <a:cs typeface="Courier New" pitchFamily="49" charset="0"/>
              </a:rPr>
              <a:t>1/8 the loop iterations percolate at most 3 steps</a:t>
            </a:r>
            <a:endParaRPr lang="en-US" dirty="0" smtClean="0"/>
          </a:p>
          <a:p>
            <a:r>
              <a:rPr lang="en-US" dirty="0" smtClean="0">
                <a:cs typeface="Courier New" pitchFamily="49" charset="0"/>
              </a:rPr>
              <a:t>…</a:t>
            </a:r>
          </a:p>
          <a:p>
            <a:r>
              <a:rPr lang="en-US" dirty="0" smtClean="0">
                <a:cs typeface="Courier New" pitchFamily="49" charset="0"/>
              </a:rPr>
              <a:t>((1/2) + (2/4) + (3/8) + (4/16) + (5/32) + …) &lt; 2  (page 4 of Weiss)</a:t>
            </a:r>
          </a:p>
          <a:p>
            <a:pPr lvl="1"/>
            <a:r>
              <a:rPr lang="en-US" dirty="0" smtClean="0">
                <a:cs typeface="Courier New" pitchFamily="49" charset="0"/>
              </a:rPr>
              <a:t>So at most </a:t>
            </a:r>
            <a:r>
              <a:rPr lang="en-US" b="1" dirty="0" smtClean="0">
                <a:latin typeface="Courier New" pitchFamily="49" charset="0"/>
                <a:cs typeface="Courier New" pitchFamily="49" charset="0"/>
              </a:rPr>
              <a:t>2(size/2)</a:t>
            </a:r>
            <a:r>
              <a:rPr lang="en-US" dirty="0" smtClean="0">
                <a:cs typeface="Courier New" pitchFamily="49" charset="0"/>
              </a:rPr>
              <a:t> </a:t>
            </a:r>
            <a:r>
              <a:rPr lang="en-US" i="1" dirty="0" smtClean="0">
                <a:cs typeface="Courier New" pitchFamily="49" charset="0"/>
              </a:rPr>
              <a:t>total</a:t>
            </a:r>
            <a:r>
              <a:rPr lang="en-US" dirty="0" smtClean="0">
                <a:cs typeface="Courier New" pitchFamily="49" charset="0"/>
              </a:rPr>
              <a:t> percolate steps: </a:t>
            </a:r>
            <a:r>
              <a:rPr lang="en-US" i="1" dirty="0" smtClean="0">
                <a:cs typeface="Courier New" pitchFamily="49" charset="0"/>
              </a:rPr>
              <a:t>O</a:t>
            </a:r>
            <a:r>
              <a:rPr lang="en-US" dirty="0" smtClean="0">
                <a:cs typeface="Courier New" pitchFamily="49" charset="0"/>
              </a:rPr>
              <a:t>(</a:t>
            </a:r>
            <a:r>
              <a:rPr lang="en-US" i="1" dirty="0" smtClean="0">
                <a:cs typeface="Courier New" pitchFamily="49" charset="0"/>
              </a:rPr>
              <a:t>n</a:t>
            </a:r>
            <a:r>
              <a:rPr lang="en-US" dirty="0" smtClean="0">
                <a:cs typeface="Courier New" pitchFamily="49" charset="0"/>
              </a:rPr>
              <a:t>) </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828800" y="1143000"/>
            <a:ext cx="5105400" cy="2133600"/>
          </a:xfrm>
          <a:prstGeom prst="rect">
            <a:avLst/>
          </a:prstGeom>
          <a:solidFill>
            <a:srgbClr val="FFFF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void </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buildHeap</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for</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noProof="0" dirty="0" err="1" smtClean="0">
                <a:ln>
                  <a:noFill/>
                </a:ln>
                <a:solidFill>
                  <a:srgbClr val="119F33"/>
                </a:solidFill>
                <a:effectLst/>
                <a:uLnTx/>
                <a:uFillTx/>
                <a:latin typeface="Courier New" pitchFamily="49" charset="0"/>
                <a:ea typeface="+mn-ea"/>
                <a:cs typeface="+mn-cs"/>
              </a:rPr>
              <a:t>i</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size/2;</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noProof="0" dirty="0" err="1" smtClean="0">
                <a:latin typeface="Courier New" pitchFamily="49" charset="0"/>
              </a:rPr>
              <a:t>i</a:t>
            </a:r>
            <a:r>
              <a:rPr lang="en-US" sz="2000" kern="0" noProof="0" dirty="0" smtClean="0">
                <a:latin typeface="Courier New" pitchFamily="49" charset="0"/>
              </a:rPr>
              <a:t>&gt;0; </a:t>
            </a:r>
            <a:r>
              <a:rPr lang="en-US" sz="2000" kern="0" noProof="0" dirty="0" err="1" smtClean="0">
                <a:latin typeface="Courier New" pitchFamily="49" charset="0"/>
              </a:rPr>
              <a:t>i</a:t>
            </a:r>
            <a:r>
              <a:rPr lang="en-US" sz="2000" kern="0" noProof="0" dirty="0" smtClean="0">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solidFill>
                  <a:srgbClr val="119F33"/>
                </a:solidFill>
                <a:latin typeface="Courier New" pitchFamily="49" charset="0"/>
              </a:rPr>
              <a:t>val</a:t>
            </a:r>
            <a:r>
              <a:rPr lang="en-US" sz="2000" kern="0" dirty="0" smtClean="0">
                <a:latin typeface="Courier New" pitchFamily="49" charset="0"/>
              </a:rPr>
              <a:t>  = </a:t>
            </a:r>
            <a:r>
              <a:rPr lang="en-US" sz="2000" kern="0" dirty="0" err="1" smtClean="0">
                <a:latin typeface="Courier New" pitchFamily="49" charset="0"/>
              </a:rPr>
              <a:t>arr</a:t>
            </a:r>
            <a:r>
              <a:rPr lang="en-US" sz="2000" kern="0" dirty="0" smtClean="0">
                <a:latin typeface="Courier New" pitchFamily="49" charset="0"/>
              </a:rPr>
              <a:t>[</a:t>
            </a:r>
            <a:r>
              <a:rPr lang="en-US" sz="2000" kern="0" dirty="0" err="1" smtClean="0">
                <a:latin typeface="Courier New" pitchFamily="49" charset="0"/>
              </a:rPr>
              <a:t>i</a:t>
            </a:r>
            <a:r>
              <a:rPr lang="en-US" sz="2000" kern="0" dirty="0" smtClean="0">
                <a:latin typeface="Courier New" pitchFamily="49" charset="0"/>
              </a:rPr>
              <a:t>];</a:t>
            </a:r>
            <a:endParaRPr lang="en-US" sz="2000" kern="0" noProof="0" dirty="0" smtClean="0">
              <a:latin typeface="Courier New" pitchFamily="49" charset="0"/>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dirty="0" smtClean="0">
                <a:ln>
                  <a:noFill/>
                </a:ln>
                <a:solidFill>
                  <a:srgbClr val="119F33"/>
                </a:solidFill>
                <a:effectLst/>
                <a:uLnTx/>
                <a:uFillTx/>
                <a:latin typeface="Courier New" pitchFamily="49" charset="0"/>
                <a:ea typeface="+mn-ea"/>
                <a:cs typeface="+mn-cs"/>
              </a:rPr>
              <a:t>hole</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percolateDown</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r>
              <a:rPr kumimoji="0" lang="en-US" sz="2000" b="1" i="0" u="none" strike="noStrike" kern="0" cap="none" spc="0" normalizeH="0" baseline="0" dirty="0" err="1" smtClean="0">
                <a:ln>
                  <a:noFill/>
                </a:ln>
                <a:solidFill>
                  <a:schemeClr val="tx1"/>
                </a:solidFill>
                <a:effectLst/>
                <a:uLnTx/>
                <a:uFillTx/>
                <a:latin typeface="Courier New" pitchFamily="49" charset="0"/>
                <a:ea typeface="+mn-ea"/>
                <a:cs typeface="+mn-cs"/>
              </a:rPr>
              <a:t>i,val</a:t>
            </a:r>
            <a:r>
              <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r>
              <a:rPr lang="en-US" sz="2000" kern="0" dirty="0" err="1" smtClean="0">
                <a:latin typeface="Courier New" pitchFamily="49" charset="0"/>
              </a:rPr>
              <a:t>arr</a:t>
            </a:r>
            <a:r>
              <a:rPr lang="en-US" sz="2000" kern="0" dirty="0" smtClean="0">
                <a:latin typeface="Courier New" pitchFamily="49" charset="0"/>
              </a:rPr>
              <a:t>[hole] = </a:t>
            </a:r>
            <a:r>
              <a:rPr lang="en-US" sz="2000" kern="0" dirty="0" err="1" smtClean="0">
                <a:latin typeface="Courier New" pitchFamily="49" charset="0"/>
              </a:rPr>
              <a:t>val</a:t>
            </a:r>
            <a:r>
              <a:rPr lang="en-US" sz="2000" kern="0" dirty="0" smtClean="0">
                <a:latin typeface="Courier New" pitchFamily="49" charset="0"/>
              </a:rPr>
              <a:t>;</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2000" kern="0" dirty="0" smtClean="0">
                <a:latin typeface="Courier New" pitchFamily="49" charset="0"/>
              </a:rPr>
              <a:t>  }</a:t>
            </a:r>
            <a:endParaRPr kumimoji="0" lang="en-US" sz="2000" b="1" i="0" u="none" strike="noStrike" kern="0" cap="none" spc="0" normalizeH="0" baseline="0" dirty="0" smtClean="0">
              <a:ln>
                <a:noFill/>
              </a:ln>
              <a:solidFill>
                <a:schemeClr val="tx1"/>
              </a:solidFill>
              <a:effectLst/>
              <a:uLnTx/>
              <a:uFillTx/>
              <a:latin typeface="Courier New" pitchFamily="49" charset="0"/>
              <a:ea typeface="+mn-ea"/>
              <a:cs typeface="+mn-cs"/>
            </a:endParaRP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a:t>
            </a:r>
            <a:endParaRPr kumimoji="0" lang="en-US" sz="2000" b="1" i="0" u="none" strike="noStrike" kern="0" cap="none" spc="0" normalizeH="0" baseline="0" noProof="0" dirty="0">
              <a:ln>
                <a:noFill/>
              </a:ln>
              <a:solidFill>
                <a:schemeClr val="tx1"/>
              </a:solidFill>
              <a:effectLst/>
              <a:uLnTx/>
              <a:uFillTx/>
              <a:latin typeface="Courier New" pitchFamily="49" charset="0"/>
              <a:ea typeface="+mn-ea"/>
              <a:cs typeface="+mn-cs"/>
            </a:endParaRPr>
          </a:p>
        </p:txBody>
      </p:sp>
    </p:spTree>
    <p:extLst>
      <p:ext uri="{BB962C8B-B14F-4D97-AF65-F5344CB8AC3E}">
        <p14:creationId xmlns:p14="http://schemas.microsoft.com/office/powerpoint/2010/main" val="2746455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Lessons from </a:t>
            </a:r>
            <a:r>
              <a:rPr lang="en-US" b="1" i="0" dirty="0" err="1" smtClean="0">
                <a:solidFill>
                  <a:srgbClr val="0000FF"/>
                </a:solidFill>
                <a:latin typeface="Courier New" pitchFamily="49" charset="0"/>
                <a:cs typeface="Courier New" pitchFamily="49" charset="0"/>
              </a:rPr>
              <a:t>buildHeap</a:t>
            </a:r>
            <a:endParaRPr lang="en-US" b="1" i="0" dirty="0">
              <a:solidFill>
                <a:srgbClr val="0000FF"/>
              </a:solidFill>
              <a:latin typeface="Courier New" pitchFamily="49" charset="0"/>
              <a:cs typeface="Courier New" pitchFamily="49" charset="0"/>
            </a:endParaRPr>
          </a:p>
        </p:txBody>
      </p:sp>
      <p:sp>
        <p:nvSpPr>
          <p:cNvPr id="3" name="Content Placeholder 2"/>
          <p:cNvSpPr>
            <a:spLocks noGrp="1"/>
          </p:cNvSpPr>
          <p:nvPr>
            <p:ph idx="1"/>
          </p:nvPr>
        </p:nvSpPr>
        <p:spPr>
          <a:xfrm>
            <a:off x="685800" y="1447800"/>
            <a:ext cx="7924800" cy="4495800"/>
          </a:xfrm>
        </p:spPr>
        <p:txBody>
          <a:bodyPr>
            <a:normAutofit fontScale="70000" lnSpcReduction="20000"/>
          </a:bodyPr>
          <a:lstStyle/>
          <a:p>
            <a:r>
              <a:rPr lang="en-US" dirty="0" smtClean="0"/>
              <a:t>Without </a:t>
            </a:r>
            <a:r>
              <a:rPr lang="en-US" b="1" dirty="0" err="1" smtClean="0">
                <a:latin typeface="Courier New" pitchFamily="49" charset="0"/>
                <a:cs typeface="Courier New" pitchFamily="49" charset="0"/>
              </a:rPr>
              <a:t>buildHeap</a:t>
            </a:r>
            <a:r>
              <a:rPr lang="en-US" dirty="0" smtClean="0"/>
              <a:t>, our ADT already let clients implement their own in</a:t>
            </a:r>
            <a:r>
              <a:rPr lang="en-US" dirty="0" smtClean="0">
                <a:sym typeface="Symbol" pitchFamily="18" charset="2"/>
              </a:rPr>
              <a:t> </a:t>
            </a:r>
            <a:r>
              <a:rPr lang="en-US" i="1" dirty="0" smtClean="0">
                <a:sym typeface="Symbol" pitchFamily="18" charset="2"/>
              </a:rPr>
              <a:t>O</a:t>
            </a:r>
            <a:r>
              <a:rPr lang="en-US" dirty="0" smtClean="0"/>
              <a:t>(</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worst case</a:t>
            </a:r>
          </a:p>
          <a:p>
            <a:pPr lvl="1"/>
            <a:r>
              <a:rPr lang="en-US" dirty="0" smtClean="0"/>
              <a:t>Worst case is inserting better priority values later</a:t>
            </a:r>
          </a:p>
          <a:p>
            <a:pPr lvl="1"/>
            <a:endParaRPr lang="en-US" sz="1000" dirty="0" smtClean="0"/>
          </a:p>
          <a:p>
            <a:r>
              <a:rPr lang="en-US" dirty="0" smtClean="0"/>
              <a:t>By providing a specialized operation internal to the data structure (with access to the internal data), we can do </a:t>
            </a:r>
            <a:r>
              <a:rPr lang="en-US" i="1" dirty="0" smtClean="0"/>
              <a:t>O</a:t>
            </a:r>
            <a:r>
              <a:rPr lang="en-US" dirty="0" smtClean="0"/>
              <a:t>(</a:t>
            </a:r>
            <a:r>
              <a:rPr lang="en-US" i="1" dirty="0" smtClean="0"/>
              <a:t>n</a:t>
            </a:r>
            <a:r>
              <a:rPr lang="en-US" dirty="0" smtClean="0"/>
              <a:t>) worst case</a:t>
            </a:r>
          </a:p>
          <a:p>
            <a:pPr lvl="1"/>
            <a:r>
              <a:rPr lang="en-US" dirty="0" smtClean="0"/>
              <a:t>Intuition: Most data is near a leaf, so better to percolate down</a:t>
            </a:r>
          </a:p>
          <a:p>
            <a:endParaRPr lang="en-US" sz="1000" dirty="0" smtClean="0"/>
          </a:p>
          <a:p>
            <a:r>
              <a:rPr lang="en-US" dirty="0" smtClean="0"/>
              <a:t>Can analyze this algorithm for:</a:t>
            </a:r>
          </a:p>
          <a:p>
            <a:pPr lvl="1"/>
            <a:r>
              <a:rPr lang="en-US" dirty="0" smtClean="0"/>
              <a:t>Correctness: </a:t>
            </a:r>
          </a:p>
          <a:p>
            <a:pPr lvl="2"/>
            <a:r>
              <a:rPr lang="en-US" dirty="0" smtClean="0"/>
              <a:t>Non-trivial inductive proof using loop invariant</a:t>
            </a:r>
          </a:p>
          <a:p>
            <a:pPr lvl="1"/>
            <a:r>
              <a:rPr lang="en-US" dirty="0" smtClean="0"/>
              <a:t>Efficiency:</a:t>
            </a:r>
          </a:p>
          <a:p>
            <a:pPr lvl="2"/>
            <a:r>
              <a:rPr lang="en-US" dirty="0" smtClean="0"/>
              <a:t>First analysis easily proved it was O(</a:t>
            </a:r>
            <a:r>
              <a:rPr lang="en-US" i="1" dirty="0" smtClean="0"/>
              <a:t>n</a:t>
            </a:r>
            <a:r>
              <a:rPr lang="en-US" dirty="0" smtClean="0"/>
              <a:t> </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a:t>
            </a:r>
          </a:p>
          <a:p>
            <a:pPr lvl="2"/>
            <a:r>
              <a:rPr lang="en-US" dirty="0" smtClean="0"/>
              <a:t>Tighter analysis shows same algorithm is </a:t>
            </a:r>
            <a:r>
              <a:rPr lang="en-US" i="1" dirty="0" smtClean="0"/>
              <a:t>O</a:t>
            </a:r>
            <a:r>
              <a:rPr lang="en-US" dirty="0" smtClean="0"/>
              <a:t>(</a:t>
            </a:r>
            <a:r>
              <a:rPr lang="en-US" i="1" dirty="0" smtClean="0"/>
              <a:t>n</a:t>
            </a:r>
            <a:r>
              <a:rPr lang="en-US" dirty="0" smtClean="0"/>
              <a:t>)</a:t>
            </a:r>
          </a:p>
          <a:p>
            <a:pPr lvl="2"/>
            <a:endParaRPr lang="en-US" dirty="0" smtClean="0"/>
          </a:p>
          <a:p>
            <a:pPr lvl="2"/>
            <a:endParaRPr lang="en-US" dirty="0" smtClean="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32</a:t>
            </a:fld>
            <a:endParaRPr lang="en-US" dirty="0"/>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6916756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What we are skipping</a:t>
            </a:r>
            <a:endParaRPr lang="en-US"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pPr marL="342900" lvl="1" indent="-342900">
              <a:buFontTx/>
              <a:buChar char="•"/>
            </a:pPr>
            <a:r>
              <a:rPr lang="en-US" b="1" dirty="0">
                <a:latin typeface="Courier New" pitchFamily="49" charset="0"/>
                <a:cs typeface="Courier New" pitchFamily="49" charset="0"/>
              </a:rPr>
              <a:t>merge: </a:t>
            </a:r>
            <a:r>
              <a:rPr lang="en-US" dirty="0">
                <a:cs typeface="Courier New" pitchFamily="49" charset="0"/>
              </a:rPr>
              <a:t>g</a:t>
            </a:r>
            <a:r>
              <a:rPr lang="en-US" dirty="0"/>
              <a:t>iven two priority queues, make one priority queue</a:t>
            </a:r>
          </a:p>
          <a:p>
            <a:pPr lvl="1"/>
            <a:r>
              <a:rPr lang="en-US" dirty="0"/>
              <a:t>How might you merge binary heaps:</a:t>
            </a:r>
          </a:p>
          <a:p>
            <a:pPr lvl="2"/>
            <a:r>
              <a:rPr lang="en-US" dirty="0"/>
              <a:t>If one heap is much smaller than the other?</a:t>
            </a:r>
          </a:p>
          <a:p>
            <a:pPr lvl="2"/>
            <a:r>
              <a:rPr lang="en-US" dirty="0"/>
              <a:t>If both are about the same size</a:t>
            </a:r>
            <a:r>
              <a:rPr lang="en-US" dirty="0" smtClean="0"/>
              <a:t>?</a:t>
            </a:r>
          </a:p>
          <a:p>
            <a:pPr marL="914400" lvl="2" indent="0">
              <a:buNone/>
            </a:pPr>
            <a:endParaRPr lang="en-US" dirty="0"/>
          </a:p>
          <a:p>
            <a:pPr lvl="1"/>
            <a:r>
              <a:rPr lang="en-US" dirty="0"/>
              <a:t>Different pointer-based data structures for priority queues support logarithmic time </a:t>
            </a:r>
            <a:r>
              <a:rPr lang="en-US" b="1" dirty="0">
                <a:latin typeface="Courier New" pitchFamily="49" charset="0"/>
                <a:cs typeface="Courier New" pitchFamily="49" charset="0"/>
              </a:rPr>
              <a:t>merge</a:t>
            </a:r>
            <a:r>
              <a:rPr lang="en-US" dirty="0"/>
              <a:t> operation (impossible with binary heaps)</a:t>
            </a:r>
          </a:p>
          <a:p>
            <a:pPr lvl="2"/>
            <a:r>
              <a:rPr lang="en-US" dirty="0"/>
              <a:t>Leftist heaps, skew heaps, binomial </a:t>
            </a:r>
            <a:r>
              <a:rPr lang="en-US" dirty="0" smtClean="0"/>
              <a:t>queues</a:t>
            </a:r>
          </a:p>
          <a:p>
            <a:pPr lvl="2"/>
            <a:r>
              <a:rPr lang="en-US" dirty="0" smtClean="0"/>
              <a:t>Worse constant factors</a:t>
            </a:r>
          </a:p>
          <a:p>
            <a:pPr lvl="2"/>
            <a:r>
              <a:rPr lang="en-US" dirty="0" smtClean="0"/>
              <a:t>Trade-offs!</a:t>
            </a:r>
            <a:endParaRPr lang="en-US" dirty="0"/>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1819229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447800"/>
          </a:xfrm>
        </p:spPr>
        <p:txBody>
          <a:bodyPr/>
          <a:lstStyle/>
          <a:p>
            <a:pPr algn="ctr"/>
            <a:r>
              <a:rPr lang="en-US" sz="3200" i="0" dirty="0" smtClean="0"/>
              <a:t>CSE373: Data Structures &amp; Algorithms</a:t>
            </a:r>
            <a:r>
              <a:rPr lang="en-US" sz="1400" i="0" dirty="0" smtClean="0"/>
              <a:t/>
            </a:r>
            <a:br>
              <a:rPr lang="en-US" sz="1400" i="0" dirty="0" smtClean="0"/>
            </a:br>
            <a:r>
              <a:rPr lang="en-US" sz="3200" i="0" dirty="0" smtClean="0"/>
              <a:t>Lecture Supplement: Amortized Analysis</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Hunter Zahn</a:t>
            </a:r>
          </a:p>
          <a:p>
            <a:r>
              <a:rPr lang="en-US" sz="2400" dirty="0" smtClean="0"/>
              <a:t>Summer 2016</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D933FAD0-6A2F-0D4F-8939-8FBF3D81220E}" type="slidenum">
              <a:rPr lang="en-US" smtClean="0"/>
              <a:t>34</a:t>
            </a:fld>
            <a:endParaRPr lang="en-US"/>
          </a:p>
        </p:txBody>
      </p:sp>
    </p:spTree>
    <p:extLst>
      <p:ext uri="{BB962C8B-B14F-4D97-AF65-F5344CB8AC3E}">
        <p14:creationId xmlns:p14="http://schemas.microsoft.com/office/powerpoint/2010/main" val="21171541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Amortized </a:t>
            </a:r>
            <a:endParaRPr lang="en-US" dirty="0">
              <a:solidFill>
                <a:srgbClr val="0000FF"/>
              </a:solidFill>
            </a:endParaRPr>
          </a:p>
        </p:txBody>
      </p:sp>
      <p:sp>
        <p:nvSpPr>
          <p:cNvPr id="3" name="Content Placeholder 2"/>
          <p:cNvSpPr>
            <a:spLocks noGrp="1"/>
          </p:cNvSpPr>
          <p:nvPr>
            <p:ph idx="1"/>
          </p:nvPr>
        </p:nvSpPr>
        <p:spPr>
          <a:xfrm>
            <a:off x="685800" y="1600200"/>
            <a:ext cx="8077200" cy="4495800"/>
          </a:xfrm>
        </p:spPr>
        <p:txBody>
          <a:bodyPr>
            <a:normAutofit fontScale="77500" lnSpcReduction="20000"/>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1"/>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4274902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0000FF"/>
                </a:solidFill>
              </a:rPr>
              <a:t>Amortized Complexity</a:t>
            </a:r>
            <a:endParaRPr lang="en-US" dirty="0">
              <a:solidFill>
                <a:srgbClr val="0000FF"/>
              </a:solidFill>
            </a:endParaRPr>
          </a:p>
        </p:txBody>
      </p:sp>
      <p:sp>
        <p:nvSpPr>
          <p:cNvPr id="3" name="Content Placeholder 2"/>
          <p:cNvSpPr>
            <a:spLocks noGrp="1"/>
          </p:cNvSpPr>
          <p:nvPr>
            <p:ph idx="1"/>
          </p:nvPr>
        </p:nvSpPr>
        <p:spPr>
          <a:xfrm>
            <a:off x="685800" y="1524000"/>
            <a:ext cx="8153400" cy="4495800"/>
          </a:xfrm>
        </p:spPr>
        <p:txBody>
          <a:bodyPr>
            <a:normAutofit fontScale="70000" lnSpcReduction="20000"/>
          </a:bodyPr>
          <a:lstStyle/>
          <a:p>
            <a:pPr algn="ctr">
              <a:buNone/>
            </a:pPr>
            <a:r>
              <a:rPr lang="en-US" dirty="0" smtClean="0">
                <a:solidFill>
                  <a:srgbClr val="4F81BD"/>
                </a:solidFill>
              </a:rPr>
              <a:t>If a sequence of </a:t>
            </a:r>
            <a:r>
              <a:rPr lang="en-US" b="1" dirty="0" smtClean="0">
                <a:solidFill>
                  <a:srgbClr val="4F81BD"/>
                </a:solidFill>
                <a:latin typeface="Courier New" pitchFamily="49" charset="0"/>
                <a:cs typeface="Courier New" pitchFamily="49" charset="0"/>
              </a:rPr>
              <a:t>M</a:t>
            </a:r>
            <a:r>
              <a:rPr lang="en-US" dirty="0" smtClean="0">
                <a:solidFill>
                  <a:srgbClr val="4F81BD"/>
                </a:solidFill>
              </a:rPr>
              <a:t> operations takes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M</a:t>
            </a:r>
            <a:r>
              <a:rPr lang="en-US" sz="800" b="1" dirty="0" smtClean="0">
                <a:solidFill>
                  <a:srgbClr val="4F81BD"/>
                </a:solidFill>
                <a:latin typeface="Courier New" pitchFamily="49" charset="0"/>
                <a:cs typeface="Courier New" pitchFamily="49" charset="0"/>
              </a:rPr>
              <a:t> </a:t>
            </a:r>
            <a:r>
              <a:rPr lang="en-US" b="1" dirty="0" smtClean="0">
                <a:solidFill>
                  <a:srgbClr val="4F81BD"/>
                </a:solidFill>
                <a:latin typeface="Courier New" pitchFamily="49" charset="0"/>
                <a:cs typeface="Courier New" pitchFamily="49" charset="0"/>
              </a:rPr>
              <a:t>f(n)</a:t>
            </a:r>
            <a:r>
              <a:rPr lang="en-US" dirty="0" smtClean="0">
                <a:solidFill>
                  <a:srgbClr val="4F81BD"/>
                </a:solidFill>
              </a:rPr>
              <a:t>) time, </a:t>
            </a:r>
          </a:p>
          <a:p>
            <a:pPr algn="ctr">
              <a:buNone/>
            </a:pPr>
            <a:r>
              <a:rPr lang="en-US" dirty="0" smtClean="0">
                <a:solidFill>
                  <a:srgbClr val="4F81BD"/>
                </a:solidFill>
              </a:rPr>
              <a:t>we say the amortized runtime is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f(n)</a:t>
            </a:r>
            <a:r>
              <a:rPr lang="en-US" dirty="0" smtClean="0">
                <a:solidFill>
                  <a:srgbClr val="4F81BD"/>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33793911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“Building Up Credit”</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5239374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 #1: Resizing stack</a:t>
            </a:r>
            <a:endParaRPr lang="en-US" dirty="0">
              <a:solidFill>
                <a:srgbClr val="0000FF"/>
              </a:solidFill>
            </a:endParaRPr>
          </a:p>
        </p:txBody>
      </p:sp>
      <p:sp>
        <p:nvSpPr>
          <p:cNvPr id="3" name="Content Placeholder 2"/>
          <p:cNvSpPr>
            <a:spLocks noGrp="1"/>
          </p:cNvSpPr>
          <p:nvPr>
            <p:ph idx="1"/>
          </p:nvPr>
        </p:nvSpPr>
        <p:spPr>
          <a:xfrm>
            <a:off x="685800" y="1600200"/>
            <a:ext cx="8153400" cy="4495800"/>
          </a:xfrm>
        </p:spPr>
        <p:txBody>
          <a:bodyPr>
            <a:normAutofit fontScale="70000" lnSpcReduction="20000"/>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116044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0000FF"/>
                </a:solidFill>
              </a:rPr>
              <a:t>Amount of copying</a:t>
            </a:r>
            <a:endParaRPr lang="en-US" dirty="0">
              <a:solidFill>
                <a:srgbClr val="0000FF"/>
              </a:solidFill>
            </a:endParaRPr>
          </a:p>
        </p:txBody>
      </p:sp>
      <p:sp>
        <p:nvSpPr>
          <p:cNvPr id="3" name="Content Placeholder 2"/>
          <p:cNvSpPr>
            <a:spLocks noGrp="1"/>
          </p:cNvSpPr>
          <p:nvPr>
            <p:ph idx="1"/>
          </p:nvPr>
        </p:nvSpPr>
        <p:spPr>
          <a:xfrm>
            <a:off x="685800" y="2438400"/>
            <a:ext cx="7772400" cy="3886200"/>
          </a:xfrm>
        </p:spPr>
        <p:txBody>
          <a:bodyPr>
            <a:normAutofit fontScale="77500" lnSpcReduction="20000"/>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6" name="Left Brace 45"/>
          <p:cNvSpPr/>
          <p:nvPr/>
        </p:nvSpPr>
        <p:spPr bwMode="auto">
          <a:xfrm rot="16200000">
            <a:off x="2476500" y="571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2573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859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61072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Review</a:t>
            </a:r>
            <a:endParaRPr lang="en-US" dirty="0">
              <a:solidFill>
                <a:srgbClr val="0000FF"/>
              </a:solidFill>
            </a:endParaRPr>
          </a:p>
        </p:txBody>
      </p:sp>
      <p:sp>
        <p:nvSpPr>
          <p:cNvPr id="3" name="Content Placeholder 2"/>
          <p:cNvSpPr>
            <a:spLocks noGrp="1"/>
          </p:cNvSpPr>
          <p:nvPr>
            <p:ph idx="1"/>
          </p:nvPr>
        </p:nvSpPr>
        <p:spPr>
          <a:xfrm>
            <a:off x="685800" y="3276600"/>
            <a:ext cx="8001000" cy="2971800"/>
          </a:xfrm>
        </p:spPr>
        <p:txBody>
          <a:bodyPr>
            <a:normAutofit fontScale="70000" lnSpcReduction="20000"/>
          </a:bodyPr>
          <a:lstStyle/>
          <a:p>
            <a:r>
              <a:rPr lang="en-US" b="1" dirty="0" smtClean="0"/>
              <a:t>Priority Queue ADT</a:t>
            </a:r>
            <a:r>
              <a:rPr lang="en-US" dirty="0" smtClean="0"/>
              <a:t>: </a:t>
            </a:r>
            <a:r>
              <a:rPr lang="en-US" b="1" dirty="0" smtClean="0">
                <a:latin typeface="Courier New" pitchFamily="49" charset="0"/>
                <a:cs typeface="Courier New" pitchFamily="49" charset="0"/>
              </a:rPr>
              <a:t>insert</a:t>
            </a:r>
            <a:r>
              <a:rPr lang="en-US" dirty="0" smtClean="0"/>
              <a:t> comparable object, </a:t>
            </a:r>
            <a:r>
              <a:rPr lang="en-US" b="1" dirty="0" err="1" smtClean="0">
                <a:latin typeface="Courier New" pitchFamily="49" charset="0"/>
                <a:cs typeface="Courier New" pitchFamily="49" charset="0"/>
              </a:rPr>
              <a:t>deleteMin</a:t>
            </a:r>
            <a:endParaRPr lang="en-US" b="1" dirty="0" smtClean="0">
              <a:latin typeface="Courier New" pitchFamily="49" charset="0"/>
              <a:cs typeface="Courier New" pitchFamily="49" charset="0"/>
            </a:endParaRPr>
          </a:p>
          <a:p>
            <a:r>
              <a:rPr lang="en-US" b="1" dirty="0" smtClean="0"/>
              <a:t>Binary heap data structure</a:t>
            </a:r>
            <a:r>
              <a:rPr lang="en-US" dirty="0" smtClean="0"/>
              <a:t>: Complete binary tree where each node has priority value greater than its parent</a:t>
            </a:r>
          </a:p>
          <a:p>
            <a:r>
              <a:rPr lang="en-US" i="1" dirty="0" smtClean="0"/>
              <a:t>O</a:t>
            </a:r>
            <a:r>
              <a:rPr lang="en-US" dirty="0" smtClean="0"/>
              <a:t>(height-of-tree) = </a:t>
            </a:r>
            <a:r>
              <a:rPr lang="en-US" i="1" dirty="0" smtClean="0"/>
              <a:t>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n</a:t>
            </a:r>
            <a:r>
              <a:rPr lang="en-US" dirty="0" smtClean="0"/>
              <a:t>) </a:t>
            </a:r>
            <a:r>
              <a:rPr lang="en-US" b="1" dirty="0" smtClean="0">
                <a:latin typeface="Courier New" pitchFamily="49" charset="0"/>
                <a:cs typeface="Courier New" pitchFamily="49" charset="0"/>
              </a:rPr>
              <a:t>insert</a:t>
            </a:r>
            <a:r>
              <a:rPr lang="en-US" dirty="0" smtClean="0"/>
              <a:t> and </a:t>
            </a:r>
            <a:r>
              <a:rPr lang="en-US" b="1" dirty="0" err="1" smtClean="0">
                <a:latin typeface="Courier New" pitchFamily="49" charset="0"/>
                <a:cs typeface="Courier New" pitchFamily="49" charset="0"/>
              </a:rPr>
              <a:t>deleteMin</a:t>
            </a:r>
            <a:r>
              <a:rPr lang="en-US" dirty="0" smtClean="0"/>
              <a:t> operations</a:t>
            </a:r>
          </a:p>
          <a:p>
            <a:pPr lvl="1"/>
            <a:r>
              <a:rPr lang="en-US" b="1" dirty="0" smtClean="0">
                <a:latin typeface="Courier New" pitchFamily="49" charset="0"/>
                <a:cs typeface="Courier New" pitchFamily="49" charset="0"/>
              </a:rPr>
              <a:t>insert</a:t>
            </a:r>
            <a:r>
              <a:rPr lang="en-US" dirty="0" smtClean="0"/>
              <a:t>:        put at new last position in tree and percolate-up</a:t>
            </a:r>
          </a:p>
          <a:p>
            <a:pPr lvl="1"/>
            <a:r>
              <a:rPr lang="en-US" b="1" dirty="0" err="1" smtClean="0">
                <a:latin typeface="Courier New" pitchFamily="49" charset="0"/>
                <a:cs typeface="Courier New" pitchFamily="49" charset="0"/>
              </a:rPr>
              <a:t>deleteMin</a:t>
            </a:r>
            <a:r>
              <a:rPr lang="en-US" dirty="0" smtClean="0"/>
              <a:t>: </a:t>
            </a:r>
            <a:r>
              <a:rPr lang="en-US" sz="1000" dirty="0" smtClean="0"/>
              <a:t> </a:t>
            </a:r>
            <a:r>
              <a:rPr lang="en-US" dirty="0" smtClean="0"/>
              <a:t>remove root, put ‘last’ element at root and  		                   </a:t>
            </a:r>
            <a:r>
              <a:rPr lang="en-US" sz="1000" dirty="0" smtClean="0"/>
              <a:t> </a:t>
            </a:r>
            <a:r>
              <a:rPr lang="en-US" dirty="0" smtClean="0"/>
              <a:t>percolate-down</a:t>
            </a:r>
          </a:p>
          <a:p>
            <a:r>
              <a:rPr lang="en-US" dirty="0" smtClean="0"/>
              <a:t>But: tracking the “last position” is painful and we can do better</a:t>
            </a: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grpSp>
        <p:nvGrpSpPr>
          <p:cNvPr id="7" name="Group 6"/>
          <p:cNvGrpSpPr/>
          <p:nvPr/>
        </p:nvGrpSpPr>
        <p:grpSpPr>
          <a:xfrm>
            <a:off x="914400" y="1447800"/>
            <a:ext cx="3695700" cy="1295400"/>
            <a:chOff x="3810000" y="2735262"/>
            <a:chExt cx="4730496" cy="1760538"/>
          </a:xfrm>
        </p:grpSpPr>
        <p:sp>
          <p:nvSpPr>
            <p:cNvPr id="8" name="Line 71"/>
            <p:cNvSpPr>
              <a:spLocks noChangeShapeType="1"/>
            </p:cNvSpPr>
            <p:nvPr>
              <p:custDataLst>
                <p:tags r:id="rId18"/>
              </p:custDataLst>
            </p:nvPr>
          </p:nvSpPr>
          <p:spPr bwMode="auto">
            <a:xfrm flipV="1">
              <a:off x="3810000" y="3878262"/>
              <a:ext cx="838200" cy="0"/>
            </a:xfrm>
            <a:prstGeom prst="line">
              <a:avLst/>
            </a:prstGeom>
            <a:noFill/>
            <a:ln w="34925">
              <a:solidFill>
                <a:schemeClr val="accent2"/>
              </a:solidFill>
              <a:round/>
              <a:headEnd/>
              <a:tailEnd type="triangle" w="med" len="med"/>
            </a:ln>
            <a:effectLst/>
          </p:spPr>
          <p:txBody>
            <a:bodyPr wrap="none" anchor="ctr"/>
            <a:lstStyle/>
            <a:p>
              <a:endParaRPr lang="en-US"/>
            </a:p>
          </p:txBody>
        </p:sp>
        <p:sp>
          <p:nvSpPr>
            <p:cNvPr id="9" name="Text Box 72"/>
            <p:cNvSpPr txBox="1">
              <a:spLocks noChangeArrowheads="1"/>
            </p:cNvSpPr>
            <p:nvPr>
              <p:custDataLst>
                <p:tags r:id="rId19"/>
              </p:custDataLst>
            </p:nvPr>
          </p:nvSpPr>
          <p:spPr bwMode="auto">
            <a:xfrm>
              <a:off x="3810000" y="3497262"/>
              <a:ext cx="798578" cy="418290"/>
            </a:xfrm>
            <a:prstGeom prst="rect">
              <a:avLst/>
            </a:prstGeom>
            <a:noFill/>
            <a:ln w="9525">
              <a:noFill/>
              <a:miter lim="800000"/>
              <a:headEnd/>
              <a:tailEnd/>
            </a:ln>
            <a:effectLst/>
          </p:spPr>
          <p:txBody>
            <a:bodyPr wrap="none">
              <a:spAutoFit/>
            </a:bodyPr>
            <a:lstStyle/>
            <a:p>
              <a:pPr eaLnBrk="0" hangingPunct="0"/>
              <a:r>
                <a:rPr lang="en-US" sz="1400" b="1" dirty="0">
                  <a:solidFill>
                    <a:schemeClr val="accent2"/>
                  </a:solidFill>
                </a:rPr>
                <a:t>insert</a:t>
              </a:r>
            </a:p>
          </p:txBody>
        </p:sp>
        <p:sp>
          <p:nvSpPr>
            <p:cNvPr id="10" name="Line 73"/>
            <p:cNvSpPr>
              <a:spLocks noChangeShapeType="1"/>
            </p:cNvSpPr>
            <p:nvPr>
              <p:custDataLst>
                <p:tags r:id="rId20"/>
              </p:custDataLst>
            </p:nvPr>
          </p:nvSpPr>
          <p:spPr bwMode="auto">
            <a:xfrm flipV="1">
              <a:off x="7321296" y="3958945"/>
              <a:ext cx="1219200" cy="19050"/>
            </a:xfrm>
            <a:prstGeom prst="line">
              <a:avLst/>
            </a:prstGeom>
            <a:noFill/>
            <a:ln w="34925">
              <a:solidFill>
                <a:schemeClr val="accent2"/>
              </a:solidFill>
              <a:round/>
              <a:headEnd/>
              <a:tailEnd type="triangle" w="med" len="med"/>
            </a:ln>
            <a:effectLst/>
          </p:spPr>
          <p:txBody>
            <a:bodyPr wrap="none" anchor="ctr"/>
            <a:lstStyle/>
            <a:p>
              <a:endParaRPr lang="en-US"/>
            </a:p>
          </p:txBody>
        </p:sp>
        <p:sp>
          <p:nvSpPr>
            <p:cNvPr id="11" name="Text Box 74"/>
            <p:cNvSpPr txBox="1">
              <a:spLocks noChangeArrowheads="1"/>
            </p:cNvSpPr>
            <p:nvPr>
              <p:custDataLst>
                <p:tags r:id="rId21"/>
              </p:custDataLst>
            </p:nvPr>
          </p:nvSpPr>
          <p:spPr bwMode="auto">
            <a:xfrm>
              <a:off x="7223760" y="3559705"/>
              <a:ext cx="1219206" cy="418290"/>
            </a:xfrm>
            <a:prstGeom prst="rect">
              <a:avLst/>
            </a:prstGeom>
            <a:noFill/>
            <a:ln w="9525">
              <a:noFill/>
              <a:miter lim="800000"/>
              <a:headEnd/>
              <a:tailEnd/>
            </a:ln>
            <a:effectLst/>
          </p:spPr>
          <p:txBody>
            <a:bodyPr wrap="none">
              <a:spAutoFit/>
            </a:bodyPr>
            <a:lstStyle/>
            <a:p>
              <a:pPr eaLnBrk="0" hangingPunct="0"/>
              <a:r>
                <a:rPr lang="en-US" sz="1400" b="1" dirty="0" err="1">
                  <a:solidFill>
                    <a:schemeClr val="accent2"/>
                  </a:solidFill>
                </a:rPr>
                <a:t>deleteMin</a:t>
              </a:r>
              <a:endParaRPr lang="en-US" sz="1400" b="1" dirty="0">
                <a:solidFill>
                  <a:schemeClr val="accent2"/>
                </a:solidFill>
              </a:endParaRPr>
            </a:p>
          </p:txBody>
        </p:sp>
        <p:sp>
          <p:nvSpPr>
            <p:cNvPr id="12" name="Freeform 80"/>
            <p:cNvSpPr>
              <a:spLocks/>
            </p:cNvSpPr>
            <p:nvPr>
              <p:custDataLst>
                <p:tags r:id="rId22"/>
              </p:custDataLst>
            </p:nvPr>
          </p:nvSpPr>
          <p:spPr bwMode="auto">
            <a:xfrm>
              <a:off x="4679950" y="2735262"/>
              <a:ext cx="3135313" cy="1760538"/>
            </a:xfrm>
            <a:custGeom>
              <a:avLst/>
              <a:gdLst/>
              <a:ahLst/>
              <a:cxnLst>
                <a:cxn ang="0">
                  <a:pos x="381" y="157"/>
                </a:cxn>
                <a:cxn ang="0">
                  <a:pos x="306" y="135"/>
                </a:cxn>
                <a:cxn ang="0">
                  <a:pos x="187" y="150"/>
                </a:cxn>
                <a:cxn ang="0">
                  <a:pos x="52" y="374"/>
                </a:cxn>
                <a:cxn ang="0">
                  <a:pos x="97" y="599"/>
                </a:cxn>
                <a:cxn ang="0">
                  <a:pos x="52" y="816"/>
                </a:cxn>
                <a:cxn ang="0">
                  <a:pos x="22" y="861"/>
                </a:cxn>
                <a:cxn ang="0">
                  <a:pos x="0" y="935"/>
                </a:cxn>
                <a:cxn ang="0">
                  <a:pos x="30" y="1048"/>
                </a:cxn>
                <a:cxn ang="0">
                  <a:pos x="52" y="1369"/>
                </a:cxn>
                <a:cxn ang="0">
                  <a:pos x="232" y="1474"/>
                </a:cxn>
                <a:cxn ang="0">
                  <a:pos x="404" y="1452"/>
                </a:cxn>
                <a:cxn ang="0">
                  <a:pos x="516" y="1339"/>
                </a:cxn>
                <a:cxn ang="0">
                  <a:pos x="673" y="1220"/>
                </a:cxn>
                <a:cxn ang="0">
                  <a:pos x="778" y="1242"/>
                </a:cxn>
                <a:cxn ang="0">
                  <a:pos x="838" y="1302"/>
                </a:cxn>
                <a:cxn ang="0">
                  <a:pos x="890" y="1347"/>
                </a:cxn>
                <a:cxn ang="0">
                  <a:pos x="920" y="1392"/>
                </a:cxn>
                <a:cxn ang="0">
                  <a:pos x="1040" y="1474"/>
                </a:cxn>
                <a:cxn ang="0">
                  <a:pos x="1159" y="1452"/>
                </a:cxn>
                <a:cxn ang="0">
                  <a:pos x="1219" y="1407"/>
                </a:cxn>
                <a:cxn ang="0">
                  <a:pos x="1271" y="1294"/>
                </a:cxn>
                <a:cxn ang="0">
                  <a:pos x="1242" y="1160"/>
                </a:cxn>
                <a:cxn ang="0">
                  <a:pos x="1152" y="988"/>
                </a:cxn>
                <a:cxn ang="0">
                  <a:pos x="1167" y="718"/>
                </a:cxn>
                <a:cxn ang="0">
                  <a:pos x="1242" y="644"/>
                </a:cxn>
                <a:cxn ang="0">
                  <a:pos x="1346" y="599"/>
                </a:cxn>
                <a:cxn ang="0">
                  <a:pos x="1481" y="427"/>
                </a:cxn>
                <a:cxn ang="0">
                  <a:pos x="1294" y="202"/>
                </a:cxn>
                <a:cxn ang="0">
                  <a:pos x="1219" y="210"/>
                </a:cxn>
                <a:cxn ang="0">
                  <a:pos x="1114" y="300"/>
                </a:cxn>
                <a:cxn ang="0">
                  <a:pos x="1062" y="389"/>
                </a:cxn>
                <a:cxn ang="0">
                  <a:pos x="957" y="449"/>
                </a:cxn>
                <a:cxn ang="0">
                  <a:pos x="793" y="240"/>
                </a:cxn>
                <a:cxn ang="0">
                  <a:pos x="763" y="120"/>
                </a:cxn>
                <a:cxn ang="0">
                  <a:pos x="695" y="45"/>
                </a:cxn>
                <a:cxn ang="0">
                  <a:pos x="673" y="23"/>
                </a:cxn>
                <a:cxn ang="0">
                  <a:pos x="606" y="0"/>
                </a:cxn>
                <a:cxn ang="0">
                  <a:pos x="456" y="75"/>
                </a:cxn>
                <a:cxn ang="0">
                  <a:pos x="426" y="120"/>
                </a:cxn>
                <a:cxn ang="0">
                  <a:pos x="381" y="157"/>
                </a:cxn>
              </a:cxnLst>
              <a:rect l="0" t="0" r="r" b="b"/>
              <a:pathLst>
                <a:path w="1481" h="1479">
                  <a:moveTo>
                    <a:pt x="381" y="157"/>
                  </a:moveTo>
                  <a:cubicBezTo>
                    <a:pt x="355" y="151"/>
                    <a:pt x="331" y="143"/>
                    <a:pt x="306" y="135"/>
                  </a:cubicBezTo>
                  <a:cubicBezTo>
                    <a:pt x="300" y="135"/>
                    <a:pt x="213" y="137"/>
                    <a:pt x="187" y="150"/>
                  </a:cubicBezTo>
                  <a:cubicBezTo>
                    <a:pt x="107" y="190"/>
                    <a:pt x="73" y="294"/>
                    <a:pt x="52" y="374"/>
                  </a:cubicBezTo>
                  <a:cubicBezTo>
                    <a:pt x="57" y="445"/>
                    <a:pt x="56" y="536"/>
                    <a:pt x="97" y="599"/>
                  </a:cubicBezTo>
                  <a:cubicBezTo>
                    <a:pt x="124" y="684"/>
                    <a:pt x="114" y="754"/>
                    <a:pt x="52" y="816"/>
                  </a:cubicBezTo>
                  <a:cubicBezTo>
                    <a:pt x="30" y="885"/>
                    <a:pt x="67" y="780"/>
                    <a:pt x="22" y="861"/>
                  </a:cubicBezTo>
                  <a:cubicBezTo>
                    <a:pt x="13" y="877"/>
                    <a:pt x="5" y="915"/>
                    <a:pt x="0" y="935"/>
                  </a:cubicBezTo>
                  <a:cubicBezTo>
                    <a:pt x="5" y="981"/>
                    <a:pt x="5" y="1010"/>
                    <a:pt x="30" y="1048"/>
                  </a:cubicBezTo>
                  <a:cubicBezTo>
                    <a:pt x="77" y="1190"/>
                    <a:pt x="27" y="1023"/>
                    <a:pt x="52" y="1369"/>
                  </a:cubicBezTo>
                  <a:cubicBezTo>
                    <a:pt x="57" y="1432"/>
                    <a:pt x="182" y="1465"/>
                    <a:pt x="232" y="1474"/>
                  </a:cubicBezTo>
                  <a:cubicBezTo>
                    <a:pt x="329" y="1469"/>
                    <a:pt x="337" y="1472"/>
                    <a:pt x="404" y="1452"/>
                  </a:cubicBezTo>
                  <a:cubicBezTo>
                    <a:pt x="509" y="1366"/>
                    <a:pt x="446" y="1409"/>
                    <a:pt x="516" y="1339"/>
                  </a:cubicBezTo>
                  <a:cubicBezTo>
                    <a:pt x="539" y="1268"/>
                    <a:pt x="606" y="1233"/>
                    <a:pt x="673" y="1220"/>
                  </a:cubicBezTo>
                  <a:cubicBezTo>
                    <a:pt x="711" y="1225"/>
                    <a:pt x="741" y="1233"/>
                    <a:pt x="778" y="1242"/>
                  </a:cubicBezTo>
                  <a:cubicBezTo>
                    <a:pt x="804" y="1260"/>
                    <a:pt x="817" y="1281"/>
                    <a:pt x="838" y="1302"/>
                  </a:cubicBezTo>
                  <a:cubicBezTo>
                    <a:pt x="872" y="1336"/>
                    <a:pt x="861" y="1310"/>
                    <a:pt x="890" y="1347"/>
                  </a:cubicBezTo>
                  <a:cubicBezTo>
                    <a:pt x="901" y="1361"/>
                    <a:pt x="906" y="1381"/>
                    <a:pt x="920" y="1392"/>
                  </a:cubicBezTo>
                  <a:cubicBezTo>
                    <a:pt x="960" y="1422"/>
                    <a:pt x="996" y="1452"/>
                    <a:pt x="1040" y="1474"/>
                  </a:cubicBezTo>
                  <a:cubicBezTo>
                    <a:pt x="1097" y="1469"/>
                    <a:pt x="1118" y="1479"/>
                    <a:pt x="1159" y="1452"/>
                  </a:cubicBezTo>
                  <a:cubicBezTo>
                    <a:pt x="1180" y="1438"/>
                    <a:pt x="1219" y="1407"/>
                    <a:pt x="1219" y="1407"/>
                  </a:cubicBezTo>
                  <a:cubicBezTo>
                    <a:pt x="1243" y="1371"/>
                    <a:pt x="1255" y="1334"/>
                    <a:pt x="1271" y="1294"/>
                  </a:cubicBezTo>
                  <a:cubicBezTo>
                    <a:pt x="1266" y="1239"/>
                    <a:pt x="1270" y="1204"/>
                    <a:pt x="1242" y="1160"/>
                  </a:cubicBezTo>
                  <a:cubicBezTo>
                    <a:pt x="1225" y="1098"/>
                    <a:pt x="1181" y="1046"/>
                    <a:pt x="1152" y="988"/>
                  </a:cubicBezTo>
                  <a:cubicBezTo>
                    <a:pt x="1133" y="899"/>
                    <a:pt x="1116" y="797"/>
                    <a:pt x="1167" y="718"/>
                  </a:cubicBezTo>
                  <a:cubicBezTo>
                    <a:pt x="1179" y="679"/>
                    <a:pt x="1204" y="655"/>
                    <a:pt x="1242" y="644"/>
                  </a:cubicBezTo>
                  <a:cubicBezTo>
                    <a:pt x="1272" y="624"/>
                    <a:pt x="1311" y="607"/>
                    <a:pt x="1346" y="599"/>
                  </a:cubicBezTo>
                  <a:cubicBezTo>
                    <a:pt x="1411" y="557"/>
                    <a:pt x="1461" y="503"/>
                    <a:pt x="1481" y="427"/>
                  </a:cubicBezTo>
                  <a:cubicBezTo>
                    <a:pt x="1465" y="308"/>
                    <a:pt x="1416" y="228"/>
                    <a:pt x="1294" y="202"/>
                  </a:cubicBezTo>
                  <a:cubicBezTo>
                    <a:pt x="1269" y="205"/>
                    <a:pt x="1243" y="202"/>
                    <a:pt x="1219" y="210"/>
                  </a:cubicBezTo>
                  <a:cubicBezTo>
                    <a:pt x="1187" y="221"/>
                    <a:pt x="1135" y="279"/>
                    <a:pt x="1114" y="300"/>
                  </a:cubicBezTo>
                  <a:cubicBezTo>
                    <a:pt x="1092" y="322"/>
                    <a:pt x="1080" y="364"/>
                    <a:pt x="1062" y="389"/>
                  </a:cubicBezTo>
                  <a:cubicBezTo>
                    <a:pt x="1035" y="428"/>
                    <a:pt x="1000" y="441"/>
                    <a:pt x="957" y="449"/>
                  </a:cubicBezTo>
                  <a:cubicBezTo>
                    <a:pt x="845" y="428"/>
                    <a:pt x="813" y="342"/>
                    <a:pt x="793" y="240"/>
                  </a:cubicBezTo>
                  <a:cubicBezTo>
                    <a:pt x="790" y="225"/>
                    <a:pt x="782" y="144"/>
                    <a:pt x="763" y="120"/>
                  </a:cubicBezTo>
                  <a:cubicBezTo>
                    <a:pt x="743" y="93"/>
                    <a:pt x="716" y="71"/>
                    <a:pt x="695" y="45"/>
                  </a:cubicBezTo>
                  <a:cubicBezTo>
                    <a:pt x="688" y="37"/>
                    <a:pt x="682" y="29"/>
                    <a:pt x="673" y="23"/>
                  </a:cubicBezTo>
                  <a:cubicBezTo>
                    <a:pt x="656" y="11"/>
                    <a:pt x="626" y="7"/>
                    <a:pt x="606" y="0"/>
                  </a:cubicBezTo>
                  <a:cubicBezTo>
                    <a:pt x="526" y="12"/>
                    <a:pt x="516" y="15"/>
                    <a:pt x="456" y="75"/>
                  </a:cubicBezTo>
                  <a:cubicBezTo>
                    <a:pt x="443" y="88"/>
                    <a:pt x="426" y="120"/>
                    <a:pt x="426" y="120"/>
                  </a:cubicBezTo>
                  <a:cubicBezTo>
                    <a:pt x="418" y="145"/>
                    <a:pt x="409" y="157"/>
                    <a:pt x="381" y="157"/>
                  </a:cubicBezTo>
                  <a:close/>
                </a:path>
              </a:pathLst>
            </a:custGeom>
            <a:noFill/>
            <a:ln w="25400">
              <a:solidFill>
                <a:srgbClr val="008000"/>
              </a:solidFill>
              <a:round/>
              <a:headEnd/>
              <a:tailEnd/>
            </a:ln>
            <a:effectLst/>
          </p:spPr>
          <p:txBody>
            <a:bodyPr/>
            <a:lstStyle/>
            <a:p>
              <a:endParaRPr lang="en-US"/>
            </a:p>
          </p:txBody>
        </p:sp>
        <p:sp>
          <p:nvSpPr>
            <p:cNvPr id="13" name="Text Box 81"/>
            <p:cNvSpPr txBox="1">
              <a:spLocks noChangeArrowheads="1"/>
            </p:cNvSpPr>
            <p:nvPr>
              <p:custDataLst>
                <p:tags r:id="rId23"/>
              </p:custDataLst>
            </p:nvPr>
          </p:nvSpPr>
          <p:spPr bwMode="auto">
            <a:xfrm>
              <a:off x="4953000" y="2943761"/>
              <a:ext cx="2286000" cy="1323439"/>
            </a:xfrm>
            <a:prstGeom prst="rect">
              <a:avLst/>
            </a:prstGeom>
            <a:noFill/>
            <a:ln w="9525">
              <a:noFill/>
              <a:miter lim="800000"/>
              <a:headEnd/>
              <a:tailEnd/>
            </a:ln>
            <a:effectLst/>
          </p:spPr>
          <p:txBody>
            <a:bodyPr wrap="square">
              <a:spAutoFit/>
            </a:bodyPr>
            <a:lstStyle/>
            <a:p>
              <a:pPr marL="457200" indent="-457200"/>
              <a:r>
                <a:rPr lang="en-US" sz="1400" dirty="0">
                  <a:solidFill>
                    <a:srgbClr val="119F33"/>
                  </a:solidFill>
                </a:rPr>
                <a:t> </a:t>
              </a:r>
              <a:r>
                <a:rPr lang="en-US" sz="1400" dirty="0" smtClean="0">
                  <a:solidFill>
                    <a:srgbClr val="4F81BD"/>
                  </a:solidFill>
                </a:rPr>
                <a:t>       6        2</a:t>
              </a:r>
              <a:endParaRPr lang="en-US" sz="1400" dirty="0">
                <a:solidFill>
                  <a:srgbClr val="4F81BD"/>
                </a:solidFill>
              </a:endParaRPr>
            </a:p>
            <a:p>
              <a:pPr marL="457200" indent="-457200"/>
              <a:r>
                <a:rPr lang="en-US" sz="1400" dirty="0">
                  <a:solidFill>
                    <a:srgbClr val="4F81BD"/>
                  </a:solidFill>
                </a:rPr>
                <a:t>  15  </a:t>
              </a:r>
              <a:r>
                <a:rPr lang="en-US" sz="1400" dirty="0" smtClean="0">
                  <a:solidFill>
                    <a:srgbClr val="4F81BD"/>
                  </a:solidFill>
                </a:rPr>
                <a:t>      23</a:t>
              </a:r>
              <a:endParaRPr lang="en-US" sz="1400" dirty="0">
                <a:solidFill>
                  <a:srgbClr val="4F81BD"/>
                </a:solidFill>
              </a:endParaRPr>
            </a:p>
            <a:p>
              <a:pPr marL="457200" indent="-457200"/>
              <a:r>
                <a:rPr lang="en-US" sz="1400" dirty="0" smtClean="0">
                  <a:solidFill>
                    <a:srgbClr val="4F81BD"/>
                  </a:solidFill>
                </a:rPr>
                <a:t>          12   </a:t>
              </a:r>
              <a:r>
                <a:rPr lang="en-US" sz="1400" dirty="0">
                  <a:solidFill>
                    <a:srgbClr val="4F81BD"/>
                  </a:solidFill>
                </a:rPr>
                <a:t>18</a:t>
              </a:r>
            </a:p>
            <a:p>
              <a:pPr marL="457200" indent="-457200"/>
              <a:r>
                <a:rPr lang="en-US" sz="1400" dirty="0">
                  <a:solidFill>
                    <a:srgbClr val="4F81BD"/>
                  </a:solidFill>
                </a:rPr>
                <a:t>45   3    7</a:t>
              </a:r>
            </a:p>
          </p:txBody>
        </p:sp>
      </p:grpSp>
      <p:grpSp>
        <p:nvGrpSpPr>
          <p:cNvPr id="14" name="Group 13"/>
          <p:cNvGrpSpPr/>
          <p:nvPr/>
        </p:nvGrpSpPr>
        <p:grpSpPr>
          <a:xfrm>
            <a:off x="5486400" y="1524000"/>
            <a:ext cx="2418347" cy="1295400"/>
            <a:chOff x="4374444" y="2930525"/>
            <a:chExt cx="3403598" cy="1946275"/>
          </a:xfrm>
        </p:grpSpPr>
        <p:sp>
          <p:nvSpPr>
            <p:cNvPr id="15" name="Oval 13"/>
            <p:cNvSpPr>
              <a:spLocks noChangeAspect="1" noChangeArrowheads="1"/>
            </p:cNvSpPr>
            <p:nvPr>
              <p:custDataLst>
                <p:tags r:id="rId1"/>
              </p:custDataLst>
            </p:nvPr>
          </p:nvSpPr>
          <p:spPr bwMode="auto">
            <a:xfrm>
              <a:off x="7270043"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99</a:t>
              </a:r>
            </a:p>
          </p:txBody>
        </p:sp>
        <p:sp>
          <p:nvSpPr>
            <p:cNvPr id="16" name="Oval 14"/>
            <p:cNvSpPr>
              <a:spLocks noChangeAspect="1" noChangeArrowheads="1"/>
            </p:cNvSpPr>
            <p:nvPr>
              <p:custDataLst>
                <p:tags r:id="rId2"/>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60</a:t>
              </a:r>
            </a:p>
          </p:txBody>
        </p:sp>
        <p:sp>
          <p:nvSpPr>
            <p:cNvPr id="17" name="Oval 15"/>
            <p:cNvSpPr>
              <a:spLocks noChangeAspect="1" noChangeArrowheads="1"/>
            </p:cNvSpPr>
            <p:nvPr>
              <p:custDataLst>
                <p:tags r:id="rId3"/>
              </p:custDataLst>
            </p:nvPr>
          </p:nvSpPr>
          <p:spPr bwMode="auto">
            <a:xfrm>
              <a:off x="4938888"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40</a:t>
              </a:r>
            </a:p>
          </p:txBody>
        </p:sp>
        <p:sp>
          <p:nvSpPr>
            <p:cNvPr id="18" name="Oval 16"/>
            <p:cNvSpPr>
              <a:spLocks noChangeAspect="1" noChangeArrowheads="1"/>
            </p:cNvSpPr>
            <p:nvPr>
              <p:custDataLst>
                <p:tags r:id="rId4"/>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80</a:t>
              </a:r>
            </a:p>
          </p:txBody>
        </p:sp>
        <p:sp>
          <p:nvSpPr>
            <p:cNvPr id="19" name="Oval 17"/>
            <p:cNvSpPr>
              <a:spLocks noChangeAspect="1" noChangeArrowheads="1"/>
            </p:cNvSpPr>
            <p:nvPr>
              <p:custDataLst>
                <p:tags r:id="rId5"/>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20</a:t>
              </a:r>
            </a:p>
          </p:txBody>
        </p:sp>
        <p:sp>
          <p:nvSpPr>
            <p:cNvPr id="20" name="Oval 18"/>
            <p:cNvSpPr>
              <a:spLocks noChangeAspect="1" noChangeArrowheads="1"/>
            </p:cNvSpPr>
            <p:nvPr>
              <p:custDataLst>
                <p:tags r:id="rId6"/>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10</a:t>
              </a:r>
            </a:p>
          </p:txBody>
        </p:sp>
        <p:cxnSp>
          <p:nvCxnSpPr>
            <p:cNvPr id="21" name="AutoShape 19"/>
            <p:cNvCxnSpPr>
              <a:cxnSpLocks noChangeShapeType="1"/>
              <a:stCxn id="20" idx="3"/>
              <a:endCxn id="19" idx="0"/>
            </p:cNvCxnSpPr>
            <p:nvPr>
              <p:custDataLst>
                <p:tags r:id="rId7"/>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22" name="AutoShape 20"/>
            <p:cNvCxnSpPr>
              <a:cxnSpLocks noChangeShapeType="1"/>
              <a:stCxn id="20" idx="5"/>
              <a:endCxn id="18" idx="0"/>
            </p:cNvCxnSpPr>
            <p:nvPr>
              <p:custDataLst>
                <p:tags r:id="rId8"/>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23" name="AutoShape 21"/>
            <p:cNvCxnSpPr>
              <a:cxnSpLocks noChangeShapeType="1"/>
              <a:stCxn id="18" idx="5"/>
              <a:endCxn id="15" idx="0"/>
            </p:cNvCxnSpPr>
            <p:nvPr>
              <p:custDataLst>
                <p:tags r:id="rId9"/>
              </p:custDataLst>
            </p:nvPr>
          </p:nvCxnSpPr>
          <p:spPr bwMode="auto">
            <a:xfrm rot="16200000" flipH="1">
              <a:off x="7297997" y="3790328"/>
              <a:ext cx="270449" cy="181641"/>
            </a:xfrm>
            <a:prstGeom prst="straightConnector1">
              <a:avLst/>
            </a:prstGeom>
            <a:noFill/>
            <a:ln w="9525">
              <a:solidFill>
                <a:srgbClr val="008000"/>
              </a:solidFill>
              <a:round/>
              <a:headEnd/>
              <a:tailEnd type="triangle" w="med" len="med"/>
            </a:ln>
            <a:effectLst/>
          </p:spPr>
        </p:cxnSp>
        <p:cxnSp>
          <p:nvCxnSpPr>
            <p:cNvPr id="24" name="AutoShape 22"/>
            <p:cNvCxnSpPr>
              <a:cxnSpLocks noChangeShapeType="1"/>
              <a:stCxn id="19" idx="3"/>
              <a:endCxn id="17" idx="0"/>
            </p:cNvCxnSpPr>
            <p:nvPr>
              <p:custDataLst>
                <p:tags r:id="rId10"/>
              </p:custDataLst>
            </p:nvPr>
          </p:nvCxnSpPr>
          <p:spPr bwMode="auto">
            <a:xfrm rot="5400000">
              <a:off x="5190818" y="3747998"/>
              <a:ext cx="270449" cy="266305"/>
            </a:xfrm>
            <a:prstGeom prst="straightConnector1">
              <a:avLst/>
            </a:prstGeom>
            <a:noFill/>
            <a:ln w="9525">
              <a:solidFill>
                <a:srgbClr val="008000"/>
              </a:solidFill>
              <a:round/>
              <a:headEnd/>
              <a:tailEnd type="triangle" w="med" len="med"/>
            </a:ln>
            <a:effectLst/>
          </p:spPr>
        </p:cxnSp>
        <p:cxnSp>
          <p:nvCxnSpPr>
            <p:cNvPr id="25" name="AutoShape 23"/>
            <p:cNvCxnSpPr>
              <a:cxnSpLocks noChangeShapeType="1"/>
              <a:stCxn id="19" idx="5"/>
              <a:endCxn id="16" idx="0"/>
            </p:cNvCxnSpPr>
            <p:nvPr>
              <p:custDataLst>
                <p:tags r:id="rId11"/>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6" name="Oval 24"/>
            <p:cNvSpPr>
              <a:spLocks noChangeAspect="1" noChangeArrowheads="1"/>
            </p:cNvSpPr>
            <p:nvPr>
              <p:custDataLst>
                <p:tags r:id="rId12"/>
              </p:custDataLst>
            </p:nvPr>
          </p:nvSpPr>
          <p:spPr bwMode="auto">
            <a:xfrm>
              <a:off x="4374444"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700	</a:t>
              </a:r>
              <a:endParaRPr lang="en-US" sz="1400" dirty="0"/>
            </a:p>
          </p:txBody>
        </p:sp>
        <p:cxnSp>
          <p:nvCxnSpPr>
            <p:cNvPr id="27" name="AutoShape 25"/>
            <p:cNvCxnSpPr>
              <a:cxnSpLocks noChangeShapeType="1"/>
              <a:stCxn id="17" idx="3"/>
              <a:endCxn id="26" idx="0"/>
            </p:cNvCxnSpPr>
            <p:nvPr>
              <p:custDataLst>
                <p:tags r:id="rId13"/>
              </p:custDataLst>
            </p:nvPr>
          </p:nvCxnSpPr>
          <p:spPr bwMode="auto">
            <a:xfrm rot="5400000">
              <a:off x="4736441" y="4228481"/>
              <a:ext cx="245048" cy="308640"/>
            </a:xfrm>
            <a:prstGeom prst="straightConnector1">
              <a:avLst/>
            </a:prstGeom>
            <a:noFill/>
            <a:ln w="9525">
              <a:solidFill>
                <a:srgbClr val="008000"/>
              </a:solidFill>
              <a:round/>
              <a:headEnd/>
              <a:tailEnd type="triangle" w="med" len="med"/>
            </a:ln>
            <a:effectLst/>
          </p:spPr>
        </p:cxnSp>
        <p:sp>
          <p:nvSpPr>
            <p:cNvPr id="28" name="Oval 26"/>
            <p:cNvSpPr>
              <a:spLocks noChangeAspect="1" noChangeArrowheads="1"/>
            </p:cNvSpPr>
            <p:nvPr>
              <p:custDataLst>
                <p:tags r:id="rId14"/>
              </p:custDataLst>
            </p:nvPr>
          </p:nvSpPr>
          <p:spPr bwMode="auto">
            <a:xfrm>
              <a:off x="5215464"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50</a:t>
              </a:r>
              <a:endParaRPr lang="en-US" sz="1400" dirty="0"/>
            </a:p>
          </p:txBody>
        </p:sp>
        <p:cxnSp>
          <p:nvCxnSpPr>
            <p:cNvPr id="29" name="AutoShape 27"/>
            <p:cNvCxnSpPr>
              <a:cxnSpLocks noChangeShapeType="1"/>
              <a:stCxn id="17" idx="5"/>
              <a:endCxn id="28" idx="0"/>
            </p:cNvCxnSpPr>
            <p:nvPr>
              <p:custDataLst>
                <p:tags r:id="rId15"/>
              </p:custDataLst>
            </p:nvPr>
          </p:nvCxnSpPr>
          <p:spPr bwMode="auto">
            <a:xfrm rot="16200000" flipH="1">
              <a:off x="5336554" y="4296214"/>
              <a:ext cx="245048" cy="173173"/>
            </a:xfrm>
            <a:prstGeom prst="straightConnector1">
              <a:avLst/>
            </a:prstGeom>
            <a:noFill/>
            <a:ln w="9525">
              <a:solidFill>
                <a:srgbClr val="008000"/>
              </a:solidFill>
              <a:round/>
              <a:headEnd/>
              <a:tailEnd type="triangle" w="med" len="med"/>
            </a:ln>
            <a:effectLst/>
          </p:spPr>
        </p:cxnSp>
        <p:sp>
          <p:nvSpPr>
            <p:cNvPr id="30" name="Oval 28"/>
            <p:cNvSpPr>
              <a:spLocks noChangeAspect="1" noChangeArrowheads="1"/>
            </p:cNvSpPr>
            <p:nvPr>
              <p:custDataLst>
                <p:tags r:id="rId16"/>
              </p:custDataLst>
            </p:nvPr>
          </p:nvSpPr>
          <p:spPr bwMode="auto">
            <a:xfrm>
              <a:off x="6519333"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85</a:t>
              </a:r>
            </a:p>
          </p:txBody>
        </p:sp>
        <p:cxnSp>
          <p:nvCxnSpPr>
            <p:cNvPr id="31" name="AutoShape 29"/>
            <p:cNvCxnSpPr>
              <a:cxnSpLocks noChangeShapeType="1"/>
              <a:stCxn id="18" idx="3"/>
              <a:endCxn id="30" idx="0"/>
            </p:cNvCxnSpPr>
            <p:nvPr>
              <p:custDataLst>
                <p:tags r:id="rId17"/>
              </p:custDataLst>
            </p:nvPr>
          </p:nvCxnSpPr>
          <p:spPr bwMode="auto">
            <a:xfrm rot="5400000">
              <a:off x="6743041" y="3776219"/>
              <a:ext cx="270449" cy="209861"/>
            </a:xfrm>
            <a:prstGeom prst="straightConnector1">
              <a:avLst/>
            </a:prstGeom>
            <a:noFill/>
            <a:ln w="9525">
              <a:solidFill>
                <a:srgbClr val="008000"/>
              </a:solidFill>
              <a:round/>
              <a:headEnd/>
              <a:tailEnd type="triangle" w="med" len="med"/>
            </a:ln>
            <a:effectLst/>
          </p:spPr>
        </p:cxnSp>
      </p:grpSp>
    </p:spTree>
    <p:extLst>
      <p:ext uri="{BB962C8B-B14F-4D97-AF65-F5344CB8AC3E}">
        <p14:creationId xmlns:p14="http://schemas.microsoft.com/office/powerpoint/2010/main" val="37711734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Other approaches</a:t>
            </a:r>
            <a:endParaRPr lang="en-US" dirty="0">
              <a:solidFill>
                <a:srgbClr val="0000FF"/>
              </a:solidFill>
            </a:endParaRPr>
          </a:p>
        </p:txBody>
      </p:sp>
      <p:sp>
        <p:nvSpPr>
          <p:cNvPr id="3" name="Content Placeholder 2"/>
          <p:cNvSpPr>
            <a:spLocks noGrp="1"/>
          </p:cNvSpPr>
          <p:nvPr>
            <p:ph idx="1"/>
          </p:nvPr>
        </p:nvSpPr>
        <p:spPr>
          <a:xfrm>
            <a:off x="685800" y="1447800"/>
            <a:ext cx="8077200" cy="4648200"/>
          </a:xfrm>
        </p:spPr>
        <p:txBody>
          <a:bodyPr>
            <a:normAutofit fontScale="77500" lnSpcReduction="20000"/>
          </a:bodyPr>
          <a:lstStyle/>
          <a:p>
            <a:r>
              <a:rPr lang="en-US" dirty="0" smtClean="0"/>
              <a:t>If array grows by a constant amount (say 1000),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solidFill>
                  <a:schemeClr val="accent4"/>
                </a:solidFill>
              </a:rPr>
              <a:t>Terrible case</a:t>
            </a:r>
            <a:r>
              <a:rPr lang="en-US" dirty="0" smtClean="0"/>
              <a:t>: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a:t>
            </a:r>
          </a:p>
          <a:p>
            <a:pPr>
              <a:buNone/>
            </a:pPr>
            <a:r>
              <a:rPr lang="en-US" dirty="0" smtClean="0"/>
              <a:t>	it </a:t>
            </a:r>
            <a:r>
              <a:rPr lang="en-US" dirty="0" smtClean="0">
                <a:solidFill>
                  <a:srgbClr val="4F81BD"/>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87482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Tree>
    <p:extLst>
      <p:ext uri="{BB962C8B-B14F-4D97-AF65-F5344CB8AC3E}">
        <p14:creationId xmlns:p14="http://schemas.microsoft.com/office/powerpoint/2010/main" val="611176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Tree>
    <p:extLst>
      <p:ext uri="{BB962C8B-B14F-4D97-AF65-F5344CB8AC3E}">
        <p14:creationId xmlns:p14="http://schemas.microsoft.com/office/powerpoint/2010/main" val="959341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3880967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Tree>
    <p:extLst>
      <p:ext uri="{BB962C8B-B14F-4D97-AF65-F5344CB8AC3E}">
        <p14:creationId xmlns:p14="http://schemas.microsoft.com/office/powerpoint/2010/main" val="3865750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Tree>
    <p:extLst>
      <p:ext uri="{BB962C8B-B14F-4D97-AF65-F5344CB8AC3E}">
        <p14:creationId xmlns:p14="http://schemas.microsoft.com/office/powerpoint/2010/main" val="2571476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Correctness and usefulness</a:t>
            </a:r>
            <a:endParaRPr lang="en-US" dirty="0">
              <a:solidFill>
                <a:srgbClr val="0000FF"/>
              </a:solidFill>
            </a:endParaRPr>
          </a:p>
        </p:txBody>
      </p:sp>
      <p:sp>
        <p:nvSpPr>
          <p:cNvPr id="3" name="Content Placeholder 2"/>
          <p:cNvSpPr>
            <a:spLocks noGrp="1"/>
          </p:cNvSpPr>
          <p:nvPr>
            <p:ph idx="1"/>
          </p:nvPr>
        </p:nvSpPr>
        <p:spPr>
          <a:xfrm>
            <a:off x="685800" y="1600200"/>
            <a:ext cx="7772400" cy="4495800"/>
          </a:xfrm>
        </p:spPr>
        <p:txBody>
          <a:bodyPr>
            <a:normAutofit fontScale="85000" lnSpcReduction="20000"/>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b="1" dirty="0" smtClean="0"/>
              <a:t>Example</a:t>
            </a:r>
            <a:r>
              <a:rPr lang="en-US" dirty="0" smtClean="0"/>
              <a:t>: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071299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Analysis</a:t>
            </a:r>
            <a:endParaRPr lang="en-US" dirty="0">
              <a:solidFill>
                <a:srgbClr val="0000FF"/>
              </a:solidFill>
            </a:endParaRPr>
          </a:p>
        </p:txBody>
      </p:sp>
      <p:sp>
        <p:nvSpPr>
          <p:cNvPr id="3" name="Content Placeholder 2"/>
          <p:cNvSpPr>
            <a:spLocks noGrp="1"/>
          </p:cNvSpPr>
          <p:nvPr>
            <p:ph idx="1"/>
          </p:nvPr>
        </p:nvSpPr>
        <p:spPr/>
        <p:txBody>
          <a:bodyPr>
            <a:normAutofit fontScale="85000" lnSpcReduction="10000"/>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1301484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Amortized useful?</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weak</a:t>
            </a:r>
          </a:p>
          <a:p>
            <a:endParaRPr lang="en-US" dirty="0" smtClean="0"/>
          </a:p>
          <a:p>
            <a:r>
              <a:rPr lang="en-US" dirty="0" smtClean="0"/>
              <a:t>While amortized analysis is about averages, we are averaging cost-per-operation on worst-case input</a:t>
            </a:r>
          </a:p>
          <a:p>
            <a:pPr lvl="1"/>
            <a:r>
              <a:rPr lang="en-US" b="1" dirty="0" smtClean="0"/>
              <a:t>Contrast</a:t>
            </a:r>
            <a:r>
              <a:rPr lang="en-US" dirty="0" smtClean="0"/>
              <a: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2380660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Not always so simple</a:t>
            </a:r>
            <a:endParaRPr lang="en-US" dirty="0">
              <a:solidFill>
                <a:srgbClr val="0000FF"/>
              </a:solidFill>
            </a:endParaRPr>
          </a:p>
        </p:txBody>
      </p:sp>
      <p:sp>
        <p:nvSpPr>
          <p:cNvPr id="3" name="Content Placeholder 2"/>
          <p:cNvSpPr>
            <a:spLocks noGrp="1"/>
          </p:cNvSpPr>
          <p:nvPr>
            <p:ph idx="1"/>
          </p:nvPr>
        </p:nvSpPr>
        <p:spPr>
          <a:xfrm>
            <a:off x="685800" y="1600200"/>
            <a:ext cx="7772400" cy="4648200"/>
          </a:xfrm>
        </p:spPr>
        <p:txBody>
          <a:bodyPr>
            <a:normAutofit fontScale="70000" lnSpcReduction="20000"/>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No extra height field like AVL trees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a:t>
            </a:r>
          </a:p>
        </p:txBody>
      </p:sp>
      <p:sp>
        <p:nvSpPr>
          <p:cNvPr id="4" name="Date Placeholder 3"/>
          <p:cNvSpPr>
            <a:spLocks noGrp="1"/>
          </p:cNvSpPr>
          <p:nvPr>
            <p:ph type="dt" sz="half" idx="10"/>
          </p:nvPr>
        </p:nvSpPr>
        <p:spPr/>
        <p:txBody>
          <a:bodyPr/>
          <a:lstStyle/>
          <a:p>
            <a:r>
              <a:rPr lang="en-US" dirty="0"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49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5750191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Date Placeholder 3"/>
          <p:cNvSpPr>
            <a:spLocks noGrp="1"/>
          </p:cNvSpPr>
          <p:nvPr>
            <p:ph type="dt" sz="half" idx="10"/>
          </p:nvPr>
        </p:nvSpPr>
        <p:spPr/>
        <p:txBody>
          <a:bodyPr/>
          <a:lstStyle/>
          <a:p>
            <a:r>
              <a:rPr lang="en-US" smtClean="0"/>
              <a:t>Summer 2016</a:t>
            </a:r>
            <a:endParaRPr lang="en-US"/>
          </a:p>
        </p:txBody>
      </p:sp>
      <p:sp>
        <p:nvSpPr>
          <p:cNvPr id="108" name="Slide Number Placeholder 5"/>
          <p:cNvSpPr>
            <a:spLocks noGrp="1"/>
          </p:cNvSpPr>
          <p:nvPr>
            <p:ph type="sldNum" sz="quarter" idx="12"/>
          </p:nvPr>
        </p:nvSpPr>
        <p:spPr/>
        <p:txBody>
          <a:bodyPr/>
          <a:lstStyle/>
          <a:p>
            <a:fld id="{ED31AA08-8EEA-40BB-9FA3-9EF9DD84B75E}" type="slidenum">
              <a:rPr lang="en-US"/>
              <a:pPr/>
              <a:t>5</a:t>
            </a:fld>
            <a:endParaRPr lang="en-US"/>
          </a:p>
        </p:txBody>
      </p:sp>
      <p:sp>
        <p:nvSpPr>
          <p:cNvPr id="4098" name="Rectangle 2"/>
          <p:cNvSpPr>
            <a:spLocks noGrp="1" noChangeArrowheads="1"/>
          </p:cNvSpPr>
          <p:nvPr>
            <p:ph type="title"/>
            <p:custDataLst>
              <p:tags r:id="rId1"/>
            </p:custDataLst>
          </p:nvPr>
        </p:nvSpPr>
        <p:spPr>
          <a:xfrm>
            <a:off x="609600" y="171450"/>
            <a:ext cx="8077200" cy="1085850"/>
          </a:xfrm>
        </p:spPr>
        <p:txBody>
          <a:bodyPr>
            <a:normAutofit fontScale="90000"/>
          </a:bodyPr>
          <a:lstStyle/>
          <a:p>
            <a:r>
              <a:rPr lang="en-US" dirty="0" smtClean="0">
                <a:solidFill>
                  <a:srgbClr val="0000FF"/>
                </a:solidFill>
              </a:rPr>
              <a:t>Array Representation of Binary Trees</a:t>
            </a:r>
            <a:endParaRPr lang="en-US" dirty="0">
              <a:solidFill>
                <a:srgbClr val="0000FF"/>
              </a:solidFill>
            </a:endParaRPr>
          </a:p>
        </p:txBody>
      </p:sp>
      <p:sp>
        <p:nvSpPr>
          <p:cNvPr id="4100" name="Oval 4"/>
          <p:cNvSpPr>
            <a:spLocks noChangeAspect="1" noChangeArrowheads="1"/>
          </p:cNvSpPr>
          <p:nvPr>
            <p:custDataLst>
              <p:tags r:id="rId2"/>
            </p:custDataLst>
          </p:nvPr>
        </p:nvSpPr>
        <p:spPr bwMode="auto">
          <a:xfrm>
            <a:off x="5080000" y="31432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G</a:t>
            </a:r>
          </a:p>
        </p:txBody>
      </p:sp>
      <p:sp>
        <p:nvSpPr>
          <p:cNvPr id="4101" name="Oval 5"/>
          <p:cNvSpPr>
            <a:spLocks noChangeAspect="1" noChangeArrowheads="1"/>
          </p:cNvSpPr>
          <p:nvPr>
            <p:custDataLst>
              <p:tags r:id="rId3"/>
            </p:custDataLst>
          </p:nvPr>
        </p:nvSpPr>
        <p:spPr bwMode="auto">
          <a:xfrm>
            <a:off x="2489200" y="31686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E</a:t>
            </a:r>
          </a:p>
        </p:txBody>
      </p:sp>
      <p:sp>
        <p:nvSpPr>
          <p:cNvPr id="4102" name="Oval 6"/>
          <p:cNvSpPr>
            <a:spLocks noChangeAspect="1" noChangeArrowheads="1"/>
          </p:cNvSpPr>
          <p:nvPr>
            <p:custDataLst>
              <p:tags r:id="rId4"/>
            </p:custDataLst>
          </p:nvPr>
        </p:nvSpPr>
        <p:spPr bwMode="auto">
          <a:xfrm>
            <a:off x="1066800" y="31686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D</a:t>
            </a:r>
          </a:p>
        </p:txBody>
      </p:sp>
      <p:sp>
        <p:nvSpPr>
          <p:cNvPr id="4103" name="Oval 7"/>
          <p:cNvSpPr>
            <a:spLocks noChangeAspect="1" noChangeArrowheads="1"/>
          </p:cNvSpPr>
          <p:nvPr>
            <p:custDataLst>
              <p:tags r:id="rId5"/>
            </p:custDataLst>
          </p:nvPr>
        </p:nvSpPr>
        <p:spPr bwMode="auto">
          <a:xfrm>
            <a:off x="4470400" y="26860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C</a:t>
            </a:r>
          </a:p>
        </p:txBody>
      </p:sp>
      <p:sp>
        <p:nvSpPr>
          <p:cNvPr id="4104" name="Oval 8"/>
          <p:cNvSpPr>
            <a:spLocks noChangeAspect="1" noChangeArrowheads="1"/>
          </p:cNvSpPr>
          <p:nvPr>
            <p:custDataLst>
              <p:tags r:id="rId6"/>
            </p:custDataLst>
          </p:nvPr>
        </p:nvSpPr>
        <p:spPr bwMode="auto">
          <a:xfrm>
            <a:off x="1828800" y="26860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B</a:t>
            </a:r>
          </a:p>
        </p:txBody>
      </p:sp>
      <p:sp>
        <p:nvSpPr>
          <p:cNvPr id="4105" name="Oval 9"/>
          <p:cNvSpPr>
            <a:spLocks noChangeAspect="1" noChangeArrowheads="1"/>
          </p:cNvSpPr>
          <p:nvPr>
            <p:custDataLst>
              <p:tags r:id="rId7"/>
            </p:custDataLst>
          </p:nvPr>
        </p:nvSpPr>
        <p:spPr bwMode="auto">
          <a:xfrm>
            <a:off x="3149600" y="20002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A</a:t>
            </a:r>
          </a:p>
        </p:txBody>
      </p:sp>
      <p:cxnSp>
        <p:nvCxnSpPr>
          <p:cNvPr id="4106" name="AutoShape 10"/>
          <p:cNvCxnSpPr>
            <a:cxnSpLocks noChangeShapeType="1"/>
            <a:stCxn id="4105" idx="3"/>
            <a:endCxn id="4104" idx="0"/>
          </p:cNvCxnSpPr>
          <p:nvPr>
            <p:custDataLst>
              <p:tags r:id="rId8"/>
            </p:custDataLst>
          </p:nvPr>
        </p:nvCxnSpPr>
        <p:spPr bwMode="auto">
          <a:xfrm flipH="1">
            <a:off x="2082800" y="2263775"/>
            <a:ext cx="1141413" cy="403225"/>
          </a:xfrm>
          <a:prstGeom prst="straightConnector1">
            <a:avLst/>
          </a:prstGeom>
          <a:noFill/>
          <a:ln w="9525">
            <a:solidFill>
              <a:schemeClr val="accent1"/>
            </a:solidFill>
            <a:round/>
            <a:headEnd/>
            <a:tailEnd type="triangle" w="med" len="med"/>
          </a:ln>
          <a:effectLst/>
        </p:spPr>
      </p:cxnSp>
      <p:cxnSp>
        <p:nvCxnSpPr>
          <p:cNvPr id="4107" name="AutoShape 11"/>
          <p:cNvCxnSpPr>
            <a:cxnSpLocks noChangeShapeType="1"/>
            <a:stCxn id="4105" idx="5"/>
            <a:endCxn id="4103" idx="0"/>
          </p:cNvCxnSpPr>
          <p:nvPr>
            <p:custDataLst>
              <p:tags r:id="rId9"/>
            </p:custDataLst>
          </p:nvPr>
        </p:nvCxnSpPr>
        <p:spPr bwMode="auto">
          <a:xfrm>
            <a:off x="3582988" y="2263775"/>
            <a:ext cx="1141412" cy="403225"/>
          </a:xfrm>
          <a:prstGeom prst="straightConnector1">
            <a:avLst/>
          </a:prstGeom>
          <a:noFill/>
          <a:ln w="9525">
            <a:solidFill>
              <a:schemeClr val="accent1"/>
            </a:solidFill>
            <a:round/>
            <a:headEnd/>
            <a:tailEnd type="triangle" w="med" len="med"/>
          </a:ln>
          <a:effectLst/>
        </p:spPr>
      </p:cxnSp>
      <p:cxnSp>
        <p:nvCxnSpPr>
          <p:cNvPr id="4108" name="AutoShape 12"/>
          <p:cNvCxnSpPr>
            <a:cxnSpLocks noChangeShapeType="1"/>
            <a:stCxn id="4103" idx="5"/>
            <a:endCxn id="4100" idx="0"/>
          </p:cNvCxnSpPr>
          <p:nvPr>
            <p:custDataLst>
              <p:tags r:id="rId10"/>
            </p:custDataLst>
          </p:nvPr>
        </p:nvCxnSpPr>
        <p:spPr bwMode="auto">
          <a:xfrm>
            <a:off x="4903788" y="2949575"/>
            <a:ext cx="430212" cy="174625"/>
          </a:xfrm>
          <a:prstGeom prst="straightConnector1">
            <a:avLst/>
          </a:prstGeom>
          <a:noFill/>
          <a:ln w="9525">
            <a:solidFill>
              <a:srgbClr val="4F81BD"/>
            </a:solidFill>
            <a:round/>
            <a:headEnd/>
            <a:tailEnd type="triangle" w="med" len="med"/>
          </a:ln>
          <a:effectLst/>
        </p:spPr>
      </p:cxnSp>
      <p:cxnSp>
        <p:nvCxnSpPr>
          <p:cNvPr id="4109" name="AutoShape 13"/>
          <p:cNvCxnSpPr>
            <a:cxnSpLocks noChangeShapeType="1"/>
            <a:stCxn id="4104" idx="3"/>
            <a:endCxn id="4102" idx="0"/>
          </p:cNvCxnSpPr>
          <p:nvPr>
            <p:custDataLst>
              <p:tags r:id="rId11"/>
            </p:custDataLst>
          </p:nvPr>
        </p:nvCxnSpPr>
        <p:spPr bwMode="auto">
          <a:xfrm flipH="1">
            <a:off x="1320800" y="2949575"/>
            <a:ext cx="582613" cy="200025"/>
          </a:xfrm>
          <a:prstGeom prst="straightConnector1">
            <a:avLst/>
          </a:prstGeom>
          <a:noFill/>
          <a:ln w="9525">
            <a:solidFill>
              <a:srgbClr val="4F81BD"/>
            </a:solidFill>
            <a:round/>
            <a:headEnd/>
            <a:tailEnd type="triangle" w="med" len="med"/>
          </a:ln>
          <a:effectLst/>
        </p:spPr>
      </p:cxnSp>
      <p:cxnSp>
        <p:nvCxnSpPr>
          <p:cNvPr id="4110" name="AutoShape 14"/>
          <p:cNvCxnSpPr>
            <a:cxnSpLocks noChangeShapeType="1"/>
            <a:stCxn id="4104" idx="5"/>
            <a:endCxn id="4101" idx="0"/>
          </p:cNvCxnSpPr>
          <p:nvPr>
            <p:custDataLst>
              <p:tags r:id="rId12"/>
            </p:custDataLst>
          </p:nvPr>
        </p:nvCxnSpPr>
        <p:spPr bwMode="auto">
          <a:xfrm>
            <a:off x="2262188" y="2949575"/>
            <a:ext cx="481012" cy="200025"/>
          </a:xfrm>
          <a:prstGeom prst="straightConnector1">
            <a:avLst/>
          </a:prstGeom>
          <a:noFill/>
          <a:ln w="9525">
            <a:solidFill>
              <a:srgbClr val="4F81BD"/>
            </a:solidFill>
            <a:round/>
            <a:headEnd/>
            <a:tailEnd type="triangle" w="med" len="med"/>
          </a:ln>
          <a:effectLst/>
        </p:spPr>
      </p:cxnSp>
      <p:sp>
        <p:nvSpPr>
          <p:cNvPr id="4113" name="Oval 17"/>
          <p:cNvSpPr>
            <a:spLocks noChangeAspect="1" noChangeArrowheads="1"/>
          </p:cNvSpPr>
          <p:nvPr>
            <p:custDataLst>
              <p:tags r:id="rId13"/>
            </p:custDataLst>
          </p:nvPr>
        </p:nvSpPr>
        <p:spPr bwMode="auto">
          <a:xfrm>
            <a:off x="2133600" y="365760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J</a:t>
            </a:r>
          </a:p>
        </p:txBody>
      </p:sp>
      <p:cxnSp>
        <p:nvCxnSpPr>
          <p:cNvPr id="4114" name="AutoShape 18"/>
          <p:cNvCxnSpPr>
            <a:cxnSpLocks noChangeShapeType="1"/>
            <a:stCxn id="4101" idx="3"/>
            <a:endCxn id="4113" idx="0"/>
          </p:cNvCxnSpPr>
          <p:nvPr>
            <p:custDataLst>
              <p:tags r:id="rId14"/>
            </p:custDataLst>
          </p:nvPr>
        </p:nvCxnSpPr>
        <p:spPr bwMode="auto">
          <a:xfrm flipH="1">
            <a:off x="2387600" y="3432175"/>
            <a:ext cx="176213" cy="206375"/>
          </a:xfrm>
          <a:prstGeom prst="straightConnector1">
            <a:avLst/>
          </a:prstGeom>
          <a:noFill/>
          <a:ln w="9525">
            <a:solidFill>
              <a:srgbClr val="4F81BD"/>
            </a:solidFill>
            <a:round/>
            <a:headEnd/>
            <a:tailEnd type="triangle" w="med" len="med"/>
          </a:ln>
          <a:effectLst/>
        </p:spPr>
      </p:cxnSp>
      <p:sp>
        <p:nvSpPr>
          <p:cNvPr id="4115" name="Oval 19"/>
          <p:cNvSpPr>
            <a:spLocks noChangeAspect="1" noChangeArrowheads="1"/>
          </p:cNvSpPr>
          <p:nvPr>
            <p:custDataLst>
              <p:tags r:id="rId15"/>
            </p:custDataLst>
          </p:nvPr>
        </p:nvSpPr>
        <p:spPr bwMode="auto">
          <a:xfrm>
            <a:off x="2844800" y="365760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K</a:t>
            </a:r>
          </a:p>
        </p:txBody>
      </p:sp>
      <p:cxnSp>
        <p:nvCxnSpPr>
          <p:cNvPr id="4116" name="AutoShape 20"/>
          <p:cNvCxnSpPr>
            <a:cxnSpLocks noChangeShapeType="1"/>
            <a:stCxn id="4101" idx="5"/>
            <a:endCxn id="4115" idx="0"/>
          </p:cNvCxnSpPr>
          <p:nvPr>
            <p:custDataLst>
              <p:tags r:id="rId16"/>
            </p:custDataLst>
          </p:nvPr>
        </p:nvCxnSpPr>
        <p:spPr bwMode="auto">
          <a:xfrm>
            <a:off x="2922588" y="3432175"/>
            <a:ext cx="176212" cy="206375"/>
          </a:xfrm>
          <a:prstGeom prst="straightConnector1">
            <a:avLst/>
          </a:prstGeom>
          <a:noFill/>
          <a:ln w="9525">
            <a:solidFill>
              <a:srgbClr val="4F81BD"/>
            </a:solidFill>
            <a:round/>
            <a:headEnd/>
            <a:tailEnd type="triangle" w="med" len="med"/>
          </a:ln>
          <a:effectLst/>
        </p:spPr>
      </p:cxnSp>
      <p:sp>
        <p:nvSpPr>
          <p:cNvPr id="4117" name="Oval 21"/>
          <p:cNvSpPr>
            <a:spLocks noChangeAspect="1" noChangeArrowheads="1"/>
          </p:cNvSpPr>
          <p:nvPr>
            <p:custDataLst>
              <p:tags r:id="rId17"/>
            </p:custDataLst>
          </p:nvPr>
        </p:nvSpPr>
        <p:spPr bwMode="auto">
          <a:xfrm>
            <a:off x="711200" y="365760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H</a:t>
            </a:r>
          </a:p>
        </p:txBody>
      </p:sp>
      <p:cxnSp>
        <p:nvCxnSpPr>
          <p:cNvPr id="4118" name="AutoShape 22"/>
          <p:cNvCxnSpPr>
            <a:cxnSpLocks noChangeShapeType="1"/>
            <a:stCxn id="4102" idx="3"/>
            <a:endCxn id="4117" idx="0"/>
          </p:cNvCxnSpPr>
          <p:nvPr>
            <p:custDataLst>
              <p:tags r:id="rId18"/>
            </p:custDataLst>
          </p:nvPr>
        </p:nvCxnSpPr>
        <p:spPr bwMode="auto">
          <a:xfrm flipH="1">
            <a:off x="965200" y="3432175"/>
            <a:ext cx="176213" cy="206375"/>
          </a:xfrm>
          <a:prstGeom prst="straightConnector1">
            <a:avLst/>
          </a:prstGeom>
          <a:noFill/>
          <a:ln w="9525">
            <a:solidFill>
              <a:srgbClr val="4F81BD"/>
            </a:solidFill>
            <a:round/>
            <a:headEnd/>
            <a:tailEnd type="triangle" w="med" len="med"/>
          </a:ln>
          <a:effectLst/>
        </p:spPr>
      </p:cxnSp>
      <p:sp>
        <p:nvSpPr>
          <p:cNvPr id="4119" name="Oval 23"/>
          <p:cNvSpPr>
            <a:spLocks noChangeAspect="1" noChangeArrowheads="1"/>
          </p:cNvSpPr>
          <p:nvPr>
            <p:custDataLst>
              <p:tags r:id="rId19"/>
            </p:custDataLst>
          </p:nvPr>
        </p:nvSpPr>
        <p:spPr bwMode="auto">
          <a:xfrm>
            <a:off x="1422400" y="365760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I</a:t>
            </a:r>
          </a:p>
        </p:txBody>
      </p:sp>
      <p:cxnSp>
        <p:nvCxnSpPr>
          <p:cNvPr id="4120" name="AutoShape 24"/>
          <p:cNvCxnSpPr>
            <a:cxnSpLocks noChangeShapeType="1"/>
            <a:stCxn id="4102" idx="5"/>
            <a:endCxn id="4119" idx="0"/>
          </p:cNvCxnSpPr>
          <p:nvPr>
            <p:custDataLst>
              <p:tags r:id="rId20"/>
            </p:custDataLst>
          </p:nvPr>
        </p:nvCxnSpPr>
        <p:spPr bwMode="auto">
          <a:xfrm>
            <a:off x="1500188" y="3432175"/>
            <a:ext cx="176212" cy="206375"/>
          </a:xfrm>
          <a:prstGeom prst="straightConnector1">
            <a:avLst/>
          </a:prstGeom>
          <a:noFill/>
          <a:ln w="9525">
            <a:solidFill>
              <a:srgbClr val="4F81BD"/>
            </a:solidFill>
            <a:round/>
            <a:headEnd/>
            <a:tailEnd type="triangle" w="med" len="med"/>
          </a:ln>
          <a:effectLst/>
        </p:spPr>
      </p:cxnSp>
      <p:sp>
        <p:nvSpPr>
          <p:cNvPr id="4121" name="Oval 25"/>
          <p:cNvSpPr>
            <a:spLocks noChangeAspect="1" noChangeArrowheads="1"/>
          </p:cNvSpPr>
          <p:nvPr>
            <p:custDataLst>
              <p:tags r:id="rId21"/>
            </p:custDataLst>
          </p:nvPr>
        </p:nvSpPr>
        <p:spPr bwMode="auto">
          <a:xfrm>
            <a:off x="3962400" y="314325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F</a:t>
            </a:r>
          </a:p>
        </p:txBody>
      </p:sp>
      <p:cxnSp>
        <p:nvCxnSpPr>
          <p:cNvPr id="4122" name="AutoShape 26"/>
          <p:cNvCxnSpPr>
            <a:cxnSpLocks noChangeShapeType="1"/>
            <a:stCxn id="4103" idx="3"/>
            <a:endCxn id="4121" idx="0"/>
          </p:cNvCxnSpPr>
          <p:nvPr>
            <p:custDataLst>
              <p:tags r:id="rId22"/>
            </p:custDataLst>
          </p:nvPr>
        </p:nvCxnSpPr>
        <p:spPr bwMode="auto">
          <a:xfrm flipH="1">
            <a:off x="4216400" y="2949575"/>
            <a:ext cx="328613" cy="174625"/>
          </a:xfrm>
          <a:prstGeom prst="straightConnector1">
            <a:avLst/>
          </a:prstGeom>
          <a:noFill/>
          <a:ln w="9525">
            <a:solidFill>
              <a:srgbClr val="4F81BD"/>
            </a:solidFill>
            <a:round/>
            <a:headEnd/>
            <a:tailEnd type="triangle" w="med" len="med"/>
          </a:ln>
          <a:effectLst/>
        </p:spPr>
      </p:cxnSp>
      <p:sp>
        <p:nvSpPr>
          <p:cNvPr id="4123" name="Oval 27"/>
          <p:cNvSpPr>
            <a:spLocks noChangeAspect="1" noChangeArrowheads="1"/>
          </p:cNvSpPr>
          <p:nvPr>
            <p:custDataLst>
              <p:tags r:id="rId23"/>
            </p:custDataLst>
          </p:nvPr>
        </p:nvSpPr>
        <p:spPr bwMode="auto">
          <a:xfrm>
            <a:off x="3683000" y="3657600"/>
            <a:ext cx="508000" cy="285750"/>
          </a:xfrm>
          <a:prstGeom prst="ellipse">
            <a:avLst/>
          </a:prstGeom>
          <a:noFill/>
          <a:ln w="38100">
            <a:solidFill>
              <a:schemeClr val="accent1"/>
            </a:solidFill>
            <a:round/>
            <a:headEnd/>
            <a:tailEnd/>
          </a:ln>
          <a:effectLst/>
        </p:spPr>
        <p:txBody>
          <a:bodyPr wrap="none" anchor="ctr"/>
          <a:lstStyle/>
          <a:p>
            <a:pPr algn="ctr" eaLnBrk="0" hangingPunct="0"/>
            <a:r>
              <a:rPr lang="en-US" sz="2000" dirty="0"/>
              <a:t>L</a:t>
            </a:r>
          </a:p>
        </p:txBody>
      </p:sp>
      <p:cxnSp>
        <p:nvCxnSpPr>
          <p:cNvPr id="4124" name="AutoShape 28"/>
          <p:cNvCxnSpPr>
            <a:cxnSpLocks noChangeShapeType="1"/>
            <a:stCxn id="4121" idx="3"/>
            <a:endCxn id="4123" idx="0"/>
          </p:cNvCxnSpPr>
          <p:nvPr>
            <p:custDataLst>
              <p:tags r:id="rId24"/>
            </p:custDataLst>
          </p:nvPr>
        </p:nvCxnSpPr>
        <p:spPr bwMode="auto">
          <a:xfrm rot="5400000">
            <a:off x="3851675" y="3472479"/>
            <a:ext cx="270447" cy="99795"/>
          </a:xfrm>
          <a:prstGeom prst="straightConnector1">
            <a:avLst/>
          </a:prstGeom>
          <a:noFill/>
          <a:ln w="9525">
            <a:solidFill>
              <a:schemeClr val="accent1"/>
            </a:solidFill>
            <a:round/>
            <a:headEnd/>
            <a:tailEnd type="triangle" w="med" len="med"/>
          </a:ln>
          <a:effectLst/>
        </p:spPr>
      </p:cxnSp>
      <p:sp>
        <p:nvSpPr>
          <p:cNvPr id="4129" name="Text Box 33"/>
          <p:cNvSpPr txBox="1">
            <a:spLocks noChangeArrowheads="1"/>
          </p:cNvSpPr>
          <p:nvPr>
            <p:custDataLst>
              <p:tags r:id="rId25"/>
            </p:custDataLst>
          </p:nvPr>
        </p:nvSpPr>
        <p:spPr bwMode="auto">
          <a:xfrm>
            <a:off x="5892800" y="1828800"/>
            <a:ext cx="2459038" cy="2862322"/>
          </a:xfrm>
          <a:prstGeom prst="rect">
            <a:avLst/>
          </a:prstGeom>
          <a:noFill/>
          <a:ln w="9525">
            <a:noFill/>
            <a:miter lim="800000"/>
            <a:headEnd/>
            <a:tailEnd/>
          </a:ln>
          <a:effectLst/>
        </p:spPr>
        <p:txBody>
          <a:bodyPr wrap="square">
            <a:spAutoFit/>
          </a:bodyPr>
          <a:lstStyle/>
          <a:p>
            <a:r>
              <a:rPr lang="en-US" sz="2000" b="0" dirty="0" smtClean="0">
                <a:latin typeface="+mn-lt"/>
              </a:rPr>
              <a:t>Starting at node </a:t>
            </a:r>
            <a:r>
              <a:rPr lang="en-US" sz="2000" dirty="0" err="1" smtClean="0">
                <a:latin typeface="Courier New" pitchFamily="49" charset="0"/>
                <a:cs typeface="Courier New" pitchFamily="49" charset="0"/>
              </a:rPr>
              <a:t>i</a:t>
            </a:r>
            <a:r>
              <a:rPr lang="en-US" sz="2000" b="0" dirty="0">
                <a:latin typeface="+mn-lt"/>
              </a:rPr>
              <a:t/>
            </a:r>
            <a:br>
              <a:rPr lang="en-US" sz="2000" b="0" dirty="0">
                <a:latin typeface="+mn-lt"/>
              </a:rPr>
            </a:br>
            <a:endParaRPr lang="en-US" sz="2000" b="0" dirty="0">
              <a:latin typeface="+mn-lt"/>
            </a:endParaRPr>
          </a:p>
          <a:p>
            <a:r>
              <a:rPr lang="en-US" sz="2000" dirty="0">
                <a:latin typeface="+mn-lt"/>
              </a:rPr>
              <a:t>left child</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a:t>
            </a:r>
            <a:endParaRPr lang="en-US" sz="2000" dirty="0">
              <a:latin typeface="Courier New" pitchFamily="49" charset="0"/>
              <a:cs typeface="Courier New" pitchFamily="49" charset="0"/>
            </a:endParaRPr>
          </a:p>
          <a:p>
            <a:r>
              <a:rPr lang="en-US" sz="2000" dirty="0">
                <a:latin typeface="+mn-lt"/>
              </a:rPr>
              <a:t>right child</a:t>
            </a:r>
            <a:r>
              <a:rPr lang="en-US" sz="2000" b="0" dirty="0" smtClean="0">
                <a:latin typeface="+mn-lt"/>
              </a:rPr>
              <a:t>:</a:t>
            </a:r>
            <a:r>
              <a:rPr lang="en-US" sz="200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*2+1</a:t>
            </a:r>
            <a:endParaRPr lang="en-US" sz="2000" dirty="0">
              <a:latin typeface="Courier New" pitchFamily="49" charset="0"/>
              <a:cs typeface="Courier New" pitchFamily="49" charset="0"/>
            </a:endParaRPr>
          </a:p>
          <a:p>
            <a:r>
              <a:rPr lang="en-US" sz="2000" dirty="0">
                <a:latin typeface="+mn-lt"/>
              </a:rPr>
              <a:t>parent</a:t>
            </a:r>
            <a:r>
              <a:rPr lang="en-US" sz="2000" b="0" dirty="0" smtClean="0">
                <a:latin typeface="+mn-lt"/>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/2</a:t>
            </a:r>
          </a:p>
          <a:p>
            <a:endParaRPr lang="en-US" sz="2000" b="0" dirty="0" smtClean="0">
              <a:latin typeface="+mn-lt"/>
            </a:endParaRPr>
          </a:p>
          <a:p>
            <a:r>
              <a:rPr lang="en-US" sz="2000" b="0" dirty="0" smtClean="0">
                <a:latin typeface="+mn-lt"/>
              </a:rPr>
              <a:t>(wasting index 0 is convenient for the index arithmetic)</a:t>
            </a:r>
            <a:endParaRPr lang="en-US" sz="2000" b="0" dirty="0">
              <a:latin typeface="+mn-lt"/>
            </a:endParaRPr>
          </a:p>
        </p:txBody>
      </p:sp>
      <p:sp>
        <p:nvSpPr>
          <p:cNvPr id="4136" name="Text Box 40"/>
          <p:cNvSpPr txBox="1">
            <a:spLocks noChangeArrowheads="1"/>
          </p:cNvSpPr>
          <p:nvPr>
            <p:custDataLst>
              <p:tags r:id="rId26"/>
            </p:custDataLst>
          </p:nvPr>
        </p:nvSpPr>
        <p:spPr bwMode="auto">
          <a:xfrm>
            <a:off x="4775200" y="2971800"/>
            <a:ext cx="300082" cy="369332"/>
          </a:xfrm>
          <a:prstGeom prst="rect">
            <a:avLst/>
          </a:prstGeom>
          <a:noFill/>
          <a:ln w="9525">
            <a:noFill/>
            <a:miter lim="800000"/>
            <a:headEnd/>
            <a:tailEnd/>
          </a:ln>
          <a:effectLst/>
        </p:spPr>
        <p:txBody>
          <a:bodyPr wrap="none">
            <a:spAutoFit/>
          </a:bodyPr>
          <a:lstStyle/>
          <a:p>
            <a:r>
              <a:rPr lang="en-US" sz="1800" b="1" dirty="0">
                <a:solidFill>
                  <a:srgbClr val="FF0000"/>
                </a:solidFill>
              </a:rPr>
              <a:t>7</a:t>
            </a:r>
          </a:p>
        </p:txBody>
      </p:sp>
      <p:grpSp>
        <p:nvGrpSpPr>
          <p:cNvPr id="2" name="Group 194"/>
          <p:cNvGrpSpPr>
            <a:grpSpLocks/>
          </p:cNvGrpSpPr>
          <p:nvPr>
            <p:custDataLst>
              <p:tags r:id="rId27"/>
            </p:custDataLst>
          </p:nvPr>
        </p:nvGrpSpPr>
        <p:grpSpPr bwMode="auto">
          <a:xfrm>
            <a:off x="508000" y="1885950"/>
            <a:ext cx="3956050" cy="1909763"/>
            <a:chOff x="320" y="1188"/>
            <a:chExt cx="2492" cy="1203"/>
          </a:xfrm>
        </p:grpSpPr>
        <p:sp>
          <p:nvSpPr>
            <p:cNvPr id="4130" name="Text Box 34"/>
            <p:cNvSpPr txBox="1">
              <a:spLocks noChangeArrowheads="1"/>
            </p:cNvSpPr>
            <p:nvPr>
              <p:custDataLst>
                <p:tags r:id="rId33"/>
              </p:custDataLst>
            </p:nvPr>
          </p:nvSpPr>
          <p:spPr bwMode="auto">
            <a:xfrm>
              <a:off x="1728" y="1188"/>
              <a:ext cx="188" cy="231"/>
            </a:xfrm>
            <a:prstGeom prst="rect">
              <a:avLst/>
            </a:prstGeom>
            <a:noFill/>
            <a:ln w="9525">
              <a:noFill/>
              <a:miter lim="800000"/>
              <a:headEnd/>
              <a:tailEnd/>
            </a:ln>
            <a:effectLst/>
          </p:spPr>
          <p:txBody>
            <a:bodyPr wrap="none">
              <a:spAutoFit/>
            </a:bodyPr>
            <a:lstStyle/>
            <a:p>
              <a:r>
                <a:rPr lang="en-US" sz="1800" b="1">
                  <a:solidFill>
                    <a:srgbClr val="FF0000"/>
                  </a:solidFill>
                </a:rPr>
                <a:t>1</a:t>
              </a:r>
            </a:p>
          </p:txBody>
        </p:sp>
        <p:sp>
          <p:nvSpPr>
            <p:cNvPr id="4131" name="Text Box 35"/>
            <p:cNvSpPr txBox="1">
              <a:spLocks noChangeArrowheads="1"/>
            </p:cNvSpPr>
            <p:nvPr>
              <p:custDataLst>
                <p:tags r:id="rId34"/>
              </p:custDataLst>
            </p:nvPr>
          </p:nvSpPr>
          <p:spPr bwMode="auto">
            <a:xfrm>
              <a:off x="960" y="1584"/>
              <a:ext cx="188" cy="231"/>
            </a:xfrm>
            <a:prstGeom prst="rect">
              <a:avLst/>
            </a:prstGeom>
            <a:noFill/>
            <a:ln w="9525">
              <a:noFill/>
              <a:miter lim="800000"/>
              <a:headEnd/>
              <a:tailEnd/>
            </a:ln>
            <a:effectLst/>
          </p:spPr>
          <p:txBody>
            <a:bodyPr wrap="none">
              <a:spAutoFit/>
            </a:bodyPr>
            <a:lstStyle/>
            <a:p>
              <a:r>
                <a:rPr lang="en-US" sz="1800" b="1">
                  <a:solidFill>
                    <a:srgbClr val="FF0000"/>
                  </a:solidFill>
                </a:rPr>
                <a:t>2</a:t>
              </a:r>
            </a:p>
          </p:txBody>
        </p:sp>
        <p:sp>
          <p:nvSpPr>
            <p:cNvPr id="4132" name="Text Box 36"/>
            <p:cNvSpPr txBox="1">
              <a:spLocks noChangeArrowheads="1"/>
            </p:cNvSpPr>
            <p:nvPr>
              <p:custDataLst>
                <p:tags r:id="rId35"/>
              </p:custDataLst>
            </p:nvPr>
          </p:nvSpPr>
          <p:spPr bwMode="auto">
            <a:xfrm>
              <a:off x="2624" y="1584"/>
              <a:ext cx="188" cy="231"/>
            </a:xfrm>
            <a:prstGeom prst="rect">
              <a:avLst/>
            </a:prstGeom>
            <a:noFill/>
            <a:ln w="9525">
              <a:noFill/>
              <a:miter lim="800000"/>
              <a:headEnd/>
              <a:tailEnd/>
            </a:ln>
            <a:effectLst/>
          </p:spPr>
          <p:txBody>
            <a:bodyPr wrap="none">
              <a:spAutoFit/>
            </a:bodyPr>
            <a:lstStyle/>
            <a:p>
              <a:r>
                <a:rPr lang="en-US" sz="1800" b="1">
                  <a:solidFill>
                    <a:srgbClr val="FF0000"/>
                  </a:solidFill>
                </a:rPr>
                <a:t>3</a:t>
              </a:r>
            </a:p>
          </p:txBody>
        </p:sp>
        <p:sp>
          <p:nvSpPr>
            <p:cNvPr id="4133" name="Text Box 37"/>
            <p:cNvSpPr txBox="1">
              <a:spLocks noChangeArrowheads="1"/>
            </p:cNvSpPr>
            <p:nvPr>
              <p:custDataLst>
                <p:tags r:id="rId36"/>
              </p:custDataLst>
            </p:nvPr>
          </p:nvSpPr>
          <p:spPr bwMode="auto">
            <a:xfrm>
              <a:off x="448" y="1908"/>
              <a:ext cx="188" cy="231"/>
            </a:xfrm>
            <a:prstGeom prst="rect">
              <a:avLst/>
            </a:prstGeom>
            <a:noFill/>
            <a:ln w="9525">
              <a:noFill/>
              <a:miter lim="800000"/>
              <a:headEnd/>
              <a:tailEnd/>
            </a:ln>
            <a:effectLst/>
          </p:spPr>
          <p:txBody>
            <a:bodyPr wrap="none">
              <a:spAutoFit/>
            </a:bodyPr>
            <a:lstStyle/>
            <a:p>
              <a:r>
                <a:rPr lang="en-US" sz="1800" b="1">
                  <a:solidFill>
                    <a:srgbClr val="FF0000"/>
                  </a:solidFill>
                </a:rPr>
                <a:t>4</a:t>
              </a:r>
            </a:p>
          </p:txBody>
        </p:sp>
        <p:sp>
          <p:nvSpPr>
            <p:cNvPr id="4134" name="Text Box 38"/>
            <p:cNvSpPr txBox="1">
              <a:spLocks noChangeArrowheads="1"/>
            </p:cNvSpPr>
            <p:nvPr>
              <p:custDataLst>
                <p:tags r:id="rId37"/>
              </p:custDataLst>
            </p:nvPr>
          </p:nvSpPr>
          <p:spPr bwMode="auto">
            <a:xfrm>
              <a:off x="1344" y="1908"/>
              <a:ext cx="188" cy="231"/>
            </a:xfrm>
            <a:prstGeom prst="rect">
              <a:avLst/>
            </a:prstGeom>
            <a:noFill/>
            <a:ln w="9525">
              <a:noFill/>
              <a:miter lim="800000"/>
              <a:headEnd/>
              <a:tailEnd/>
            </a:ln>
            <a:effectLst/>
          </p:spPr>
          <p:txBody>
            <a:bodyPr wrap="none">
              <a:spAutoFit/>
            </a:bodyPr>
            <a:lstStyle/>
            <a:p>
              <a:r>
                <a:rPr lang="en-US" sz="1800" b="1">
                  <a:solidFill>
                    <a:srgbClr val="FF0000"/>
                  </a:solidFill>
                </a:rPr>
                <a:t>5</a:t>
              </a:r>
            </a:p>
          </p:txBody>
        </p:sp>
        <p:sp>
          <p:nvSpPr>
            <p:cNvPr id="4135" name="Text Box 39"/>
            <p:cNvSpPr txBox="1">
              <a:spLocks noChangeArrowheads="1"/>
            </p:cNvSpPr>
            <p:nvPr>
              <p:custDataLst>
                <p:tags r:id="rId38"/>
              </p:custDataLst>
            </p:nvPr>
          </p:nvSpPr>
          <p:spPr bwMode="auto">
            <a:xfrm>
              <a:off x="2304" y="1872"/>
              <a:ext cx="188" cy="231"/>
            </a:xfrm>
            <a:prstGeom prst="rect">
              <a:avLst/>
            </a:prstGeom>
            <a:noFill/>
            <a:ln w="9525">
              <a:noFill/>
              <a:miter lim="800000"/>
              <a:headEnd/>
              <a:tailEnd/>
            </a:ln>
            <a:effectLst/>
          </p:spPr>
          <p:txBody>
            <a:bodyPr wrap="none">
              <a:spAutoFit/>
            </a:bodyPr>
            <a:lstStyle/>
            <a:p>
              <a:r>
                <a:rPr lang="en-US" sz="1800" b="1" dirty="0">
                  <a:solidFill>
                    <a:srgbClr val="FF0000"/>
                  </a:solidFill>
                </a:rPr>
                <a:t>6</a:t>
              </a:r>
            </a:p>
          </p:txBody>
        </p:sp>
        <p:sp>
          <p:nvSpPr>
            <p:cNvPr id="4137" name="Text Box 41"/>
            <p:cNvSpPr txBox="1">
              <a:spLocks noChangeArrowheads="1"/>
            </p:cNvSpPr>
            <p:nvPr>
              <p:custDataLst>
                <p:tags r:id="rId39"/>
              </p:custDataLst>
            </p:nvPr>
          </p:nvSpPr>
          <p:spPr bwMode="auto">
            <a:xfrm>
              <a:off x="768" y="2160"/>
              <a:ext cx="188" cy="231"/>
            </a:xfrm>
            <a:prstGeom prst="rect">
              <a:avLst/>
            </a:prstGeom>
            <a:noFill/>
            <a:ln w="9525">
              <a:noFill/>
              <a:miter lim="800000"/>
              <a:headEnd/>
              <a:tailEnd/>
            </a:ln>
            <a:effectLst/>
          </p:spPr>
          <p:txBody>
            <a:bodyPr wrap="none">
              <a:spAutoFit/>
            </a:bodyPr>
            <a:lstStyle/>
            <a:p>
              <a:r>
                <a:rPr lang="en-US" sz="1800" b="1">
                  <a:solidFill>
                    <a:srgbClr val="FF0000"/>
                  </a:solidFill>
                </a:rPr>
                <a:t>9</a:t>
              </a:r>
            </a:p>
          </p:txBody>
        </p:sp>
        <p:sp>
          <p:nvSpPr>
            <p:cNvPr id="4138" name="Text Box 42"/>
            <p:cNvSpPr txBox="1">
              <a:spLocks noChangeArrowheads="1"/>
            </p:cNvSpPr>
            <p:nvPr>
              <p:custDataLst>
                <p:tags r:id="rId40"/>
              </p:custDataLst>
            </p:nvPr>
          </p:nvSpPr>
          <p:spPr bwMode="auto">
            <a:xfrm>
              <a:off x="320" y="2160"/>
              <a:ext cx="188" cy="231"/>
            </a:xfrm>
            <a:prstGeom prst="rect">
              <a:avLst/>
            </a:prstGeom>
            <a:noFill/>
            <a:ln w="9525">
              <a:noFill/>
              <a:miter lim="800000"/>
              <a:headEnd/>
              <a:tailEnd/>
            </a:ln>
            <a:effectLst/>
          </p:spPr>
          <p:txBody>
            <a:bodyPr wrap="none">
              <a:spAutoFit/>
            </a:bodyPr>
            <a:lstStyle/>
            <a:p>
              <a:r>
                <a:rPr lang="en-US" sz="1800" b="1">
                  <a:solidFill>
                    <a:srgbClr val="FF0000"/>
                  </a:solidFill>
                </a:rPr>
                <a:t>8</a:t>
              </a:r>
            </a:p>
          </p:txBody>
        </p:sp>
        <p:sp>
          <p:nvSpPr>
            <p:cNvPr id="4139" name="Text Box 43"/>
            <p:cNvSpPr txBox="1">
              <a:spLocks noChangeArrowheads="1"/>
            </p:cNvSpPr>
            <p:nvPr>
              <p:custDataLst>
                <p:tags r:id="rId41"/>
              </p:custDataLst>
            </p:nvPr>
          </p:nvSpPr>
          <p:spPr bwMode="auto">
            <a:xfrm>
              <a:off x="1180" y="2160"/>
              <a:ext cx="260" cy="231"/>
            </a:xfrm>
            <a:prstGeom prst="rect">
              <a:avLst/>
            </a:prstGeom>
            <a:noFill/>
            <a:ln w="9525">
              <a:noFill/>
              <a:miter lim="800000"/>
              <a:headEnd/>
              <a:tailEnd/>
            </a:ln>
            <a:effectLst/>
          </p:spPr>
          <p:txBody>
            <a:bodyPr wrap="none">
              <a:spAutoFit/>
            </a:bodyPr>
            <a:lstStyle/>
            <a:p>
              <a:r>
                <a:rPr lang="en-US" sz="1800" b="1" dirty="0">
                  <a:solidFill>
                    <a:srgbClr val="FF0000"/>
                  </a:solidFill>
                </a:rPr>
                <a:t>10</a:t>
              </a:r>
            </a:p>
          </p:txBody>
        </p:sp>
        <p:sp>
          <p:nvSpPr>
            <p:cNvPr id="4140" name="Text Box 44"/>
            <p:cNvSpPr txBox="1">
              <a:spLocks noChangeArrowheads="1"/>
            </p:cNvSpPr>
            <p:nvPr>
              <p:custDataLst>
                <p:tags r:id="rId42"/>
              </p:custDataLst>
            </p:nvPr>
          </p:nvSpPr>
          <p:spPr bwMode="auto">
            <a:xfrm>
              <a:off x="1600" y="2160"/>
              <a:ext cx="260" cy="231"/>
            </a:xfrm>
            <a:prstGeom prst="rect">
              <a:avLst/>
            </a:prstGeom>
            <a:noFill/>
            <a:ln w="9525">
              <a:noFill/>
              <a:miter lim="800000"/>
              <a:headEnd/>
              <a:tailEnd/>
            </a:ln>
            <a:effectLst/>
          </p:spPr>
          <p:txBody>
            <a:bodyPr wrap="none">
              <a:spAutoFit/>
            </a:bodyPr>
            <a:lstStyle/>
            <a:p>
              <a:r>
                <a:rPr lang="en-US" sz="1800" b="1">
                  <a:solidFill>
                    <a:srgbClr val="FF0000"/>
                  </a:solidFill>
                </a:rPr>
                <a:t>11</a:t>
              </a:r>
            </a:p>
          </p:txBody>
        </p:sp>
        <p:sp>
          <p:nvSpPr>
            <p:cNvPr id="4141" name="Text Box 45"/>
            <p:cNvSpPr txBox="1">
              <a:spLocks noChangeArrowheads="1"/>
            </p:cNvSpPr>
            <p:nvPr>
              <p:custDataLst>
                <p:tags r:id="rId43"/>
              </p:custDataLst>
            </p:nvPr>
          </p:nvSpPr>
          <p:spPr bwMode="auto">
            <a:xfrm>
              <a:off x="2176" y="2160"/>
              <a:ext cx="260" cy="231"/>
            </a:xfrm>
            <a:prstGeom prst="rect">
              <a:avLst/>
            </a:prstGeom>
            <a:noFill/>
            <a:ln w="9525">
              <a:noFill/>
              <a:miter lim="800000"/>
              <a:headEnd/>
              <a:tailEnd/>
            </a:ln>
            <a:effectLst/>
          </p:spPr>
          <p:txBody>
            <a:bodyPr wrap="none">
              <a:spAutoFit/>
            </a:bodyPr>
            <a:lstStyle/>
            <a:p>
              <a:r>
                <a:rPr lang="en-US" sz="1800" b="1" dirty="0">
                  <a:solidFill>
                    <a:srgbClr val="FF0000"/>
                  </a:solidFill>
                </a:rPr>
                <a:t>12</a:t>
              </a:r>
            </a:p>
          </p:txBody>
        </p:sp>
      </p:grpSp>
      <p:graphicFrame>
        <p:nvGraphicFramePr>
          <p:cNvPr id="4289" name="Group 193"/>
          <p:cNvGraphicFramePr>
            <a:graphicFrameLocks noGrp="1"/>
          </p:cNvGraphicFramePr>
          <p:nvPr>
            <p:custDataLst>
              <p:tags r:id="rId28"/>
            </p:custDataLst>
          </p:nvPr>
        </p:nvGraphicFramePr>
        <p:xfrm>
          <a:off x="304800" y="514350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B</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C</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F</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H</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I</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J</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L</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4287" name="Text Box 191"/>
          <p:cNvSpPr txBox="1">
            <a:spLocks noChangeArrowheads="1"/>
          </p:cNvSpPr>
          <p:nvPr>
            <p:custDataLst>
              <p:tags r:id="rId29"/>
            </p:custDataLst>
          </p:nvPr>
        </p:nvSpPr>
        <p:spPr bwMode="auto">
          <a:xfrm>
            <a:off x="304800" y="4572000"/>
            <a:ext cx="3674404" cy="400110"/>
          </a:xfrm>
          <a:prstGeom prst="rect">
            <a:avLst/>
          </a:prstGeom>
          <a:noFill/>
          <a:ln w="9525">
            <a:noFill/>
            <a:miter lim="800000"/>
            <a:headEnd/>
            <a:tailEnd/>
          </a:ln>
          <a:effectLst/>
        </p:spPr>
        <p:txBody>
          <a:bodyPr wrap="none">
            <a:spAutoFit/>
          </a:bodyPr>
          <a:lstStyle/>
          <a:p>
            <a:r>
              <a:rPr lang="en-US" sz="2000" b="0" dirty="0">
                <a:latin typeface="+mj-lt"/>
              </a:rPr>
              <a:t>implicit (array) implementation:</a:t>
            </a:r>
          </a:p>
        </p:txBody>
      </p:sp>
      <p:sp>
        <p:nvSpPr>
          <p:cNvPr id="4291" name="Text Box 195" hidden="1"/>
          <p:cNvSpPr txBox="1">
            <a:spLocks noChangeArrowheads="1"/>
          </p:cNvSpPr>
          <p:nvPr>
            <p:custDataLst>
              <p:tags r:id="rId30"/>
            </p:custDataLst>
          </p:nvPr>
        </p:nvSpPr>
        <p:spPr bwMode="auto">
          <a:xfrm>
            <a:off x="7467600" y="2819400"/>
            <a:ext cx="11430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 * i</a:t>
            </a:r>
          </a:p>
        </p:txBody>
      </p:sp>
      <p:sp>
        <p:nvSpPr>
          <p:cNvPr id="4292" name="Text Box 196" hidden="1"/>
          <p:cNvSpPr txBox="1">
            <a:spLocks noChangeArrowheads="1"/>
          </p:cNvSpPr>
          <p:nvPr>
            <p:custDataLst>
              <p:tags r:id="rId31"/>
            </p:custDataLst>
          </p:nvPr>
        </p:nvSpPr>
        <p:spPr bwMode="auto">
          <a:xfrm>
            <a:off x="7543800" y="3429000"/>
            <a:ext cx="13716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(2 * i)+1</a:t>
            </a:r>
          </a:p>
        </p:txBody>
      </p:sp>
      <p:sp>
        <p:nvSpPr>
          <p:cNvPr id="4293" name="Text Box 197" hidden="1"/>
          <p:cNvSpPr txBox="1">
            <a:spLocks noChangeArrowheads="1"/>
          </p:cNvSpPr>
          <p:nvPr>
            <p:custDataLst>
              <p:tags r:id="rId32"/>
            </p:custDataLst>
          </p:nvPr>
        </p:nvSpPr>
        <p:spPr bwMode="auto">
          <a:xfrm>
            <a:off x="7010400" y="3886200"/>
            <a:ext cx="1447800" cy="457200"/>
          </a:xfrm>
          <a:prstGeom prst="rect">
            <a:avLst/>
          </a:prstGeom>
          <a:noFill/>
          <a:ln w="9525">
            <a:noFill/>
            <a:miter lim="800000"/>
            <a:headEnd/>
            <a:tailEnd/>
          </a:ln>
          <a:effectLst/>
        </p:spPr>
        <p:txBody>
          <a:bodyPr>
            <a:spAutoFit/>
          </a:bodyPr>
          <a:lstStyle/>
          <a:p>
            <a:pPr>
              <a:spcBef>
                <a:spcPct val="50000"/>
              </a:spcBef>
            </a:pPr>
            <a:r>
              <a:rPr lang="en-US">
                <a:solidFill>
                  <a:srgbClr val="FF0000"/>
                </a:solidFill>
              </a:rPr>
              <a:t>└ i / 2</a:t>
            </a:r>
            <a:r>
              <a:rPr lang="en-US">
                <a:solidFill>
                  <a:srgbClr val="FF0000"/>
                </a:solidFill>
                <a:cs typeface="Times New Roman" pitchFamily="18" charset="0"/>
              </a:rPr>
              <a:t>┘</a:t>
            </a:r>
          </a:p>
        </p:txBody>
      </p:sp>
      <p:sp>
        <p:nvSpPr>
          <p:cNvPr id="3" name="Footer Placeholder 2"/>
          <p:cNvSpPr>
            <a:spLocks noGrp="1"/>
          </p:cNvSpPr>
          <p:nvPr>
            <p:ph type="ftr" sz="quarter" idx="12"/>
          </p:nvPr>
        </p:nvSpPr>
        <p:spPr/>
        <p:txBody>
          <a:bodyPr/>
          <a:lstStyle/>
          <a:p>
            <a:r>
              <a:rPr lang="en-US" dirty="0" smtClean="0"/>
              <a:t>CSE373: Data Structures &amp; Algorithms</a:t>
            </a:r>
            <a:endParaRPr lang="en-US" dirty="0"/>
          </a:p>
        </p:txBody>
      </p:sp>
      <p:sp>
        <p:nvSpPr>
          <p:cNvPr id="4" name="TextBox 3"/>
          <p:cNvSpPr txBox="1"/>
          <p:nvPr/>
        </p:nvSpPr>
        <p:spPr>
          <a:xfrm>
            <a:off x="2743200" y="5791200"/>
            <a:ext cx="676587" cy="400110"/>
          </a:xfrm>
          <a:prstGeom prst="rect">
            <a:avLst/>
          </a:prstGeom>
          <a:noFill/>
        </p:spPr>
        <p:txBody>
          <a:bodyPr wrap="none" rtlCol="0">
            <a:spAutoFit/>
          </a:bodyPr>
          <a:lstStyle/>
          <a:p>
            <a:r>
              <a:rPr lang="en-US" sz="2000" b="0" dirty="0">
                <a:solidFill>
                  <a:schemeClr val="accent2"/>
                </a:solidFill>
                <a:latin typeface="+mn-lt"/>
              </a:rPr>
              <a:t>i</a:t>
            </a:r>
            <a:r>
              <a:rPr lang="en-US" sz="2000" b="0" dirty="0" smtClean="0">
                <a:solidFill>
                  <a:schemeClr val="accent2"/>
                </a:solidFill>
                <a:latin typeface="+mn-lt"/>
              </a:rPr>
              <a:t> = 4</a:t>
            </a:r>
          </a:p>
        </p:txBody>
      </p:sp>
      <p:sp>
        <p:nvSpPr>
          <p:cNvPr id="7" name="Freeform 6"/>
          <p:cNvSpPr/>
          <p:nvPr/>
        </p:nvSpPr>
        <p:spPr>
          <a:xfrm>
            <a:off x="1971662" y="4660954"/>
            <a:ext cx="2989360" cy="1664531"/>
          </a:xfrm>
          <a:custGeom>
            <a:avLst/>
            <a:gdLst>
              <a:gd name="connsiteX0" fmla="*/ 0 w 2989360"/>
              <a:gd name="connsiteY0" fmla="*/ 1137952 h 1664531"/>
              <a:gd name="connsiteX1" fmla="*/ 1386847 w 2989360"/>
              <a:gd name="connsiteY1" fmla="*/ 1539029 h 1664531"/>
              <a:gd name="connsiteX2" fmla="*/ 2974202 w 2989360"/>
              <a:gd name="connsiteY2" fmla="*/ 553048 h 1664531"/>
              <a:gd name="connsiteX3" fmla="*/ 384307 w 2989360"/>
              <a:gd name="connsiteY3" fmla="*/ 1305067 h 1664531"/>
              <a:gd name="connsiteX4" fmla="*/ 985831 w 2989360"/>
              <a:gd name="connsiteY4" fmla="*/ 1605875 h 1664531"/>
              <a:gd name="connsiteX5" fmla="*/ 634942 w 2989360"/>
              <a:gd name="connsiteY5" fmla="*/ 168682 h 1664531"/>
              <a:gd name="connsiteX6" fmla="*/ 634942 w 2989360"/>
              <a:gd name="connsiteY6" fmla="*/ 85125 h 166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89360" h="1664531">
                <a:moveTo>
                  <a:pt x="0" y="1137952"/>
                </a:moveTo>
                <a:cubicBezTo>
                  <a:pt x="445573" y="1387232"/>
                  <a:pt x="891147" y="1636513"/>
                  <a:pt x="1386847" y="1539029"/>
                </a:cubicBezTo>
                <a:cubicBezTo>
                  <a:pt x="1882547" y="1441545"/>
                  <a:pt x="3141292" y="592042"/>
                  <a:pt x="2974202" y="553048"/>
                </a:cubicBezTo>
                <a:cubicBezTo>
                  <a:pt x="2807112" y="514054"/>
                  <a:pt x="715702" y="1129596"/>
                  <a:pt x="384307" y="1305067"/>
                </a:cubicBezTo>
                <a:cubicBezTo>
                  <a:pt x="52912" y="1480538"/>
                  <a:pt x="944059" y="1795272"/>
                  <a:pt x="985831" y="1605875"/>
                </a:cubicBezTo>
                <a:cubicBezTo>
                  <a:pt x="1027603" y="1416478"/>
                  <a:pt x="693423" y="422140"/>
                  <a:pt x="634942" y="168682"/>
                </a:cubicBezTo>
                <a:cubicBezTo>
                  <a:pt x="576461" y="-84776"/>
                  <a:pt x="605701" y="174"/>
                  <a:pt x="634942" y="85125"/>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54" name="TextBox 53"/>
          <p:cNvSpPr txBox="1"/>
          <p:nvPr/>
        </p:nvSpPr>
        <p:spPr>
          <a:xfrm>
            <a:off x="5181600" y="5791200"/>
            <a:ext cx="526807" cy="400110"/>
          </a:xfrm>
          <a:prstGeom prst="rect">
            <a:avLst/>
          </a:prstGeom>
          <a:noFill/>
        </p:spPr>
        <p:txBody>
          <a:bodyPr wrap="none" rtlCol="0">
            <a:spAutoFit/>
          </a:bodyPr>
          <a:lstStyle/>
          <a:p>
            <a:r>
              <a:rPr lang="en-US" sz="2000" b="0" dirty="0" smtClean="0">
                <a:solidFill>
                  <a:schemeClr val="accent2"/>
                </a:solidFill>
                <a:latin typeface="+mn-lt"/>
              </a:rPr>
              <a:t>left</a:t>
            </a:r>
          </a:p>
        </p:txBody>
      </p:sp>
      <p:sp>
        <p:nvSpPr>
          <p:cNvPr id="55" name="TextBox 54"/>
          <p:cNvSpPr txBox="1"/>
          <p:nvPr/>
        </p:nvSpPr>
        <p:spPr>
          <a:xfrm>
            <a:off x="5791200" y="5791200"/>
            <a:ext cx="683601" cy="400110"/>
          </a:xfrm>
          <a:prstGeom prst="rect">
            <a:avLst/>
          </a:prstGeom>
          <a:noFill/>
        </p:spPr>
        <p:txBody>
          <a:bodyPr wrap="none" rtlCol="0">
            <a:spAutoFit/>
          </a:bodyPr>
          <a:lstStyle/>
          <a:p>
            <a:r>
              <a:rPr lang="en-US" sz="2000" b="0" dirty="0" smtClean="0">
                <a:solidFill>
                  <a:schemeClr val="accent2"/>
                </a:solidFill>
                <a:latin typeface="+mn-lt"/>
              </a:rPr>
              <a:t>right</a:t>
            </a:r>
          </a:p>
        </p:txBody>
      </p:sp>
      <p:sp>
        <p:nvSpPr>
          <p:cNvPr id="56" name="TextBox 55"/>
          <p:cNvSpPr txBox="1"/>
          <p:nvPr/>
        </p:nvSpPr>
        <p:spPr>
          <a:xfrm>
            <a:off x="1371600" y="5772090"/>
            <a:ext cx="911903" cy="400110"/>
          </a:xfrm>
          <a:prstGeom prst="rect">
            <a:avLst/>
          </a:prstGeom>
          <a:noFill/>
        </p:spPr>
        <p:txBody>
          <a:bodyPr wrap="none" rtlCol="0">
            <a:spAutoFit/>
          </a:bodyPr>
          <a:lstStyle/>
          <a:p>
            <a:r>
              <a:rPr lang="en-US" sz="2000" b="0" dirty="0" smtClean="0">
                <a:solidFill>
                  <a:schemeClr val="accent2"/>
                </a:solidFill>
                <a:latin typeface="+mn-lt"/>
              </a:rPr>
              <a:t>parent</a:t>
            </a:r>
          </a:p>
        </p:txBody>
      </p:sp>
    </p:spTree>
    <p:extLst>
      <p:ext uri="{BB962C8B-B14F-4D97-AF65-F5344CB8AC3E}">
        <p14:creationId xmlns:p14="http://schemas.microsoft.com/office/powerpoint/2010/main" val="2084680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4" grpId="0"/>
      <p:bldP spid="55" grpId="0"/>
      <p:bldP spid="56" grpId="0"/>
      <p:bldP spid="56"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066800"/>
            <a:ext cx="7651468" cy="405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657600" y="5257800"/>
            <a:ext cx="2403222" cy="400110"/>
          </a:xfrm>
          <a:prstGeom prst="rect">
            <a:avLst/>
          </a:prstGeom>
          <a:noFill/>
        </p:spPr>
        <p:txBody>
          <a:bodyPr wrap="none" rtlCol="0">
            <a:spAutoFit/>
          </a:bodyPr>
          <a:lstStyle/>
          <a:p>
            <a:r>
              <a:rPr lang="en-US" sz="2000" b="0" dirty="0" smtClean="0">
                <a:latin typeface="+mn-lt"/>
              </a:rPr>
              <a:t>http://xkcd.com/163</a:t>
            </a:r>
          </a:p>
        </p:txBody>
      </p:sp>
    </p:spTree>
    <p:extLst>
      <p:ext uri="{BB962C8B-B14F-4D97-AF65-F5344CB8AC3E}">
        <p14:creationId xmlns:p14="http://schemas.microsoft.com/office/powerpoint/2010/main" val="3059760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Judging the array implementation</a:t>
            </a:r>
            <a:endParaRPr lang="en-US" dirty="0">
              <a:solidFill>
                <a:srgbClr val="0000FF"/>
              </a:solidFill>
            </a:endParaRPr>
          </a:p>
        </p:txBody>
      </p:sp>
      <p:sp>
        <p:nvSpPr>
          <p:cNvPr id="3" name="Content Placeholder 2"/>
          <p:cNvSpPr>
            <a:spLocks noGrp="1"/>
          </p:cNvSpPr>
          <p:nvPr>
            <p:ph idx="1"/>
          </p:nvPr>
        </p:nvSpPr>
        <p:spPr>
          <a:xfrm>
            <a:off x="685800" y="1447800"/>
            <a:ext cx="8305800" cy="4495800"/>
          </a:xfrm>
        </p:spPr>
        <p:txBody>
          <a:bodyPr>
            <a:normAutofit fontScale="70000" lnSpcReduction="20000"/>
          </a:bodyPr>
          <a:lstStyle/>
          <a:p>
            <a:pPr>
              <a:buNone/>
            </a:pPr>
            <a:r>
              <a:rPr lang="en-US" b="1" dirty="0" smtClean="0"/>
              <a:t>Positives:</a:t>
            </a:r>
            <a:endParaRPr lang="en-US" dirty="0" smtClean="0"/>
          </a:p>
          <a:p>
            <a:r>
              <a:rPr lang="en-US" dirty="0" smtClean="0"/>
              <a:t>Non-data space is minimized: just index 0 and unused space on right</a:t>
            </a:r>
          </a:p>
          <a:p>
            <a:pPr lvl="1"/>
            <a:r>
              <a:rPr lang="en-US" dirty="0" smtClean="0"/>
              <a:t>In conventional tree representation, one edge per node (except for root), so </a:t>
            </a:r>
            <a:r>
              <a:rPr lang="en-US" i="1" dirty="0" smtClean="0"/>
              <a:t>n</a:t>
            </a:r>
            <a:r>
              <a:rPr lang="en-US" dirty="0" smtClean="0"/>
              <a:t>-1 wasted space (like linked lists)</a:t>
            </a:r>
          </a:p>
          <a:p>
            <a:pPr lvl="1"/>
            <a:r>
              <a:rPr lang="en-US" dirty="0" smtClean="0">
                <a:solidFill>
                  <a:srgbClr val="4F81BD"/>
                </a:solidFill>
              </a:rPr>
              <a:t>Array would waste more space if tree were not complete</a:t>
            </a:r>
            <a:br>
              <a:rPr lang="en-US" dirty="0" smtClean="0">
                <a:solidFill>
                  <a:srgbClr val="4F81BD"/>
                </a:solidFill>
              </a:rPr>
            </a:br>
            <a:endParaRPr lang="en-US" dirty="0" smtClean="0">
              <a:solidFill>
                <a:srgbClr val="4F81BD"/>
              </a:solidFill>
            </a:endParaRPr>
          </a:p>
          <a:p>
            <a:r>
              <a:rPr lang="en-US" dirty="0" smtClean="0"/>
              <a:t>Multiplying and dividing by 2 is very fast (shift operations in hardware)</a:t>
            </a:r>
          </a:p>
          <a:p>
            <a:r>
              <a:rPr lang="en-US" dirty="0" smtClean="0">
                <a:solidFill>
                  <a:schemeClr val="accent1"/>
                </a:solidFill>
              </a:rPr>
              <a:t>Last used position is just index </a:t>
            </a:r>
            <a:r>
              <a:rPr lang="en-US" b="1" dirty="0" smtClean="0">
                <a:solidFill>
                  <a:schemeClr val="accent1"/>
                </a:solidFill>
                <a:latin typeface="Courier New" pitchFamily="49" charset="0"/>
                <a:cs typeface="Courier New" pitchFamily="49" charset="0"/>
              </a:rPr>
              <a:t>size</a:t>
            </a:r>
          </a:p>
          <a:p>
            <a:endParaRPr lang="en-US" sz="1000" dirty="0" smtClean="0"/>
          </a:p>
          <a:p>
            <a:pPr>
              <a:buNone/>
            </a:pPr>
            <a:r>
              <a:rPr lang="en-US" b="1" dirty="0" smtClean="0"/>
              <a:t>Negatives:</a:t>
            </a:r>
          </a:p>
          <a:p>
            <a:r>
              <a:rPr lang="en-US" dirty="0" smtClean="0"/>
              <a:t>Same might-by-empty or might-get-full problems we saw with stacks and queues (resize by doubling as necessary)</a:t>
            </a:r>
          </a:p>
          <a:p>
            <a:pPr>
              <a:buNone/>
            </a:pPr>
            <a:endParaRPr lang="en-US" sz="1000" dirty="0" smtClean="0"/>
          </a:p>
          <a:p>
            <a:pPr>
              <a:buNone/>
            </a:pPr>
            <a:r>
              <a:rPr lang="en-US" dirty="0" smtClean="0"/>
              <a:t>Plusses outweigh minuses: “this is how people do it”</a:t>
            </a:r>
            <a:endParaRPr lang="en-US" dirty="0"/>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Tree>
    <p:extLst>
      <p:ext uri="{BB962C8B-B14F-4D97-AF65-F5344CB8AC3E}">
        <p14:creationId xmlns:p14="http://schemas.microsoft.com/office/powerpoint/2010/main" val="766693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err="1" smtClean="0">
                <a:solidFill>
                  <a:srgbClr val="0000FF"/>
                </a:solidFill>
              </a:rPr>
              <a:t>Pseudocode</a:t>
            </a:r>
            <a:r>
              <a:rPr lang="en-US" dirty="0" smtClean="0">
                <a:solidFill>
                  <a:srgbClr val="0000FF"/>
                </a:solidFill>
              </a:rPr>
              <a:t>: insert</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52400" y="1219200"/>
            <a:ext cx="4191000" cy="2286000"/>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void </a:t>
            </a:r>
            <a:r>
              <a:rPr kumimoji="0" lang="en-US" sz="1600" b="1" i="0" u="none" strike="noStrike" kern="0" cap="none" spc="0" normalizeH="0" baseline="0" noProof="0" dirty="0" smtClean="0">
                <a:ln>
                  <a:noFill/>
                </a:ln>
                <a:solidFill>
                  <a:srgbClr val="119F33"/>
                </a:solidFill>
                <a:effectLst/>
                <a:uLnTx/>
                <a:uFillTx/>
                <a:latin typeface="Courier New" pitchFamily="49" charset="0"/>
              </a:rPr>
              <a:t>insert</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r>
              <a:rPr kumimoji="0" lang="en-US" sz="1600" b="1" i="0" u="none" strike="noStrike" kern="0" cap="none" spc="0" normalizeH="0" baseline="0" noProof="0" dirty="0" err="1" smtClean="0">
                <a:ln>
                  <a:noFill/>
                </a:ln>
                <a:solidFill>
                  <a:schemeClr val="tx1"/>
                </a:solidFill>
                <a:effectLst/>
                <a:uLnTx/>
                <a:uFillTx/>
                <a:latin typeface="Courier New" pitchFamily="49" charset="0"/>
              </a:rPr>
              <a:t>int</a:t>
            </a:r>
            <a:r>
              <a:rPr kumimoji="0" lang="en-US" sz="1600" b="1" i="0" u="none" strike="noStrike" kern="0" cap="none" spc="0" normalizeH="0" baseline="0" noProof="0" dirty="0" smtClean="0">
                <a:ln>
                  <a:noFill/>
                </a:ln>
                <a:solidFill>
                  <a:schemeClr val="tx1"/>
                </a:solidFill>
                <a:effectLst/>
                <a:uLnTx/>
                <a:uFillTx/>
                <a:latin typeface="Courier New" pitchFamily="49" charset="0"/>
              </a:rPr>
              <a:t> </a:t>
            </a:r>
            <a:r>
              <a:rPr kumimoji="0" lang="en-US" sz="1600" b="1" i="0" u="none" strike="noStrike" kern="0" cap="none" spc="0" normalizeH="0" baseline="0" noProof="0" dirty="0" err="1" smtClean="0">
                <a:ln>
                  <a:noFill/>
                </a:ln>
                <a:solidFill>
                  <a:srgbClr val="119F33"/>
                </a:solidFill>
                <a:effectLst/>
                <a:uLnTx/>
                <a:uFillTx/>
                <a:latin typeface="Courier New" pitchFamily="49" charset="0"/>
              </a:rPr>
              <a:t>val</a:t>
            </a:r>
            <a:r>
              <a:rPr kumimoji="0" lang="en-US" sz="1600" b="1" i="0" u="none" strike="noStrike" kern="0" cap="none" spc="0" normalizeH="0" baseline="0" noProof="0" dirty="0" smtClean="0">
                <a:ln>
                  <a:noFill/>
                </a:ln>
                <a:solidFill>
                  <a:schemeClr val="tx1"/>
                </a:solidFill>
                <a:effectLst/>
                <a:uLnTx/>
                <a:uFillTx/>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	</a:t>
            </a:r>
            <a:r>
              <a:rPr kumimoji="0" lang="en-US" sz="1600" b="1" i="0" u="none" strike="noStrike" kern="0" cap="none" spc="0" normalizeH="0" baseline="0" noProof="0" dirty="0" smtClean="0">
                <a:ln>
                  <a:noFill/>
                </a:ln>
                <a:solidFill>
                  <a:srgbClr val="4F81BD"/>
                </a:solidFill>
                <a:effectLst/>
                <a:uLnTx/>
                <a:uFillTx/>
                <a:latin typeface="Courier New" pitchFamily="49" charset="0"/>
              </a:rPr>
              <a:t>if</a:t>
            </a:r>
            <a:r>
              <a:rPr kumimoji="0" lang="en-US" sz="1600" b="1" i="0" u="none" strike="noStrike" kern="0" cap="none" spc="0" normalizeH="0" baseline="0" noProof="0" dirty="0" smtClean="0">
                <a:ln>
                  <a:noFill/>
                </a:ln>
                <a:solidFill>
                  <a:schemeClr val="tx1"/>
                </a:solidFill>
                <a:effectLst/>
                <a:uLnTx/>
                <a:uFillTx/>
                <a:latin typeface="Courier New" pitchFamily="49" charset="0"/>
              </a:rPr>
              <a:t>(size == arr.length-1)</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lang="en-US" sz="1600" kern="0" dirty="0" smtClean="0">
                <a:latin typeface="Courier New" pitchFamily="49" charset="0"/>
              </a:rPr>
              <a:t>     resize();</a:t>
            </a:r>
            <a:r>
              <a:rPr kumimoji="0" lang="en-US" sz="1600" b="1" i="0" u="none" strike="noStrike" kern="0" cap="none" spc="0" normalizeH="0" baseline="0" noProof="0" dirty="0" smtClean="0">
                <a:ln>
                  <a:noFill/>
                </a:ln>
                <a:solidFill>
                  <a:schemeClr val="tx1"/>
                </a:solidFill>
                <a:effectLst/>
                <a:uLnTx/>
                <a:uFillTx/>
                <a:latin typeface="Courier New" pitchFamily="49" charset="0"/>
              </a:rPr>
              <a:t>  </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   size++;</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   </a:t>
            </a:r>
            <a:r>
              <a:rPr kumimoji="0" lang="en-US" sz="1600" b="1" i="0" u="none" strike="noStrike" kern="0" cap="none" spc="0" normalizeH="0" baseline="0" noProof="0" dirty="0" err="1" smtClean="0">
                <a:ln>
                  <a:noFill/>
                </a:ln>
                <a:solidFill>
                  <a:srgbClr val="119F33"/>
                </a:solidFill>
                <a:effectLst/>
                <a:uLnTx/>
                <a:uFillTx/>
                <a:latin typeface="Courier New" pitchFamily="49" charset="0"/>
              </a:rPr>
              <a:t>i</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r>
              <a:rPr kumimoji="0" lang="en-US" sz="1600" b="1" i="0" u="none" strike="noStrike" kern="0" cap="none" spc="0" normalizeH="0" baseline="0" noProof="0" dirty="0" err="1" smtClean="0">
                <a:ln>
                  <a:noFill/>
                </a:ln>
                <a:solidFill>
                  <a:schemeClr val="tx1"/>
                </a:solidFill>
                <a:effectLst/>
                <a:uLnTx/>
                <a:uFillTx/>
                <a:latin typeface="Courier New" pitchFamily="49" charset="0"/>
              </a:rPr>
              <a:t>percolateUp</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r>
              <a:rPr kumimoji="0" lang="en-US" sz="1600" b="1" i="0" u="none" strike="noStrike" kern="0" cap="none" spc="0" normalizeH="0" baseline="0" noProof="0" dirty="0" err="1" smtClean="0">
                <a:ln>
                  <a:noFill/>
                </a:ln>
                <a:solidFill>
                  <a:schemeClr val="tx1"/>
                </a:solidFill>
                <a:effectLst/>
                <a:uLnTx/>
                <a:uFillTx/>
                <a:latin typeface="Courier New" pitchFamily="49" charset="0"/>
              </a:rPr>
              <a:t>size,val</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   </a:t>
            </a:r>
            <a:r>
              <a:rPr kumimoji="0" lang="en-US" sz="1600" b="1" i="0" u="none" strike="noStrike" kern="0" cap="none" spc="0" normalizeH="0" baseline="0" noProof="0" dirty="0" err="1" smtClean="0">
                <a:ln>
                  <a:noFill/>
                </a:ln>
                <a:solidFill>
                  <a:schemeClr val="tx1"/>
                </a:solidFill>
                <a:effectLst/>
                <a:uLnTx/>
                <a:uFillTx/>
                <a:latin typeface="Courier New" pitchFamily="49" charset="0"/>
              </a:rPr>
              <a:t>arr</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r>
              <a:rPr kumimoji="0" lang="en-US" sz="1600" b="1" i="0" u="none" strike="noStrike" kern="0" cap="none" spc="0" normalizeH="0" baseline="0" noProof="0" dirty="0" err="1" smtClean="0">
                <a:ln>
                  <a:noFill/>
                </a:ln>
                <a:solidFill>
                  <a:schemeClr val="tx1"/>
                </a:solidFill>
                <a:effectLst/>
                <a:uLnTx/>
                <a:uFillTx/>
                <a:latin typeface="Courier New" pitchFamily="49" charset="0"/>
              </a:rPr>
              <a:t>i</a:t>
            </a:r>
            <a:r>
              <a:rPr kumimoji="0" lang="en-US" sz="1600" b="1" i="0" u="none" strike="noStrike" kern="0" cap="none" spc="0" normalizeH="0" baseline="0" noProof="0" dirty="0" smtClean="0">
                <a:ln>
                  <a:noFill/>
                </a:ln>
                <a:solidFill>
                  <a:schemeClr val="tx1"/>
                </a:solidFill>
                <a:effectLst/>
                <a:uLnTx/>
                <a:uFillTx/>
                <a:latin typeface="Courier New" pitchFamily="49" charset="0"/>
              </a:rPr>
              <a:t>] = </a:t>
            </a:r>
            <a:r>
              <a:rPr kumimoji="0" lang="en-US" sz="1600" b="1" i="0" u="none" strike="noStrike" kern="0" cap="none" spc="0" normalizeH="0" baseline="0" noProof="0" dirty="0" err="1" smtClean="0">
                <a:ln>
                  <a:noFill/>
                </a:ln>
                <a:solidFill>
                  <a:schemeClr val="tx1"/>
                </a:solidFill>
                <a:effectLst/>
                <a:uLnTx/>
                <a:uFillTx/>
                <a:latin typeface="Courier New" pitchFamily="49" charset="0"/>
              </a:rPr>
              <a:t>val</a:t>
            </a:r>
            <a:r>
              <a:rPr kumimoji="0" lang="en-US" sz="1600" b="1" i="0" u="none" strike="noStrike" kern="0" cap="none" spc="0" normalizeH="0" baseline="0" noProof="0" dirty="0" smtClean="0">
                <a:ln>
                  <a:noFill/>
                </a:ln>
                <a:solidFill>
                  <a:schemeClr val="tx1"/>
                </a:solidFill>
                <a:effectLst/>
                <a:uLnTx/>
                <a:uFillTx/>
                <a:latin typeface="Courier New" pitchFamily="49" charset="0"/>
              </a:rPr>
              <a:t>;</a:t>
            </a:r>
          </a:p>
          <a:p>
            <a:pPr marL="342900" marR="0" lvl="0" indent="-342900" algn="l" defTabSz="914400" rtl="0" eaLnBrk="1" fontAlgn="base" latinLnBrk="0" hangingPunct="1">
              <a:lnSpc>
                <a:spcPts val="19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chemeClr val="tx1"/>
                </a:solidFill>
                <a:effectLst/>
                <a:uLnTx/>
                <a:uFillTx/>
                <a:latin typeface="Courier New" pitchFamily="49" charset="0"/>
              </a:rPr>
              <a:t>}</a:t>
            </a:r>
            <a:endParaRPr kumimoji="0" lang="en-US" sz="1600" b="1" i="0" u="none" strike="noStrike" kern="0" cap="none" spc="0" normalizeH="0" baseline="0" noProof="0" dirty="0">
              <a:ln>
                <a:noFill/>
              </a:ln>
              <a:solidFill>
                <a:schemeClr val="tx1"/>
              </a:solidFill>
              <a:effectLst/>
              <a:uLnTx/>
              <a:uFillTx/>
              <a:latin typeface="Courier New" pitchFamily="49" charset="0"/>
            </a:endParaRPr>
          </a:p>
        </p:txBody>
      </p:sp>
      <p:sp>
        <p:nvSpPr>
          <p:cNvPr id="8" name="Rectangle 4"/>
          <p:cNvSpPr>
            <a:spLocks noChangeArrowheads="1"/>
          </p:cNvSpPr>
          <p:nvPr>
            <p:custDataLst>
              <p:tags r:id="rId2"/>
            </p:custDataLst>
          </p:nvPr>
        </p:nvSpPr>
        <p:spPr bwMode="auto">
          <a:xfrm>
            <a:off x="4419600" y="1219200"/>
            <a:ext cx="4572000" cy="2062103"/>
          </a:xfrm>
          <a:prstGeom prst="rect">
            <a:avLst/>
          </a:prstGeom>
          <a:solidFill>
            <a:srgbClr val="FFFF99"/>
          </a:solidFill>
          <a:ln w="9525">
            <a:solidFill>
              <a:srgbClr val="000000"/>
            </a:solidFill>
            <a:miter lim="800000"/>
            <a:headEnd/>
            <a:tailEnd/>
          </a:ln>
          <a:effectLst/>
        </p:spPr>
        <p:txBody>
          <a:bodyPr wrap="square">
            <a:spAutoFit/>
          </a:bodyPr>
          <a:lstStyle/>
          <a:p>
            <a:pPr eaLnBrk="0" hangingPunct="0">
              <a:lnSpc>
                <a:spcPts val="1900"/>
              </a:lnSpc>
            </a:pPr>
            <a:r>
              <a:rPr lang="en-US" sz="1600" b="1" dirty="0" err="1">
                <a:latin typeface="Courier New" pitchFamily="49" charset="0"/>
              </a:rPr>
              <a:t>int</a:t>
            </a:r>
            <a:r>
              <a:rPr lang="en-US" sz="1600" b="1" dirty="0">
                <a:latin typeface="Courier New" pitchFamily="49" charset="0"/>
              </a:rPr>
              <a:t> </a:t>
            </a:r>
            <a:r>
              <a:rPr lang="en-US" sz="1600" b="1" dirty="0" err="1">
                <a:solidFill>
                  <a:srgbClr val="119F33"/>
                </a:solidFill>
                <a:latin typeface="Courier New" pitchFamily="49" charset="0"/>
              </a:rPr>
              <a:t>percolateUp</a:t>
            </a:r>
            <a:r>
              <a:rPr lang="en-US" sz="1600" b="1" dirty="0">
                <a:latin typeface="Courier New" pitchFamily="49" charset="0"/>
              </a:rPr>
              <a:t>(</a:t>
            </a:r>
            <a:r>
              <a:rPr lang="en-US" sz="1600" b="1" dirty="0" err="1">
                <a:latin typeface="Courier New" pitchFamily="49" charset="0"/>
              </a:rPr>
              <a:t>int</a:t>
            </a:r>
            <a:r>
              <a:rPr lang="en-US" sz="1600" b="1" dirty="0">
                <a:latin typeface="Courier New" pitchFamily="49" charset="0"/>
              </a:rPr>
              <a:t> </a:t>
            </a:r>
            <a:r>
              <a:rPr lang="en-US" sz="1600" b="1" dirty="0" err="1">
                <a:solidFill>
                  <a:srgbClr val="119F33"/>
                </a:solidFill>
                <a:latin typeface="Courier New" pitchFamily="49" charset="0"/>
              </a:rPr>
              <a:t>hole</a:t>
            </a:r>
            <a:r>
              <a:rPr lang="en-US" sz="1600" b="1" dirty="0" err="1" smtClean="0">
                <a:latin typeface="Courier New" pitchFamily="49" charset="0"/>
              </a:rPr>
              <a:t>,</a:t>
            </a:r>
            <a:r>
              <a:rPr lang="en-US" sz="1600" dirty="0" err="1" smtClean="0">
                <a:latin typeface="Courier New" pitchFamily="49" charset="0"/>
              </a:rPr>
              <a:t>int</a:t>
            </a:r>
            <a:r>
              <a:rPr lang="en-US" sz="1600" b="1" dirty="0" smtClean="0">
                <a:latin typeface="Courier New" pitchFamily="49" charset="0"/>
              </a:rPr>
              <a:t> </a:t>
            </a:r>
            <a:r>
              <a:rPr lang="en-US" sz="1600" b="1" dirty="0" err="1">
                <a:solidFill>
                  <a:srgbClr val="119F33"/>
                </a:solidFill>
                <a:latin typeface="Courier New" pitchFamily="49" charset="0"/>
              </a:rPr>
              <a:t>val</a:t>
            </a:r>
            <a:r>
              <a:rPr lang="en-US" sz="1600" b="1" dirty="0">
                <a:latin typeface="Courier New" pitchFamily="49" charset="0"/>
              </a:rPr>
              <a:t>) {</a:t>
            </a:r>
          </a:p>
          <a:p>
            <a:pPr eaLnBrk="0" hangingPunct="0">
              <a:lnSpc>
                <a:spcPts val="1900"/>
              </a:lnSpc>
            </a:pPr>
            <a:r>
              <a:rPr lang="en-US" sz="1600" b="1" dirty="0">
                <a:latin typeface="Courier New" pitchFamily="49" charset="0"/>
              </a:rPr>
              <a:t>  </a:t>
            </a:r>
            <a:r>
              <a:rPr lang="en-US" sz="1600" b="1" dirty="0" smtClean="0">
                <a:solidFill>
                  <a:srgbClr val="4F81BD"/>
                </a:solidFill>
                <a:latin typeface="Courier New" pitchFamily="49" charset="0"/>
              </a:rPr>
              <a:t>while</a:t>
            </a:r>
            <a:r>
              <a:rPr lang="en-US" sz="1600" b="1" dirty="0" smtClean="0">
                <a:latin typeface="Courier New" pitchFamily="49" charset="0"/>
              </a:rPr>
              <a:t>(hole </a:t>
            </a:r>
            <a:r>
              <a:rPr lang="en-US" sz="1600" b="1" dirty="0">
                <a:latin typeface="Courier New" pitchFamily="49" charset="0"/>
              </a:rPr>
              <a:t>&gt; 1 &amp;</a:t>
            </a:r>
            <a:r>
              <a:rPr lang="en-US" sz="1600" b="1" dirty="0" smtClean="0">
                <a:latin typeface="Courier New" pitchFamily="49" charset="0"/>
              </a:rPr>
              <a:t>&amp;</a:t>
            </a:r>
          </a:p>
          <a:p>
            <a:pPr eaLnBrk="0" hangingPunct="0">
              <a:lnSpc>
                <a:spcPts val="1900"/>
              </a:lnSpc>
            </a:pPr>
            <a:r>
              <a:rPr lang="en-US" sz="1600" b="1" dirty="0" smtClean="0">
                <a:latin typeface="Courier New" pitchFamily="49" charset="0"/>
              </a:rPr>
              <a:t>        </a:t>
            </a:r>
            <a:r>
              <a:rPr lang="en-US" sz="1600" b="1" dirty="0" err="1" smtClean="0">
                <a:latin typeface="Courier New" pitchFamily="49" charset="0"/>
              </a:rPr>
              <a:t>val</a:t>
            </a:r>
            <a:r>
              <a:rPr lang="en-US" sz="1600" b="1" dirty="0" smtClean="0">
                <a:latin typeface="Courier New" pitchFamily="49" charset="0"/>
              </a:rPr>
              <a:t> &lt; </a:t>
            </a:r>
            <a:r>
              <a:rPr lang="en-US" sz="1600" dirty="0" err="1" smtClean="0">
                <a:latin typeface="Courier New" pitchFamily="49" charset="0"/>
              </a:rPr>
              <a:t>arr</a:t>
            </a:r>
            <a:r>
              <a:rPr lang="en-US" sz="1600" b="1" dirty="0" smtClean="0">
                <a:latin typeface="Courier New" pitchFamily="49" charset="0"/>
              </a:rPr>
              <a:t>[hole/2])</a:t>
            </a:r>
          </a:p>
          <a:p>
            <a:pPr eaLnBrk="0" hangingPunct="0">
              <a:lnSpc>
                <a:spcPts val="1900"/>
              </a:lnSpc>
            </a:pPr>
            <a:r>
              <a:rPr lang="en-US" sz="1600" b="1" dirty="0" smtClean="0">
                <a:latin typeface="Courier New" pitchFamily="49" charset="0"/>
              </a:rPr>
              <a:t>    </a:t>
            </a:r>
            <a:r>
              <a:rPr lang="en-US" sz="1600" dirty="0" err="1" smtClean="0">
                <a:latin typeface="Courier New" pitchFamily="49" charset="0"/>
              </a:rPr>
              <a:t>arr</a:t>
            </a:r>
            <a:r>
              <a:rPr lang="en-US" sz="1600" b="1" dirty="0" smtClean="0">
                <a:latin typeface="Courier New" pitchFamily="49" charset="0"/>
              </a:rPr>
              <a:t>[hole</a:t>
            </a:r>
            <a:r>
              <a:rPr lang="en-US" sz="1600" b="1" dirty="0">
                <a:latin typeface="Courier New" pitchFamily="49" charset="0"/>
              </a:rPr>
              <a:t>] = </a:t>
            </a:r>
            <a:r>
              <a:rPr lang="en-US" sz="1600" b="1" dirty="0" err="1" smtClean="0">
                <a:latin typeface="Courier New" pitchFamily="49" charset="0"/>
              </a:rPr>
              <a:t>arr</a:t>
            </a:r>
            <a:r>
              <a:rPr lang="en-US" sz="1600" b="1" dirty="0" smtClean="0">
                <a:latin typeface="Courier New" pitchFamily="49" charset="0"/>
              </a:rPr>
              <a:t>[hole/2</a:t>
            </a:r>
            <a:r>
              <a:rPr lang="en-US" sz="1600" b="1" dirty="0">
                <a:latin typeface="Courier New" pitchFamily="49" charset="0"/>
              </a:rPr>
              <a:t>];</a:t>
            </a:r>
          </a:p>
          <a:p>
            <a:pPr eaLnBrk="0" hangingPunct="0">
              <a:lnSpc>
                <a:spcPts val="1900"/>
              </a:lnSpc>
            </a:pPr>
            <a:r>
              <a:rPr lang="en-US" sz="1600" b="1" dirty="0">
                <a:latin typeface="Courier New" pitchFamily="49" charset="0"/>
              </a:rPr>
              <a:t>    hole </a:t>
            </a:r>
            <a:r>
              <a:rPr lang="en-US" sz="1600" b="1" dirty="0" smtClean="0">
                <a:latin typeface="Courier New" pitchFamily="49" charset="0"/>
              </a:rPr>
              <a:t>= hole / 2</a:t>
            </a:r>
            <a:r>
              <a:rPr lang="en-US" sz="1600" b="1" dirty="0">
                <a:latin typeface="Courier New" pitchFamily="49" charset="0"/>
              </a:rPr>
              <a:t>;</a:t>
            </a:r>
          </a:p>
          <a:p>
            <a:pPr eaLnBrk="0" hangingPunct="0">
              <a:lnSpc>
                <a:spcPts val="1900"/>
              </a:lnSpc>
            </a:pPr>
            <a:r>
              <a:rPr lang="en-US" sz="1600" b="1" dirty="0">
                <a:latin typeface="Courier New" pitchFamily="49" charset="0"/>
              </a:rPr>
              <a:t>  }</a:t>
            </a:r>
          </a:p>
          <a:p>
            <a:pPr eaLnBrk="0" hangingPunct="0">
              <a:lnSpc>
                <a:spcPts val="1900"/>
              </a:lnSpc>
            </a:pPr>
            <a:r>
              <a:rPr lang="en-US" sz="1600" b="1" dirty="0">
                <a:latin typeface="Courier New" pitchFamily="49" charset="0"/>
              </a:rPr>
              <a:t>  </a:t>
            </a:r>
            <a:r>
              <a:rPr lang="en-US" sz="1600" b="1" dirty="0">
                <a:solidFill>
                  <a:srgbClr val="4F81BD"/>
                </a:solidFill>
                <a:latin typeface="Courier New" pitchFamily="49" charset="0"/>
              </a:rPr>
              <a:t>return </a:t>
            </a:r>
            <a:r>
              <a:rPr lang="en-US" sz="1600" b="1" dirty="0">
                <a:latin typeface="Courier New" pitchFamily="49" charset="0"/>
              </a:rPr>
              <a:t>hole;</a:t>
            </a:r>
          </a:p>
          <a:p>
            <a:pPr eaLnBrk="0" hangingPunct="0">
              <a:lnSpc>
                <a:spcPts val="1900"/>
              </a:lnSpc>
            </a:pPr>
            <a:r>
              <a:rPr lang="en-US" sz="1600" b="1" dirty="0">
                <a:latin typeface="Courier New" pitchFamily="49" charset="0"/>
              </a:rPr>
              <a:t>}</a:t>
            </a:r>
          </a:p>
        </p:txBody>
      </p:sp>
      <p:grpSp>
        <p:nvGrpSpPr>
          <p:cNvPr id="9" name="Group 8"/>
          <p:cNvGrpSpPr/>
          <p:nvPr/>
        </p:nvGrpSpPr>
        <p:grpSpPr>
          <a:xfrm>
            <a:off x="762001" y="3962400"/>
            <a:ext cx="2494547" cy="1295400"/>
            <a:chOff x="4267200" y="2930525"/>
            <a:chExt cx="3510842" cy="1946275"/>
          </a:xfrm>
        </p:grpSpPr>
        <p:sp>
          <p:nvSpPr>
            <p:cNvPr id="10" name="Oval 13"/>
            <p:cNvSpPr>
              <a:spLocks noChangeAspect="1" noChangeArrowheads="1"/>
            </p:cNvSpPr>
            <p:nvPr>
              <p:custDataLst>
                <p:tags r:id="rId4"/>
              </p:custDataLst>
            </p:nvPr>
          </p:nvSpPr>
          <p:spPr bwMode="auto">
            <a:xfrm>
              <a:off x="7270043"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99</a:t>
              </a:r>
            </a:p>
          </p:txBody>
        </p:sp>
        <p:sp>
          <p:nvSpPr>
            <p:cNvPr id="11" name="Oval 14"/>
            <p:cNvSpPr>
              <a:spLocks noChangeAspect="1" noChangeArrowheads="1"/>
            </p:cNvSpPr>
            <p:nvPr>
              <p:custDataLst>
                <p:tags r:id="rId5"/>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60</a:t>
              </a:r>
            </a:p>
          </p:txBody>
        </p:sp>
        <p:sp>
          <p:nvSpPr>
            <p:cNvPr id="12" name="Oval 15"/>
            <p:cNvSpPr>
              <a:spLocks noChangeAspect="1" noChangeArrowheads="1"/>
            </p:cNvSpPr>
            <p:nvPr>
              <p:custDataLst>
                <p:tags r:id="rId6"/>
              </p:custDataLst>
            </p:nvPr>
          </p:nvSpPr>
          <p:spPr bwMode="auto">
            <a:xfrm>
              <a:off x="477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40</a:t>
              </a:r>
            </a:p>
          </p:txBody>
        </p:sp>
        <p:sp>
          <p:nvSpPr>
            <p:cNvPr id="13" name="Oval 16"/>
            <p:cNvSpPr>
              <a:spLocks noChangeAspect="1" noChangeArrowheads="1"/>
            </p:cNvSpPr>
            <p:nvPr>
              <p:custDataLst>
                <p:tags r:id="rId7"/>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80</a:t>
              </a:r>
            </a:p>
          </p:txBody>
        </p:sp>
        <p:sp>
          <p:nvSpPr>
            <p:cNvPr id="14" name="Oval 17"/>
            <p:cNvSpPr>
              <a:spLocks noChangeAspect="1" noChangeArrowheads="1"/>
            </p:cNvSpPr>
            <p:nvPr>
              <p:custDataLst>
                <p:tags r:id="rId8"/>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20</a:t>
              </a:r>
            </a:p>
          </p:txBody>
        </p:sp>
        <p:sp>
          <p:nvSpPr>
            <p:cNvPr id="15" name="Oval 18"/>
            <p:cNvSpPr>
              <a:spLocks noChangeAspect="1" noChangeArrowheads="1"/>
            </p:cNvSpPr>
            <p:nvPr>
              <p:custDataLst>
                <p:tags r:id="rId9"/>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10</a:t>
              </a:r>
            </a:p>
          </p:txBody>
        </p:sp>
        <p:cxnSp>
          <p:nvCxnSpPr>
            <p:cNvPr id="16" name="AutoShape 19"/>
            <p:cNvCxnSpPr>
              <a:cxnSpLocks noChangeShapeType="1"/>
              <a:stCxn id="15" idx="3"/>
              <a:endCxn id="14" idx="0"/>
            </p:cNvCxnSpPr>
            <p:nvPr>
              <p:custDataLst>
                <p:tags r:id="rId10"/>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17" name="AutoShape 20"/>
            <p:cNvCxnSpPr>
              <a:cxnSpLocks noChangeShapeType="1"/>
              <a:stCxn id="15" idx="5"/>
              <a:endCxn id="13" idx="0"/>
            </p:cNvCxnSpPr>
            <p:nvPr>
              <p:custDataLst>
                <p:tags r:id="rId11"/>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18" name="AutoShape 21"/>
            <p:cNvCxnSpPr>
              <a:cxnSpLocks noChangeShapeType="1"/>
              <a:stCxn id="13" idx="5"/>
              <a:endCxn id="10" idx="0"/>
            </p:cNvCxnSpPr>
            <p:nvPr>
              <p:custDataLst>
                <p:tags r:id="rId12"/>
              </p:custDataLst>
            </p:nvPr>
          </p:nvCxnSpPr>
          <p:spPr bwMode="auto">
            <a:xfrm rot="16200000" flipH="1">
              <a:off x="7297997" y="3790328"/>
              <a:ext cx="270449" cy="181641"/>
            </a:xfrm>
            <a:prstGeom prst="straightConnector1">
              <a:avLst/>
            </a:prstGeom>
            <a:noFill/>
            <a:ln w="9525">
              <a:solidFill>
                <a:srgbClr val="008000"/>
              </a:solidFill>
              <a:round/>
              <a:headEnd/>
              <a:tailEnd type="triangle" w="med" len="med"/>
            </a:ln>
            <a:effectLst/>
          </p:spPr>
        </p:cxnSp>
        <p:cxnSp>
          <p:nvCxnSpPr>
            <p:cNvPr id="19" name="AutoShape 22"/>
            <p:cNvCxnSpPr>
              <a:cxnSpLocks noChangeShapeType="1"/>
              <a:stCxn id="14" idx="3"/>
              <a:endCxn id="12" idx="0"/>
            </p:cNvCxnSpPr>
            <p:nvPr>
              <p:custDataLst>
                <p:tags r:id="rId13"/>
              </p:custDataLst>
            </p:nvPr>
          </p:nvCxnSpPr>
          <p:spPr bwMode="auto">
            <a:xfrm flipH="1">
              <a:off x="5029200" y="3765550"/>
              <a:ext cx="430213" cy="231775"/>
            </a:xfrm>
            <a:prstGeom prst="straightConnector1">
              <a:avLst/>
            </a:prstGeom>
            <a:noFill/>
            <a:ln w="9525">
              <a:solidFill>
                <a:srgbClr val="008000"/>
              </a:solidFill>
              <a:round/>
              <a:headEnd/>
              <a:tailEnd type="triangle" w="med" len="med"/>
            </a:ln>
            <a:effectLst/>
          </p:spPr>
        </p:cxnSp>
        <p:cxnSp>
          <p:nvCxnSpPr>
            <p:cNvPr id="20" name="AutoShape 23"/>
            <p:cNvCxnSpPr>
              <a:cxnSpLocks noChangeShapeType="1"/>
              <a:stCxn id="14" idx="5"/>
              <a:endCxn id="11" idx="0"/>
            </p:cNvCxnSpPr>
            <p:nvPr>
              <p:custDataLst>
                <p:tags r:id="rId14"/>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1" name="Oval 24"/>
            <p:cNvSpPr>
              <a:spLocks noChangeAspect="1" noChangeArrowheads="1"/>
            </p:cNvSpPr>
            <p:nvPr>
              <p:custDataLst>
                <p:tags r:id="rId15"/>
              </p:custDataLst>
            </p:nvPr>
          </p:nvSpPr>
          <p:spPr bwMode="auto">
            <a:xfrm>
              <a:off x="42672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70	0</a:t>
              </a:r>
              <a:endParaRPr lang="en-US" sz="1400" dirty="0"/>
            </a:p>
          </p:txBody>
        </p:sp>
        <p:cxnSp>
          <p:nvCxnSpPr>
            <p:cNvPr id="22" name="AutoShape 25"/>
            <p:cNvCxnSpPr>
              <a:cxnSpLocks noChangeShapeType="1"/>
              <a:stCxn id="12" idx="3"/>
              <a:endCxn id="21" idx="0"/>
            </p:cNvCxnSpPr>
            <p:nvPr>
              <p:custDataLst>
                <p:tags r:id="rId16"/>
              </p:custDataLst>
            </p:nvPr>
          </p:nvCxnSpPr>
          <p:spPr bwMode="auto">
            <a:xfrm flipH="1">
              <a:off x="4597400" y="4279900"/>
              <a:ext cx="252413" cy="206375"/>
            </a:xfrm>
            <a:prstGeom prst="straightConnector1">
              <a:avLst/>
            </a:prstGeom>
            <a:noFill/>
            <a:ln w="9525">
              <a:solidFill>
                <a:srgbClr val="008000"/>
              </a:solidFill>
              <a:round/>
              <a:headEnd/>
              <a:tailEnd type="triangle" w="med" len="med"/>
            </a:ln>
            <a:effectLst/>
          </p:spPr>
        </p:cxnSp>
        <p:sp>
          <p:nvSpPr>
            <p:cNvPr id="23" name="Oval 26"/>
            <p:cNvSpPr>
              <a:spLocks noChangeAspect="1" noChangeArrowheads="1"/>
            </p:cNvSpPr>
            <p:nvPr>
              <p:custDataLst>
                <p:tags r:id="rId17"/>
              </p:custDataLst>
            </p:nvPr>
          </p:nvSpPr>
          <p:spPr bwMode="auto">
            <a:xfrm>
              <a:off x="51308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50</a:t>
              </a:r>
              <a:endParaRPr lang="en-US" sz="1400" dirty="0"/>
            </a:p>
          </p:txBody>
        </p:sp>
        <p:cxnSp>
          <p:nvCxnSpPr>
            <p:cNvPr id="24" name="AutoShape 27"/>
            <p:cNvCxnSpPr>
              <a:cxnSpLocks noChangeShapeType="1"/>
              <a:stCxn id="12" idx="5"/>
              <a:endCxn id="23" idx="0"/>
            </p:cNvCxnSpPr>
            <p:nvPr>
              <p:custDataLst>
                <p:tags r:id="rId18"/>
              </p:custDataLst>
            </p:nvPr>
          </p:nvCxnSpPr>
          <p:spPr bwMode="auto">
            <a:xfrm>
              <a:off x="5208588" y="4279900"/>
              <a:ext cx="252412" cy="206375"/>
            </a:xfrm>
            <a:prstGeom prst="straightConnector1">
              <a:avLst/>
            </a:prstGeom>
            <a:noFill/>
            <a:ln w="9525">
              <a:solidFill>
                <a:srgbClr val="008000"/>
              </a:solidFill>
              <a:round/>
              <a:headEnd/>
              <a:tailEnd type="triangle" w="med" len="med"/>
            </a:ln>
            <a:effectLst/>
          </p:spPr>
        </p:cxnSp>
        <p:sp>
          <p:nvSpPr>
            <p:cNvPr id="25" name="Oval 28"/>
            <p:cNvSpPr>
              <a:spLocks noChangeAspect="1" noChangeArrowheads="1"/>
            </p:cNvSpPr>
            <p:nvPr>
              <p:custDataLst>
                <p:tags r:id="rId19"/>
              </p:custDataLst>
            </p:nvPr>
          </p:nvSpPr>
          <p:spPr bwMode="auto">
            <a:xfrm>
              <a:off x="6519331"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85</a:t>
              </a:r>
            </a:p>
          </p:txBody>
        </p:sp>
        <p:cxnSp>
          <p:nvCxnSpPr>
            <p:cNvPr id="26" name="AutoShape 29"/>
            <p:cNvCxnSpPr>
              <a:cxnSpLocks noChangeShapeType="1"/>
              <a:stCxn id="13" idx="3"/>
              <a:endCxn id="25" idx="0"/>
            </p:cNvCxnSpPr>
            <p:nvPr>
              <p:custDataLst>
                <p:tags r:id="rId20"/>
              </p:custDataLst>
            </p:nvPr>
          </p:nvCxnSpPr>
          <p:spPr bwMode="auto">
            <a:xfrm rot="5400000">
              <a:off x="6743038" y="3776219"/>
              <a:ext cx="270449" cy="209861"/>
            </a:xfrm>
            <a:prstGeom prst="straightConnector1">
              <a:avLst/>
            </a:prstGeom>
            <a:noFill/>
            <a:ln w="9525">
              <a:solidFill>
                <a:srgbClr val="008000"/>
              </a:solidFill>
              <a:round/>
              <a:headEnd/>
              <a:tailEnd type="triangle" w="med" len="med"/>
            </a:ln>
            <a:effectLst/>
          </p:spPr>
        </p:cxnSp>
      </p:grpSp>
      <p:graphicFrame>
        <p:nvGraphicFramePr>
          <p:cNvPr id="27" name="Group 193"/>
          <p:cNvGraphicFramePr>
            <a:graphicFrameLocks noGrp="1"/>
          </p:cNvGraphicFramePr>
          <p:nvPr>
            <p:custDataLst>
              <p:tags r:id="rId3"/>
            </p:custDataLst>
          </p:nvPr>
        </p:nvGraphicFramePr>
        <p:xfrm>
          <a:off x="304800" y="553212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700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9" name="Content Placeholder 2"/>
          <p:cNvSpPr txBox="1">
            <a:spLocks/>
          </p:cNvSpPr>
          <p:nvPr/>
        </p:nvSpPr>
        <p:spPr bwMode="auto">
          <a:xfrm>
            <a:off x="4648200" y="3962400"/>
            <a:ext cx="4114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600" b="0" dirty="0" smtClean="0"/>
              <a:t>This </a:t>
            </a:r>
            <a:r>
              <a:rPr lang="en-US" sz="1600" b="0" dirty="0" err="1" smtClean="0"/>
              <a:t>pseudocode</a:t>
            </a:r>
            <a:r>
              <a:rPr lang="en-US" sz="1600" b="0" dirty="0" smtClean="0"/>
              <a:t> uses </a:t>
            </a:r>
            <a:r>
              <a:rPr lang="en-US" sz="1600" b="0" dirty="0" err="1" smtClean="0"/>
              <a:t>ints</a:t>
            </a:r>
            <a:r>
              <a:rPr lang="en-US" sz="1600" b="0" dirty="0" smtClean="0"/>
              <a:t>.  In real use, you will have data nodes with priorities.</a:t>
            </a:r>
            <a:endParaRPr lang="en-US" sz="1600" b="0" dirty="0"/>
          </a:p>
        </p:txBody>
      </p:sp>
    </p:spTree>
    <p:extLst>
      <p:ext uri="{BB962C8B-B14F-4D97-AF65-F5344CB8AC3E}">
        <p14:creationId xmlns:p14="http://schemas.microsoft.com/office/powerpoint/2010/main" val="28529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143000"/>
          </a:xfrm>
        </p:spPr>
        <p:txBody>
          <a:bodyPr/>
          <a:lstStyle/>
          <a:p>
            <a:r>
              <a:rPr lang="en-US" dirty="0" err="1" smtClean="0">
                <a:solidFill>
                  <a:srgbClr val="0000FF"/>
                </a:solidFill>
              </a:rPr>
              <a:t>Pseudocode</a:t>
            </a:r>
            <a:r>
              <a:rPr lang="en-US" dirty="0" smtClean="0">
                <a:solidFill>
                  <a:srgbClr val="0000FF"/>
                </a:solidFill>
              </a:rPr>
              <a:t>: </a:t>
            </a:r>
            <a:r>
              <a:rPr lang="en-US" dirty="0" err="1" smtClean="0">
                <a:solidFill>
                  <a:srgbClr val="0000FF"/>
                </a:solidFill>
              </a:rPr>
              <a:t>deleteMin</a:t>
            </a:r>
            <a:endParaRPr lang="en-US" dirty="0">
              <a:solidFill>
                <a:srgbClr val="0000FF"/>
              </a:solidFill>
            </a:endParaRPr>
          </a:p>
        </p:txBody>
      </p:sp>
      <p:sp>
        <p:nvSpPr>
          <p:cNvPr id="4" name="Date Placeholder 3"/>
          <p:cNvSpPr>
            <a:spLocks noGrp="1"/>
          </p:cNvSpPr>
          <p:nvPr>
            <p:ph type="dt" sz="half" idx="10"/>
          </p:nvPr>
        </p:nvSpPr>
        <p:spPr/>
        <p:txBody>
          <a:bodyPr/>
          <a:lstStyle/>
          <a:p>
            <a:r>
              <a:rPr lang="en-US" smtClean="0"/>
              <a:t>Summer 2016</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3"/>
          <p:cNvSpPr txBox="1">
            <a:spLocks noChangeArrowheads="1"/>
          </p:cNvSpPr>
          <p:nvPr>
            <p:custDataLst>
              <p:tags r:id="rId1"/>
            </p:custDataLst>
          </p:nvPr>
        </p:nvSpPr>
        <p:spPr bwMode="auto">
          <a:xfrm>
            <a:off x="152400" y="1143000"/>
            <a:ext cx="4114800" cy="2362200"/>
          </a:xfrm>
          <a:prstGeom prst="rect">
            <a:avLst/>
          </a:prstGeom>
          <a:solidFill>
            <a:srgbClr val="FFFF99"/>
          </a:solid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buFontTx/>
              <a:buNone/>
            </a:pPr>
            <a:r>
              <a:rPr lang="en-US" sz="1600" dirty="0" err="1" smtClean="0">
                <a:latin typeface="Courier New" pitchFamily="49" charset="0"/>
              </a:rPr>
              <a:t>int</a:t>
            </a:r>
            <a:r>
              <a:rPr lang="en-US" sz="1600" dirty="0" smtClean="0">
                <a:latin typeface="Courier New" pitchFamily="49" charset="0"/>
              </a:rPr>
              <a:t> </a:t>
            </a:r>
            <a:r>
              <a:rPr lang="en-US" sz="1600" dirty="0" err="1" smtClean="0">
                <a:solidFill>
                  <a:srgbClr val="119F33"/>
                </a:solidFill>
                <a:latin typeface="Courier New" pitchFamily="49" charset="0"/>
              </a:rPr>
              <a:t>deleteMin</a:t>
            </a:r>
            <a:r>
              <a:rPr lang="en-US" sz="1600" dirty="0" smtClean="0">
                <a:latin typeface="Courier New" pitchFamily="49" charset="0"/>
              </a:rPr>
              <a:t>() {</a:t>
            </a:r>
          </a:p>
          <a:p>
            <a:pPr>
              <a:buFontTx/>
              <a:buNone/>
            </a:pPr>
            <a:r>
              <a:rPr lang="en-US" sz="1600" dirty="0" smtClean="0">
                <a:latin typeface="Courier New" pitchFamily="49" charset="0"/>
              </a:rPr>
              <a:t>  </a:t>
            </a:r>
            <a:r>
              <a:rPr lang="en-US" sz="1600" dirty="0" smtClean="0">
                <a:solidFill>
                  <a:srgbClr val="4F81BD"/>
                </a:solidFill>
                <a:latin typeface="Courier New" pitchFamily="49" charset="0"/>
              </a:rPr>
              <a:t>if</a:t>
            </a:r>
            <a:r>
              <a:rPr lang="en-US" sz="1600" dirty="0" smtClean="0">
                <a:latin typeface="Courier New" pitchFamily="49" charset="0"/>
              </a:rPr>
              <a:t>(</a:t>
            </a:r>
            <a:r>
              <a:rPr lang="en-US" sz="1600" dirty="0" err="1" smtClean="0">
                <a:latin typeface="Courier New" pitchFamily="49" charset="0"/>
              </a:rPr>
              <a:t>isEmpty</a:t>
            </a:r>
            <a:r>
              <a:rPr lang="en-US" sz="1600" dirty="0" smtClean="0">
                <a:latin typeface="Courier New" pitchFamily="49" charset="0"/>
              </a:rPr>
              <a:t>()) </a:t>
            </a:r>
            <a:r>
              <a:rPr lang="en-US" sz="1600" dirty="0" smtClean="0">
                <a:solidFill>
                  <a:schemeClr val="accent1"/>
                </a:solidFill>
                <a:latin typeface="Courier New" pitchFamily="49" charset="0"/>
              </a:rPr>
              <a:t>throw</a:t>
            </a:r>
            <a:r>
              <a:rPr lang="en-US" sz="1600" dirty="0" smtClean="0">
                <a:latin typeface="Courier New" pitchFamily="49" charset="0"/>
              </a:rPr>
              <a:t>…</a:t>
            </a:r>
          </a:p>
          <a:p>
            <a:pPr>
              <a:buFontTx/>
              <a:buNone/>
            </a:pPr>
            <a:r>
              <a:rPr lang="en-US" sz="1600" dirty="0" smtClean="0">
                <a:latin typeface="Courier New" pitchFamily="49" charset="0"/>
              </a:rPr>
              <a:t>  </a:t>
            </a:r>
            <a:r>
              <a:rPr lang="en-US" sz="1600" dirty="0" err="1" smtClean="0">
                <a:solidFill>
                  <a:srgbClr val="119F33"/>
                </a:solidFill>
                <a:latin typeface="Courier New" pitchFamily="49" charset="0"/>
              </a:rPr>
              <a:t>ans</a:t>
            </a:r>
            <a:r>
              <a:rPr lang="en-US" sz="1600" dirty="0" smtClean="0">
                <a:latin typeface="Courier New" pitchFamily="49" charset="0"/>
              </a:rPr>
              <a:t> = </a:t>
            </a:r>
            <a:r>
              <a:rPr lang="en-US" sz="1600" dirty="0" err="1" smtClean="0">
                <a:latin typeface="Courier New" pitchFamily="49" charset="0"/>
              </a:rPr>
              <a:t>arr</a:t>
            </a:r>
            <a:r>
              <a:rPr lang="en-US" sz="1600" dirty="0" smtClean="0">
                <a:latin typeface="Courier New" pitchFamily="49" charset="0"/>
              </a:rPr>
              <a:t>[1];</a:t>
            </a:r>
          </a:p>
          <a:p>
            <a:pPr>
              <a:buFontTx/>
              <a:buNone/>
            </a:pPr>
            <a:r>
              <a:rPr lang="en-US" sz="1600" dirty="0" smtClean="0">
                <a:latin typeface="Courier New" pitchFamily="49" charset="0"/>
              </a:rPr>
              <a:t>  </a:t>
            </a:r>
            <a:r>
              <a:rPr lang="en-US" sz="1600" dirty="0" smtClean="0">
                <a:solidFill>
                  <a:srgbClr val="119F33"/>
                </a:solidFill>
                <a:latin typeface="Courier New" pitchFamily="49" charset="0"/>
              </a:rPr>
              <a:t>hole</a:t>
            </a:r>
            <a:r>
              <a:rPr lang="en-US" sz="1600" dirty="0" smtClean="0">
                <a:latin typeface="Courier New" pitchFamily="49" charset="0"/>
              </a:rPr>
              <a:t> = </a:t>
            </a:r>
            <a:r>
              <a:rPr lang="en-US" sz="1600" dirty="0" err="1" smtClean="0">
                <a:latin typeface="Courier New" pitchFamily="49" charset="0"/>
              </a:rPr>
              <a:t>percolateDown</a:t>
            </a:r>
            <a:endParaRPr lang="en-US" sz="1600" dirty="0" smtClean="0">
              <a:latin typeface="Courier New" pitchFamily="49" charset="0"/>
            </a:endParaRPr>
          </a:p>
          <a:p>
            <a:pPr>
              <a:buFontTx/>
              <a:buNone/>
            </a:pPr>
            <a:r>
              <a:rPr lang="en-US" sz="1600" dirty="0" smtClean="0">
                <a:latin typeface="Courier New" pitchFamily="49" charset="0"/>
              </a:rPr>
              <a:t>          (1,arr[size]);</a:t>
            </a:r>
          </a:p>
          <a:p>
            <a:pPr>
              <a:buFontTx/>
              <a:buNone/>
            </a:pPr>
            <a:r>
              <a:rPr lang="en-US" sz="1600" dirty="0" smtClean="0">
                <a:latin typeface="Courier New" pitchFamily="49" charset="0"/>
              </a:rPr>
              <a:t>  </a:t>
            </a:r>
            <a:r>
              <a:rPr lang="en-US" sz="1600" dirty="0" err="1" smtClean="0">
                <a:latin typeface="Courier New" pitchFamily="49" charset="0"/>
              </a:rPr>
              <a:t>arr</a:t>
            </a:r>
            <a:r>
              <a:rPr lang="en-US" sz="1600" dirty="0" smtClean="0">
                <a:latin typeface="Courier New" pitchFamily="49" charset="0"/>
              </a:rPr>
              <a:t>[hole] = </a:t>
            </a:r>
            <a:r>
              <a:rPr lang="en-US" sz="1600" dirty="0" err="1" smtClean="0">
                <a:latin typeface="Courier New" pitchFamily="49" charset="0"/>
              </a:rPr>
              <a:t>arr</a:t>
            </a:r>
            <a:r>
              <a:rPr lang="en-US" sz="1600" dirty="0" smtClean="0">
                <a:latin typeface="Courier New" pitchFamily="49" charset="0"/>
              </a:rPr>
              <a:t>[size];</a:t>
            </a:r>
          </a:p>
          <a:p>
            <a:pPr>
              <a:buFontTx/>
              <a:buNone/>
            </a:pPr>
            <a:r>
              <a:rPr lang="en-US" sz="1600" dirty="0" smtClean="0">
                <a:latin typeface="Courier New" pitchFamily="49" charset="0"/>
              </a:rPr>
              <a:t>  size--;</a:t>
            </a:r>
          </a:p>
          <a:p>
            <a:pPr>
              <a:buFontTx/>
              <a:buNone/>
            </a:pPr>
            <a:r>
              <a:rPr lang="en-US" sz="1600" dirty="0" smtClean="0">
                <a:latin typeface="Courier New" pitchFamily="49" charset="0"/>
              </a:rPr>
              <a:t>  </a:t>
            </a:r>
            <a:r>
              <a:rPr lang="en-US" sz="1600" dirty="0" smtClean="0">
                <a:solidFill>
                  <a:srgbClr val="4F81BD"/>
                </a:solidFill>
                <a:latin typeface="Courier New" pitchFamily="49" charset="0"/>
              </a:rPr>
              <a:t>return </a:t>
            </a:r>
            <a:r>
              <a:rPr lang="en-US" sz="1600" dirty="0" err="1" smtClean="0">
                <a:latin typeface="Courier New" pitchFamily="49" charset="0"/>
              </a:rPr>
              <a:t>ans</a:t>
            </a:r>
            <a:r>
              <a:rPr lang="en-US" sz="1600" dirty="0" smtClean="0">
                <a:latin typeface="Courier New" pitchFamily="49" charset="0"/>
              </a:rPr>
              <a:t>;</a:t>
            </a:r>
          </a:p>
          <a:p>
            <a:pPr>
              <a:buFontTx/>
              <a:buNone/>
            </a:pPr>
            <a:r>
              <a:rPr lang="en-US" sz="1600" dirty="0" smtClean="0">
                <a:latin typeface="Courier New" pitchFamily="49" charset="0"/>
              </a:rPr>
              <a:t>}</a:t>
            </a:r>
            <a:endParaRPr lang="en-US" sz="1600" dirty="0">
              <a:latin typeface="Courier New" pitchFamily="49" charset="0"/>
            </a:endParaRPr>
          </a:p>
        </p:txBody>
      </p:sp>
      <p:sp>
        <p:nvSpPr>
          <p:cNvPr id="8" name="Rectangle 4"/>
          <p:cNvSpPr>
            <a:spLocks noChangeArrowheads="1"/>
          </p:cNvSpPr>
          <p:nvPr>
            <p:custDataLst>
              <p:tags r:id="rId2"/>
            </p:custDataLst>
          </p:nvPr>
        </p:nvSpPr>
        <p:spPr bwMode="auto">
          <a:xfrm>
            <a:off x="4419600" y="1143000"/>
            <a:ext cx="4572000" cy="4278094"/>
          </a:xfrm>
          <a:prstGeom prst="rect">
            <a:avLst/>
          </a:prstGeom>
          <a:solidFill>
            <a:srgbClr val="FFFF99"/>
          </a:solidFill>
          <a:ln w="9525">
            <a:solidFill>
              <a:srgbClr val="000000"/>
            </a:solidFill>
            <a:miter lim="800000"/>
            <a:headEnd/>
            <a:tailEnd/>
          </a:ln>
          <a:effectLst/>
        </p:spPr>
        <p:txBody>
          <a:bodyPr wrap="square">
            <a:spAutoFit/>
          </a:bodyPr>
          <a:lstStyle/>
          <a:p>
            <a:pPr eaLnBrk="0" hangingPunct="0">
              <a:lnSpc>
                <a:spcPts val="1900"/>
              </a:lnSpc>
            </a:pPr>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percolateDown</a:t>
            </a:r>
            <a:r>
              <a:rPr lang="en-US" sz="1600" dirty="0" smtClean="0">
                <a:latin typeface="Courier New" pitchFamily="49" charset="0"/>
              </a:rPr>
              <a:t>(</a:t>
            </a:r>
            <a:r>
              <a:rPr lang="en-US" sz="1600" dirty="0" err="1" smtClean="0">
                <a:latin typeface="Courier New" pitchFamily="49" charset="0"/>
              </a:rPr>
              <a:t>int</a:t>
            </a:r>
            <a:r>
              <a:rPr lang="en-US" sz="1600" dirty="0" smtClean="0">
                <a:latin typeface="Courier New" pitchFamily="49" charset="0"/>
              </a:rPr>
              <a:t> </a:t>
            </a:r>
            <a:r>
              <a:rPr lang="en-US" sz="1600" dirty="0" err="1" smtClean="0">
                <a:solidFill>
                  <a:srgbClr val="119F33"/>
                </a:solidFill>
                <a:latin typeface="Courier New" pitchFamily="49" charset="0"/>
              </a:rPr>
              <a:t>hole</a:t>
            </a:r>
            <a:r>
              <a:rPr lang="en-US" sz="1600" dirty="0" err="1" smtClean="0">
                <a:latin typeface="Courier New" pitchFamily="49" charset="0"/>
              </a:rPr>
              <a:t>,int</a:t>
            </a:r>
            <a:r>
              <a:rPr lang="en-US" sz="1600" dirty="0" smtClean="0">
                <a:latin typeface="Courier New" pitchFamily="49" charset="0"/>
              </a:rPr>
              <a:t> </a:t>
            </a:r>
            <a:r>
              <a:rPr lang="en-US" sz="1600" dirty="0" err="1" smtClean="0">
                <a:solidFill>
                  <a:srgbClr val="119F33"/>
                </a:solidFill>
                <a:latin typeface="Courier New" pitchFamily="49" charset="0"/>
              </a:rPr>
              <a:t>val</a:t>
            </a:r>
            <a:r>
              <a:rPr lang="en-US" sz="1600" dirty="0">
                <a:latin typeface="Courier New" pitchFamily="49" charset="0"/>
              </a:rPr>
              <a:t>)</a:t>
            </a:r>
            <a:r>
              <a:rPr lang="en-US" sz="1600" dirty="0" smtClean="0">
                <a:latin typeface="Courier New" pitchFamily="49" charset="0"/>
              </a:rPr>
              <a:t>{</a:t>
            </a:r>
          </a:p>
          <a:p>
            <a:pPr eaLnBrk="0" hangingPunct="0">
              <a:lnSpc>
                <a:spcPts val="1900"/>
              </a:lnSpc>
            </a:pPr>
            <a:r>
              <a:rPr lang="en-US" sz="1600" dirty="0" smtClean="0">
                <a:latin typeface="Courier New" pitchFamily="49" charset="0"/>
              </a:rPr>
              <a:t> </a:t>
            </a:r>
            <a:r>
              <a:rPr lang="en-US" sz="1600" dirty="0" smtClean="0">
                <a:solidFill>
                  <a:srgbClr val="4F81BD"/>
                </a:solidFill>
                <a:latin typeface="Courier New" pitchFamily="49" charset="0"/>
              </a:rPr>
              <a:t>while</a:t>
            </a:r>
            <a:r>
              <a:rPr lang="en-US" sz="1600" dirty="0" smtClean="0">
                <a:latin typeface="Courier New" pitchFamily="49" charset="0"/>
              </a:rPr>
              <a:t>(2*hole &lt;= size) {</a:t>
            </a:r>
          </a:p>
          <a:p>
            <a:pPr eaLnBrk="0" hangingPunct="0">
              <a:lnSpc>
                <a:spcPts val="1900"/>
              </a:lnSpc>
            </a:pPr>
            <a:r>
              <a:rPr lang="en-US" sz="1600" dirty="0" smtClean="0">
                <a:latin typeface="Courier New" pitchFamily="49" charset="0"/>
              </a:rPr>
              <a:t>   </a:t>
            </a:r>
            <a:r>
              <a:rPr lang="en-US" sz="1600" dirty="0" smtClean="0">
                <a:solidFill>
                  <a:srgbClr val="119F33"/>
                </a:solidFill>
                <a:latin typeface="Courier New" pitchFamily="49" charset="0"/>
              </a:rPr>
              <a:t>left</a:t>
            </a:r>
            <a:r>
              <a:rPr lang="en-US" sz="1600" dirty="0" smtClean="0">
                <a:latin typeface="Courier New" pitchFamily="49" charset="0"/>
              </a:rPr>
              <a:t>  = 2*hole; </a:t>
            </a:r>
          </a:p>
          <a:p>
            <a:pPr eaLnBrk="0" hangingPunct="0">
              <a:lnSpc>
                <a:spcPts val="1900"/>
              </a:lnSpc>
            </a:pPr>
            <a:r>
              <a:rPr lang="en-US" sz="1600" dirty="0" smtClean="0">
                <a:latin typeface="Courier New" pitchFamily="49" charset="0"/>
              </a:rPr>
              <a:t>   </a:t>
            </a:r>
            <a:r>
              <a:rPr lang="en-US" sz="1600" dirty="0" smtClean="0">
                <a:solidFill>
                  <a:srgbClr val="119F33"/>
                </a:solidFill>
                <a:latin typeface="Courier New" pitchFamily="49" charset="0"/>
              </a:rPr>
              <a:t>right</a:t>
            </a:r>
            <a:r>
              <a:rPr lang="en-US" sz="1600" dirty="0" smtClean="0">
                <a:latin typeface="Courier New" pitchFamily="49" charset="0"/>
              </a:rPr>
              <a:t> = left + 1;</a:t>
            </a:r>
          </a:p>
          <a:p>
            <a:pPr eaLnBrk="0" hangingPunct="0">
              <a:lnSpc>
                <a:spcPts val="1900"/>
              </a:lnSpc>
            </a:pPr>
            <a:r>
              <a:rPr lang="en-US" sz="1600" dirty="0" smtClean="0">
                <a:latin typeface="Courier New" pitchFamily="49" charset="0"/>
              </a:rPr>
              <a:t>   </a:t>
            </a:r>
            <a:r>
              <a:rPr lang="en-US" sz="1600" dirty="0" smtClean="0">
                <a:solidFill>
                  <a:srgbClr val="4F81BD"/>
                </a:solidFill>
                <a:latin typeface="Courier New" pitchFamily="49" charset="0"/>
              </a:rPr>
              <a:t>if</a:t>
            </a:r>
            <a:r>
              <a:rPr lang="en-US" sz="1600" dirty="0" smtClean="0">
                <a:latin typeface="Courier New" pitchFamily="49" charset="0"/>
              </a:rPr>
              <a:t>(</a:t>
            </a:r>
            <a:r>
              <a:rPr lang="en-US" sz="1600" dirty="0" err="1" smtClean="0">
                <a:latin typeface="Courier New" pitchFamily="49" charset="0"/>
              </a:rPr>
              <a:t>arr</a:t>
            </a:r>
            <a:r>
              <a:rPr lang="en-US" sz="1600" dirty="0" smtClean="0">
                <a:latin typeface="Courier New" pitchFamily="49" charset="0"/>
              </a:rPr>
              <a:t>[left] &lt; </a:t>
            </a:r>
            <a:r>
              <a:rPr lang="en-US" sz="1600" dirty="0" err="1" smtClean="0">
                <a:latin typeface="Courier New" pitchFamily="49" charset="0"/>
              </a:rPr>
              <a:t>arr</a:t>
            </a:r>
            <a:r>
              <a:rPr lang="en-US" sz="1600" dirty="0" smtClean="0">
                <a:latin typeface="Courier New" pitchFamily="49" charset="0"/>
              </a:rPr>
              <a:t>[right]</a:t>
            </a:r>
          </a:p>
          <a:p>
            <a:pPr eaLnBrk="0" hangingPunct="0">
              <a:lnSpc>
                <a:spcPts val="1900"/>
              </a:lnSpc>
            </a:pPr>
            <a:r>
              <a:rPr lang="en-US" sz="1600" dirty="0" smtClean="0">
                <a:latin typeface="Courier New" pitchFamily="49" charset="0"/>
              </a:rPr>
              <a:t>      </a:t>
            </a:r>
            <a:r>
              <a:rPr lang="en-US" sz="1600" dirty="0" smtClean="0">
                <a:solidFill>
                  <a:schemeClr val="accent2"/>
                </a:solidFill>
                <a:latin typeface="Courier New" pitchFamily="49" charset="0"/>
              </a:rPr>
              <a:t>||</a:t>
            </a:r>
            <a:r>
              <a:rPr lang="en-US" sz="1600" dirty="0" smtClean="0">
                <a:latin typeface="Courier New" pitchFamily="49" charset="0"/>
              </a:rPr>
              <a:t> right &gt; size)</a:t>
            </a:r>
          </a:p>
          <a:p>
            <a:pPr eaLnBrk="0" hangingPunct="0">
              <a:lnSpc>
                <a:spcPts val="1900"/>
              </a:lnSpc>
            </a:pPr>
            <a:r>
              <a:rPr lang="en-US" sz="1600" dirty="0" smtClean="0">
                <a:latin typeface="Courier New" pitchFamily="49" charset="0"/>
              </a:rPr>
              <a:t>     </a:t>
            </a:r>
            <a:r>
              <a:rPr lang="en-US" sz="1600" dirty="0" smtClean="0">
                <a:solidFill>
                  <a:srgbClr val="119F33"/>
                </a:solidFill>
                <a:latin typeface="Courier New" pitchFamily="49" charset="0"/>
              </a:rPr>
              <a:t>target</a:t>
            </a:r>
            <a:r>
              <a:rPr lang="en-US" sz="1600" dirty="0" smtClean="0">
                <a:latin typeface="Courier New" pitchFamily="49" charset="0"/>
              </a:rPr>
              <a:t> = left;</a:t>
            </a:r>
          </a:p>
          <a:p>
            <a:pPr eaLnBrk="0" hangingPunct="0">
              <a:lnSpc>
                <a:spcPts val="1900"/>
              </a:lnSpc>
            </a:pPr>
            <a:r>
              <a:rPr lang="en-US" sz="1600" dirty="0" smtClean="0">
                <a:latin typeface="Courier New" pitchFamily="49" charset="0"/>
              </a:rPr>
              <a:t>   </a:t>
            </a:r>
            <a:r>
              <a:rPr lang="en-US" sz="1600" dirty="0" smtClean="0">
                <a:solidFill>
                  <a:srgbClr val="4F81BD"/>
                </a:solidFill>
                <a:latin typeface="Courier New" pitchFamily="49" charset="0"/>
              </a:rPr>
              <a:t>else</a:t>
            </a:r>
          </a:p>
          <a:p>
            <a:pPr eaLnBrk="0" hangingPunct="0">
              <a:lnSpc>
                <a:spcPts val="1900"/>
              </a:lnSpc>
            </a:pPr>
            <a:r>
              <a:rPr lang="en-US" sz="1600" dirty="0" smtClean="0">
                <a:latin typeface="Courier New" pitchFamily="49" charset="0"/>
              </a:rPr>
              <a:t>     </a:t>
            </a:r>
            <a:r>
              <a:rPr lang="en-US" sz="1600" dirty="0" smtClean="0">
                <a:solidFill>
                  <a:srgbClr val="119F33"/>
                </a:solidFill>
                <a:latin typeface="Courier New" pitchFamily="49" charset="0"/>
              </a:rPr>
              <a:t>target</a:t>
            </a:r>
            <a:r>
              <a:rPr lang="en-US" sz="1600" dirty="0" smtClean="0">
                <a:latin typeface="Courier New" pitchFamily="49" charset="0"/>
              </a:rPr>
              <a:t> = right;</a:t>
            </a:r>
          </a:p>
          <a:p>
            <a:pPr eaLnBrk="0" hangingPunct="0">
              <a:lnSpc>
                <a:spcPts val="1900"/>
              </a:lnSpc>
            </a:pPr>
            <a:r>
              <a:rPr lang="en-US" sz="1600" dirty="0" smtClean="0">
                <a:latin typeface="Courier New" pitchFamily="49" charset="0"/>
              </a:rPr>
              <a:t>   </a:t>
            </a:r>
            <a:r>
              <a:rPr lang="en-US" sz="1600" dirty="0" smtClean="0">
                <a:solidFill>
                  <a:srgbClr val="4F81BD"/>
                </a:solidFill>
                <a:latin typeface="Courier New" pitchFamily="49" charset="0"/>
              </a:rPr>
              <a:t>if</a:t>
            </a:r>
            <a:r>
              <a:rPr lang="en-US" sz="1600" dirty="0" smtClean="0">
                <a:latin typeface="Courier New" pitchFamily="49" charset="0"/>
              </a:rPr>
              <a:t>(</a:t>
            </a:r>
            <a:r>
              <a:rPr lang="en-US" sz="1600" dirty="0" err="1" smtClean="0">
                <a:latin typeface="Courier New" pitchFamily="49" charset="0"/>
              </a:rPr>
              <a:t>arr</a:t>
            </a:r>
            <a:r>
              <a:rPr lang="en-US" sz="1600" dirty="0" smtClean="0">
                <a:latin typeface="Courier New" pitchFamily="49" charset="0"/>
              </a:rPr>
              <a:t>[target] &lt; </a:t>
            </a:r>
            <a:r>
              <a:rPr lang="en-US" sz="1600" dirty="0" err="1" smtClean="0">
                <a:latin typeface="Courier New" pitchFamily="49" charset="0"/>
              </a:rPr>
              <a:t>val</a:t>
            </a:r>
            <a:r>
              <a:rPr lang="en-US" sz="1600" dirty="0" smtClean="0">
                <a:latin typeface="Courier New" pitchFamily="49" charset="0"/>
              </a:rPr>
              <a:t>) {</a:t>
            </a:r>
          </a:p>
          <a:p>
            <a:pPr eaLnBrk="0" hangingPunct="0">
              <a:lnSpc>
                <a:spcPts val="1900"/>
              </a:lnSpc>
            </a:pPr>
            <a:r>
              <a:rPr lang="en-US" sz="1600" dirty="0" smtClean="0">
                <a:latin typeface="Courier New" pitchFamily="49" charset="0"/>
              </a:rPr>
              <a:t>     </a:t>
            </a:r>
            <a:r>
              <a:rPr lang="en-US" sz="1600" dirty="0" err="1" smtClean="0">
                <a:latin typeface="Courier New" pitchFamily="49" charset="0"/>
              </a:rPr>
              <a:t>arr</a:t>
            </a:r>
            <a:r>
              <a:rPr lang="en-US" sz="1600" dirty="0" smtClean="0">
                <a:latin typeface="Courier New" pitchFamily="49" charset="0"/>
              </a:rPr>
              <a:t>[hole] = </a:t>
            </a:r>
            <a:r>
              <a:rPr lang="en-US" sz="1600" dirty="0" err="1" smtClean="0">
                <a:latin typeface="Courier New" pitchFamily="49" charset="0"/>
              </a:rPr>
              <a:t>arr</a:t>
            </a:r>
            <a:r>
              <a:rPr lang="en-US" sz="1600" dirty="0" smtClean="0">
                <a:latin typeface="Courier New" pitchFamily="49" charset="0"/>
              </a:rPr>
              <a:t>[target];</a:t>
            </a:r>
          </a:p>
          <a:p>
            <a:pPr eaLnBrk="0" hangingPunct="0">
              <a:lnSpc>
                <a:spcPts val="1900"/>
              </a:lnSpc>
            </a:pPr>
            <a:r>
              <a:rPr lang="en-US" sz="1600" dirty="0" smtClean="0">
                <a:latin typeface="Courier New" pitchFamily="49" charset="0"/>
              </a:rPr>
              <a:t>     hole = target;</a:t>
            </a:r>
          </a:p>
          <a:p>
            <a:pPr eaLnBrk="0" hangingPunct="0">
              <a:lnSpc>
                <a:spcPts val="1900"/>
              </a:lnSpc>
            </a:pPr>
            <a:r>
              <a:rPr lang="en-US" sz="1600" dirty="0" smtClean="0">
                <a:latin typeface="Courier New" pitchFamily="49" charset="0"/>
              </a:rPr>
              <a:t>   } </a:t>
            </a:r>
            <a:r>
              <a:rPr lang="en-US" sz="1600" dirty="0" smtClean="0">
                <a:solidFill>
                  <a:srgbClr val="4F81BD"/>
                </a:solidFill>
                <a:latin typeface="Courier New" pitchFamily="49" charset="0"/>
              </a:rPr>
              <a:t>else</a:t>
            </a:r>
          </a:p>
          <a:p>
            <a:pPr eaLnBrk="0" hangingPunct="0">
              <a:lnSpc>
                <a:spcPts val="1900"/>
              </a:lnSpc>
            </a:pPr>
            <a:r>
              <a:rPr lang="en-US" sz="1600" dirty="0" smtClean="0">
                <a:latin typeface="Courier New" pitchFamily="49" charset="0"/>
              </a:rPr>
              <a:t>     break</a:t>
            </a:r>
            <a:r>
              <a:rPr lang="en-US" sz="1600" dirty="0" smtClean="0">
                <a:solidFill>
                  <a:schemeClr val="accent2"/>
                </a:solidFill>
                <a:latin typeface="Courier New" pitchFamily="49" charset="0"/>
              </a:rPr>
              <a:t>;</a:t>
            </a:r>
          </a:p>
          <a:p>
            <a:pPr eaLnBrk="0" hangingPunct="0">
              <a:lnSpc>
                <a:spcPts val="1900"/>
              </a:lnSpc>
            </a:pPr>
            <a:r>
              <a:rPr lang="en-US" sz="1600" dirty="0" smtClean="0">
                <a:latin typeface="Courier New" pitchFamily="49" charset="0"/>
              </a:rPr>
              <a:t> }</a:t>
            </a:r>
          </a:p>
          <a:p>
            <a:pPr eaLnBrk="0" hangingPunct="0">
              <a:lnSpc>
                <a:spcPts val="1900"/>
              </a:lnSpc>
            </a:pPr>
            <a:r>
              <a:rPr lang="en-US" sz="1600" dirty="0" smtClean="0">
                <a:latin typeface="Courier New" pitchFamily="49" charset="0"/>
              </a:rPr>
              <a:t> </a:t>
            </a:r>
            <a:r>
              <a:rPr lang="en-US" sz="1600" dirty="0" smtClean="0">
                <a:solidFill>
                  <a:srgbClr val="4F81BD"/>
                </a:solidFill>
                <a:latin typeface="Courier New" pitchFamily="49" charset="0"/>
              </a:rPr>
              <a:t>return </a:t>
            </a:r>
            <a:r>
              <a:rPr lang="en-US" sz="1600" dirty="0" smtClean="0">
                <a:latin typeface="Courier New" pitchFamily="49" charset="0"/>
              </a:rPr>
              <a:t>hole;</a:t>
            </a:r>
          </a:p>
          <a:p>
            <a:pPr eaLnBrk="0" hangingPunct="0">
              <a:lnSpc>
                <a:spcPts val="1900"/>
              </a:lnSpc>
            </a:pPr>
            <a:r>
              <a:rPr lang="en-US" sz="1600" dirty="0" smtClean="0">
                <a:latin typeface="Courier New" pitchFamily="49" charset="0"/>
              </a:rPr>
              <a:t>}</a:t>
            </a:r>
            <a:endParaRPr lang="en-US" sz="1600" dirty="0">
              <a:latin typeface="Courier New" pitchFamily="49" charset="0"/>
            </a:endParaRPr>
          </a:p>
        </p:txBody>
      </p:sp>
      <p:grpSp>
        <p:nvGrpSpPr>
          <p:cNvPr id="9" name="Group 8"/>
          <p:cNvGrpSpPr/>
          <p:nvPr/>
        </p:nvGrpSpPr>
        <p:grpSpPr>
          <a:xfrm>
            <a:off x="685800" y="4114800"/>
            <a:ext cx="2570747" cy="1295400"/>
            <a:chOff x="4267200" y="2930525"/>
            <a:chExt cx="3618087" cy="1946275"/>
          </a:xfrm>
        </p:grpSpPr>
        <p:sp>
          <p:nvSpPr>
            <p:cNvPr id="10" name="Oval 13"/>
            <p:cNvSpPr>
              <a:spLocks noChangeAspect="1" noChangeArrowheads="1"/>
            </p:cNvSpPr>
            <p:nvPr>
              <p:custDataLst>
                <p:tags r:id="rId4"/>
              </p:custDataLst>
            </p:nvPr>
          </p:nvSpPr>
          <p:spPr bwMode="auto">
            <a:xfrm>
              <a:off x="7377288"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99</a:t>
              </a:r>
            </a:p>
          </p:txBody>
        </p:sp>
        <p:sp>
          <p:nvSpPr>
            <p:cNvPr id="11" name="Oval 14"/>
            <p:cNvSpPr>
              <a:spLocks noChangeAspect="1" noChangeArrowheads="1"/>
            </p:cNvSpPr>
            <p:nvPr>
              <p:custDataLst>
                <p:tags r:id="rId5"/>
              </p:custDataLst>
            </p:nvPr>
          </p:nvSpPr>
          <p:spPr bwMode="auto">
            <a:xfrm>
              <a:off x="5791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60</a:t>
              </a:r>
            </a:p>
          </p:txBody>
        </p:sp>
        <p:sp>
          <p:nvSpPr>
            <p:cNvPr id="12" name="Oval 15"/>
            <p:cNvSpPr>
              <a:spLocks noChangeAspect="1" noChangeArrowheads="1"/>
            </p:cNvSpPr>
            <p:nvPr>
              <p:custDataLst>
                <p:tags r:id="rId6"/>
              </p:custDataLst>
            </p:nvPr>
          </p:nvSpPr>
          <p:spPr bwMode="auto">
            <a:xfrm>
              <a:off x="4775200" y="401637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40</a:t>
              </a:r>
            </a:p>
          </p:txBody>
        </p:sp>
        <p:sp>
          <p:nvSpPr>
            <p:cNvPr id="13" name="Oval 16"/>
            <p:cNvSpPr>
              <a:spLocks noChangeAspect="1" noChangeArrowheads="1"/>
            </p:cNvSpPr>
            <p:nvPr>
              <p:custDataLst>
                <p:tags r:id="rId7"/>
              </p:custDataLst>
            </p:nvPr>
          </p:nvSpPr>
          <p:spPr bwMode="auto">
            <a:xfrm>
              <a:off x="6908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80</a:t>
              </a:r>
            </a:p>
          </p:txBody>
        </p:sp>
        <p:sp>
          <p:nvSpPr>
            <p:cNvPr id="14" name="Oval 17"/>
            <p:cNvSpPr>
              <a:spLocks noChangeAspect="1" noChangeArrowheads="1"/>
            </p:cNvSpPr>
            <p:nvPr>
              <p:custDataLst>
                <p:tags r:id="rId8"/>
              </p:custDataLst>
            </p:nvPr>
          </p:nvSpPr>
          <p:spPr bwMode="auto">
            <a:xfrm>
              <a:off x="5384800" y="35020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20</a:t>
              </a:r>
            </a:p>
          </p:txBody>
        </p:sp>
        <p:sp>
          <p:nvSpPr>
            <p:cNvPr id="15" name="Oval 18"/>
            <p:cNvSpPr>
              <a:spLocks noChangeAspect="1" noChangeArrowheads="1"/>
            </p:cNvSpPr>
            <p:nvPr>
              <p:custDataLst>
                <p:tags r:id="rId9"/>
              </p:custDataLst>
            </p:nvPr>
          </p:nvSpPr>
          <p:spPr bwMode="auto">
            <a:xfrm>
              <a:off x="6096000" y="2930525"/>
              <a:ext cx="508000" cy="285750"/>
            </a:xfrm>
            <a:prstGeom prst="ellipse">
              <a:avLst/>
            </a:prstGeom>
            <a:noFill/>
            <a:ln w="38100">
              <a:solidFill>
                <a:srgbClr val="008000"/>
              </a:solidFill>
              <a:round/>
              <a:headEnd/>
              <a:tailEnd/>
            </a:ln>
            <a:effectLst/>
          </p:spPr>
          <p:txBody>
            <a:bodyPr wrap="none" anchor="ctr"/>
            <a:lstStyle/>
            <a:p>
              <a:pPr algn="ctr" eaLnBrk="0" hangingPunct="0"/>
              <a:r>
                <a:rPr lang="en-US" sz="1400" dirty="0"/>
                <a:t>10</a:t>
              </a:r>
            </a:p>
          </p:txBody>
        </p:sp>
        <p:cxnSp>
          <p:nvCxnSpPr>
            <p:cNvPr id="16" name="AutoShape 19"/>
            <p:cNvCxnSpPr>
              <a:cxnSpLocks noChangeShapeType="1"/>
              <a:stCxn id="15" idx="3"/>
              <a:endCxn id="14" idx="0"/>
            </p:cNvCxnSpPr>
            <p:nvPr>
              <p:custDataLst>
                <p:tags r:id="rId10"/>
              </p:custDataLst>
            </p:nvPr>
          </p:nvCxnSpPr>
          <p:spPr bwMode="auto">
            <a:xfrm flipH="1">
              <a:off x="5638800" y="3194050"/>
              <a:ext cx="531813" cy="288925"/>
            </a:xfrm>
            <a:prstGeom prst="straightConnector1">
              <a:avLst/>
            </a:prstGeom>
            <a:noFill/>
            <a:ln w="9525">
              <a:solidFill>
                <a:srgbClr val="008000"/>
              </a:solidFill>
              <a:round/>
              <a:headEnd/>
              <a:tailEnd type="triangle" w="med" len="med"/>
            </a:ln>
            <a:effectLst/>
          </p:spPr>
        </p:cxnSp>
        <p:cxnSp>
          <p:nvCxnSpPr>
            <p:cNvPr id="17" name="AutoShape 20"/>
            <p:cNvCxnSpPr>
              <a:cxnSpLocks noChangeShapeType="1"/>
              <a:stCxn id="15" idx="5"/>
              <a:endCxn id="13" idx="0"/>
            </p:cNvCxnSpPr>
            <p:nvPr>
              <p:custDataLst>
                <p:tags r:id="rId11"/>
              </p:custDataLst>
            </p:nvPr>
          </p:nvCxnSpPr>
          <p:spPr bwMode="auto">
            <a:xfrm>
              <a:off x="6529388" y="3194050"/>
              <a:ext cx="633412" cy="288925"/>
            </a:xfrm>
            <a:prstGeom prst="straightConnector1">
              <a:avLst/>
            </a:prstGeom>
            <a:noFill/>
            <a:ln w="9525">
              <a:solidFill>
                <a:srgbClr val="008000"/>
              </a:solidFill>
              <a:round/>
              <a:headEnd/>
              <a:tailEnd type="triangle" w="med" len="med"/>
            </a:ln>
            <a:effectLst/>
          </p:spPr>
        </p:cxnSp>
        <p:cxnSp>
          <p:nvCxnSpPr>
            <p:cNvPr id="18" name="AutoShape 21"/>
            <p:cNvCxnSpPr>
              <a:cxnSpLocks noChangeShapeType="1"/>
              <a:stCxn id="13" idx="5"/>
              <a:endCxn id="10" idx="0"/>
            </p:cNvCxnSpPr>
            <p:nvPr>
              <p:custDataLst>
                <p:tags r:id="rId12"/>
              </p:custDataLst>
            </p:nvPr>
          </p:nvCxnSpPr>
          <p:spPr bwMode="auto">
            <a:xfrm rot="16200000" flipH="1">
              <a:off x="7351621" y="3736706"/>
              <a:ext cx="270449" cy="288886"/>
            </a:xfrm>
            <a:prstGeom prst="straightConnector1">
              <a:avLst/>
            </a:prstGeom>
            <a:noFill/>
            <a:ln w="9525">
              <a:solidFill>
                <a:srgbClr val="008000"/>
              </a:solidFill>
              <a:round/>
              <a:headEnd/>
              <a:tailEnd type="triangle" w="med" len="med"/>
            </a:ln>
            <a:effectLst/>
          </p:spPr>
        </p:cxnSp>
        <p:cxnSp>
          <p:nvCxnSpPr>
            <p:cNvPr id="19" name="AutoShape 22"/>
            <p:cNvCxnSpPr>
              <a:cxnSpLocks noChangeShapeType="1"/>
              <a:stCxn id="14" idx="3"/>
              <a:endCxn id="12" idx="0"/>
            </p:cNvCxnSpPr>
            <p:nvPr>
              <p:custDataLst>
                <p:tags r:id="rId13"/>
              </p:custDataLst>
            </p:nvPr>
          </p:nvCxnSpPr>
          <p:spPr bwMode="auto">
            <a:xfrm flipH="1">
              <a:off x="5029200" y="3765550"/>
              <a:ext cx="430213" cy="231775"/>
            </a:xfrm>
            <a:prstGeom prst="straightConnector1">
              <a:avLst/>
            </a:prstGeom>
            <a:noFill/>
            <a:ln w="9525">
              <a:solidFill>
                <a:srgbClr val="008000"/>
              </a:solidFill>
              <a:round/>
              <a:headEnd/>
              <a:tailEnd type="triangle" w="med" len="med"/>
            </a:ln>
            <a:effectLst/>
          </p:spPr>
        </p:cxnSp>
        <p:cxnSp>
          <p:nvCxnSpPr>
            <p:cNvPr id="20" name="AutoShape 23"/>
            <p:cNvCxnSpPr>
              <a:cxnSpLocks noChangeShapeType="1"/>
              <a:stCxn id="14" idx="5"/>
              <a:endCxn id="11" idx="0"/>
            </p:cNvCxnSpPr>
            <p:nvPr>
              <p:custDataLst>
                <p:tags r:id="rId14"/>
              </p:custDataLst>
            </p:nvPr>
          </p:nvCxnSpPr>
          <p:spPr bwMode="auto">
            <a:xfrm>
              <a:off x="5818188" y="3765550"/>
              <a:ext cx="227012" cy="231775"/>
            </a:xfrm>
            <a:prstGeom prst="straightConnector1">
              <a:avLst/>
            </a:prstGeom>
            <a:noFill/>
            <a:ln w="9525">
              <a:solidFill>
                <a:srgbClr val="008000"/>
              </a:solidFill>
              <a:round/>
              <a:headEnd/>
              <a:tailEnd type="triangle" w="med" len="med"/>
            </a:ln>
            <a:effectLst/>
          </p:spPr>
        </p:cxnSp>
        <p:sp>
          <p:nvSpPr>
            <p:cNvPr id="21" name="Oval 24"/>
            <p:cNvSpPr>
              <a:spLocks noChangeAspect="1" noChangeArrowheads="1"/>
            </p:cNvSpPr>
            <p:nvPr>
              <p:custDataLst>
                <p:tags r:id="rId15"/>
              </p:custDataLst>
            </p:nvPr>
          </p:nvSpPr>
          <p:spPr bwMode="auto">
            <a:xfrm>
              <a:off x="42672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700</a:t>
              </a:r>
              <a:endParaRPr lang="en-US" sz="1400" dirty="0"/>
            </a:p>
          </p:txBody>
        </p:sp>
        <p:cxnSp>
          <p:nvCxnSpPr>
            <p:cNvPr id="22" name="AutoShape 25"/>
            <p:cNvCxnSpPr>
              <a:cxnSpLocks noChangeShapeType="1"/>
              <a:stCxn id="12" idx="3"/>
              <a:endCxn id="21" idx="0"/>
            </p:cNvCxnSpPr>
            <p:nvPr>
              <p:custDataLst>
                <p:tags r:id="rId16"/>
              </p:custDataLst>
            </p:nvPr>
          </p:nvCxnSpPr>
          <p:spPr bwMode="auto">
            <a:xfrm flipH="1">
              <a:off x="4597400" y="4279900"/>
              <a:ext cx="252413" cy="206375"/>
            </a:xfrm>
            <a:prstGeom prst="straightConnector1">
              <a:avLst/>
            </a:prstGeom>
            <a:noFill/>
            <a:ln w="9525">
              <a:solidFill>
                <a:srgbClr val="008000"/>
              </a:solidFill>
              <a:round/>
              <a:headEnd/>
              <a:tailEnd type="triangle" w="med" len="med"/>
            </a:ln>
            <a:effectLst/>
          </p:spPr>
        </p:cxnSp>
        <p:sp>
          <p:nvSpPr>
            <p:cNvPr id="23" name="Oval 26"/>
            <p:cNvSpPr>
              <a:spLocks noChangeAspect="1" noChangeArrowheads="1"/>
            </p:cNvSpPr>
            <p:nvPr>
              <p:custDataLst>
                <p:tags r:id="rId17"/>
              </p:custDataLst>
            </p:nvPr>
          </p:nvSpPr>
          <p:spPr bwMode="auto">
            <a:xfrm>
              <a:off x="5130800" y="4505325"/>
              <a:ext cx="660400" cy="371475"/>
            </a:xfrm>
            <a:prstGeom prst="ellipse">
              <a:avLst/>
            </a:prstGeom>
            <a:noFill/>
            <a:ln w="38100">
              <a:solidFill>
                <a:srgbClr val="008000"/>
              </a:solidFill>
              <a:round/>
              <a:headEnd/>
              <a:tailEnd/>
            </a:ln>
            <a:effectLst/>
          </p:spPr>
          <p:txBody>
            <a:bodyPr wrap="none" anchor="ctr"/>
            <a:lstStyle/>
            <a:p>
              <a:pPr algn="ctr" eaLnBrk="0" hangingPunct="0"/>
              <a:r>
                <a:rPr lang="en-US" sz="1400" dirty="0" smtClean="0"/>
                <a:t>50</a:t>
              </a:r>
              <a:endParaRPr lang="en-US" sz="1400" dirty="0"/>
            </a:p>
          </p:txBody>
        </p:sp>
        <p:cxnSp>
          <p:nvCxnSpPr>
            <p:cNvPr id="24" name="AutoShape 27"/>
            <p:cNvCxnSpPr>
              <a:cxnSpLocks noChangeShapeType="1"/>
              <a:stCxn id="12" idx="5"/>
              <a:endCxn id="23" idx="0"/>
            </p:cNvCxnSpPr>
            <p:nvPr>
              <p:custDataLst>
                <p:tags r:id="rId18"/>
              </p:custDataLst>
            </p:nvPr>
          </p:nvCxnSpPr>
          <p:spPr bwMode="auto">
            <a:xfrm>
              <a:off x="5208588" y="4279900"/>
              <a:ext cx="252412" cy="206375"/>
            </a:xfrm>
            <a:prstGeom prst="straightConnector1">
              <a:avLst/>
            </a:prstGeom>
            <a:noFill/>
            <a:ln w="9525">
              <a:solidFill>
                <a:srgbClr val="008000"/>
              </a:solidFill>
              <a:round/>
              <a:headEnd/>
              <a:tailEnd type="triangle" w="med" len="med"/>
            </a:ln>
            <a:effectLst/>
          </p:spPr>
        </p:cxnSp>
        <p:sp>
          <p:nvSpPr>
            <p:cNvPr id="25" name="Oval 28"/>
            <p:cNvSpPr>
              <a:spLocks noChangeAspect="1" noChangeArrowheads="1"/>
            </p:cNvSpPr>
            <p:nvPr>
              <p:custDataLst>
                <p:tags r:id="rId19"/>
              </p:custDataLst>
            </p:nvPr>
          </p:nvSpPr>
          <p:spPr bwMode="auto">
            <a:xfrm>
              <a:off x="6519332" y="4016375"/>
              <a:ext cx="507999" cy="285750"/>
            </a:xfrm>
            <a:prstGeom prst="ellipse">
              <a:avLst/>
            </a:prstGeom>
            <a:noFill/>
            <a:ln w="38100">
              <a:solidFill>
                <a:srgbClr val="008000"/>
              </a:solidFill>
              <a:round/>
              <a:headEnd/>
              <a:tailEnd/>
            </a:ln>
            <a:effectLst/>
          </p:spPr>
          <p:txBody>
            <a:bodyPr wrap="none" anchor="ctr"/>
            <a:lstStyle/>
            <a:p>
              <a:pPr algn="ctr" eaLnBrk="0" hangingPunct="0"/>
              <a:r>
                <a:rPr lang="en-US" sz="1400" dirty="0"/>
                <a:t>85</a:t>
              </a:r>
            </a:p>
          </p:txBody>
        </p:sp>
        <p:cxnSp>
          <p:nvCxnSpPr>
            <p:cNvPr id="26" name="AutoShape 29"/>
            <p:cNvCxnSpPr>
              <a:cxnSpLocks noChangeShapeType="1"/>
              <a:stCxn id="13" idx="3"/>
              <a:endCxn id="25" idx="0"/>
            </p:cNvCxnSpPr>
            <p:nvPr>
              <p:custDataLst>
                <p:tags r:id="rId20"/>
              </p:custDataLst>
            </p:nvPr>
          </p:nvCxnSpPr>
          <p:spPr bwMode="auto">
            <a:xfrm rot="5400000">
              <a:off x="6743040" y="3776219"/>
              <a:ext cx="270449" cy="209861"/>
            </a:xfrm>
            <a:prstGeom prst="straightConnector1">
              <a:avLst/>
            </a:prstGeom>
            <a:noFill/>
            <a:ln w="9525">
              <a:solidFill>
                <a:srgbClr val="008000"/>
              </a:solidFill>
              <a:round/>
              <a:headEnd/>
              <a:tailEnd type="triangle" w="med" len="med"/>
            </a:ln>
            <a:effectLst/>
          </p:spPr>
        </p:cxnSp>
      </p:grpSp>
      <p:graphicFrame>
        <p:nvGraphicFramePr>
          <p:cNvPr id="27" name="Group 193"/>
          <p:cNvGraphicFramePr>
            <a:graphicFrameLocks noGrp="1"/>
          </p:cNvGraphicFramePr>
          <p:nvPr>
            <p:custDataLst>
              <p:tags r:id="rId3"/>
            </p:custDataLst>
          </p:nvPr>
        </p:nvGraphicFramePr>
        <p:xfrm>
          <a:off x="304800" y="5684520"/>
          <a:ext cx="8534400" cy="792480"/>
        </p:xfrm>
        <a:graphic>
          <a:graphicData uri="http://schemas.openxmlformats.org/drawingml/2006/table">
            <a:tbl>
              <a:tblPr/>
              <a:tblGrid>
                <a:gridCol w="609600"/>
                <a:gridCol w="609600"/>
                <a:gridCol w="609600"/>
                <a:gridCol w="609600"/>
                <a:gridCol w="609600"/>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3399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60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700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0</a:t>
                      </a:r>
                    </a:p>
                  </a:txBody>
                  <a:tcPr anchor="ctr" anchorCtr="1"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3</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4</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5</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6</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7</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8</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9</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10</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11</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12</a:t>
                      </a:r>
                    </a:p>
                  </a:txBody>
                  <a:tcPr anchor="ctr" anchorCtr="1"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13</a:t>
                      </a:r>
                    </a:p>
                  </a:txBody>
                  <a:tcPr anchor="ctr" anchorCtr="1"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29" name="Content Placeholder 2"/>
          <p:cNvSpPr txBox="1">
            <a:spLocks/>
          </p:cNvSpPr>
          <p:nvPr/>
        </p:nvSpPr>
        <p:spPr bwMode="auto">
          <a:xfrm>
            <a:off x="57025" y="3508660"/>
            <a:ext cx="3962400" cy="6136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z="1600" b="0" dirty="0" smtClean="0"/>
              <a:t>This </a:t>
            </a:r>
            <a:r>
              <a:rPr lang="en-US" sz="1600" b="0" dirty="0" err="1" smtClean="0"/>
              <a:t>pseudocode</a:t>
            </a:r>
            <a:r>
              <a:rPr lang="en-US" sz="1600" b="0" dirty="0" smtClean="0"/>
              <a:t> uses </a:t>
            </a:r>
            <a:r>
              <a:rPr lang="en-US" sz="1600" b="0" dirty="0" err="1" smtClean="0"/>
              <a:t>ints</a:t>
            </a:r>
            <a:r>
              <a:rPr lang="en-US" sz="1600" b="0" dirty="0" smtClean="0"/>
              <a:t>.  In real use, you will have data nodes with priorities.</a:t>
            </a:r>
            <a:endParaRPr lang="en-US" sz="1600" b="0" dirty="0"/>
          </a:p>
        </p:txBody>
      </p:sp>
    </p:spTree>
    <p:extLst>
      <p:ext uri="{BB962C8B-B14F-4D97-AF65-F5344CB8AC3E}">
        <p14:creationId xmlns:p14="http://schemas.microsoft.com/office/powerpoint/2010/main" val="1013837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5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3916</Words>
  <Application>Microsoft Macintosh PowerPoint</Application>
  <PresentationFormat>On-screen Show (4:3)</PresentationFormat>
  <Paragraphs>1097</Paragraphs>
  <Slides>49</Slides>
  <Notes>44</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CSE373: Data Structures &amp; Algorithms  Lecture 9: Binary Heaps, Continued</vt:lpstr>
      <vt:lpstr>Announcements</vt:lpstr>
      <vt:lpstr>PowerPoint Presentation</vt:lpstr>
      <vt:lpstr>Review</vt:lpstr>
      <vt:lpstr>Array Representation of Binary Trees</vt:lpstr>
      <vt:lpstr>PowerPoint Presentation</vt:lpstr>
      <vt:lpstr>Judging the array implementation</vt:lpstr>
      <vt:lpstr>Pseudocode: insert</vt:lpstr>
      <vt:lpstr>Pseudocode: deleteMin</vt:lpstr>
      <vt:lpstr>Example</vt:lpstr>
      <vt:lpstr>Example</vt:lpstr>
      <vt:lpstr>Example</vt:lpstr>
      <vt:lpstr>Example</vt:lpstr>
      <vt:lpstr>Example</vt:lpstr>
      <vt:lpstr>Example</vt:lpstr>
      <vt:lpstr>Example</vt:lpstr>
      <vt:lpstr>Example</vt:lpstr>
      <vt:lpstr>Other operations</vt:lpstr>
      <vt:lpstr>Build Heap</vt:lpstr>
      <vt:lpstr>Floyd’s Method</vt:lpstr>
      <vt:lpstr>Example</vt:lpstr>
      <vt:lpstr>Example</vt:lpstr>
      <vt:lpstr>Example</vt:lpstr>
      <vt:lpstr>Example</vt:lpstr>
      <vt:lpstr>Example</vt:lpstr>
      <vt:lpstr>Example</vt:lpstr>
      <vt:lpstr>Example</vt:lpstr>
      <vt:lpstr>But is it right?</vt:lpstr>
      <vt:lpstr>Correctness</vt:lpstr>
      <vt:lpstr>Efficiency</vt:lpstr>
      <vt:lpstr>Efficiency</vt:lpstr>
      <vt:lpstr>Lessons from buildHeap</vt:lpstr>
      <vt:lpstr>What we are skipping</vt:lpstr>
      <vt:lpstr>CSE373: Data Structures &amp; Algorithms Lecture Supplement: Amortized Analysis</vt:lpstr>
      <vt:lpstr>Amortized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CSE373: Data Structures &amp; Algorithms  Lecture 9: Binary Heaps, Continued</dc:title>
  <dc:creator>Hunter Zahn</dc:creator>
  <cp:lastModifiedBy>Hunter Zahn</cp:lastModifiedBy>
  <cp:revision>2</cp:revision>
  <dcterms:created xsi:type="dcterms:W3CDTF">2016-07-13T15:58:10Z</dcterms:created>
  <dcterms:modified xsi:type="dcterms:W3CDTF">2016-07-13T16:16:16Z</dcterms:modified>
</cp:coreProperties>
</file>