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25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86" r:id="rId18"/>
    <p:sldId id="287" r:id="rId19"/>
    <p:sldId id="274" r:id="rId20"/>
    <p:sldId id="275" r:id="rId21"/>
    <p:sldId id="272" r:id="rId22"/>
    <p:sldId id="276" r:id="rId23"/>
    <p:sldId id="277" r:id="rId24"/>
    <p:sldId id="278" r:id="rId25"/>
    <p:sldId id="288" r:id="rId26"/>
    <p:sldId id="279" r:id="rId27"/>
    <p:sldId id="280" r:id="rId28"/>
    <p:sldId id="281" r:id="rId29"/>
    <p:sldId id="282" r:id="rId30"/>
    <p:sldId id="283" r:id="rId31"/>
    <p:sldId id="284" r:id="rId32"/>
    <p:sldId id="289" r:id="rId33"/>
    <p:sldId id="285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817" autoAdjust="0"/>
  </p:normalViewPr>
  <p:slideViewPr>
    <p:cSldViewPr snapToGrid="0" snapToObjects="1">
      <p:cViewPr varScale="1">
        <p:scale>
          <a:sx n="87" d="100"/>
          <a:sy n="87" d="100"/>
        </p:scale>
        <p:origin x="-2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86968-6D34-9245-B1F7-C177F86BE434}" type="datetimeFigureOut">
              <a:rPr lang="en-US" smtClean="0"/>
              <a:t>20/06/16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5C784-429C-B14E-972B-1217E639C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484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D8E8F-52B3-E54D-A327-58F2A3DD6070}" type="datetimeFigureOut">
              <a:rPr lang="en-US" smtClean="0"/>
              <a:t>20/06/16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FDA98-88DE-0D4C-AAD1-EE015A584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181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DA98-88DE-0D4C-AAD1-EE015A58478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10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DA98-88DE-0D4C-AAD1-EE015A58478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917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DA98-88DE-0D4C-AAD1-EE015A58478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078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237E7-6AFD-47D9-A01F-F634E91D81A0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FDA98-88DE-0D4C-AAD1-EE015A5847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87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8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2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0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30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1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1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9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1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9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79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2174A-978A-134F-8384-07713E199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7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zahn93@cs.washington.edu" TargetMode="External"/><Relationship Id="rId4" Type="http://schemas.openxmlformats.org/officeDocument/2006/relationships/hyperlink" Target="mailto:djbutler@cs.washington.edu" TargetMode="External"/><Relationship Id="rId5" Type="http://schemas.openxmlformats.org/officeDocument/2006/relationships/hyperlink" Target="mailto:ldegreef@cs.washington.edu" TargetMode="External"/><Relationship Id="rId6" Type="http://schemas.openxmlformats.org/officeDocument/2006/relationships/hyperlink" Target="mailto:alonmil@cs.washington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1" Type="http://schemas.openxmlformats.org/officeDocument/2006/relationships/tags" Target="../tags/tag12.xml"/><Relationship Id="rId12" Type="http://schemas.openxmlformats.org/officeDocument/2006/relationships/slideLayout" Target="../slideLayouts/slideLayout2.xml"/><Relationship Id="rId13" Type="http://schemas.openxmlformats.org/officeDocument/2006/relationships/notesSlide" Target="../notesSlides/notesSlide24.xml"/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tags" Target="../tags/tag6.xml"/><Relationship Id="rId6" Type="http://schemas.openxmlformats.org/officeDocument/2006/relationships/tags" Target="../tags/tag7.xml"/><Relationship Id="rId7" Type="http://schemas.openxmlformats.org/officeDocument/2006/relationships/tags" Target="../tags/tag8.xml"/><Relationship Id="rId8" Type="http://schemas.openxmlformats.org/officeDocument/2006/relationships/tags" Target="../tags/tag9.xml"/><Relationship Id="rId9" Type="http://schemas.openxmlformats.org/officeDocument/2006/relationships/tags" Target="../tags/tag10.xml"/><Relationship Id="rId10" Type="http://schemas.openxmlformats.org/officeDocument/2006/relationships/tags" Target="../tags/tag11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tags" Target="../tags/tag21.xml"/><Relationship Id="rId20" Type="http://schemas.openxmlformats.org/officeDocument/2006/relationships/tags" Target="../tags/tag32.xml"/><Relationship Id="rId21" Type="http://schemas.openxmlformats.org/officeDocument/2006/relationships/tags" Target="../tags/tag33.xml"/><Relationship Id="rId22" Type="http://schemas.openxmlformats.org/officeDocument/2006/relationships/tags" Target="../tags/tag34.xml"/><Relationship Id="rId23" Type="http://schemas.openxmlformats.org/officeDocument/2006/relationships/tags" Target="../tags/tag35.xml"/><Relationship Id="rId24" Type="http://schemas.openxmlformats.org/officeDocument/2006/relationships/tags" Target="../tags/tag36.xml"/><Relationship Id="rId25" Type="http://schemas.openxmlformats.org/officeDocument/2006/relationships/tags" Target="../tags/tag37.xml"/><Relationship Id="rId26" Type="http://schemas.openxmlformats.org/officeDocument/2006/relationships/tags" Target="../tags/tag38.xml"/><Relationship Id="rId27" Type="http://schemas.openxmlformats.org/officeDocument/2006/relationships/tags" Target="../tags/tag39.xml"/><Relationship Id="rId28" Type="http://schemas.openxmlformats.org/officeDocument/2006/relationships/tags" Target="../tags/tag40.xml"/><Relationship Id="rId29" Type="http://schemas.openxmlformats.org/officeDocument/2006/relationships/tags" Target="../tags/tag41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25.xml"/><Relationship Id="rId10" Type="http://schemas.openxmlformats.org/officeDocument/2006/relationships/tags" Target="../tags/tag22.xml"/><Relationship Id="rId11" Type="http://schemas.openxmlformats.org/officeDocument/2006/relationships/tags" Target="../tags/tag23.xml"/><Relationship Id="rId12" Type="http://schemas.openxmlformats.org/officeDocument/2006/relationships/tags" Target="../tags/tag24.xml"/><Relationship Id="rId13" Type="http://schemas.openxmlformats.org/officeDocument/2006/relationships/tags" Target="../tags/tag25.xml"/><Relationship Id="rId14" Type="http://schemas.openxmlformats.org/officeDocument/2006/relationships/tags" Target="../tags/tag26.xml"/><Relationship Id="rId15" Type="http://schemas.openxmlformats.org/officeDocument/2006/relationships/tags" Target="../tags/tag27.xml"/><Relationship Id="rId16" Type="http://schemas.openxmlformats.org/officeDocument/2006/relationships/tags" Target="../tags/tag28.xml"/><Relationship Id="rId17" Type="http://schemas.openxmlformats.org/officeDocument/2006/relationships/tags" Target="../tags/tag29.xml"/><Relationship Id="rId18" Type="http://schemas.openxmlformats.org/officeDocument/2006/relationships/tags" Target="../tags/tag30.xml"/><Relationship Id="rId19" Type="http://schemas.openxmlformats.org/officeDocument/2006/relationships/tags" Target="../tags/tag31.xml"/><Relationship Id="rId1" Type="http://schemas.openxmlformats.org/officeDocument/2006/relationships/tags" Target="../tags/tag13.xml"/><Relationship Id="rId2" Type="http://schemas.openxmlformats.org/officeDocument/2006/relationships/tags" Target="../tags/tag14.xml"/><Relationship Id="rId3" Type="http://schemas.openxmlformats.org/officeDocument/2006/relationships/tags" Target="../tags/tag15.xml"/><Relationship Id="rId4" Type="http://schemas.openxmlformats.org/officeDocument/2006/relationships/tags" Target="../tags/tag16.xml"/><Relationship Id="rId5" Type="http://schemas.openxmlformats.org/officeDocument/2006/relationships/tags" Target="../tags/tag17.xml"/><Relationship Id="rId6" Type="http://schemas.openxmlformats.org/officeDocument/2006/relationships/tags" Target="../tags/tag18.xml"/><Relationship Id="rId7" Type="http://schemas.openxmlformats.org/officeDocument/2006/relationships/tags" Target="../tags/tag19.xml"/><Relationship Id="rId8" Type="http://schemas.openxmlformats.org/officeDocument/2006/relationships/tags" Target="../tags/tag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tags" Target="../tags/tag50.xml"/><Relationship Id="rId20" Type="http://schemas.openxmlformats.org/officeDocument/2006/relationships/tags" Target="../tags/tag61.xml"/><Relationship Id="rId21" Type="http://schemas.openxmlformats.org/officeDocument/2006/relationships/tags" Target="../tags/tag62.xml"/><Relationship Id="rId22" Type="http://schemas.openxmlformats.org/officeDocument/2006/relationships/tags" Target="../tags/tag63.xml"/><Relationship Id="rId23" Type="http://schemas.openxmlformats.org/officeDocument/2006/relationships/tags" Target="../tags/tag64.xml"/><Relationship Id="rId24" Type="http://schemas.openxmlformats.org/officeDocument/2006/relationships/tags" Target="../tags/tag65.xml"/><Relationship Id="rId25" Type="http://schemas.openxmlformats.org/officeDocument/2006/relationships/tags" Target="../tags/tag66.xml"/><Relationship Id="rId26" Type="http://schemas.openxmlformats.org/officeDocument/2006/relationships/tags" Target="../tags/tag67.xml"/><Relationship Id="rId27" Type="http://schemas.openxmlformats.org/officeDocument/2006/relationships/tags" Target="../tags/tag68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26.xml"/><Relationship Id="rId10" Type="http://schemas.openxmlformats.org/officeDocument/2006/relationships/tags" Target="../tags/tag51.xml"/><Relationship Id="rId11" Type="http://schemas.openxmlformats.org/officeDocument/2006/relationships/tags" Target="../tags/tag52.xml"/><Relationship Id="rId12" Type="http://schemas.openxmlformats.org/officeDocument/2006/relationships/tags" Target="../tags/tag53.xml"/><Relationship Id="rId13" Type="http://schemas.openxmlformats.org/officeDocument/2006/relationships/tags" Target="../tags/tag54.xml"/><Relationship Id="rId14" Type="http://schemas.openxmlformats.org/officeDocument/2006/relationships/tags" Target="../tags/tag55.xml"/><Relationship Id="rId15" Type="http://schemas.openxmlformats.org/officeDocument/2006/relationships/tags" Target="../tags/tag56.xml"/><Relationship Id="rId16" Type="http://schemas.openxmlformats.org/officeDocument/2006/relationships/tags" Target="../tags/tag57.xml"/><Relationship Id="rId17" Type="http://schemas.openxmlformats.org/officeDocument/2006/relationships/tags" Target="../tags/tag58.xml"/><Relationship Id="rId18" Type="http://schemas.openxmlformats.org/officeDocument/2006/relationships/tags" Target="../tags/tag59.xml"/><Relationship Id="rId19" Type="http://schemas.openxmlformats.org/officeDocument/2006/relationships/tags" Target="../tags/tag60.xml"/><Relationship Id="rId1" Type="http://schemas.openxmlformats.org/officeDocument/2006/relationships/tags" Target="../tags/tag42.xml"/><Relationship Id="rId2" Type="http://schemas.openxmlformats.org/officeDocument/2006/relationships/tags" Target="../tags/tag43.xml"/><Relationship Id="rId3" Type="http://schemas.openxmlformats.org/officeDocument/2006/relationships/tags" Target="../tags/tag44.xml"/><Relationship Id="rId4" Type="http://schemas.openxmlformats.org/officeDocument/2006/relationships/tags" Target="../tags/tag45.xml"/><Relationship Id="rId5" Type="http://schemas.openxmlformats.org/officeDocument/2006/relationships/tags" Target="../tags/tag46.xml"/><Relationship Id="rId6" Type="http://schemas.openxmlformats.org/officeDocument/2006/relationships/tags" Target="../tags/tag47.xml"/><Relationship Id="rId7" Type="http://schemas.openxmlformats.org/officeDocument/2006/relationships/tags" Target="../tags/tag48.xml"/><Relationship Id="rId8" Type="http://schemas.openxmlformats.org/officeDocument/2006/relationships/tags" Target="../tags/tag4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1" Type="http://schemas.openxmlformats.org/officeDocument/2006/relationships/tags" Target="../tags/tag79.xml"/><Relationship Id="rId12" Type="http://schemas.openxmlformats.org/officeDocument/2006/relationships/tags" Target="../tags/tag80.xml"/><Relationship Id="rId13" Type="http://schemas.openxmlformats.org/officeDocument/2006/relationships/tags" Target="../tags/tag81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28.xml"/><Relationship Id="rId1" Type="http://schemas.openxmlformats.org/officeDocument/2006/relationships/tags" Target="../tags/tag69.xml"/><Relationship Id="rId2" Type="http://schemas.openxmlformats.org/officeDocument/2006/relationships/tags" Target="../tags/tag70.xml"/><Relationship Id="rId3" Type="http://schemas.openxmlformats.org/officeDocument/2006/relationships/tags" Target="../tags/tag71.xml"/><Relationship Id="rId4" Type="http://schemas.openxmlformats.org/officeDocument/2006/relationships/tags" Target="../tags/tag72.xml"/><Relationship Id="rId5" Type="http://schemas.openxmlformats.org/officeDocument/2006/relationships/tags" Target="../tags/tag73.xml"/><Relationship Id="rId6" Type="http://schemas.openxmlformats.org/officeDocument/2006/relationships/tags" Target="../tags/tag74.xml"/><Relationship Id="rId7" Type="http://schemas.openxmlformats.org/officeDocument/2006/relationships/tags" Target="../tags/tag75.xml"/><Relationship Id="rId8" Type="http://schemas.openxmlformats.org/officeDocument/2006/relationships/tags" Target="../tags/tag76.xml"/><Relationship Id="rId9" Type="http://schemas.openxmlformats.org/officeDocument/2006/relationships/tags" Target="../tags/tag77.xml"/><Relationship Id="rId10" Type="http://schemas.openxmlformats.org/officeDocument/2006/relationships/tags" Target="../tags/tag7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pts.washington.edu/aslab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000" i="0" dirty="0" smtClean="0">
                <a:solidFill>
                  <a:srgbClr val="0000FF"/>
                </a:solidFill>
              </a:rPr>
              <a:t>CSE373: Data Structures and Algorithms</a:t>
            </a:r>
            <a:r>
              <a:rPr lang="en-US" sz="3000" i="0" dirty="0" smtClean="0">
                <a:solidFill>
                  <a:srgbClr val="DE5A51"/>
                </a:solidFill>
              </a:rPr>
              <a:t/>
            </a:r>
            <a:br>
              <a:rPr lang="en-US" sz="3000" i="0" dirty="0" smtClean="0">
                <a:solidFill>
                  <a:srgbClr val="DE5A51"/>
                </a:solidFill>
              </a:rPr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000" i="0" dirty="0" smtClean="0"/>
              <a:t>Lecture 1: Introduction; ADTs; Stacks/Queues</a:t>
            </a:r>
            <a:endParaRPr lang="en-US" sz="30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Hunter Zahn</a:t>
            </a:r>
          </a:p>
          <a:p>
            <a:r>
              <a:rPr lang="en-US" sz="2400" dirty="0" smtClean="0"/>
              <a:t>Summer 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2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Course Work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6</a:t>
            </a:r>
            <a:r>
              <a:rPr lang="en-US" dirty="0" smtClean="0"/>
              <a:t> </a:t>
            </a:r>
            <a:r>
              <a:rPr lang="en-US" dirty="0" err="1" smtClean="0"/>
              <a:t>homeworks</a:t>
            </a:r>
            <a:r>
              <a:rPr lang="en-US" dirty="0" smtClean="0"/>
              <a:t> (50%)</a:t>
            </a:r>
          </a:p>
          <a:p>
            <a:pPr lvl="1"/>
            <a:r>
              <a:rPr lang="en-US" dirty="0" smtClean="0"/>
              <a:t>Most involve programming, but also written questions</a:t>
            </a:r>
          </a:p>
          <a:p>
            <a:pPr lvl="1"/>
            <a:r>
              <a:rPr lang="en-US" dirty="0" smtClean="0"/>
              <a:t>Higher-level concepts than “just code it up”</a:t>
            </a:r>
          </a:p>
          <a:p>
            <a:pPr lvl="1"/>
            <a:r>
              <a:rPr lang="en-US" dirty="0" smtClean="0"/>
              <a:t>First programming assignment due week from Friday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Midterm(s) (20%): TBD. Will announce more about these in the coming week.</a:t>
            </a:r>
          </a:p>
          <a:p>
            <a:endParaRPr lang="en-US" dirty="0"/>
          </a:p>
          <a:p>
            <a:r>
              <a:rPr lang="en-US" dirty="0" smtClean="0"/>
              <a:t>Final exam: </a:t>
            </a:r>
            <a:r>
              <a:rPr lang="en-US" dirty="0" smtClean="0"/>
              <a:t>Friday, August 19th, in class.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54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Collaboration and Academic Integrity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Read the course policy very carefully</a:t>
            </a:r>
          </a:p>
          <a:p>
            <a:pPr lvl="1"/>
            <a:r>
              <a:rPr lang="en-US" dirty="0" smtClean="0"/>
              <a:t>Explains quite clearly how you can and cannot get/provide help on homework and projects</a:t>
            </a:r>
          </a:p>
          <a:p>
            <a:endParaRPr lang="en-US" dirty="0" smtClean="0"/>
          </a:p>
          <a:p>
            <a:r>
              <a:rPr lang="en-US" dirty="0" smtClean="0"/>
              <a:t>Always explain any unconventional action on your part</a:t>
            </a:r>
          </a:p>
          <a:p>
            <a:pPr lvl="1"/>
            <a:r>
              <a:rPr lang="en-US" dirty="0" smtClean="0"/>
              <a:t>When it happens, when you submit, not when </a:t>
            </a:r>
            <a:r>
              <a:rPr lang="en-US" dirty="0" smtClean="0"/>
              <a:t>asked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offer great trust but with little sympathy for violations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Honest work is the most important feature of a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7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Some details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dirty="0"/>
              <a:t>You are expected to do your own work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Exceptions (group work), if any, will be clearly announced</a:t>
            </a:r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Sharing </a:t>
            </a:r>
            <a:r>
              <a:rPr lang="en-US" altLang="en-US" dirty="0"/>
              <a:t>solutions, doing work </a:t>
            </a:r>
            <a:r>
              <a:rPr lang="en-US" altLang="en-US" dirty="0" smtClean="0"/>
              <a:t>for, </a:t>
            </a:r>
            <a:r>
              <a:rPr lang="en-US" altLang="en-US" dirty="0"/>
              <a:t>or accepting work from others is </a:t>
            </a:r>
            <a:r>
              <a:rPr lang="en-US" altLang="en-US" dirty="0" smtClean="0"/>
              <a:t>cheating</a:t>
            </a:r>
            <a:endParaRPr lang="en-US" altLang="en-US" dirty="0"/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Referring </a:t>
            </a:r>
            <a:r>
              <a:rPr lang="en-US" altLang="en-US" dirty="0"/>
              <a:t>to solutions from this or other courses from previous quarters is </a:t>
            </a:r>
            <a:r>
              <a:rPr lang="en-US" altLang="en-US" dirty="0" smtClean="0"/>
              <a:t>cheating</a:t>
            </a:r>
            <a:endParaRPr lang="en-US" altLang="en-US" dirty="0"/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But you can learn from each other: see the policy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7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Gilligan’s </a:t>
            </a:r>
            <a:r>
              <a:rPr lang="en-US" dirty="0" smtClean="0">
                <a:solidFill>
                  <a:srgbClr val="0000FF"/>
                </a:solidFill>
              </a:rPr>
              <a:t>Island Rule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874924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You spend at least 30 minutes on each and every problem (or programming assignment) alone, before discussing it with others.</a:t>
            </a:r>
          </a:p>
          <a:p>
            <a:endParaRPr lang="en-US" dirty="0" smtClean="0"/>
          </a:p>
          <a:p>
            <a:r>
              <a:rPr lang="en-US" dirty="0" smtClean="0"/>
              <a:t>Cooperation is limited to group discussion and brainstorming. No written or electronic material may be exchanged or leave the brainstorming session.</a:t>
            </a:r>
          </a:p>
          <a:p>
            <a:endParaRPr lang="en-US" dirty="0" smtClean="0"/>
          </a:p>
          <a:p>
            <a:r>
              <a:rPr lang="en-US" dirty="0" smtClean="0"/>
              <a:t>You write up each and every problem in your own writing, using your own words, and fully understanding your solution (similarly you must write code on your own).</a:t>
            </a:r>
          </a:p>
          <a:p>
            <a:endParaRPr lang="en-US" dirty="0" smtClean="0"/>
          </a:p>
          <a:p>
            <a:r>
              <a:rPr lang="en-US" dirty="0" smtClean="0"/>
              <a:t>You identify each person that you collaborated with at the top of your written homework or in your README file.</a:t>
            </a:r>
          </a:p>
          <a:p>
            <a:endParaRPr lang="en-US" dirty="0"/>
          </a:p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(See policy online)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338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Unsolicited advice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Get to class on time!</a:t>
            </a:r>
          </a:p>
          <a:p>
            <a:pPr lvl="1"/>
            <a:r>
              <a:rPr lang="en-US" dirty="0" smtClean="0"/>
              <a:t>Instructor pet peeve (I will start and end promptly)</a:t>
            </a:r>
          </a:p>
          <a:p>
            <a:pPr lvl="1"/>
            <a:r>
              <a:rPr lang="en-US" dirty="0" smtClean="0"/>
              <a:t>First 2 minutes are </a:t>
            </a:r>
            <a:r>
              <a:rPr lang="en-US" i="1" dirty="0" smtClean="0"/>
              <a:t>much</a:t>
            </a:r>
            <a:r>
              <a:rPr lang="en-US" dirty="0" smtClean="0"/>
              <a:t> more important than last 2</a:t>
            </a:r>
            <a:r>
              <a:rPr lang="en-US" dirty="0" smtClean="0"/>
              <a:t>!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Learn this stuff</a:t>
            </a:r>
          </a:p>
          <a:p>
            <a:pPr lvl="1"/>
            <a:r>
              <a:rPr lang="en-US" dirty="0" smtClean="0"/>
              <a:t>It is at the absolute core of computing and software</a:t>
            </a:r>
          </a:p>
          <a:p>
            <a:pPr lvl="1"/>
            <a:r>
              <a:rPr lang="en-US" dirty="0" smtClean="0"/>
              <a:t>Falling behind only makes more work for you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Have fun</a:t>
            </a:r>
          </a:p>
          <a:p>
            <a:pPr lvl="1"/>
            <a:r>
              <a:rPr lang="en-US" dirty="0" smtClean="0"/>
              <a:t>So much easier to be motivated and learn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3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Today in Class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mechanics:  Did I forget anything?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What this course is </a:t>
            </a:r>
            <a:r>
              <a:rPr lang="en-US" dirty="0" smtClean="0">
                <a:solidFill>
                  <a:schemeClr val="accent2"/>
                </a:solidFill>
              </a:rPr>
              <a:t>about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Course Goals</a:t>
            </a:r>
            <a:endParaRPr lang="en-US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Start </a:t>
            </a:r>
            <a:r>
              <a:rPr lang="en-US" i="1" dirty="0"/>
              <a:t>abstract data types</a:t>
            </a:r>
            <a:r>
              <a:rPr lang="en-US" dirty="0"/>
              <a:t> (ADTs), </a:t>
            </a:r>
            <a:r>
              <a:rPr lang="en-US" i="1" dirty="0"/>
              <a:t>stacks</a:t>
            </a:r>
            <a:r>
              <a:rPr lang="en-US" dirty="0"/>
              <a:t>, and </a:t>
            </a:r>
            <a:r>
              <a:rPr lang="en-US" i="1" dirty="0"/>
              <a:t>queues</a:t>
            </a:r>
          </a:p>
          <a:p>
            <a:pPr lvl="1"/>
            <a:r>
              <a:rPr lang="en-US" dirty="0"/>
              <a:t>Largely review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55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Assumed background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ts val="525"/>
              </a:spcBef>
              <a:spcAft>
                <a:spcPts val="525"/>
              </a:spcAft>
            </a:pPr>
            <a:r>
              <a:rPr lang="en-US" altLang="en-US" dirty="0"/>
              <a:t>Prerequisite is </a:t>
            </a:r>
            <a:r>
              <a:rPr lang="en-US" altLang="en-US" dirty="0" smtClean="0"/>
              <a:t>CSE143</a:t>
            </a:r>
          </a:p>
          <a:p>
            <a:pPr>
              <a:lnSpc>
                <a:spcPct val="80000"/>
              </a:lnSpc>
              <a:spcBef>
                <a:spcPts val="525"/>
              </a:spcBef>
              <a:spcAft>
                <a:spcPts val="525"/>
              </a:spcAft>
            </a:pPr>
            <a:endParaRPr lang="en-US" altLang="en-US" dirty="0"/>
          </a:p>
          <a:p>
            <a:pPr>
              <a:lnSpc>
                <a:spcPct val="80000"/>
              </a:lnSpc>
              <a:spcBef>
                <a:spcPts val="525"/>
              </a:spcBef>
              <a:spcAft>
                <a:spcPts val="525"/>
              </a:spcAft>
            </a:pPr>
            <a:r>
              <a:rPr lang="en-US" altLang="en-US" dirty="0"/>
              <a:t>Topics you should have a basic understanding of:</a:t>
            </a:r>
          </a:p>
          <a:p>
            <a:pPr lvl="1">
              <a:lnSpc>
                <a:spcPct val="80000"/>
              </a:lnSpc>
              <a:spcBef>
                <a:spcPts val="525"/>
              </a:spcBef>
              <a:spcAft>
                <a:spcPts val="525"/>
              </a:spcAft>
            </a:pPr>
            <a:r>
              <a:rPr lang="en-US" altLang="en-US" dirty="0"/>
              <a:t>Variables, conditionals, loops, </a:t>
            </a:r>
            <a:r>
              <a:rPr lang="en-US" altLang="en-US" dirty="0" smtClean="0"/>
              <a:t>methods, </a:t>
            </a:r>
            <a:r>
              <a:rPr lang="en-US" altLang="en-US" dirty="0"/>
              <a:t>fundamentals of defining classes and inheritance, arrays, single linked lists, simple binary trees, recursion, some sorting and searching algorithms, basic algorithm analysis (e.g., </a:t>
            </a:r>
            <a:r>
              <a:rPr lang="en-US" altLang="en-US" i="1" dirty="0"/>
              <a:t>O</a:t>
            </a:r>
            <a:r>
              <a:rPr lang="en-US" altLang="en-US" dirty="0"/>
              <a:t>(n) </a:t>
            </a:r>
            <a:r>
              <a:rPr lang="en-US" altLang="en-US" dirty="0" err="1"/>
              <a:t>vs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r>
              <a:rPr lang="en-US" altLang="en-US" dirty="0"/>
              <a:t>(n</a:t>
            </a:r>
            <a:r>
              <a:rPr lang="en-US" altLang="en-US" baseline="30000" dirty="0"/>
              <a:t>2</a:t>
            </a:r>
            <a:r>
              <a:rPr lang="en-US" altLang="en-US" dirty="0"/>
              <a:t>) and similar things</a:t>
            </a:r>
            <a:r>
              <a:rPr lang="en-US" altLang="en-US" dirty="0" smtClean="0"/>
              <a:t>)</a:t>
            </a:r>
          </a:p>
          <a:p>
            <a:pPr lvl="1">
              <a:lnSpc>
                <a:spcPct val="80000"/>
              </a:lnSpc>
              <a:spcBef>
                <a:spcPts val="525"/>
              </a:spcBef>
              <a:spcAft>
                <a:spcPts val="525"/>
              </a:spcAft>
            </a:pPr>
            <a:endParaRPr lang="en-US" altLang="en-US" dirty="0"/>
          </a:p>
          <a:p>
            <a:pPr>
              <a:lnSpc>
                <a:spcPct val="80000"/>
              </a:lnSpc>
              <a:spcBef>
                <a:spcPts val="525"/>
              </a:spcBef>
              <a:spcAft>
                <a:spcPts val="525"/>
              </a:spcAft>
            </a:pPr>
            <a:r>
              <a:rPr lang="en-US" altLang="en-US" dirty="0"/>
              <a:t>We can fill in gaps as needed, but if any topics are new, plan on some extra studying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7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 CSE 143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Learned fundamentals of computer science</a:t>
            </a:r>
          </a:p>
          <a:p>
            <a:pPr lvl="1"/>
            <a:r>
              <a:rPr lang="en-US" dirty="0" smtClean="0"/>
              <a:t>Variables, conditions, loops, methods, recursion, etc..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Also learned about Data Structures!</a:t>
            </a:r>
          </a:p>
          <a:p>
            <a:pPr lvl="2"/>
            <a:r>
              <a:rPr lang="en-US" dirty="0" smtClean="0"/>
              <a:t>Which ones?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26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143 </a:t>
            </a:r>
            <a:r>
              <a:rPr lang="en-US" dirty="0" err="1" smtClean="0">
                <a:solidFill>
                  <a:srgbClr val="0000FF"/>
                </a:solidFill>
              </a:rPr>
              <a:t>vs</a:t>
            </a:r>
            <a:r>
              <a:rPr lang="en-US" dirty="0" smtClean="0">
                <a:solidFill>
                  <a:srgbClr val="0000FF"/>
                </a:solidFill>
              </a:rPr>
              <a:t> 373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143: Showed you how to use data structures</a:t>
            </a:r>
          </a:p>
          <a:p>
            <a:endParaRPr lang="en-US" dirty="0"/>
          </a:p>
          <a:p>
            <a:r>
              <a:rPr lang="en-US" dirty="0" smtClean="0"/>
              <a:t>One goal of 373: </a:t>
            </a:r>
          </a:p>
          <a:p>
            <a:pPr lvl="1"/>
            <a:r>
              <a:rPr lang="en-US" dirty="0" smtClean="0"/>
              <a:t>Provide you with the tools to understand when and why one would use certain data structures/algorithms over others</a:t>
            </a:r>
          </a:p>
          <a:p>
            <a:pPr lvl="2"/>
            <a:r>
              <a:rPr lang="en-US" dirty="0" smtClean="0"/>
              <a:t>And to be able to implement your own!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17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 373 is about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Deeply understand the basic structures used in all software</a:t>
            </a:r>
          </a:p>
          <a:p>
            <a:pPr lvl="1"/>
            <a:r>
              <a:rPr lang="en-US" dirty="0" smtClean="0"/>
              <a:t>Understand the data structures and their </a:t>
            </a:r>
            <a:r>
              <a:rPr lang="en-US" dirty="0" smtClean="0">
                <a:solidFill>
                  <a:schemeClr val="accent2"/>
                </a:solidFill>
              </a:rPr>
              <a:t>trade-offs</a:t>
            </a:r>
          </a:p>
          <a:p>
            <a:pPr lvl="1"/>
            <a:r>
              <a:rPr lang="en-US" dirty="0" smtClean="0"/>
              <a:t>Rigorously </a:t>
            </a:r>
            <a:r>
              <a:rPr lang="en-US" dirty="0" smtClean="0">
                <a:solidFill>
                  <a:schemeClr val="accent2"/>
                </a:solidFill>
              </a:rPr>
              <a:t>analyze</a:t>
            </a:r>
            <a:r>
              <a:rPr lang="en-US" dirty="0" smtClean="0"/>
              <a:t> the algorithms that use them (math!)</a:t>
            </a:r>
          </a:p>
          <a:p>
            <a:pPr lvl="1"/>
            <a:r>
              <a:rPr lang="en-US" dirty="0" smtClean="0"/>
              <a:t>Learn how to </a:t>
            </a:r>
            <a:r>
              <a:rPr lang="en-US" dirty="0" smtClean="0">
                <a:solidFill>
                  <a:schemeClr val="accent2"/>
                </a:solidFill>
              </a:rPr>
              <a:t>pick</a:t>
            </a:r>
            <a:r>
              <a:rPr lang="en-US" dirty="0" smtClean="0"/>
              <a:t> “the right thing for the job”</a:t>
            </a:r>
          </a:p>
          <a:p>
            <a:pPr lvl="1"/>
            <a:r>
              <a:rPr lang="en-US" altLang="en-US" dirty="0"/>
              <a:t>More thorough and rigorous take on topics introduced in </a:t>
            </a:r>
            <a:br>
              <a:rPr lang="en-US" altLang="en-US" dirty="0"/>
            </a:br>
            <a:r>
              <a:rPr lang="en-US" altLang="en-US" dirty="0" smtClean="0"/>
              <a:t>CSE143 </a:t>
            </a:r>
            <a:r>
              <a:rPr lang="en-US" altLang="en-US" dirty="0"/>
              <a:t>(plus more new </a:t>
            </a:r>
            <a:r>
              <a:rPr lang="en-US" altLang="en-US" dirty="0" smtClean="0"/>
              <a:t>topics</a:t>
            </a:r>
            <a:r>
              <a:rPr lang="en-US" altLang="en-US" dirty="0"/>
              <a:t>)</a:t>
            </a:r>
            <a:endParaRPr lang="en-US" altLang="en-US" dirty="0"/>
          </a:p>
          <a:p>
            <a:endParaRPr lang="en-US" dirty="0"/>
          </a:p>
          <a:p>
            <a:r>
              <a:rPr lang="en-US" dirty="0" smtClean="0"/>
              <a:t>Practice design, analysis, and implementation</a:t>
            </a:r>
          </a:p>
          <a:p>
            <a:pPr lvl="1"/>
            <a:r>
              <a:rPr lang="en-US" dirty="0" smtClean="0"/>
              <a:t>The elegant interplay of “theory” and “engineering” at the core of computer science</a:t>
            </a:r>
          </a:p>
          <a:p>
            <a:pPr lvl="1"/>
            <a:endParaRPr lang="en-US" dirty="0"/>
          </a:p>
          <a:p>
            <a:r>
              <a:rPr lang="en-US" dirty="0" smtClean="0"/>
              <a:t>More programming experience (as a way to learn)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2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651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Course staff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137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Instructor</a:t>
            </a:r>
            <a:r>
              <a:rPr lang="en-US" sz="2400" dirty="0"/>
              <a:t>: </a:t>
            </a:r>
            <a:r>
              <a:rPr lang="en-US" sz="2400" dirty="0" smtClean="0"/>
              <a:t>Hunter Zahn, </a:t>
            </a:r>
            <a:r>
              <a:rPr lang="en-US" sz="2400" dirty="0" smtClean="0">
                <a:hlinkClick r:id="rId3"/>
              </a:rPr>
              <a:t>hzahn93@cs.washington.edu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AutoShape 2" descr="https://mail.google.com/mail/u/1/?ui=2&amp;ik=607a90e476&amp;view=att&amp;th=1414e9da68c3345c&amp;attid=0.1.1&amp;disp=emb&amp;zw&amp;atsh=1"/>
          <p:cNvSpPr>
            <a:spLocks noChangeAspect="1" noChangeArrowheads="1"/>
          </p:cNvSpPr>
          <p:nvPr/>
        </p:nvSpPr>
        <p:spPr bwMode="auto">
          <a:xfrm>
            <a:off x="155575" y="-2057400"/>
            <a:ext cx="28575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2286000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 smtClean="0">
                <a:latin typeface="Calibri"/>
                <a:cs typeface="Calibri"/>
              </a:rPr>
              <a:t>TA</a:t>
            </a:r>
            <a:r>
              <a:rPr lang="en-US" b="0" dirty="0">
                <a:latin typeface="Calibri"/>
                <a:cs typeface="Calibri"/>
              </a:rPr>
              <a:t>: Dan Butler : </a:t>
            </a:r>
            <a:r>
              <a:rPr lang="en-US" b="0" dirty="0">
                <a:latin typeface="Calibri"/>
                <a:cs typeface="Calibri"/>
                <a:hlinkClick r:id="rId4"/>
              </a:rPr>
              <a:t>djbutler@cs.washington.edu</a:t>
            </a:r>
            <a:r>
              <a:rPr lang="en-US" b="0" dirty="0">
                <a:latin typeface="Calibri"/>
                <a:cs typeface="Calibri"/>
              </a:rPr>
              <a:t> </a:t>
            </a:r>
            <a:endParaRPr lang="en-US" b="0" dirty="0" smtClean="0">
              <a:latin typeface="Calibri"/>
              <a:cs typeface="Calibri"/>
            </a:endParaRPr>
          </a:p>
          <a:p>
            <a:r>
              <a:rPr lang="en-US" b="0" dirty="0" smtClean="0">
                <a:latin typeface="Calibri"/>
                <a:cs typeface="Calibri"/>
              </a:rPr>
              <a:t>TA</a:t>
            </a:r>
            <a:r>
              <a:rPr lang="en-US" b="0" dirty="0">
                <a:latin typeface="Calibri"/>
                <a:cs typeface="Calibri"/>
              </a:rPr>
              <a:t>: </a:t>
            </a:r>
            <a:r>
              <a:rPr lang="en-US" b="0" dirty="0" err="1">
                <a:latin typeface="Calibri"/>
                <a:cs typeface="Calibri"/>
              </a:rPr>
              <a:t>Lilian</a:t>
            </a:r>
            <a:r>
              <a:rPr lang="en-US" b="0" dirty="0">
                <a:latin typeface="Calibri"/>
                <a:cs typeface="Calibri"/>
              </a:rPr>
              <a:t> de </a:t>
            </a:r>
            <a:r>
              <a:rPr lang="en-US" b="0" dirty="0" err="1">
                <a:latin typeface="Calibri"/>
                <a:cs typeface="Calibri"/>
              </a:rPr>
              <a:t>Greef</a:t>
            </a:r>
            <a:r>
              <a:rPr lang="en-US" b="0" dirty="0">
                <a:latin typeface="Calibri"/>
                <a:cs typeface="Calibri"/>
              </a:rPr>
              <a:t> : </a:t>
            </a:r>
            <a:r>
              <a:rPr lang="en-US" b="0" dirty="0">
                <a:latin typeface="Calibri"/>
                <a:cs typeface="Calibri"/>
                <a:hlinkClick r:id="rId5"/>
              </a:rPr>
              <a:t>ldegreef@</a:t>
            </a:r>
            <a:r>
              <a:rPr lang="en-US" b="0" dirty="0" smtClean="0">
                <a:latin typeface="Calibri"/>
                <a:cs typeface="Calibri"/>
                <a:hlinkClick r:id="rId5"/>
              </a:rPr>
              <a:t>cs.washington.edu</a:t>
            </a:r>
            <a:endParaRPr lang="en-US" b="0" dirty="0" smtClean="0">
              <a:latin typeface="Calibri"/>
              <a:cs typeface="Calibri"/>
            </a:endParaRPr>
          </a:p>
          <a:p>
            <a:r>
              <a:rPr lang="en-US" b="0" dirty="0" smtClean="0">
                <a:latin typeface="Calibri"/>
                <a:cs typeface="Calibri"/>
              </a:rPr>
              <a:t>TA</a:t>
            </a:r>
            <a:r>
              <a:rPr lang="en-US" b="0" dirty="0">
                <a:latin typeface="Calibri"/>
                <a:cs typeface="Calibri"/>
              </a:rPr>
              <a:t>: </a:t>
            </a:r>
            <a:r>
              <a:rPr lang="en-US" b="0" dirty="0" err="1">
                <a:latin typeface="Calibri"/>
                <a:cs typeface="Calibri"/>
              </a:rPr>
              <a:t>Alon</a:t>
            </a:r>
            <a:r>
              <a:rPr lang="en-US" b="0" dirty="0">
                <a:latin typeface="Calibri"/>
                <a:cs typeface="Calibri"/>
              </a:rPr>
              <a:t> </a:t>
            </a:r>
            <a:r>
              <a:rPr lang="en-US" b="0" dirty="0" err="1">
                <a:latin typeface="Calibri"/>
                <a:cs typeface="Calibri"/>
              </a:rPr>
              <a:t>Milchgrub</a:t>
            </a:r>
            <a:r>
              <a:rPr lang="en-US" b="0" dirty="0">
                <a:latin typeface="Calibri"/>
                <a:cs typeface="Calibri"/>
              </a:rPr>
              <a:t> : </a:t>
            </a:r>
            <a:r>
              <a:rPr lang="en-US" b="0" dirty="0">
                <a:latin typeface="Calibri"/>
                <a:cs typeface="Calibri"/>
                <a:hlinkClick r:id="rId6"/>
              </a:rPr>
              <a:t>alonmil@</a:t>
            </a:r>
            <a:r>
              <a:rPr lang="en-US" b="0" dirty="0" smtClean="0">
                <a:latin typeface="Calibri"/>
                <a:cs typeface="Calibri"/>
                <a:hlinkClick r:id="rId6"/>
              </a:rPr>
              <a:t>cs.washington.edu</a:t>
            </a:r>
            <a:endParaRPr lang="en-US" b="0" dirty="0" smtClean="0">
              <a:latin typeface="Calibri"/>
              <a:cs typeface="Calibri"/>
            </a:endParaRPr>
          </a:p>
          <a:p>
            <a:endParaRPr lang="en-US" b="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00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Goals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 able to </a:t>
            </a:r>
            <a:r>
              <a:rPr lang="en-US" dirty="0" smtClean="0">
                <a:solidFill>
                  <a:schemeClr val="accent2"/>
                </a:solidFill>
              </a:rPr>
              <a:t>make good design choices</a:t>
            </a:r>
            <a:r>
              <a:rPr lang="en-US" dirty="0" smtClean="0"/>
              <a:t> as a developer, project manager, etc.</a:t>
            </a:r>
          </a:p>
          <a:p>
            <a:pPr lvl="1"/>
            <a:r>
              <a:rPr lang="en-US" dirty="0" smtClean="0"/>
              <a:t>Reason in terms of the general abstractions that come up in all non-trivial software (and many non-software) systems</a:t>
            </a:r>
          </a:p>
          <a:p>
            <a:r>
              <a:rPr lang="en-US" dirty="0" smtClean="0"/>
              <a:t>Be able to </a:t>
            </a:r>
            <a:r>
              <a:rPr lang="en-US" dirty="0" smtClean="0">
                <a:solidFill>
                  <a:schemeClr val="accent2"/>
                </a:solidFill>
              </a:rPr>
              <a:t>justify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communicate</a:t>
            </a:r>
            <a:r>
              <a:rPr lang="en-US" dirty="0" smtClean="0"/>
              <a:t> your design decisions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Dan Grossman’s </a:t>
            </a:r>
            <a:r>
              <a:rPr lang="en-US" dirty="0" smtClean="0"/>
              <a:t>take: </a:t>
            </a:r>
          </a:p>
          <a:p>
            <a:pPr lvl="1"/>
            <a:r>
              <a:rPr lang="en-US" dirty="0" smtClean="0"/>
              <a:t>Key abstractions used almost </a:t>
            </a:r>
            <a:r>
              <a:rPr lang="en-US" dirty="0" smtClean="0">
                <a:solidFill>
                  <a:schemeClr val="accent2"/>
                </a:solidFill>
              </a:rPr>
              <a:t>every day in just about anything related to computing and software</a:t>
            </a:r>
          </a:p>
          <a:p>
            <a:pPr lvl="1"/>
            <a:r>
              <a:rPr lang="en-US" dirty="0" smtClean="0"/>
              <a:t>It is a vocabulary you are likely to internalize permanently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2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Data Structures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</a:pPr>
            <a:r>
              <a:rPr lang="en-US" altLang="en-US" dirty="0"/>
              <a:t>Introduction to Algorithm Analysis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Lists, Stacks, Queues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Trees, Hashing, Dictionaries 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Heaps, Priority Queues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Sorting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Disjoint Sets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Graph </a:t>
            </a:r>
            <a:r>
              <a:rPr lang="en-US" altLang="en-US" dirty="0" smtClean="0"/>
              <a:t>Algorithms</a:t>
            </a:r>
          </a:p>
          <a:p>
            <a:pPr>
              <a:spcAft>
                <a:spcPts val="1200"/>
              </a:spcAft>
            </a:pPr>
            <a:r>
              <a:rPr lang="en-US" i="1" dirty="0" smtClean="0"/>
              <a:t>May have time for other brief exposure to topics, maybe parallelism</a:t>
            </a:r>
            <a:endParaRPr lang="en-US" i="1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0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Data structures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(Often highly </a:t>
            </a:r>
            <a:r>
              <a:rPr lang="en-US" i="1" dirty="0" smtClean="0"/>
              <a:t>non-obvious</a:t>
            </a:r>
            <a:r>
              <a:rPr lang="en-US" dirty="0" smtClean="0"/>
              <a:t>) ways to organize information to enable </a:t>
            </a:r>
            <a:r>
              <a:rPr lang="en-US" i="1" dirty="0" smtClean="0">
                <a:solidFill>
                  <a:schemeClr val="accent2"/>
                </a:solidFill>
              </a:rPr>
              <a:t>efficient</a:t>
            </a:r>
            <a:r>
              <a:rPr lang="en-US" dirty="0" smtClean="0"/>
              <a:t> computation over that information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 data structure supports certain </a:t>
            </a:r>
            <a:r>
              <a:rPr lang="en-US" i="1" dirty="0" smtClean="0"/>
              <a:t>operations</a:t>
            </a:r>
            <a:r>
              <a:rPr lang="en-US" dirty="0" smtClean="0"/>
              <a:t>, each with a:</a:t>
            </a:r>
          </a:p>
          <a:p>
            <a:pPr lvl="1"/>
            <a:r>
              <a:rPr lang="en-US" dirty="0" smtClean="0"/>
              <a:t>Meaning: what does the operation do/return</a:t>
            </a:r>
          </a:p>
          <a:p>
            <a:pPr lvl="1"/>
            <a:r>
              <a:rPr lang="en-US" dirty="0" smtClean="0"/>
              <a:t>Performance: how efficient is the operation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pPr lvl="1"/>
            <a:r>
              <a:rPr lang="en-US" b="1" i="1" dirty="0" smtClean="0"/>
              <a:t>List</a:t>
            </a:r>
            <a:r>
              <a:rPr lang="en-US" dirty="0" smtClean="0"/>
              <a:t>  with operations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</a:p>
          <a:p>
            <a:pPr lvl="1"/>
            <a:r>
              <a:rPr lang="en-US" b="1" i="1" dirty="0" smtClean="0"/>
              <a:t>Stack</a:t>
            </a:r>
            <a:r>
              <a:rPr lang="en-US" dirty="0" smtClean="0"/>
              <a:t>  with operations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0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Trade-offs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A data structure strives to provide many useful, efficient operations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But there are unavoidable trade-offs:</a:t>
            </a:r>
          </a:p>
          <a:p>
            <a:pPr lvl="1"/>
            <a:r>
              <a:rPr lang="en-US" dirty="0" smtClean="0"/>
              <a:t>Time vs. space</a:t>
            </a:r>
          </a:p>
          <a:p>
            <a:pPr lvl="1"/>
            <a:r>
              <a:rPr lang="en-US" dirty="0" smtClean="0"/>
              <a:t>One operation more efficient if another less efficient</a:t>
            </a:r>
          </a:p>
          <a:p>
            <a:pPr lvl="1"/>
            <a:r>
              <a:rPr lang="en-US" dirty="0" smtClean="0"/>
              <a:t>Generality vs. simplicity vs. performance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ask ourselves questions like:</a:t>
            </a:r>
          </a:p>
          <a:p>
            <a:pPr lvl="1"/>
            <a:r>
              <a:rPr lang="en-US" dirty="0" smtClean="0"/>
              <a:t>Does this support the operations I need efficiently?</a:t>
            </a:r>
          </a:p>
          <a:p>
            <a:pPr lvl="1"/>
            <a:r>
              <a:rPr lang="en-US" dirty="0" smtClean="0"/>
              <a:t>Will it be easy to use, implement, and debug?</a:t>
            </a:r>
          </a:p>
          <a:p>
            <a:pPr lvl="1"/>
            <a:r>
              <a:rPr lang="en-US" dirty="0" smtClean="0"/>
              <a:t>What assumptions am I making about how my software will be used? (E.g., more lookups or more inserts?)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060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Terminology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Abstract Data Type (ADT)</a:t>
            </a:r>
          </a:p>
          <a:p>
            <a:pPr lvl="1"/>
            <a:r>
              <a:rPr lang="en-US" dirty="0" smtClean="0"/>
              <a:t>Mathematical description of a “thing” with set of operations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Algorithm</a:t>
            </a:r>
          </a:p>
          <a:p>
            <a:pPr lvl="1"/>
            <a:r>
              <a:rPr lang="en-US" dirty="0" smtClean="0"/>
              <a:t>A high level, language-independent description of a step-by-step process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Data structure</a:t>
            </a:r>
          </a:p>
          <a:p>
            <a:pPr lvl="1"/>
            <a:r>
              <a:rPr lang="en-US" dirty="0" smtClean="0"/>
              <a:t>A specific organization of data and family of algorithms for implementing an ADT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Implementation</a:t>
            </a:r>
            <a:r>
              <a:rPr lang="en-US" dirty="0" smtClean="0"/>
              <a:t> of a data structure</a:t>
            </a:r>
          </a:p>
          <a:p>
            <a:pPr lvl="1"/>
            <a:r>
              <a:rPr lang="en-US" dirty="0" smtClean="0"/>
              <a:t>A specific implementation in a specific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46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ADT vs. Data Structure vs.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“Real life” Example (not perfect)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ADT: Automobile</a:t>
            </a:r>
          </a:p>
          <a:p>
            <a:pPr lvl="1"/>
            <a:r>
              <a:rPr lang="en-US" sz="2400" dirty="0" smtClean="0"/>
              <a:t>Operations: Accelerate, decelerate, etc…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Data Structure: Type of automobile</a:t>
            </a:r>
          </a:p>
          <a:p>
            <a:pPr lvl="1"/>
            <a:r>
              <a:rPr lang="en-US" sz="2400" dirty="0" smtClean="0"/>
              <a:t>Car, Motorcycle, Truck, etc…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Implementation (of Car): </a:t>
            </a:r>
          </a:p>
          <a:p>
            <a:pPr lvl="1"/>
            <a:r>
              <a:rPr lang="en-US" sz="2400" dirty="0" smtClean="0"/>
              <a:t>2009 Honda Civic, 2001 Subaru Outback, …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2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Example: Stacks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b="1" i="1" dirty="0" smtClean="0"/>
              <a:t>Stack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ADT</a:t>
            </a:r>
            <a:r>
              <a:rPr lang="en-US" dirty="0" smtClean="0"/>
              <a:t> supports operations: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: have there been same number of pops as pushes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: takes an item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: raises an error if empty, else returns most-recently pushed item not yet returned by a pop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dirty="0" smtClean="0">
                <a:cs typeface="Courier New" pitchFamily="49" charset="0"/>
              </a:rPr>
              <a:t>(possibly more operations)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Stack </a:t>
            </a:r>
            <a:r>
              <a:rPr lang="en-US" dirty="0" smtClean="0">
                <a:solidFill>
                  <a:schemeClr val="accent2"/>
                </a:solidFill>
              </a:rPr>
              <a:t>data structure</a:t>
            </a:r>
            <a:r>
              <a:rPr lang="en-US" dirty="0" smtClean="0"/>
              <a:t> could use a linked-list or an array or something else, and associated </a:t>
            </a:r>
            <a:r>
              <a:rPr lang="en-US" dirty="0" smtClean="0">
                <a:solidFill>
                  <a:schemeClr val="accent2"/>
                </a:solidFill>
              </a:rPr>
              <a:t>algorithms</a:t>
            </a:r>
            <a:r>
              <a:rPr lang="en-US" dirty="0" smtClean="0"/>
              <a:t> for the operations</a:t>
            </a:r>
          </a:p>
          <a:p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 smtClean="0">
                <a:solidFill>
                  <a:schemeClr val="accent2"/>
                </a:solidFill>
              </a:rPr>
              <a:t>implementation</a:t>
            </a:r>
            <a:r>
              <a:rPr lang="en-US" dirty="0" smtClean="0"/>
              <a:t> is in the library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java.util.Stack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83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Why useful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The Stack ADT is a useful abstraction because:</a:t>
            </a:r>
          </a:p>
          <a:p>
            <a:r>
              <a:rPr lang="en-US" dirty="0" smtClean="0"/>
              <a:t>It arises </a:t>
            </a:r>
            <a:r>
              <a:rPr lang="en-US" dirty="0" smtClean="0">
                <a:solidFill>
                  <a:schemeClr val="accent2"/>
                </a:solidFill>
              </a:rPr>
              <a:t>all the time</a:t>
            </a:r>
            <a:r>
              <a:rPr lang="en-US" dirty="0" smtClean="0"/>
              <a:t> in programming (e.g., see Weiss 3.6.3)</a:t>
            </a:r>
          </a:p>
          <a:p>
            <a:pPr lvl="1"/>
            <a:r>
              <a:rPr lang="en-US" dirty="0" smtClean="0"/>
              <a:t>Recursive function calls</a:t>
            </a:r>
          </a:p>
          <a:p>
            <a:pPr lvl="1"/>
            <a:r>
              <a:rPr lang="en-US" dirty="0" smtClean="0"/>
              <a:t>Balancing symbols (parentheses)</a:t>
            </a:r>
          </a:p>
          <a:p>
            <a:pPr lvl="1"/>
            <a:r>
              <a:rPr lang="en-US" dirty="0" smtClean="0"/>
              <a:t>Evaluating postfix notation: 3 4 + 5 * </a:t>
            </a:r>
          </a:p>
          <a:p>
            <a:pPr lvl="1"/>
            <a:r>
              <a:rPr lang="en-US" dirty="0" smtClean="0"/>
              <a:t>Clever: Infix ((3+4) * 5) to postfix conversion (see text)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can code up a </a:t>
            </a:r>
            <a:r>
              <a:rPr lang="en-US" dirty="0" smtClean="0">
                <a:solidFill>
                  <a:schemeClr val="accent2"/>
                </a:solidFill>
              </a:rPr>
              <a:t>reusable library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We can </a:t>
            </a:r>
            <a:r>
              <a:rPr lang="en-US" dirty="0" smtClean="0">
                <a:solidFill>
                  <a:schemeClr val="accent2"/>
                </a:solidFill>
              </a:rPr>
              <a:t>communicate</a:t>
            </a:r>
            <a:r>
              <a:rPr lang="en-US" dirty="0" smtClean="0"/>
              <a:t> in high-level terms</a:t>
            </a:r>
          </a:p>
          <a:p>
            <a:pPr lvl="1"/>
            <a:r>
              <a:rPr lang="en-US" dirty="0" smtClean="0"/>
              <a:t>“Use a stack and push numbers, popping for operators…”</a:t>
            </a:r>
          </a:p>
          <a:p>
            <a:pPr lvl="1"/>
            <a:r>
              <a:rPr lang="en-US" dirty="0" smtClean="0"/>
              <a:t>Rather than, “create a linked list and add a node when…”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667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Queue ADT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Operations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create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destroy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Just like a stack except:</a:t>
            </a:r>
          </a:p>
          <a:p>
            <a:pPr lvl="1"/>
            <a:r>
              <a:rPr lang="en-US" dirty="0" smtClean="0"/>
              <a:t>Stack: LIFO (last-in-first-out)</a:t>
            </a:r>
          </a:p>
          <a:p>
            <a:pPr lvl="1"/>
            <a:r>
              <a:rPr lang="en-US" dirty="0" smtClean="0"/>
              <a:t>Queue: FIFO (first-in-first-out)</a:t>
            </a:r>
          </a:p>
          <a:p>
            <a:endParaRPr lang="en-US" sz="1000" dirty="0" smtClean="0"/>
          </a:p>
          <a:p>
            <a:r>
              <a:rPr lang="en-US" dirty="0" smtClean="0"/>
              <a:t>Just as useful and ubiquitous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3276600" y="2362200"/>
            <a:ext cx="5038725" cy="1143000"/>
            <a:chOff x="3190875" y="2362200"/>
            <a:chExt cx="5038725" cy="1143000"/>
          </a:xfrm>
        </p:grpSpPr>
        <p:sp>
          <p:nvSpPr>
            <p:cNvPr id="7" name="Rectangle 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714875" y="2362200"/>
              <a:ext cx="1981200" cy="114300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dirty="0">
                  <a:solidFill>
                    <a:schemeClr val="accent2"/>
                  </a:solidFill>
                </a:rPr>
                <a:t>F E D C B</a:t>
              </a:r>
            </a:p>
          </p:txBody>
        </p:sp>
        <p:sp>
          <p:nvSpPr>
            <p:cNvPr id="8" name="Line 5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648075" y="2933700"/>
              <a:ext cx="10668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571875" y="2605088"/>
              <a:ext cx="10302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err="1">
                  <a:solidFill>
                    <a:schemeClr val="accent2"/>
                  </a:solidFill>
                </a:rPr>
                <a:t>enqueue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6696075" y="2933700"/>
              <a:ext cx="10668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656388" y="2590800"/>
              <a:ext cx="103028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>
                  <a:solidFill>
                    <a:schemeClr val="accent2"/>
                  </a:solidFill>
                </a:rPr>
                <a:t>dequeue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190875" y="2705100"/>
              <a:ext cx="4048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G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815263" y="2705100"/>
              <a:ext cx="414337" cy="4667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A</a:t>
              </a:r>
            </a:p>
          </p:txBody>
        </p:sp>
      </p:grpSp>
      <p:sp>
        <p:nvSpPr>
          <p:cNvPr id="15" name="TextBox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0" y="3886200"/>
            <a:ext cx="71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/>
              <a:t>Back</a:t>
            </a:r>
            <a:endParaRPr lang="en-US" altLang="en-US" dirty="0"/>
          </a:p>
        </p:txBody>
      </p:sp>
      <p:sp>
        <p:nvSpPr>
          <p:cNvPr id="16" name="TextBox 1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54750" y="3886200"/>
            <a:ext cx="739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/>
              <a:t>Front</a:t>
            </a:r>
          </a:p>
        </p:txBody>
      </p:sp>
      <p:cxnSp>
        <p:nvCxnSpPr>
          <p:cNvPr id="17" name="Straight Arrow Connector 3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4941888" y="3581400"/>
            <a:ext cx="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8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>
            <a:off x="6624638" y="3581400"/>
            <a:ext cx="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8388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Circular Array Queue Data Structure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2" name="Content Placeholder 2"/>
          <p:cNvSpPr>
            <a:spLocks noGrp="1"/>
          </p:cNvSpPr>
          <p:nvPr>
            <p:ph idx="1"/>
          </p:nvPr>
        </p:nvSpPr>
        <p:spPr>
          <a:xfrm>
            <a:off x="5257800" y="3140075"/>
            <a:ext cx="3581400" cy="3581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What if </a:t>
            </a:r>
            <a:r>
              <a:rPr lang="en-US" b="1" i="1" dirty="0" smtClean="0"/>
              <a:t>queue</a:t>
            </a:r>
            <a:r>
              <a:rPr lang="en-US" dirty="0" smtClean="0"/>
              <a:t> is empty?</a:t>
            </a:r>
          </a:p>
          <a:p>
            <a:pPr lvl="1"/>
            <a:r>
              <a:rPr lang="en-US" dirty="0" err="1" smtClean="0"/>
              <a:t>Enqueue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Dequeue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if </a:t>
            </a:r>
            <a:r>
              <a:rPr lang="en-US" b="1" i="1" dirty="0" smtClean="0"/>
              <a:t>array</a:t>
            </a:r>
            <a:r>
              <a:rPr lang="en-US" dirty="0" smtClean="0"/>
              <a:t> is full?</a:t>
            </a:r>
          </a:p>
          <a:p>
            <a:r>
              <a:rPr lang="en-US" dirty="0" smtClean="0"/>
              <a:t>How to </a:t>
            </a:r>
            <a:r>
              <a:rPr lang="en-US" i="1" dirty="0" smtClean="0"/>
              <a:t>test</a:t>
            </a:r>
            <a:r>
              <a:rPr lang="en-US" dirty="0" smtClean="0"/>
              <a:t> for empty?</a:t>
            </a:r>
          </a:p>
          <a:p>
            <a:r>
              <a:rPr lang="en-US" dirty="0" smtClean="0"/>
              <a:t>What is the </a:t>
            </a:r>
            <a:r>
              <a:rPr lang="en-US" i="1" dirty="0" smtClean="0"/>
              <a:t>complexity</a:t>
            </a:r>
            <a:r>
              <a:rPr lang="en-US" dirty="0" smtClean="0"/>
              <a:t> of the operations?</a:t>
            </a:r>
          </a:p>
          <a:p>
            <a:r>
              <a:rPr lang="en-US" dirty="0" smtClean="0"/>
              <a:t>Can you find the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element in the queue?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580966"/>
            <a:ext cx="4572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Basic idea only!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enqueue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(x) {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Q[back] = x;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back = (back + 1) % size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10" name="Text Box 3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4257367"/>
            <a:ext cx="4648200" cy="206723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Basic idea only!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dequeue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()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x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Q[front];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front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(front + 1) %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size;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</a:rPr>
              <a:t>return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x;</a:t>
            </a:r>
            <a:endParaRPr lang="en-US" sz="2000" dirty="0" smtClean="0">
              <a:latin typeface="Courier New" pitchFamily="49" charset="0"/>
            </a:endParaRP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685800" y="1219200"/>
            <a:ext cx="7772400" cy="1238310"/>
            <a:chOff x="685800" y="1143000"/>
            <a:chExt cx="7772400" cy="123831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685800" y="1143000"/>
              <a:ext cx="7772400" cy="12192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600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905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09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514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819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124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429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9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038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20" name="Rectangle 1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343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1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48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22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953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23" name="Rectangle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257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562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867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172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477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781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86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391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2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838200" y="1219200"/>
              <a:ext cx="52610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dirty="0" smtClean="0">
                  <a:solidFill>
                    <a:schemeClr val="tx1"/>
                  </a:solidFill>
                </a:rPr>
                <a:t>Q: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2" name="Text Box 25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592094" y="12192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>
                  <a:solidFill>
                    <a:schemeClr val="tx1"/>
                  </a:solidFill>
                  <a:latin typeface="+mn-lt"/>
                </a:rPr>
                <a:t>0</a:t>
              </a:r>
            </a:p>
          </p:txBody>
        </p:sp>
        <p:sp>
          <p:nvSpPr>
            <p:cNvPr id="33" name="Text Box 2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315200" y="1219200"/>
              <a:ext cx="103746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>
                  <a:solidFill>
                    <a:schemeClr val="tx1"/>
                  </a:solidFill>
                  <a:latin typeface="+mn-lt"/>
                </a:rPr>
                <a:t>size - 1</a:t>
              </a:r>
            </a:p>
          </p:txBody>
        </p:sp>
        <p:cxnSp>
          <p:nvCxnSpPr>
            <p:cNvPr id="34" name="AutoShape 29"/>
            <p:cNvCxnSpPr>
              <a:cxnSpLocks noChangeShapeType="1"/>
              <a:endCxn id="18" idx="2"/>
            </p:cNvCxnSpPr>
            <p:nvPr>
              <p:custDataLst>
                <p:tags r:id="rId26"/>
              </p:custDataLst>
            </p:nvPr>
          </p:nvCxnSpPr>
          <p:spPr bwMode="auto">
            <a:xfrm flipH="1" flipV="1">
              <a:off x="3886200" y="1905000"/>
              <a:ext cx="1588" cy="273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5" name="AutoShape 30"/>
            <p:cNvCxnSpPr>
              <a:cxnSpLocks noChangeShapeType="1"/>
              <a:endCxn id="23" idx="2"/>
            </p:cNvCxnSpPr>
            <p:nvPr>
              <p:custDataLst>
                <p:tags r:id="rId27"/>
              </p:custDataLst>
            </p:nvPr>
          </p:nvCxnSpPr>
          <p:spPr bwMode="auto">
            <a:xfrm flipV="1">
              <a:off x="5403850" y="1905000"/>
              <a:ext cx="6350" cy="273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6" name="Text Box 25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76600" y="1981200"/>
              <a:ext cx="69602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n-lt"/>
                </a:rPr>
                <a:t>front</a:t>
              </a:r>
              <a:endParaRPr lang="en-US" sz="20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7" name="Text Box 2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759919" y="1962090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n-lt"/>
                </a:rPr>
                <a:t>back</a:t>
              </a:r>
              <a:endParaRPr lang="en-US" sz="2000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861018" y="2633097"/>
            <a:ext cx="2176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Considerations: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5251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Welcome!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en-US" dirty="0" smtClean="0"/>
              <a:t>    We have 9 weeks to learn </a:t>
            </a:r>
            <a:r>
              <a:rPr lang="en-US" i="1" dirty="0" smtClean="0"/>
              <a:t>fundamental data structures and algorithms for organizing and processing information</a:t>
            </a:r>
          </a:p>
          <a:p>
            <a:pPr lvl="1"/>
            <a:r>
              <a:rPr lang="en-US" dirty="0" smtClean="0"/>
              <a:t>“Classic” data structures / algorithms and how to analyze rigorously their efficiency and when to use them</a:t>
            </a:r>
          </a:p>
          <a:p>
            <a:pPr lvl="1"/>
            <a:r>
              <a:rPr lang="en-US" dirty="0" smtClean="0"/>
              <a:t>Queues, dictionaries, graphs, sorting, etc.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Today in class:</a:t>
            </a:r>
          </a:p>
          <a:p>
            <a:r>
              <a:rPr lang="en-US" dirty="0" smtClean="0"/>
              <a:t>Introductions and course mechanics</a:t>
            </a:r>
          </a:p>
          <a:p>
            <a:r>
              <a:rPr lang="en-US" dirty="0" smtClean="0"/>
              <a:t>What this course is about</a:t>
            </a:r>
          </a:p>
          <a:p>
            <a:r>
              <a:rPr lang="en-US" dirty="0" smtClean="0"/>
              <a:t>Start </a:t>
            </a:r>
            <a:r>
              <a:rPr lang="en-US" i="1" dirty="0" smtClean="0"/>
              <a:t>abstract </a:t>
            </a:r>
            <a:r>
              <a:rPr lang="en-US" i="1" dirty="0"/>
              <a:t>d</a:t>
            </a:r>
            <a:r>
              <a:rPr lang="en-US" i="1" dirty="0" smtClean="0"/>
              <a:t>ata </a:t>
            </a:r>
            <a:r>
              <a:rPr lang="en-US" i="1" dirty="0"/>
              <a:t>t</a:t>
            </a:r>
            <a:r>
              <a:rPr lang="en-US" i="1" dirty="0" smtClean="0"/>
              <a:t>ypes</a:t>
            </a:r>
            <a:r>
              <a:rPr lang="en-US" dirty="0" smtClean="0"/>
              <a:t> (ADTs), </a:t>
            </a:r>
            <a:r>
              <a:rPr lang="en-US" i="1" dirty="0" smtClean="0"/>
              <a:t>stacks</a:t>
            </a:r>
            <a:r>
              <a:rPr lang="en-US" dirty="0" smtClean="0"/>
              <a:t>, and </a:t>
            </a:r>
            <a:r>
              <a:rPr lang="en-US" i="1" dirty="0" smtClean="0"/>
              <a:t>queues</a:t>
            </a:r>
          </a:p>
          <a:p>
            <a:pPr lvl="1"/>
            <a:r>
              <a:rPr lang="en-US" dirty="0" smtClean="0"/>
              <a:t>Largely review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476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Linked List Queue Data Structure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5334000" y="3296154"/>
            <a:ext cx="3581400" cy="3581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What if </a:t>
            </a:r>
            <a:r>
              <a:rPr lang="en-US" b="1" i="1" dirty="0" smtClean="0"/>
              <a:t>queue</a:t>
            </a:r>
            <a:r>
              <a:rPr lang="en-US" dirty="0" smtClean="0"/>
              <a:t> is empty?</a:t>
            </a:r>
          </a:p>
          <a:p>
            <a:pPr lvl="1"/>
            <a:r>
              <a:rPr lang="en-US" dirty="0" err="1" smtClean="0"/>
              <a:t>Enqueue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Dequeue</a:t>
            </a:r>
            <a:r>
              <a:rPr lang="en-US" dirty="0" smtClean="0"/>
              <a:t>?</a:t>
            </a:r>
          </a:p>
          <a:p>
            <a:r>
              <a:rPr lang="en-US" dirty="0" smtClean="0"/>
              <a:t>Can </a:t>
            </a:r>
            <a:r>
              <a:rPr lang="en-US" b="1" i="1" dirty="0" smtClean="0"/>
              <a:t>list</a:t>
            </a:r>
            <a:r>
              <a:rPr lang="en-US" dirty="0" smtClean="0"/>
              <a:t> be full?</a:t>
            </a:r>
          </a:p>
          <a:p>
            <a:r>
              <a:rPr lang="en-US" dirty="0" smtClean="0"/>
              <a:t>How to </a:t>
            </a:r>
            <a:r>
              <a:rPr lang="en-US" i="1" dirty="0" smtClean="0"/>
              <a:t>test</a:t>
            </a:r>
            <a:r>
              <a:rPr lang="en-US" dirty="0" smtClean="0"/>
              <a:t> for empty?</a:t>
            </a:r>
          </a:p>
          <a:p>
            <a:r>
              <a:rPr lang="en-US" dirty="0" smtClean="0"/>
              <a:t>What is the </a:t>
            </a:r>
            <a:r>
              <a:rPr lang="en-US" i="1" dirty="0" smtClean="0"/>
              <a:t>complexity</a:t>
            </a:r>
            <a:r>
              <a:rPr lang="en-US" dirty="0" smtClean="0"/>
              <a:t> of the operations?</a:t>
            </a:r>
          </a:p>
          <a:p>
            <a:r>
              <a:rPr lang="en-US" dirty="0" smtClean="0"/>
              <a:t>Can you find the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element in the queue?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752600" y="1295400"/>
            <a:ext cx="5334000" cy="1143000"/>
            <a:chOff x="1752600" y="1295400"/>
            <a:chExt cx="5334000" cy="1143000"/>
          </a:xfrm>
        </p:grpSpPr>
        <p:sp>
          <p:nvSpPr>
            <p:cNvPr id="35" name="Rectangle 34"/>
            <p:cNvSpPr/>
            <p:nvPr/>
          </p:nvSpPr>
          <p:spPr bwMode="auto">
            <a:xfrm>
              <a:off x="1752600" y="1295400"/>
              <a:ext cx="53340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29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1905000" y="1371600"/>
              <a:ext cx="4800600" cy="977900"/>
              <a:chOff x="1200" y="1190"/>
              <a:chExt cx="3024" cy="616"/>
            </a:xfrm>
          </p:grpSpPr>
          <p:sp>
            <p:nvSpPr>
              <p:cNvPr id="8" name="Rectangle 3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44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9" name="Rectangle 4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536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5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440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968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12" name="Rectangle 7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160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064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4" name="AutoShape 9"/>
              <p:cNvCxnSpPr>
                <a:cxnSpLocks noChangeShapeType="1"/>
                <a:stCxn id="10" idx="3"/>
                <a:endCxn id="11" idx="1"/>
              </p:cNvCxnSpPr>
              <p:nvPr>
                <p:custDataLst>
                  <p:tags r:id="rId10"/>
                </p:custDataLst>
              </p:nvPr>
            </p:nvCxnSpPr>
            <p:spPr bwMode="auto">
              <a:xfrm>
                <a:off x="1632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5" name="Rectangle 10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592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d</a:t>
                </a:r>
              </a:p>
            </p:txBody>
          </p:sp>
          <p:sp>
            <p:nvSpPr>
              <p:cNvPr id="16" name="Rectangle 11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2784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688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" name="AutoShape 13"/>
              <p:cNvCxnSpPr>
                <a:cxnSpLocks noChangeShapeType="1"/>
                <a:stCxn id="13" idx="3"/>
                <a:endCxn id="15" idx="1"/>
              </p:cNvCxnSpPr>
              <p:nvPr>
                <p:custDataLst>
                  <p:tags r:id="rId14"/>
                </p:custDataLst>
              </p:nvPr>
            </p:nvCxnSpPr>
            <p:spPr bwMode="auto">
              <a:xfrm>
                <a:off x="2256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9" name="Rectangle 14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3216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e</a:t>
                </a:r>
              </a:p>
            </p:txBody>
          </p:sp>
          <p:sp>
            <p:nvSpPr>
              <p:cNvPr id="20" name="Rectangle 15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3408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16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3312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2" name="AutoShape 17"/>
              <p:cNvCxnSpPr>
                <a:cxnSpLocks noChangeShapeType="1"/>
                <a:stCxn id="17" idx="3"/>
                <a:endCxn id="19" idx="1"/>
              </p:cNvCxnSpPr>
              <p:nvPr>
                <p:custDataLst>
                  <p:tags r:id="rId18"/>
                </p:custDataLst>
              </p:nvPr>
            </p:nvCxnSpPr>
            <p:spPr bwMode="auto">
              <a:xfrm>
                <a:off x="2880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3" name="Rectangle 18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840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f</a:t>
                </a:r>
              </a:p>
            </p:txBody>
          </p:sp>
          <p:sp>
            <p:nvSpPr>
              <p:cNvPr id="24" name="Rectangle 19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032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20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936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6" name="AutoShape 21"/>
              <p:cNvCxnSpPr>
                <a:cxnSpLocks noChangeShapeType="1"/>
                <a:stCxn id="21" idx="3"/>
                <a:endCxn id="23" idx="1"/>
              </p:cNvCxnSpPr>
              <p:nvPr>
                <p:custDataLst>
                  <p:tags r:id="rId22"/>
                </p:custDataLst>
              </p:nvPr>
            </p:nvCxnSpPr>
            <p:spPr bwMode="auto">
              <a:xfrm>
                <a:off x="3504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7" name="Line 22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032" y="1190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Text Box 23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200" y="1554"/>
                <a:ext cx="43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  <a:latin typeface="+mn-lt"/>
                  </a:rPr>
                  <a:t>front</a:t>
                </a:r>
              </a:p>
            </p:txBody>
          </p:sp>
          <p:sp>
            <p:nvSpPr>
              <p:cNvPr id="29" name="Text Box 24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696" y="1554"/>
                <a:ext cx="45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  <a:latin typeface="+mn-lt"/>
                  </a:rPr>
                  <a:t>back</a:t>
                </a:r>
              </a:p>
            </p:txBody>
          </p:sp>
          <p:cxnSp>
            <p:nvCxnSpPr>
              <p:cNvPr id="30" name="AutoShape 25"/>
              <p:cNvCxnSpPr>
                <a:cxnSpLocks noChangeShapeType="1"/>
                <a:stCxn id="28" idx="0"/>
                <a:endCxn id="8" idx="2"/>
              </p:cNvCxnSpPr>
              <p:nvPr>
                <p:custDataLst>
                  <p:tags r:id="rId26"/>
                </p:custDataLst>
              </p:nvPr>
            </p:nvCxnSpPr>
            <p:spPr bwMode="auto">
              <a:xfrm rot="5400000" flipH="1" flipV="1">
                <a:off x="1344" y="1458"/>
                <a:ext cx="172" cy="2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1" name="AutoShape 26"/>
              <p:cNvCxnSpPr>
                <a:cxnSpLocks noChangeShapeType="1"/>
                <a:stCxn id="29" idx="0"/>
                <a:endCxn id="23" idx="2"/>
              </p:cNvCxnSpPr>
              <p:nvPr>
                <p:custDataLst>
                  <p:tags r:id="rId27"/>
                </p:custDataLst>
              </p:nvPr>
            </p:nvCxnSpPr>
            <p:spPr bwMode="auto">
              <a:xfrm rot="5400000" flipH="1" flipV="1">
                <a:off x="3844" y="1462"/>
                <a:ext cx="172" cy="1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3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580966"/>
            <a:ext cx="4495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Basic idea only!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enqueue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(x) {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back.next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=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new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Node(x);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back = </a:t>
            </a:r>
            <a:r>
              <a:rPr lang="en-US" sz="2000" kern="0" dirty="0" err="1" smtClean="0">
                <a:latin typeface="Courier New" pitchFamily="49" charset="0"/>
              </a:rPr>
              <a:t>back.next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34" name="Text Box 3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4257367"/>
            <a:ext cx="4495800" cy="206723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Basic idea only!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dequeue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()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x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front.item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front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front.next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</a:rPr>
              <a:t>return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x;</a:t>
            </a:r>
            <a:endParaRPr lang="en-US" sz="2000" dirty="0" smtClean="0">
              <a:latin typeface="Courier New" pitchFamily="49" charset="0"/>
            </a:endParaRP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61018" y="2633097"/>
            <a:ext cx="2176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Considerations: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0181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Circular Array vs. Linked List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3962400" cy="3657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Array: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May waste unneeded space or run out of space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Space per element excellent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Operations very simple / fast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Constant-time access to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element</a:t>
            </a:r>
          </a:p>
          <a:p>
            <a:pPr>
              <a:buFont typeface="Arial" pitchFamily="34" charset="0"/>
              <a:buChar char="–"/>
            </a:pPr>
            <a:endParaRPr lang="en-US" dirty="0" smtClean="0"/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For operation </a:t>
            </a:r>
            <a:r>
              <a:rPr lang="en-US" dirty="0" err="1" smtClean="0"/>
              <a:t>insertAtPosition</a:t>
            </a:r>
            <a:r>
              <a:rPr lang="en-US" dirty="0" smtClean="0"/>
              <a:t>, must shift all later elements</a:t>
            </a:r>
          </a:p>
          <a:p>
            <a:pPr lvl="1">
              <a:buFont typeface="Arial" pitchFamily="34" charset="0"/>
              <a:buChar char="–"/>
            </a:pPr>
            <a:r>
              <a:rPr lang="en-US" dirty="0" smtClean="0"/>
              <a:t>Not in Queue ADT</a:t>
            </a:r>
          </a:p>
          <a:p>
            <a:pPr>
              <a:buFont typeface="Arial" pitchFamily="34" charset="0"/>
              <a:buChar char="–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5638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stuff you should know after being awakened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the dark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48200" y="1600200"/>
            <a:ext cx="426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List: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Always just enough space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 more space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 element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Operations very simple / fast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constant-time access to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2000" b="0" i="0" u="none" strike="noStrike" kern="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element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000" b="0" kern="0" dirty="0" smtClean="0">
                <a:latin typeface="+mn-lt"/>
              </a:rPr>
              <a:t>For operation </a:t>
            </a:r>
            <a:r>
              <a:rPr lang="en-US" sz="2000" b="0" kern="0" dirty="0" err="1" smtClean="0">
                <a:latin typeface="+mn-lt"/>
              </a:rPr>
              <a:t>insertAtPosition</a:t>
            </a:r>
            <a:r>
              <a:rPr lang="en-US" sz="2000" b="0" kern="0" dirty="0" smtClean="0">
                <a:latin typeface="+mn-lt"/>
              </a:rPr>
              <a:t> must traverse all earlier elements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in Queue</a:t>
            </a:r>
            <a:r>
              <a:rPr lang="en-US" sz="2000" b="0" kern="0" dirty="0" smtClean="0">
                <a:latin typeface="+mn-lt"/>
              </a:rPr>
              <a:t> ADT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351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But wait, there’s more!</a:t>
            </a: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	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48461"/>
          </a:xfrm>
        </p:spPr>
        <p:txBody>
          <a:bodyPr/>
          <a:lstStyle/>
          <a:p>
            <a:r>
              <a:rPr lang="en-US" dirty="0" smtClean="0"/>
              <a:t>So far:</a:t>
            </a:r>
          </a:p>
          <a:p>
            <a:pPr lvl="1"/>
            <a:r>
              <a:rPr lang="en-US" dirty="0" smtClean="0"/>
              <a:t>Compared different implementations of data structures.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174A-978A-134F-8384-07713E1992D2}" type="slidenum">
              <a:rPr lang="en-US" smtClean="0"/>
              <a:t>32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9952" y="3693738"/>
            <a:ext cx="82068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But we should also make sure we’re using the right data structure for the job.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Imagine we need to store some data, and want to access the </a:t>
            </a:r>
            <a:r>
              <a:rPr lang="en-US" sz="2800" i="1" dirty="0" err="1" smtClean="0"/>
              <a:t>kth</a:t>
            </a:r>
            <a:r>
              <a:rPr lang="en-US" sz="2800" dirty="0" smtClean="0"/>
              <a:t> element often.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Does it make sense to use a Queue or Stack 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1271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Stack ADT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Operations: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create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destroy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push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pop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top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 also be implemented with an array or a linked list</a:t>
            </a:r>
          </a:p>
          <a:p>
            <a:pPr lvl="1"/>
            <a:r>
              <a:rPr lang="en-US" dirty="0" smtClean="0"/>
              <a:t>This is Homework 1!</a:t>
            </a:r>
          </a:p>
          <a:p>
            <a:pPr lvl="1"/>
            <a:r>
              <a:rPr lang="en-US" dirty="0" smtClean="0"/>
              <a:t>Like queues, type of elements is irrelevant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grpSp>
        <p:nvGrpSpPr>
          <p:cNvPr id="7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267200" y="1219200"/>
            <a:ext cx="1295400" cy="2590800"/>
            <a:chOff x="1248" y="720"/>
            <a:chExt cx="816" cy="1632"/>
          </a:xfrm>
        </p:grpSpPr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1680" y="960"/>
              <a:ext cx="384" cy="1392"/>
              <a:chOff x="1536" y="1225"/>
              <a:chExt cx="768" cy="1271"/>
            </a:xfrm>
          </p:grpSpPr>
          <p:sp>
            <p:nvSpPr>
              <p:cNvPr id="12" name="Rectangle 6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536" y="1248"/>
                <a:ext cx="720" cy="12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3" name="Rectangle 7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536" y="1225"/>
                <a:ext cx="768" cy="7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" name="Text Box 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248" y="720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A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776" y="1324"/>
              <a:ext cx="233" cy="1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B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C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D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E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F</a:t>
              </a:r>
            </a:p>
          </p:txBody>
        </p:sp>
        <p:sp>
          <p:nvSpPr>
            <p:cNvPr id="11" name="Freeform 10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1440" y="864"/>
              <a:ext cx="432" cy="288"/>
            </a:xfrm>
            <a:custGeom>
              <a:avLst/>
              <a:gdLst>
                <a:gd name="T0" fmla="*/ 0 w 432"/>
                <a:gd name="T1" fmla="*/ 0 h 288"/>
                <a:gd name="T2" fmla="*/ 336 w 432"/>
                <a:gd name="T3" fmla="*/ 96 h 288"/>
                <a:gd name="T4" fmla="*/ 432 w 432"/>
                <a:gd name="T5" fmla="*/ 288 h 288"/>
                <a:gd name="T6" fmla="*/ 0 60000 65536"/>
                <a:gd name="T7" fmla="*/ 0 60000 65536"/>
                <a:gd name="T8" fmla="*/ 0 60000 65536"/>
                <a:gd name="T9" fmla="*/ 0 w 432"/>
                <a:gd name="T10" fmla="*/ 0 h 288"/>
                <a:gd name="T11" fmla="*/ 432 w 43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288">
                  <a:moveTo>
                    <a:pt x="0" y="0"/>
                  </a:moveTo>
                  <a:cubicBezTo>
                    <a:pt x="132" y="24"/>
                    <a:pt x="264" y="48"/>
                    <a:pt x="336" y="96"/>
                  </a:cubicBezTo>
                  <a:cubicBezTo>
                    <a:pt x="408" y="144"/>
                    <a:pt x="408" y="264"/>
                    <a:pt x="432" y="28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</p:grpSp>
      <p:grpSp>
        <p:nvGrpSpPr>
          <p:cNvPr id="14" name="Group 1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477001" y="1219200"/>
            <a:ext cx="2319338" cy="2644775"/>
            <a:chOff x="2640" y="686"/>
            <a:chExt cx="1461" cy="1666"/>
          </a:xfrm>
        </p:grpSpPr>
        <p:grpSp>
          <p:nvGrpSpPr>
            <p:cNvPr id="15" name="Group 12"/>
            <p:cNvGrpSpPr>
              <a:grpSpLocks/>
            </p:cNvGrpSpPr>
            <p:nvPr/>
          </p:nvGrpSpPr>
          <p:grpSpPr bwMode="auto">
            <a:xfrm>
              <a:off x="2640" y="926"/>
              <a:ext cx="384" cy="1392"/>
              <a:chOff x="1536" y="1225"/>
              <a:chExt cx="768" cy="1271"/>
            </a:xfrm>
          </p:grpSpPr>
          <p:sp>
            <p:nvSpPr>
              <p:cNvPr id="19" name="Rectangle 13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536" y="1248"/>
                <a:ext cx="720" cy="12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20" name="Rectangle 14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1536" y="1225"/>
                <a:ext cx="768" cy="7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" name="Text Box 1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265" y="686"/>
              <a:ext cx="83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E D C B A</a:t>
              </a:r>
            </a:p>
          </p:txBody>
        </p: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736" y="1144"/>
              <a:ext cx="223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F</a:t>
              </a:r>
            </a:p>
          </p:txBody>
        </p:sp>
        <p:sp>
          <p:nvSpPr>
            <p:cNvPr id="18" name="Freeform 17"/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 flipH="1">
              <a:off x="2880" y="816"/>
              <a:ext cx="432" cy="288"/>
            </a:xfrm>
            <a:custGeom>
              <a:avLst/>
              <a:gdLst>
                <a:gd name="T0" fmla="*/ 0 w 432"/>
                <a:gd name="T1" fmla="*/ 0 h 288"/>
                <a:gd name="T2" fmla="*/ 336 w 432"/>
                <a:gd name="T3" fmla="*/ 96 h 288"/>
                <a:gd name="T4" fmla="*/ 432 w 432"/>
                <a:gd name="T5" fmla="*/ 288 h 288"/>
                <a:gd name="T6" fmla="*/ 0 60000 65536"/>
                <a:gd name="T7" fmla="*/ 0 60000 65536"/>
                <a:gd name="T8" fmla="*/ 0 60000 65536"/>
                <a:gd name="T9" fmla="*/ 0 w 432"/>
                <a:gd name="T10" fmla="*/ 0 h 288"/>
                <a:gd name="T11" fmla="*/ 432 w 43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288">
                  <a:moveTo>
                    <a:pt x="0" y="0"/>
                  </a:moveTo>
                  <a:cubicBezTo>
                    <a:pt x="132" y="24"/>
                    <a:pt x="264" y="48"/>
                    <a:pt x="336" y="96"/>
                  </a:cubicBezTo>
                  <a:cubicBezTo>
                    <a:pt x="408" y="144"/>
                    <a:pt x="408" y="264"/>
                    <a:pt x="432" y="28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</p:grpSp>
      <p:sp>
        <p:nvSpPr>
          <p:cNvPr id="21" name="Line 1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791200" y="2644775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57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Concise to-do list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In next 24-48 hours:</a:t>
            </a:r>
          </a:p>
          <a:p>
            <a:r>
              <a:rPr lang="en-US" dirty="0" smtClean="0"/>
              <a:t>Verify that you have received an email from me</a:t>
            </a:r>
            <a:r>
              <a:rPr lang="en-US" dirty="0" smtClean="0"/>
              <a:t>!</a:t>
            </a:r>
            <a:endParaRPr lang="en-US" dirty="0" smtClean="0"/>
          </a:p>
          <a:p>
            <a:r>
              <a:rPr lang="en-US" dirty="0" smtClean="0"/>
              <a:t>Take homework 0 (worth 0 points) as Catalyst </a:t>
            </a:r>
            <a:r>
              <a:rPr lang="en-US" dirty="0" smtClean="0"/>
              <a:t>quiz</a:t>
            </a:r>
          </a:p>
          <a:p>
            <a:pPr lvl="1"/>
            <a:r>
              <a:rPr lang="en-US" dirty="0" smtClean="0"/>
              <a:t>Very helpful for me!</a:t>
            </a:r>
            <a:endParaRPr lang="en-US" dirty="0" smtClean="0"/>
          </a:p>
          <a:p>
            <a:r>
              <a:rPr lang="en-US" dirty="0" smtClean="0"/>
              <a:t>Read all course policies</a:t>
            </a:r>
          </a:p>
          <a:p>
            <a:r>
              <a:rPr lang="en-US" dirty="0" smtClean="0"/>
              <a:t>Read/skim Chapters 1 and 3 of Weiss book</a:t>
            </a:r>
          </a:p>
          <a:p>
            <a:pPr lvl="1"/>
            <a:r>
              <a:rPr lang="en-US" dirty="0" smtClean="0"/>
              <a:t>Relevant to Homework 1, </a:t>
            </a:r>
            <a:r>
              <a:rPr lang="en-US" dirty="0" smtClean="0">
                <a:solidFill>
                  <a:srgbClr val="FF0000"/>
                </a:solidFill>
              </a:rPr>
              <a:t>due next </a:t>
            </a:r>
            <a:r>
              <a:rPr lang="en-US" dirty="0" smtClean="0">
                <a:solidFill>
                  <a:srgbClr val="FF0000"/>
                </a:solidFill>
              </a:rPr>
              <a:t>week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Will start Chapter 2 fairly soon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Possibly:</a:t>
            </a:r>
          </a:p>
          <a:p>
            <a:r>
              <a:rPr lang="en-US" dirty="0" smtClean="0"/>
              <a:t>Set up your Java environment for Homework 1</a:t>
            </a:r>
          </a:p>
          <a:p>
            <a:endParaRPr lang="en-US" sz="1000" dirty="0" smtClean="0"/>
          </a:p>
          <a:p>
            <a:pPr algn="ctr">
              <a:buNone/>
            </a:pPr>
            <a:r>
              <a:rPr lang="en-US" dirty="0">
                <a:solidFill>
                  <a:srgbClr val="0000FF"/>
                </a:solidFill>
              </a:rPr>
              <a:t>http://courses.cs.washington.edu/courses/cse373/</a:t>
            </a:r>
            <a:r>
              <a:rPr lang="en-US" dirty="0" smtClean="0">
                <a:solidFill>
                  <a:srgbClr val="0000FF"/>
                </a:solidFill>
              </a:rPr>
              <a:t>16su</a:t>
            </a:r>
            <a:r>
              <a:rPr lang="en-US" dirty="0" smtClean="0">
                <a:solidFill>
                  <a:srgbClr val="0000FF"/>
                </a:solidFill>
              </a:rPr>
              <a:t>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35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Communication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Course email list: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cse373a_su16@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u.washington.edu</a:t>
            </a:r>
          </a:p>
          <a:p>
            <a:pPr lvl="1"/>
            <a:r>
              <a:rPr lang="en-US" dirty="0" smtClean="0"/>
              <a:t>Students and staff already subscribed</a:t>
            </a:r>
          </a:p>
          <a:p>
            <a:pPr lvl="1"/>
            <a:r>
              <a:rPr lang="en-US" dirty="0" smtClean="0"/>
              <a:t>You must get announcements sent there</a:t>
            </a:r>
          </a:p>
          <a:p>
            <a:pPr lvl="1"/>
            <a:r>
              <a:rPr lang="en-US" dirty="0" smtClean="0"/>
              <a:t>Fairly low traffic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Course staff: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cse373-staff@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cs.washington.edu</a:t>
            </a:r>
            <a:r>
              <a:rPr lang="en-US" dirty="0" smtClean="0"/>
              <a:t> plus individual emails</a:t>
            </a:r>
          </a:p>
          <a:p>
            <a:endParaRPr lang="en-US" sz="1000" dirty="0" smtClean="0"/>
          </a:p>
          <a:p>
            <a:r>
              <a:rPr lang="en-US" dirty="0" smtClean="0"/>
              <a:t>Discussion </a:t>
            </a:r>
            <a:r>
              <a:rPr lang="en-US" dirty="0"/>
              <a:t>b</a:t>
            </a:r>
            <a:r>
              <a:rPr lang="en-US" dirty="0" smtClean="0"/>
              <a:t>oard</a:t>
            </a:r>
          </a:p>
          <a:p>
            <a:pPr lvl="1"/>
            <a:r>
              <a:rPr lang="en-US" dirty="0" smtClean="0"/>
              <a:t>For appropriate discussions; TAs will monitor</a:t>
            </a:r>
          </a:p>
          <a:p>
            <a:pPr lvl="1"/>
            <a:r>
              <a:rPr lang="en-US" dirty="0" smtClean="0"/>
              <a:t>Encouraged, but won’t use for important announcements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Anonymous feedback link</a:t>
            </a:r>
          </a:p>
          <a:p>
            <a:pPr lvl="1"/>
            <a:r>
              <a:rPr lang="en-US" dirty="0" smtClean="0"/>
              <a:t>For good and bad: if you don’t tell me, I don’t know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5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Course meetings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Lecture</a:t>
            </a:r>
          </a:p>
          <a:p>
            <a:pPr lvl="1"/>
            <a:r>
              <a:rPr lang="en-US" dirty="0" smtClean="0"/>
              <a:t>Materials posted, but take notes</a:t>
            </a:r>
          </a:p>
          <a:p>
            <a:pPr lvl="1"/>
            <a:r>
              <a:rPr lang="en-US" dirty="0" smtClean="0"/>
              <a:t>Ask questions, focus on key ideas (rarely coding details)</a:t>
            </a:r>
          </a:p>
          <a:p>
            <a:endParaRPr lang="en-US" sz="1000" dirty="0" smtClean="0"/>
          </a:p>
          <a:p>
            <a:r>
              <a:rPr lang="en-US" dirty="0" smtClean="0"/>
              <a:t>Optional meetings on Tuesday/Thursday afternoons</a:t>
            </a:r>
          </a:p>
          <a:p>
            <a:pPr lvl="1"/>
            <a:r>
              <a:rPr lang="en-US" dirty="0" smtClean="0"/>
              <a:t>Will post rough agenda roughly a day or more in advance</a:t>
            </a:r>
          </a:p>
          <a:p>
            <a:pPr lvl="1"/>
            <a:r>
              <a:rPr lang="en-US" dirty="0" smtClean="0"/>
              <a:t>Help on programming/tool background</a:t>
            </a:r>
          </a:p>
          <a:p>
            <a:pPr lvl="1"/>
            <a:r>
              <a:rPr lang="en-US" dirty="0" smtClean="0"/>
              <a:t>Helpful math review and example problems</a:t>
            </a:r>
          </a:p>
          <a:p>
            <a:pPr lvl="1"/>
            <a:r>
              <a:rPr lang="en-US" dirty="0" smtClean="0"/>
              <a:t>Again, optional but helpful</a:t>
            </a:r>
          </a:p>
          <a:p>
            <a:pPr lvl="1"/>
            <a:r>
              <a:rPr lang="en-US" dirty="0" smtClean="0"/>
              <a:t>May cancel some later in course (experimental)</a:t>
            </a:r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2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Hours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Hunter: Monday, Wednesday 12</a:t>
            </a:r>
            <a:r>
              <a:rPr lang="en-US" dirty="0" smtClean="0"/>
              <a:t>:20 </a:t>
            </a:r>
            <a:r>
              <a:rPr lang="en-US" dirty="0" smtClean="0"/>
              <a:t>– 1</a:t>
            </a:r>
            <a:r>
              <a:rPr lang="en-US" dirty="0" smtClean="0"/>
              <a:t>:</a:t>
            </a:r>
            <a:r>
              <a:rPr lang="en-US" dirty="0"/>
              <a:t>2</a:t>
            </a:r>
            <a:r>
              <a:rPr lang="en-US" dirty="0" smtClean="0"/>
              <a:t>0 in CSE 2:20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Today: 1:00 – 2:00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them: </a:t>
            </a:r>
            <a:r>
              <a:rPr lang="en-US" i="1" dirty="0"/>
              <a:t>please visit me</a:t>
            </a:r>
          </a:p>
          <a:p>
            <a:pPr lvl="1"/>
            <a:r>
              <a:rPr lang="en-US" dirty="0"/>
              <a:t>Ideally not </a:t>
            </a:r>
            <a:r>
              <a:rPr lang="en-US" i="1" dirty="0"/>
              <a:t>just</a:t>
            </a:r>
            <a:r>
              <a:rPr lang="en-US" dirty="0"/>
              <a:t> for homework questions (but that’s OK too)</a:t>
            </a:r>
          </a:p>
          <a:p>
            <a:r>
              <a:rPr lang="en-US" dirty="0" smtClean="0"/>
              <a:t>TA’s: To be determined – will be posted today/tomorrow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1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39" y="3396616"/>
            <a:ext cx="685800" cy="847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Course materials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848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All lecture and section materials will be posted</a:t>
            </a:r>
          </a:p>
          <a:p>
            <a:pPr lvl="1"/>
            <a:r>
              <a:rPr lang="en-US" dirty="0" smtClean="0"/>
              <a:t>But they are visual aids, not always a complete description!</a:t>
            </a:r>
          </a:p>
          <a:p>
            <a:pPr lvl="1"/>
            <a:r>
              <a:rPr lang="en-US" dirty="0" smtClean="0"/>
              <a:t>If you have to miss, find out what you missed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Textbook: Weiss 3</a:t>
            </a:r>
            <a:r>
              <a:rPr lang="en-US" baseline="30000" dirty="0" smtClean="0"/>
              <a:t>rd</a:t>
            </a:r>
            <a:r>
              <a:rPr lang="en-US" dirty="0" smtClean="0"/>
              <a:t> Edition in Java</a:t>
            </a:r>
          </a:p>
          <a:p>
            <a:pPr lvl="1"/>
            <a:r>
              <a:rPr lang="en-US" dirty="0" smtClean="0"/>
              <a:t>Good read, but only responsible for lecture/</a:t>
            </a:r>
            <a:r>
              <a:rPr lang="en-US" dirty="0" err="1" smtClean="0"/>
              <a:t>hw</a:t>
            </a:r>
            <a:r>
              <a:rPr lang="en-US" dirty="0" smtClean="0"/>
              <a:t> topics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edition improves on 2</a:t>
            </a:r>
            <a:r>
              <a:rPr lang="en-US" baseline="30000" dirty="0" smtClean="0"/>
              <a:t>nd</a:t>
            </a:r>
            <a:r>
              <a:rPr lang="en-US" dirty="0" smtClean="0"/>
              <a:t>, but we’ll support the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good Java reference of your choosing?</a:t>
            </a:r>
          </a:p>
          <a:p>
            <a:pPr lvl="1"/>
            <a:r>
              <a:rPr lang="en-US" dirty="0" smtClean="0"/>
              <a:t>Don’t struggle </a:t>
            </a:r>
            <a:r>
              <a:rPr lang="en-US" dirty="0" err="1" smtClean="0"/>
              <a:t>Googling</a:t>
            </a:r>
            <a:r>
              <a:rPr lang="en-US" dirty="0" smtClean="0"/>
              <a:t> for features you don’t understand?</a:t>
            </a:r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35773"/>
            <a:ext cx="872103" cy="1145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42" y="4343400"/>
            <a:ext cx="81209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djg\Desktop\Captur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49" y="1447799"/>
            <a:ext cx="1097951" cy="81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52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Computer Lab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College of Arts &amp; Sciences Instructional Computing Lab 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2"/>
              </a:rPr>
              <a:t>http://depts.washington.edu/aslab</a:t>
            </a:r>
            <a:r>
              <a:rPr lang="en-US" altLang="en-US" dirty="0" smtClean="0">
                <a:hlinkClick r:id="rId2"/>
              </a:rPr>
              <a:t>/</a:t>
            </a:r>
            <a:endParaRPr lang="en-US" altLang="en-US" dirty="0" smtClean="0"/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Communications building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Or your own machine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Will use </a:t>
            </a:r>
            <a:r>
              <a:rPr lang="en-US" altLang="en-US" dirty="0"/>
              <a:t>Java for the programming </a:t>
            </a:r>
            <a:r>
              <a:rPr lang="en-US" altLang="en-US" dirty="0" smtClean="0"/>
              <a:t>assignments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Eclipse </a:t>
            </a:r>
            <a:r>
              <a:rPr lang="en-US" altLang="en-US" dirty="0"/>
              <a:t>is recommended programming </a:t>
            </a:r>
            <a:r>
              <a:rPr lang="en-US" altLang="en-US" dirty="0" smtClean="0"/>
              <a:t>environment</a:t>
            </a:r>
            <a:endParaRPr lang="en-US" altLang="en-US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45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|15.1|16|6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2441</Words>
  <Application>Microsoft Macintosh PowerPoint</Application>
  <PresentationFormat>On-screen Show (4:3)</PresentationFormat>
  <Paragraphs>511</Paragraphs>
  <Slides>33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CSE373: Data Structures and Algorithms  Lecture 1: Introduction; ADTs; Stacks/Queues</vt:lpstr>
      <vt:lpstr>Course staff</vt:lpstr>
      <vt:lpstr>Welcome!</vt:lpstr>
      <vt:lpstr>Concise to-do list</vt:lpstr>
      <vt:lpstr>Communication</vt:lpstr>
      <vt:lpstr>Course meetings</vt:lpstr>
      <vt:lpstr>Office Hours </vt:lpstr>
      <vt:lpstr>Course materials</vt:lpstr>
      <vt:lpstr>Computer Lab</vt:lpstr>
      <vt:lpstr>Course Work</vt:lpstr>
      <vt:lpstr>Collaboration and Academic Integrity</vt:lpstr>
      <vt:lpstr>Some details</vt:lpstr>
      <vt:lpstr>Gilligan’s Island Rule</vt:lpstr>
      <vt:lpstr>Unsolicited advice</vt:lpstr>
      <vt:lpstr>Today in Class</vt:lpstr>
      <vt:lpstr>Assumed background</vt:lpstr>
      <vt:lpstr>In CSE 143</vt:lpstr>
      <vt:lpstr>143 vs 373</vt:lpstr>
      <vt:lpstr>What 373 is about</vt:lpstr>
      <vt:lpstr>Goals</vt:lpstr>
      <vt:lpstr>Data Structures</vt:lpstr>
      <vt:lpstr>Data structures</vt:lpstr>
      <vt:lpstr>Trade-offs</vt:lpstr>
      <vt:lpstr>Terminology</vt:lpstr>
      <vt:lpstr>ADT vs. Data Structure vs. Implementation</vt:lpstr>
      <vt:lpstr>Example: Stacks</vt:lpstr>
      <vt:lpstr>Why useful</vt:lpstr>
      <vt:lpstr>The Queue ADT</vt:lpstr>
      <vt:lpstr>Circular Array Queue Data Structure</vt:lpstr>
      <vt:lpstr>Linked List Queue Data Structure</vt:lpstr>
      <vt:lpstr>Circular Array vs. Linked List</vt:lpstr>
      <vt:lpstr>But wait, there’s more!  </vt:lpstr>
      <vt:lpstr>The Stack ADT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and Algorithms  Lecture 1: Introduction; ADTs; Stacks/Queues</dc:title>
  <dc:creator>Hunter Zahn</dc:creator>
  <cp:lastModifiedBy>Hunter Zahn</cp:lastModifiedBy>
  <cp:revision>30</cp:revision>
  <dcterms:created xsi:type="dcterms:W3CDTF">2016-06-20T15:51:33Z</dcterms:created>
  <dcterms:modified xsi:type="dcterms:W3CDTF">2016-06-20T19:46:23Z</dcterms:modified>
</cp:coreProperties>
</file>