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4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5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6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7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1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14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5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16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17.xml" ContentType="application/vnd.openxmlformats-officedocument.presentationml.notesSlide+xml"/>
  <Override PartName="/ppt/ink/ink1.xml" ContentType="application/inkml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18.xml" ContentType="application/vnd.openxmlformats-officedocument.presentationml.notesSlide+xml"/>
  <Override PartName="/ppt/ink/ink2.xml" ContentType="application/inkml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19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20.xml" ContentType="application/vnd.openxmlformats-officedocument.presentationml.notesSlid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21.xml" ContentType="application/vnd.openxmlformats-officedocument.presentationml.notesSlide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notesSlides/notesSlide22.xml" ContentType="application/vnd.openxmlformats-officedocument.presentationml.notesSlide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notesSlides/notesSlide23.xml" ContentType="application/vnd.openxmlformats-officedocument.presentationml.notesSlide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notesSlides/notesSlide24.xml" ContentType="application/vnd.openxmlformats-officedocument.presentationml.notesSlide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notesSlides/notesSlide27.xml" ContentType="application/vnd.openxmlformats-officedocument.presentationml.notesSlide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notesSlides/notesSlide28.xml" ContentType="application/vnd.openxmlformats-officedocument.presentationml.notesSlide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notesSlides/notesSlide29.xml" ContentType="application/vnd.openxmlformats-officedocument.presentationml.notesSlide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notesSlides/notesSlide30.xml" ContentType="application/vnd.openxmlformats-officedocument.presentationml.notesSlide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notesSlides/notesSlide31.xml" ContentType="application/vnd.openxmlformats-officedocument.presentationml.notesSlide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notesSlides/notesSlide32.xml" ContentType="application/vnd.openxmlformats-officedocument.presentationml.notesSlide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3"/>
  </p:notesMasterIdLst>
  <p:handoutMasterIdLst>
    <p:handoutMasterId r:id="rId44"/>
  </p:handoutMasterIdLst>
  <p:sldIdLst>
    <p:sldId id="257" r:id="rId3"/>
    <p:sldId id="291" r:id="rId4"/>
    <p:sldId id="292" r:id="rId5"/>
    <p:sldId id="293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7" r:id="rId14"/>
    <p:sldId id="288" r:id="rId15"/>
    <p:sldId id="289" r:id="rId16"/>
    <p:sldId id="294" r:id="rId17"/>
    <p:sldId id="295" r:id="rId18"/>
    <p:sldId id="296" r:id="rId19"/>
    <p:sldId id="297" r:id="rId20"/>
    <p:sldId id="298" r:id="rId21"/>
    <p:sldId id="321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09" r:id="rId38"/>
    <p:sldId id="310" r:id="rId39"/>
    <p:sldId id="329" r:id="rId40"/>
    <p:sldId id="330" r:id="rId41"/>
    <p:sldId id="331" r:id="rId4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6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7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392176-C0D9-1D4A-B597-CBAE53F8160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3CE6D4-0703-274E-8C5A-6CA84DD49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347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1T21:54:19.4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22238 8180 36 0,'-8'-23'18'0,"3"5"-17"16,5 18 18-16,0-8-19 15,-4 0 1-15,-4 5 1 16,-5-5 0-16,-4 4-2 15,-4 4 0-15,-9 4 1 16,-13 7 1-16,1 1-1 16,-5 3 1-16,-17 11-1 15,-4 5 1-15,4 6-1 16,-4-2 1-16,0 2-1 16,-1 1 0-16,1 8-1 15,4-5 1-15,13-7-3 0,0-3 1 16,4-5-4-16,9-7 1 15,4-4-8 1,8-7 1-16,18-1-1 16,12-18 1-16</inkml:trace>
  <inkml:trace contextRef="#ctx0" brushRef="#br0" timeOffset="347.8979">22562 8203 34 0,'8'0'17'0,"-3"4"-26"16,-5-4 35-16,-5 3-24 15,-7 5 0-15,-10 3 2 16,-7 1 1-16,-14 7-6 15,0 3 0-15,-8 1 4 16,-17-4 0-16,-4 7-2 16,-1 12 1-16,1-4-2 15,0 8 1-15,-1-8-1 16,-4 8 0-16,9-8-1 16,9 0 0-16,3-8-2 15,5 1 1-15,9-8-4 16,3-4 1-16,5-12-6 15,4 1 0-15</inkml:trace>
  <inkml:trace contextRef="#ctx0" brushRef="#br0" timeOffset="1006.0613">21680 7601 33 0,'-12'15'16'0,"29"31"-20"15,-13-27 27-15,-4 19-23 16,-4 7 1-16,-5 8 1 16,-4-8 1-16,-4 12-3 15,0 4 1-15,-4-5 1 16,-9 9 0-16,0 3 0 16,-8 0 0-16,-5 4-2 15,5 3 1-15,0-3-1 16,4 0 0-16,4 0 0 0,4-15 1 15,5 0-1 1,0-4 1-16,4-8 0 16,4-3 1-16,4-1-1 0,1-7 1 15,-1-7 0-15,5-5 0 16,0-3 0-16,4-3 1 16,4-5-1-16,0-4 1 15,9-3-1-15,0 0 0 16,4-4-1-16,9 0 1 15,8 0-1-15,4-4 0 16,9 0-1-16,12-3 1 0,27-1-1 16,12 1 0-16,29-5-1 15,27 5 1-15,12-1 0 16,21 4 0-16,-17 4 1 16,-4 4 0-16,-25 4 0 15,-26-1 0-15,-26 1-2 16,-20 0 1-16,-27-1-7 15,-21 4 0-15,-33 8-8 16,-31-7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11T21:55:28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9573 3795 12 0,'0'-8'6'0,"5"12"-6"15,-5 0 7-15,0 0-5 16,4 3 1-16,-4 1 0 15,0 3 1-15,0 1-5 16,0 3 0-16,4-4 4 16,-4-3 0-16,4 3-1 0,1 4 0 15,-1 0 0-15,4 0 0 16,1 1 0-16,-1-1 0 16,5 4-1-16,4 0 1 15,4-1 0-15,5 1 0 16,0 0 0-16,8-4 1 15,0 1-1-15,-9-5 0 0,5 4 0 16,0-4 0 0,4-3-1-16,4 0 0 15,13-1-1-15,0-3 1 16,1 3 0-16,3 1 0 0,5 3 0 16,8 1 0-16,-4-1 0 15,-1 8 0-15,6-4 0 16,3 0 1-16,9 0-1 15,-9 1 1-15,-4-1-1 16,1-4 0-16,-1 0-1 16,-4 1 1-16,-5-1-1 15,-8 0 1-15,-4 1-1 16,0-1 0-16,0 8 0 16,-9-8 0-16,-4 5-2 15,0-5 0-15,-8-4-3 16,-5-3 0-16,-4 0-7 15,0 0 1-15</inkml:trace>
  <inkml:trace contextRef="#ctx0" brushRef="#br0" timeOffset="524.9572">11430 4071 29 0,'-4'4'14'0,"29"0"-17"16,-12-4 20-16,0 4-17 16,0-1 0-16,4 5 1 15,4 0 1-15,0-5-1 16,5 9 0-16,4-1 0 16,-1-3 1-16,-3-1 0 15,0-3 0-15,-1 3 0 16,-4 1 0-16,1 3-1 0,-1 1 1 15,-4 3-1 1,-4 4 1-16,4-4-1 0,-9 0 1 16,-3 4-1-16,-5 0 0 15,0 0-1-15,-5 4 1 16,-3 7-1-16,-14-4 1 16,-3 5 0-16,-5-5 0 15,-4 4-1-15,-4 1 0 16,-9-1-3-16,-4 0 0 15,-5 4-7-15,-3-7 0 0,-14 3-1 16,1-11 0 0</inkml:trace>
  <inkml:trace contextRef="#ctx0" brushRef="#br0" timeOffset="3260.3622">11068 5819 17 0,'9'12'8'0,"-1"-39"-5"0,-8 27 8 16,0 0-9-16,0 0 1 15,0 0 1-15,0-4 0 16,-4 4-6-16,0 0 1 16,-1 0 3-16,-3 4 1 15,-5-8-2-15,4 8 1 16,-3 0-1-16,-1-4 1 16,4 7 0-16,1-3 0 15,-1 0 0-15,1 0 0 16,-1 0 0-16,1-4 1 15,-1 3-2-15,1 1 1 0,-1 4-1 16,5-8 0-16,0 0 0 16,-1 3 0-16,5 1 0 15,-4-4 1-15,0 0-1 16,0 0 0-16,4 4 0 16,0-4 0-16,0-8-1 15,0 5 1-15,0 6-1 16,0-3 1-16,0-3-1 15,0 6 1-15,0 1-1 16,0-4 1-16,0 4 0 16,0-4 0-16,-5 4-1 0,1 0 1 15,0-1 0 1,0 5 0-16,-5 3 0 0,1 4 1 16,-5 4-1-1,0 0 0-15,-4 4 0 16,-4 7 1-16,-1 12-2 15,-3-12 1-15,-5 4-1 0,0 8 1 16,5 3-1-16,-9-3 0 16,-5 11-1-16,-7-4 1 15,-1 8 0-15,0-8 0 16,4-4-1-16,5 1 1 16,0-5-2-16,4-7 1 15,4-7-2-15,0-1 1 16,4-7-4-16,5-4 0 0,0-7-6 15,4-4 0-15</inkml:trace>
  <inkml:trace contextRef="#ctx0" brushRef="#br0" timeOffset="3710.9561">10557 6039 35 0,'-21'7'17'0,"21"5"-22"0,-5-9 26 16,-3 5-23-1,-5 7 1-15,-4 8 0 0,-8-1 1 16,-1 5 1-16,-4 3 0 16,5 8-1-16,-1-8 0 15,1 8 1-15,-1 0 0 16,0-4 0-16,5 4 0 16,0-8 0-16,4 0 0 15,4-3 0-15,0-1 1 0,5 1-1 16,-1-8 1-1,5 3-1-15,4-3 1 0,4 0-1 16,5 0 0-16,12 0 0 16,9 4 0-16,17-4 0 15,17-4 0-15,4 4-3 16,13-8 0-16,4 1-9 16,-9-12 1-16</inkml:trace>
  <inkml:trace contextRef="#ctx0" brushRef="#br0" timeOffset="6833.6478">9373 7700 23 0,'4'-4'11'0,"26"-11"-10"0,-21 11 11 16,3-7-12 0,-3-1 0-16,-5 1 1 0,1 0 1 15,-1 3-2-15,-4 0 0 16,0 5 1-16,-4-5 1 15,-1 8-1-15,1-4 1 16,0 4 0-16,-5 4 1 0,1 4-1 16,-1 3 1-16,-4 8 0 15,-8 0 0 1,4 11 0-16,0 12 0 0,-4-1 0 16,-9 16 0-16,-4-4-1 15,-4 4 0-15,-5 0-1 16,0-1 0-16,1 5 0 15,-1 3 0-15,1-15-1 16,-1 1 0-16,0-1-2 16,5-4 1-16,0-3-4 15,4-12 1-15,0-7-5 16,8-8 0-16,5 0-3 16,4-7 1-16</inkml:trace>
  <inkml:trace contextRef="#ctx0" brushRef="#br0" timeOffset="7236.2647">8879 8078 34 0,'0'11'17'0,"4"8"-24"0,-8-7 34 16,-4-1-26-16,-5 0 1 15,-8 8 0-15,-5 15 1 0,-8 4-4 16,4 0 1-16,0 4 1 16,5 3 0-16,-1 8 0 15,-4-8 0-15,5 1 0 16,4-1 0-16,-1-7-1 15,1-8 1-15,8-3 0 16,0-1 0-16,9-11-1 16,4 0 0-16,13-7-1 15,8-8 1-15,18 0 0 16,20-8 1-16,22-7-1 16,30 0 0-16,4-4-4 15,8-3 1-15,-3-1-7 16,-10-4 0-16</inkml:trace>
  <inkml:trace contextRef="#ctx0" brushRef="#br0" timeOffset="152477.6256">21225 15566 9 0,'0'11'4'0,"4"-15"-5"16,-4 4 4-16,0 0-4 15,0 0 1-15,0 0-2 16,0 0 1-16,0 0 0 16,0 0 1-16,0 0-1 15,0 0 0-15,4 0 0 16,-4 0 0-16,9 0 2 15,-1 0 0-15,1-4 3 0,-1 1 0 16,1 3 0-16,-1 0 1 16,1 0 0-16,-1 0 0 15,-3-4 0-15,3 8 1 16,-4-4-2-16,1 0 1 16,-1 0-1-16,0 0 0 15,0 0 0-15,-4 0 0 16,0 0-1-16,0 0 0 15,0 0-1-15,-4 3 1 16,0-3-1-16,0 0 0 16,-1-7-1-16,-3 3 1 0,-1 0-1 15,1 0 1-15,-1 1-1 16,-3-5 1-16,3 4-1 16,-4-3 1-16,0-5-1 15,1 5 1-15,-5-1-1 16,0-3 0-16,-5 0 0 15,1 3 0-15,-4 0-1 16,-1-7 0-16,0 0 0 16,-3 4 0-16,3-1 0 15,0 1 1-15,5-4-2 16,-4 4 1-16,3-8 0 16,1 0 1-16,-9 7-1 15,5-7 0-15,-5-3 0 16,0 3 0-16,0 0 0 15,0 0 0-15,5 4 0 0,-5 0 0 16,5 0 0 0,3 3 1-16,-3 1-1 15,-5 0 0-15,4-1-1 0,1 5 1 16,-5 3 0-16,4 0 0 16,5 0-1-16,0 4 1 15,4 0 0-15,0 0 0 16,0 0-1-16,0 0 1 0,0 0 0 15,4 0 1-15,0 4-1 16,0-4 0-16,-4 0 0 16,5 0 0-16,-1 0 0 15,0 4 0-15,0-4 0 16,-4 0 1-16,0 0-2 16,0 4 1-16,-4-1 0 15,0-3 0-15,-5 4 0 16,0 0 1-16,1 0-1 15,-1 0 0-15,5 3 0 16,-5 1 0-16,5 7-1 16,-4 0 1-16,-5-7 0 15,-4 7 0-15,0-4 0 16,0 0 0-16,0 5-1 16,-1-5 1-16,1 0 0 15,-4 1 0-15,4 3-1 16,0-4 1-16,0 8-1 15,-4-8 0-15,-5 16 0 0,0-4 0 16,1-5 0-16,3 5 0 16,1 4 0-16,0-5 1 15,-5 1 0-15,1 4 0 16,-1 3 0-16,0 4 0 16,-3 4-1-16,-1-4 1 15,0 11 0-15,-4 8 0 16,0-4-1-16,4 8 1 0,0 0 0 15,0 7 0 1,9 0-1-16,0 12 1 16,-1-8-1-16,-3 8 1 0,8 0 0 15,-1 3 0-15,1 4 0 16,5 0 1-16,3-7-1 16,5 0 1-16,4 7-1 15,12-11 1-15,1 7-1 16,8-3 0-16,5 4-1 15,4-1 1-15,4-3-1 16,13-4 1-16,4-4-1 16,0 0 1-16,4 4 0 15,9-12 0-15,4-3 0 16,0 3 1-16,4-3-1 16,1-4 1-16,-1 4-1 15,5-8 1-15,4-4-1 16,-5 1 1-16,5-8-1 15,0-4 0-15,8-8-1 16,1-7 1-16,-5 0 0 16,4-4 0-16,1-3 0 15,-1-5 0-15,1 5 0 16,3-9 1-16,1-3-1 0,0 4 1 16,-1-8-1-16,1-11 0 15,4 0 0-15,4 4 0 16,0-8-1-16,-4-4 1 15,4-3-1-15,0-5 1 0,-4-3-1 16,0 4 1-16,-4-4 0 16,0-8 0-16,-1 1 0 15,-16-8 0-15,-5-4 0 16,-4 0 0-16,-8-4 0 16,-1-4 1-16,-3 1-2 15,-5-5 1-15,-4-14 0 16,-5 15 0-16,1-4 0 15,-5-4 0-15,0 0-1 16,1-8 0-16,-5 8 0 16,-5 1 1-16,-3 2-1 15,-1 1 1-15,-3 0 0 16,-5 11 1-16,-5 1-1 16,-3-1 0-16,-1-4 0 15,-3 8 1-15,-1 4-2 16,4 4 1-16,1-12-1 15,4 4 0-15,-1 0 0 16,1 4 1-16,0 4 0 0,0-8 0 16,-5 7 0-1,1 1 1-15,-1 11-1 0,0 0 1 16,1 0-1-16,-5 3 1 16,0-3-2-16,1 4 1 15,-1 0-1-15,0-8 1 16,5 11-1-16,-1 1 1 15,1-4-1-15,-1-1 1 16,0-3 0-16,1 12 0 0,-5-1 0 16,-4 4 0-1,4 4-1-15,-4 4 0 16,0-1 0-16,0 5 0 0,0 3-4 16,4 4 1-16,5-4-6 15,-1 8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121C38-A0CB-8842-94D6-0BC4CE401819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895E86-EE5C-AE47-AB91-ACA9AF0FC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60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66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3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7B82C-FDB5-4175-9496-0780E892D046}" type="slidenum">
              <a:rPr lang="en-US"/>
              <a:pPr/>
              <a:t>13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98" y="4416195"/>
            <a:ext cx="5144206" cy="4180152"/>
          </a:xfrm>
        </p:spPr>
        <p:txBody>
          <a:bodyPr/>
          <a:lstStyle/>
          <a:p>
            <a:r>
              <a:rPr lang="en-US"/>
              <a:t>Here’s a revision of that tree that’s balanced. (Same values, similar tree)</a:t>
            </a:r>
          </a:p>
          <a:p>
            <a:r>
              <a:rPr lang="en-US"/>
              <a:t>This one _is_ an AVL tree (and isn’t leftist).</a:t>
            </a:r>
          </a:p>
          <a:p>
            <a:r>
              <a:rPr lang="en-US"/>
              <a:t>I also have here how we might </a:t>
            </a:r>
            <a:r>
              <a:rPr lang="en-US" b="1"/>
              <a:t>store the nodes </a:t>
            </a:r>
            <a:r>
              <a:rPr lang="en-US"/>
              <a:t>in the AVL tree.</a:t>
            </a:r>
          </a:p>
          <a:p>
            <a:r>
              <a:rPr lang="en-US"/>
              <a:t>Notice that I’m going to keep </a:t>
            </a:r>
            <a:r>
              <a:rPr lang="en-US" b="1"/>
              <a:t>track of height all the time</a:t>
            </a:r>
            <a:r>
              <a:rPr lang="en-US"/>
              <a:t>. </a:t>
            </a:r>
            <a:r>
              <a:rPr lang="en-US" b="1"/>
              <a:t>WHY?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80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FBA77-BE22-4891-A592-9EEA9D68D0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62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58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1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70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08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61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82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8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24AD6CA-71F2-49CC-90F2-4DE823ACF61C}" type="datetime1">
              <a:rPr lang="en-US" smtClean="0">
                <a:solidFill>
                  <a:prstClr val="black"/>
                </a:solidFill>
              </a:rPr>
              <a:pPr/>
              <a:t>4/13/2016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47FAE-5710-4A65-A7B1-CFFBF93CF01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123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38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80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36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37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97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29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53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7B82C-FDB5-4175-9496-0780E892D046}" type="slidenum">
              <a:rPr lang="en-US"/>
              <a:pPr/>
              <a:t>29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98" y="4416195"/>
            <a:ext cx="5144206" cy="4180152"/>
          </a:xfrm>
        </p:spPr>
        <p:txBody>
          <a:bodyPr/>
          <a:lstStyle/>
          <a:p>
            <a:r>
              <a:rPr lang="en-US"/>
              <a:t>Here’s a revision of that tree that’s balanced. (Same values, similar tree)</a:t>
            </a:r>
          </a:p>
          <a:p>
            <a:r>
              <a:rPr lang="en-US"/>
              <a:t>This one _is_ an AVL tree (and isn’t leftist).</a:t>
            </a:r>
          </a:p>
          <a:p>
            <a:r>
              <a:rPr lang="en-US"/>
              <a:t>I also have here how we might </a:t>
            </a:r>
            <a:r>
              <a:rPr lang="en-US" b="1"/>
              <a:t>store the nodes </a:t>
            </a:r>
            <a:r>
              <a:rPr lang="en-US"/>
              <a:t>in the AVL tree.</a:t>
            </a:r>
          </a:p>
          <a:p>
            <a:r>
              <a:rPr lang="en-US"/>
              <a:t>Notice that I’m going to keep </a:t>
            </a:r>
            <a:r>
              <a:rPr lang="en-US" b="1"/>
              <a:t>track of height all the time</a:t>
            </a:r>
            <a:r>
              <a:rPr lang="en-US"/>
              <a:t>. </a:t>
            </a:r>
            <a:r>
              <a:rPr lang="en-US" b="1"/>
              <a:t>WHY?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13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7B82C-FDB5-4175-9496-0780E892D046}" type="slidenum">
              <a:rPr lang="en-US"/>
              <a:pPr/>
              <a:t>30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98" y="4416195"/>
            <a:ext cx="5144206" cy="4180152"/>
          </a:xfrm>
        </p:spPr>
        <p:txBody>
          <a:bodyPr/>
          <a:lstStyle/>
          <a:p>
            <a:r>
              <a:rPr lang="en-US"/>
              <a:t>Here’s a revision of that tree that’s balanced. (Same values, similar tree)</a:t>
            </a:r>
          </a:p>
          <a:p>
            <a:r>
              <a:rPr lang="en-US"/>
              <a:t>This one _is_ an AVL tree (and isn’t leftist).</a:t>
            </a:r>
          </a:p>
          <a:p>
            <a:r>
              <a:rPr lang="en-US"/>
              <a:t>I also have here how we might </a:t>
            </a:r>
            <a:r>
              <a:rPr lang="en-US" b="1"/>
              <a:t>store the nodes </a:t>
            </a:r>
            <a:r>
              <a:rPr lang="en-US"/>
              <a:t>in the AVL tree.</a:t>
            </a:r>
          </a:p>
          <a:p>
            <a:r>
              <a:rPr lang="en-US"/>
              <a:t>Notice that I’m going to keep </a:t>
            </a:r>
            <a:r>
              <a:rPr lang="en-US" b="1"/>
              <a:t>track of height all the time</a:t>
            </a:r>
            <a:r>
              <a:rPr lang="en-US"/>
              <a:t>. </a:t>
            </a:r>
            <a:r>
              <a:rPr lang="en-US" b="1"/>
              <a:t>WHY?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706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7B82C-FDB5-4175-9496-0780E892D046}" type="slidenum">
              <a:rPr lang="en-US"/>
              <a:pPr/>
              <a:t>31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98" y="4416195"/>
            <a:ext cx="5144206" cy="4180152"/>
          </a:xfrm>
        </p:spPr>
        <p:txBody>
          <a:bodyPr/>
          <a:lstStyle/>
          <a:p>
            <a:r>
              <a:rPr lang="en-US"/>
              <a:t>Here’s a revision of that tree that’s balanced. (Same values, similar tree)</a:t>
            </a:r>
          </a:p>
          <a:p>
            <a:r>
              <a:rPr lang="en-US"/>
              <a:t>This one _is_ an AVL tree (and isn’t leftist).</a:t>
            </a:r>
          </a:p>
          <a:p>
            <a:r>
              <a:rPr lang="en-US"/>
              <a:t>I also have here how we might </a:t>
            </a:r>
            <a:r>
              <a:rPr lang="en-US" b="1"/>
              <a:t>store the nodes </a:t>
            </a:r>
            <a:r>
              <a:rPr lang="en-US"/>
              <a:t>in the AVL tree.</a:t>
            </a:r>
          </a:p>
          <a:p>
            <a:r>
              <a:rPr lang="en-US"/>
              <a:t>Notice that I’m going to keep </a:t>
            </a:r>
            <a:r>
              <a:rPr lang="en-US" b="1"/>
              <a:t>track of height all the time</a:t>
            </a:r>
            <a:r>
              <a:rPr lang="en-US"/>
              <a:t>. </a:t>
            </a:r>
            <a:r>
              <a:rPr lang="en-US" b="1"/>
              <a:t>WHY?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0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9A1EA9-C065-4B3C-B254-9185E4D0E0BE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4/13/2016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5B0DB1-76AC-4D3A-BEFA-578A1747F8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547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7B82C-FDB5-4175-9496-0780E892D046}" type="slidenum">
              <a:rPr lang="en-US"/>
              <a:pPr/>
              <a:t>32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98" y="4416195"/>
            <a:ext cx="5144206" cy="4180152"/>
          </a:xfrm>
        </p:spPr>
        <p:txBody>
          <a:bodyPr/>
          <a:lstStyle/>
          <a:p>
            <a:r>
              <a:rPr lang="en-US"/>
              <a:t>Here’s a revision of that tree that’s balanced. (Same values, similar tree)</a:t>
            </a:r>
          </a:p>
          <a:p>
            <a:r>
              <a:rPr lang="en-US"/>
              <a:t>This one _is_ an AVL tree (and isn’t leftist).</a:t>
            </a:r>
          </a:p>
          <a:p>
            <a:r>
              <a:rPr lang="en-US"/>
              <a:t>I also have here how we might </a:t>
            </a:r>
            <a:r>
              <a:rPr lang="en-US" b="1"/>
              <a:t>store the nodes </a:t>
            </a:r>
            <a:r>
              <a:rPr lang="en-US"/>
              <a:t>in the AVL tree.</a:t>
            </a:r>
          </a:p>
          <a:p>
            <a:r>
              <a:rPr lang="en-US"/>
              <a:t>Notice that I’m going to keep </a:t>
            </a:r>
            <a:r>
              <a:rPr lang="en-US" b="1"/>
              <a:t>track of height all the time</a:t>
            </a:r>
            <a:r>
              <a:rPr lang="en-US"/>
              <a:t>. </a:t>
            </a:r>
            <a:r>
              <a:rPr lang="en-US" b="1"/>
              <a:t>WHY?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112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7B82C-FDB5-4175-9496-0780E892D046}" type="slidenum">
              <a:rPr lang="en-US"/>
              <a:pPr/>
              <a:t>33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98" y="4416195"/>
            <a:ext cx="5144206" cy="4180152"/>
          </a:xfrm>
        </p:spPr>
        <p:txBody>
          <a:bodyPr/>
          <a:lstStyle/>
          <a:p>
            <a:r>
              <a:rPr lang="en-US"/>
              <a:t>Here’s a revision of that tree that’s balanced. (Same values, similar tree)</a:t>
            </a:r>
          </a:p>
          <a:p>
            <a:r>
              <a:rPr lang="en-US"/>
              <a:t>This one _is_ an AVL tree (and isn’t leftist).</a:t>
            </a:r>
          </a:p>
          <a:p>
            <a:r>
              <a:rPr lang="en-US"/>
              <a:t>I also have here how we might </a:t>
            </a:r>
            <a:r>
              <a:rPr lang="en-US" b="1"/>
              <a:t>store the nodes </a:t>
            </a:r>
            <a:r>
              <a:rPr lang="en-US"/>
              <a:t>in the AVL tree.</a:t>
            </a:r>
          </a:p>
          <a:p>
            <a:r>
              <a:rPr lang="en-US"/>
              <a:t>Notice that I’m going to keep </a:t>
            </a:r>
            <a:r>
              <a:rPr lang="en-US" b="1"/>
              <a:t>track of height all the time</a:t>
            </a:r>
            <a:r>
              <a:rPr lang="en-US"/>
              <a:t>. </a:t>
            </a:r>
            <a:r>
              <a:rPr lang="en-US" b="1"/>
              <a:t>WHY?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752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7B82C-FDB5-4175-9496-0780E892D046}" type="slidenum">
              <a:rPr lang="en-US"/>
              <a:pPr/>
              <a:t>34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98" y="4416195"/>
            <a:ext cx="5144206" cy="4180152"/>
          </a:xfrm>
        </p:spPr>
        <p:txBody>
          <a:bodyPr/>
          <a:lstStyle/>
          <a:p>
            <a:r>
              <a:rPr lang="en-US"/>
              <a:t>Here’s a revision of that tree that’s balanced. (Same values, similar tree)</a:t>
            </a:r>
          </a:p>
          <a:p>
            <a:r>
              <a:rPr lang="en-US"/>
              <a:t>This one _is_ an AVL tree (and isn’t leftist).</a:t>
            </a:r>
          </a:p>
          <a:p>
            <a:r>
              <a:rPr lang="en-US"/>
              <a:t>I also have here how we might </a:t>
            </a:r>
            <a:r>
              <a:rPr lang="en-US" b="1"/>
              <a:t>store the nodes </a:t>
            </a:r>
            <a:r>
              <a:rPr lang="en-US"/>
              <a:t>in the AVL tree.</a:t>
            </a:r>
          </a:p>
          <a:p>
            <a:r>
              <a:rPr lang="en-US"/>
              <a:t>Notice that I’m going to keep </a:t>
            </a:r>
            <a:r>
              <a:rPr lang="en-US" b="1"/>
              <a:t>track of height all the time</a:t>
            </a:r>
            <a:r>
              <a:rPr lang="en-US"/>
              <a:t>. </a:t>
            </a:r>
            <a:r>
              <a:rPr lang="en-US" b="1"/>
              <a:t>WHY?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29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7B82C-FDB5-4175-9496-0780E892D046}" type="slidenum">
              <a:rPr lang="en-US"/>
              <a:pPr/>
              <a:t>35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98" y="4416195"/>
            <a:ext cx="5144206" cy="4180152"/>
          </a:xfrm>
        </p:spPr>
        <p:txBody>
          <a:bodyPr/>
          <a:lstStyle/>
          <a:p>
            <a:r>
              <a:rPr lang="en-US"/>
              <a:t>Here’s a revision of that tree that’s balanced. (Same values, similar tree)</a:t>
            </a:r>
          </a:p>
          <a:p>
            <a:r>
              <a:rPr lang="en-US"/>
              <a:t>This one _is_ an AVL tree (and isn’t leftist).</a:t>
            </a:r>
          </a:p>
          <a:p>
            <a:r>
              <a:rPr lang="en-US"/>
              <a:t>I also have here how we might </a:t>
            </a:r>
            <a:r>
              <a:rPr lang="en-US" b="1"/>
              <a:t>store the nodes </a:t>
            </a:r>
            <a:r>
              <a:rPr lang="en-US"/>
              <a:t>in the AVL tree.</a:t>
            </a:r>
          </a:p>
          <a:p>
            <a:r>
              <a:rPr lang="en-US"/>
              <a:t>Notice that I’m going to keep </a:t>
            </a:r>
            <a:r>
              <a:rPr lang="en-US" b="1"/>
              <a:t>track of height all the time</a:t>
            </a:r>
            <a:r>
              <a:rPr lang="en-US"/>
              <a:t>. </a:t>
            </a:r>
            <a:r>
              <a:rPr lang="en-US" b="1"/>
              <a:t>WHY?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98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110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9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9A1EA9-C065-4B3C-B254-9185E4D0E0BE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4/13/2016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5B0DB1-76AC-4D3A-BEFA-578A1747F8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66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D9A1EA9-C065-4B3C-B254-9185E4D0E0BE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4/13/2016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5B0DB1-76AC-4D3A-BEFA-578A1747F8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26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D37B-17E8-471E-A771-598FE74C3D1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32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81A65-8E08-4F19-9984-9A65BDFEC1D5}" type="slidenum">
              <a:rPr lang="en-US"/>
              <a:pPr/>
              <a:t>9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74" y="4416111"/>
            <a:ext cx="5145454" cy="4180819"/>
          </a:xfrm>
        </p:spPr>
        <p:txBody>
          <a:bodyPr/>
          <a:lstStyle/>
          <a:p>
            <a:r>
              <a:rPr lang="en-US"/>
              <a:t>So, </a:t>
            </a:r>
            <a:r>
              <a:rPr lang="en-US" b="1"/>
              <a:t>AVL trees will be Binary Search Trees </a:t>
            </a:r>
            <a:r>
              <a:rPr lang="en-US"/>
              <a:t>with </a:t>
            </a:r>
            <a:r>
              <a:rPr lang="en-US" b="1"/>
              <a:t>one extra feature</a:t>
            </a:r>
            <a:r>
              <a:rPr lang="en-US"/>
              <a:t>:</a:t>
            </a:r>
          </a:p>
          <a:p>
            <a:endParaRPr lang="en-US"/>
          </a:p>
          <a:p>
            <a:r>
              <a:rPr lang="en-US" b="1"/>
              <a:t>They balance themselves</a:t>
            </a:r>
            <a:r>
              <a:rPr lang="en-US"/>
              <a:t>!</a:t>
            </a:r>
          </a:p>
          <a:p>
            <a:endParaRPr lang="en-US"/>
          </a:p>
          <a:p>
            <a:r>
              <a:rPr lang="en-US"/>
              <a:t>The result is that</a:t>
            </a:r>
            <a:r>
              <a:rPr lang="en-US" b="1"/>
              <a:t> all AVL trees at any point </a:t>
            </a:r>
            <a:r>
              <a:rPr lang="en-US"/>
              <a:t>will have a </a:t>
            </a:r>
            <a:r>
              <a:rPr lang="en-US" b="1"/>
              <a:t>logarithmic asymptotic bound </a:t>
            </a:r>
            <a:r>
              <a:rPr lang="en-US"/>
              <a:t>on their depths</a:t>
            </a:r>
          </a:p>
        </p:txBody>
      </p:sp>
    </p:spTree>
    <p:extLst>
      <p:ext uri="{BB962C8B-B14F-4D97-AF65-F5344CB8AC3E}">
        <p14:creationId xmlns:p14="http://schemas.microsoft.com/office/powerpoint/2010/main" val="184157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FBA77-BE22-4891-A592-9EEA9D68D0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13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FBA77-BE22-4891-A592-9EEA9D68D0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8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5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52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5599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250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341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754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0042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255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591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598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25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459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1684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727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8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8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4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3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4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622C7-AF21-2E4F-B881-B4B79AD45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0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Spring 2016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CSE373: Data Structures &amp; Algorithms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B048AC8-D41E-4C7B-8EE3-A52489AA1F0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3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notesSlide" Target="../notesSlides/notesSlide8.xml"/><Relationship Id="rId3" Type="http://schemas.openxmlformats.org/officeDocument/2006/relationships/tags" Target="../tags/tag136.xml"/><Relationship Id="rId21" Type="http://schemas.openxmlformats.org/officeDocument/2006/relationships/tags" Target="../tags/tag154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slideLayout" Target="../slideLayouts/slideLayout13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tags" Target="../tags/tag183.xml"/><Relationship Id="rId3" Type="http://schemas.openxmlformats.org/officeDocument/2006/relationships/tags" Target="../tags/tag160.xml"/><Relationship Id="rId21" Type="http://schemas.openxmlformats.org/officeDocument/2006/relationships/tags" Target="../tags/tag178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82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29" Type="http://schemas.openxmlformats.org/officeDocument/2006/relationships/notesSlide" Target="../notesSlides/notesSlide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tags" Target="../tags/tag181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28" Type="http://schemas.openxmlformats.org/officeDocument/2006/relationships/slideLayout" Target="../slideLayouts/slideLayout13.xml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tags" Target="../tags/tag1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tags" Target="../tags/tag210.xml"/><Relationship Id="rId39" Type="http://schemas.openxmlformats.org/officeDocument/2006/relationships/tags" Target="../tags/tag223.xml"/><Relationship Id="rId21" Type="http://schemas.openxmlformats.org/officeDocument/2006/relationships/tags" Target="../tags/tag205.xml"/><Relationship Id="rId34" Type="http://schemas.openxmlformats.org/officeDocument/2006/relationships/tags" Target="../tags/tag218.xml"/><Relationship Id="rId42" Type="http://schemas.openxmlformats.org/officeDocument/2006/relationships/notesSlide" Target="../notesSlides/notesSlide11.xml"/><Relationship Id="rId7" Type="http://schemas.openxmlformats.org/officeDocument/2006/relationships/tags" Target="../tags/tag191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openxmlformats.org/officeDocument/2006/relationships/tags" Target="../tags/tag213.xml"/><Relationship Id="rId41" Type="http://schemas.openxmlformats.org/officeDocument/2006/relationships/slideLayout" Target="../slideLayouts/slideLayout15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32" Type="http://schemas.openxmlformats.org/officeDocument/2006/relationships/tags" Target="../tags/tag216.xml"/><Relationship Id="rId37" Type="http://schemas.openxmlformats.org/officeDocument/2006/relationships/tags" Target="../tags/tag221.xml"/><Relationship Id="rId40" Type="http://schemas.openxmlformats.org/officeDocument/2006/relationships/tags" Target="../tags/tag224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tags" Target="../tags/tag212.xml"/><Relationship Id="rId36" Type="http://schemas.openxmlformats.org/officeDocument/2006/relationships/tags" Target="../tags/tag220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tags" Target="../tags/tag215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tags" Target="../tags/tag211.xml"/><Relationship Id="rId30" Type="http://schemas.openxmlformats.org/officeDocument/2006/relationships/tags" Target="../tags/tag214.xml"/><Relationship Id="rId35" Type="http://schemas.openxmlformats.org/officeDocument/2006/relationships/tags" Target="../tags/tag219.xml"/><Relationship Id="rId8" Type="http://schemas.openxmlformats.org/officeDocument/2006/relationships/tags" Target="../tags/tag192.xml"/><Relationship Id="rId3" Type="http://schemas.openxmlformats.org/officeDocument/2006/relationships/tags" Target="../tags/tag187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tags" Target="../tags/tag209.xml"/><Relationship Id="rId33" Type="http://schemas.openxmlformats.org/officeDocument/2006/relationships/tags" Target="../tags/tag217.xml"/><Relationship Id="rId38" Type="http://schemas.openxmlformats.org/officeDocument/2006/relationships/tags" Target="../tags/tag2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notesSlide" Target="../notesSlides/notesSlide14.xml"/><Relationship Id="rId3" Type="http://schemas.openxmlformats.org/officeDocument/2006/relationships/tags" Target="../tags/tag229.xml"/><Relationship Id="rId21" Type="http://schemas.openxmlformats.org/officeDocument/2006/relationships/tags" Target="../tags/tag247.xml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slideLayout" Target="../slideLayouts/slideLayout13.xml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tags" Target="../tags/tag246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tags" Target="../tags/tag250.xml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tags" Target="../tags/tag249.xml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tags" Target="../tags/tag24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3" Type="http://schemas.openxmlformats.org/officeDocument/2006/relationships/tags" Target="../tags/tag253.xml"/><Relationship Id="rId21" Type="http://schemas.openxmlformats.org/officeDocument/2006/relationships/slideLayout" Target="../slideLayouts/slideLayout13.xml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0" Type="http://schemas.openxmlformats.org/officeDocument/2006/relationships/tags" Target="../tags/tag270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10" Type="http://schemas.openxmlformats.org/officeDocument/2006/relationships/tags" Target="../tags/tag260.xml"/><Relationship Id="rId19" Type="http://schemas.openxmlformats.org/officeDocument/2006/relationships/tags" Target="../tags/tag269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Relationship Id="rId2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tags" Target="../tags/tag296.xml"/><Relationship Id="rId3" Type="http://schemas.openxmlformats.org/officeDocument/2006/relationships/tags" Target="../tags/tag273.xml"/><Relationship Id="rId21" Type="http://schemas.openxmlformats.org/officeDocument/2006/relationships/tags" Target="../tags/tag291.xml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tags" Target="../tags/tag295.xml"/><Relationship Id="rId33" Type="http://schemas.openxmlformats.org/officeDocument/2006/relationships/notesSlide" Target="../notesSlides/notesSlide16.xml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tags" Target="../tags/tag290.xml"/><Relationship Id="rId29" Type="http://schemas.openxmlformats.org/officeDocument/2006/relationships/tags" Target="../tags/tag299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tags" Target="../tags/tag294.xml"/><Relationship Id="rId32" Type="http://schemas.openxmlformats.org/officeDocument/2006/relationships/slideLayout" Target="../slideLayouts/slideLayout13.xml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tags" Target="../tags/tag293.xml"/><Relationship Id="rId28" Type="http://schemas.openxmlformats.org/officeDocument/2006/relationships/tags" Target="../tags/tag298.xml"/><Relationship Id="rId10" Type="http://schemas.openxmlformats.org/officeDocument/2006/relationships/tags" Target="../tags/tag280.xml"/><Relationship Id="rId19" Type="http://schemas.openxmlformats.org/officeDocument/2006/relationships/tags" Target="../tags/tag289.xml"/><Relationship Id="rId31" Type="http://schemas.openxmlformats.org/officeDocument/2006/relationships/tags" Target="../tags/tag301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tags" Target="../tags/tag292.xml"/><Relationship Id="rId27" Type="http://schemas.openxmlformats.org/officeDocument/2006/relationships/tags" Target="../tags/tag297.xml"/><Relationship Id="rId30" Type="http://schemas.openxmlformats.org/officeDocument/2006/relationships/tags" Target="../tags/tag300.xml"/><Relationship Id="rId8" Type="http://schemas.openxmlformats.org/officeDocument/2006/relationships/tags" Target="../tags/tag278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26" Type="http://schemas.openxmlformats.org/officeDocument/2006/relationships/tags" Target="../tags/tag327.xml"/><Relationship Id="rId21" Type="http://schemas.openxmlformats.org/officeDocument/2006/relationships/tags" Target="../tags/tag322.xml"/><Relationship Id="rId34" Type="http://schemas.openxmlformats.org/officeDocument/2006/relationships/slideLayout" Target="../slideLayouts/slideLayout13.xml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tags" Target="../tags/tag326.xml"/><Relationship Id="rId33" Type="http://schemas.openxmlformats.org/officeDocument/2006/relationships/tags" Target="../tags/tag334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0" Type="http://schemas.openxmlformats.org/officeDocument/2006/relationships/tags" Target="../tags/tag321.xml"/><Relationship Id="rId29" Type="http://schemas.openxmlformats.org/officeDocument/2006/relationships/tags" Target="../tags/tag330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24" Type="http://schemas.openxmlformats.org/officeDocument/2006/relationships/tags" Target="../tags/tag325.xml"/><Relationship Id="rId32" Type="http://schemas.openxmlformats.org/officeDocument/2006/relationships/tags" Target="../tags/tag333.xml"/><Relationship Id="rId37" Type="http://schemas.openxmlformats.org/officeDocument/2006/relationships/image" Target="../media/image5.emf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23" Type="http://schemas.openxmlformats.org/officeDocument/2006/relationships/tags" Target="../tags/tag324.xml"/><Relationship Id="rId28" Type="http://schemas.openxmlformats.org/officeDocument/2006/relationships/tags" Target="../tags/tag329.xml"/><Relationship Id="rId36" Type="http://schemas.openxmlformats.org/officeDocument/2006/relationships/customXml" Target="../ink/ink1.xml"/><Relationship Id="rId10" Type="http://schemas.openxmlformats.org/officeDocument/2006/relationships/tags" Target="../tags/tag311.xml"/><Relationship Id="rId19" Type="http://schemas.openxmlformats.org/officeDocument/2006/relationships/tags" Target="../tags/tag320.xml"/><Relationship Id="rId31" Type="http://schemas.openxmlformats.org/officeDocument/2006/relationships/tags" Target="../tags/tag332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tags" Target="../tags/tag323.xml"/><Relationship Id="rId27" Type="http://schemas.openxmlformats.org/officeDocument/2006/relationships/tags" Target="../tags/tag328.xml"/><Relationship Id="rId30" Type="http://schemas.openxmlformats.org/officeDocument/2006/relationships/tags" Target="../tags/tag331.xml"/><Relationship Id="rId35" Type="http://schemas.openxmlformats.org/officeDocument/2006/relationships/notesSlide" Target="../notesSlides/notesSlide17.xml"/><Relationship Id="rId8" Type="http://schemas.openxmlformats.org/officeDocument/2006/relationships/tags" Target="../tags/tag309.xml"/><Relationship Id="rId3" Type="http://schemas.openxmlformats.org/officeDocument/2006/relationships/tags" Target="../tags/tag30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47.xml"/><Relationship Id="rId18" Type="http://schemas.openxmlformats.org/officeDocument/2006/relationships/tags" Target="../tags/tag352.xml"/><Relationship Id="rId26" Type="http://schemas.openxmlformats.org/officeDocument/2006/relationships/tags" Target="../tags/tag360.xml"/><Relationship Id="rId39" Type="http://schemas.openxmlformats.org/officeDocument/2006/relationships/tags" Target="../tags/tag373.xml"/><Relationship Id="rId21" Type="http://schemas.openxmlformats.org/officeDocument/2006/relationships/tags" Target="../tags/tag355.xml"/><Relationship Id="rId34" Type="http://schemas.openxmlformats.org/officeDocument/2006/relationships/tags" Target="../tags/tag368.xml"/><Relationship Id="rId42" Type="http://schemas.openxmlformats.org/officeDocument/2006/relationships/tags" Target="../tags/tag376.xml"/><Relationship Id="rId47" Type="http://schemas.openxmlformats.org/officeDocument/2006/relationships/tags" Target="../tags/tag381.xml"/><Relationship Id="rId50" Type="http://schemas.openxmlformats.org/officeDocument/2006/relationships/notesSlide" Target="../notesSlides/notesSlide18.xml"/><Relationship Id="rId7" Type="http://schemas.openxmlformats.org/officeDocument/2006/relationships/tags" Target="../tags/tag341.xml"/><Relationship Id="rId2" Type="http://schemas.openxmlformats.org/officeDocument/2006/relationships/tags" Target="../tags/tag336.xml"/><Relationship Id="rId16" Type="http://schemas.openxmlformats.org/officeDocument/2006/relationships/tags" Target="../tags/tag350.xml"/><Relationship Id="rId29" Type="http://schemas.openxmlformats.org/officeDocument/2006/relationships/tags" Target="../tags/tag363.xml"/><Relationship Id="rId11" Type="http://schemas.openxmlformats.org/officeDocument/2006/relationships/tags" Target="../tags/tag345.xml"/><Relationship Id="rId24" Type="http://schemas.openxmlformats.org/officeDocument/2006/relationships/tags" Target="../tags/tag358.xml"/><Relationship Id="rId32" Type="http://schemas.openxmlformats.org/officeDocument/2006/relationships/tags" Target="../tags/tag366.xml"/><Relationship Id="rId37" Type="http://schemas.openxmlformats.org/officeDocument/2006/relationships/tags" Target="../tags/tag371.xml"/><Relationship Id="rId40" Type="http://schemas.openxmlformats.org/officeDocument/2006/relationships/tags" Target="../tags/tag374.xml"/><Relationship Id="rId45" Type="http://schemas.openxmlformats.org/officeDocument/2006/relationships/tags" Target="../tags/tag379.xml"/><Relationship Id="rId5" Type="http://schemas.openxmlformats.org/officeDocument/2006/relationships/tags" Target="../tags/tag339.xml"/><Relationship Id="rId15" Type="http://schemas.openxmlformats.org/officeDocument/2006/relationships/tags" Target="../tags/tag349.xml"/><Relationship Id="rId23" Type="http://schemas.openxmlformats.org/officeDocument/2006/relationships/tags" Target="../tags/tag357.xml"/><Relationship Id="rId28" Type="http://schemas.openxmlformats.org/officeDocument/2006/relationships/tags" Target="../tags/tag362.xml"/><Relationship Id="rId36" Type="http://schemas.openxmlformats.org/officeDocument/2006/relationships/tags" Target="../tags/tag370.xml"/><Relationship Id="rId49" Type="http://schemas.openxmlformats.org/officeDocument/2006/relationships/slideLayout" Target="../slideLayouts/slideLayout13.xml"/><Relationship Id="rId10" Type="http://schemas.openxmlformats.org/officeDocument/2006/relationships/tags" Target="../tags/tag344.xml"/><Relationship Id="rId19" Type="http://schemas.openxmlformats.org/officeDocument/2006/relationships/tags" Target="../tags/tag353.xml"/><Relationship Id="rId31" Type="http://schemas.openxmlformats.org/officeDocument/2006/relationships/tags" Target="../tags/tag365.xml"/><Relationship Id="rId44" Type="http://schemas.openxmlformats.org/officeDocument/2006/relationships/tags" Target="../tags/tag378.xml"/><Relationship Id="rId52" Type="http://schemas.openxmlformats.org/officeDocument/2006/relationships/image" Target="../media/image6.emf"/><Relationship Id="rId4" Type="http://schemas.openxmlformats.org/officeDocument/2006/relationships/tags" Target="../tags/tag338.xml"/><Relationship Id="rId9" Type="http://schemas.openxmlformats.org/officeDocument/2006/relationships/tags" Target="../tags/tag343.xml"/><Relationship Id="rId14" Type="http://schemas.openxmlformats.org/officeDocument/2006/relationships/tags" Target="../tags/tag348.xml"/><Relationship Id="rId22" Type="http://schemas.openxmlformats.org/officeDocument/2006/relationships/tags" Target="../tags/tag356.xml"/><Relationship Id="rId27" Type="http://schemas.openxmlformats.org/officeDocument/2006/relationships/tags" Target="../tags/tag361.xml"/><Relationship Id="rId30" Type="http://schemas.openxmlformats.org/officeDocument/2006/relationships/tags" Target="../tags/tag364.xml"/><Relationship Id="rId35" Type="http://schemas.openxmlformats.org/officeDocument/2006/relationships/tags" Target="../tags/tag369.xml"/><Relationship Id="rId43" Type="http://schemas.openxmlformats.org/officeDocument/2006/relationships/tags" Target="../tags/tag377.xml"/><Relationship Id="rId48" Type="http://schemas.openxmlformats.org/officeDocument/2006/relationships/tags" Target="../tags/tag382.xml"/><Relationship Id="rId8" Type="http://schemas.openxmlformats.org/officeDocument/2006/relationships/tags" Target="../tags/tag342.xml"/><Relationship Id="rId51" Type="http://schemas.openxmlformats.org/officeDocument/2006/relationships/customXml" Target="../ink/ink2.xml"/><Relationship Id="rId3" Type="http://schemas.openxmlformats.org/officeDocument/2006/relationships/tags" Target="../tags/tag337.xml"/><Relationship Id="rId12" Type="http://schemas.openxmlformats.org/officeDocument/2006/relationships/tags" Target="../tags/tag346.xml"/><Relationship Id="rId17" Type="http://schemas.openxmlformats.org/officeDocument/2006/relationships/tags" Target="../tags/tag351.xml"/><Relationship Id="rId25" Type="http://schemas.openxmlformats.org/officeDocument/2006/relationships/tags" Target="../tags/tag359.xml"/><Relationship Id="rId33" Type="http://schemas.openxmlformats.org/officeDocument/2006/relationships/tags" Target="../tags/tag367.xml"/><Relationship Id="rId38" Type="http://schemas.openxmlformats.org/officeDocument/2006/relationships/tags" Target="../tags/tag372.xml"/><Relationship Id="rId46" Type="http://schemas.openxmlformats.org/officeDocument/2006/relationships/tags" Target="../tags/tag380.xml"/><Relationship Id="rId20" Type="http://schemas.openxmlformats.org/officeDocument/2006/relationships/tags" Target="../tags/tag354.xml"/><Relationship Id="rId41" Type="http://schemas.openxmlformats.org/officeDocument/2006/relationships/tags" Target="../tags/tag375.xml"/><Relationship Id="rId1" Type="http://schemas.openxmlformats.org/officeDocument/2006/relationships/tags" Target="../tags/tag335.xml"/><Relationship Id="rId6" Type="http://schemas.openxmlformats.org/officeDocument/2006/relationships/tags" Target="../tags/tag340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26" Type="http://schemas.openxmlformats.org/officeDocument/2006/relationships/tags" Target="../tags/tag408.xml"/><Relationship Id="rId3" Type="http://schemas.openxmlformats.org/officeDocument/2006/relationships/tags" Target="../tags/tag385.xml"/><Relationship Id="rId21" Type="http://schemas.openxmlformats.org/officeDocument/2006/relationships/tags" Target="../tags/tag403.xml"/><Relationship Id="rId34" Type="http://schemas.openxmlformats.org/officeDocument/2006/relationships/notesSlide" Target="../notesSlides/notesSlide19.xml"/><Relationship Id="rId7" Type="http://schemas.openxmlformats.org/officeDocument/2006/relationships/tags" Target="../tags/tag389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5" Type="http://schemas.openxmlformats.org/officeDocument/2006/relationships/tags" Target="../tags/tag407.xml"/><Relationship Id="rId33" Type="http://schemas.openxmlformats.org/officeDocument/2006/relationships/slideLayout" Target="../slideLayouts/slideLayout13.xml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0" Type="http://schemas.openxmlformats.org/officeDocument/2006/relationships/tags" Target="../tags/tag402.xml"/><Relationship Id="rId29" Type="http://schemas.openxmlformats.org/officeDocument/2006/relationships/tags" Target="../tags/tag411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24" Type="http://schemas.openxmlformats.org/officeDocument/2006/relationships/tags" Target="../tags/tag406.xml"/><Relationship Id="rId32" Type="http://schemas.openxmlformats.org/officeDocument/2006/relationships/tags" Target="../tags/tag414.xml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23" Type="http://schemas.openxmlformats.org/officeDocument/2006/relationships/tags" Target="../tags/tag405.xml"/><Relationship Id="rId28" Type="http://schemas.openxmlformats.org/officeDocument/2006/relationships/tags" Target="../tags/tag410.xml"/><Relationship Id="rId10" Type="http://schemas.openxmlformats.org/officeDocument/2006/relationships/tags" Target="../tags/tag392.xml"/><Relationship Id="rId19" Type="http://schemas.openxmlformats.org/officeDocument/2006/relationships/tags" Target="../tags/tag401.xml"/><Relationship Id="rId31" Type="http://schemas.openxmlformats.org/officeDocument/2006/relationships/tags" Target="../tags/tag413.xml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tags" Target="../tags/tag404.xml"/><Relationship Id="rId27" Type="http://schemas.openxmlformats.org/officeDocument/2006/relationships/tags" Target="../tags/tag409.xml"/><Relationship Id="rId30" Type="http://schemas.openxmlformats.org/officeDocument/2006/relationships/tags" Target="../tags/tag412.xml"/><Relationship Id="rId8" Type="http://schemas.openxmlformats.org/officeDocument/2006/relationships/tags" Target="../tags/tag39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13" Type="http://schemas.openxmlformats.org/officeDocument/2006/relationships/tags" Target="../tags/tag427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12" Type="http://schemas.openxmlformats.org/officeDocument/2006/relationships/tags" Target="../tags/tag426.xml"/><Relationship Id="rId17" Type="http://schemas.openxmlformats.org/officeDocument/2006/relationships/tags" Target="../tags/tag431.xml"/><Relationship Id="rId2" Type="http://schemas.openxmlformats.org/officeDocument/2006/relationships/tags" Target="../tags/tag416.xml"/><Relationship Id="rId16" Type="http://schemas.openxmlformats.org/officeDocument/2006/relationships/tags" Target="../tags/tag430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tags" Target="../tags/tag425.xml"/><Relationship Id="rId5" Type="http://schemas.openxmlformats.org/officeDocument/2006/relationships/tags" Target="../tags/tag419.xml"/><Relationship Id="rId15" Type="http://schemas.openxmlformats.org/officeDocument/2006/relationships/tags" Target="../tags/tag429.xml"/><Relationship Id="rId10" Type="http://schemas.openxmlformats.org/officeDocument/2006/relationships/tags" Target="../tags/tag424.xml"/><Relationship Id="rId19" Type="http://schemas.openxmlformats.org/officeDocument/2006/relationships/notesSlide" Target="../notesSlides/notesSlide20.xml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tags" Target="../tags/tag42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tags" Target="../tags/tag444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10" Type="http://schemas.openxmlformats.org/officeDocument/2006/relationships/tags" Target="../tags/tag441.xml"/><Relationship Id="rId19" Type="http://schemas.openxmlformats.org/officeDocument/2006/relationships/notesSlide" Target="../notesSlides/notesSlide21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tags" Target="../tags/tag461.xml"/><Relationship Id="rId18" Type="http://schemas.openxmlformats.org/officeDocument/2006/relationships/tags" Target="../tags/tag466.xml"/><Relationship Id="rId26" Type="http://schemas.openxmlformats.org/officeDocument/2006/relationships/tags" Target="../tags/tag474.xml"/><Relationship Id="rId3" Type="http://schemas.openxmlformats.org/officeDocument/2006/relationships/tags" Target="../tags/tag451.xml"/><Relationship Id="rId21" Type="http://schemas.openxmlformats.org/officeDocument/2006/relationships/tags" Target="../tags/tag469.xml"/><Relationship Id="rId7" Type="http://schemas.openxmlformats.org/officeDocument/2006/relationships/tags" Target="../tags/tag455.xml"/><Relationship Id="rId12" Type="http://schemas.openxmlformats.org/officeDocument/2006/relationships/tags" Target="../tags/tag460.xml"/><Relationship Id="rId17" Type="http://schemas.openxmlformats.org/officeDocument/2006/relationships/tags" Target="../tags/tag465.xml"/><Relationship Id="rId25" Type="http://schemas.openxmlformats.org/officeDocument/2006/relationships/tags" Target="../tags/tag473.xml"/><Relationship Id="rId2" Type="http://schemas.openxmlformats.org/officeDocument/2006/relationships/tags" Target="../tags/tag450.xml"/><Relationship Id="rId16" Type="http://schemas.openxmlformats.org/officeDocument/2006/relationships/tags" Target="../tags/tag464.xml"/><Relationship Id="rId20" Type="http://schemas.openxmlformats.org/officeDocument/2006/relationships/tags" Target="../tags/tag468.xml"/><Relationship Id="rId29" Type="http://schemas.openxmlformats.org/officeDocument/2006/relationships/image" Target="../media/image5.png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24" Type="http://schemas.openxmlformats.org/officeDocument/2006/relationships/tags" Target="../tags/tag472.xml"/><Relationship Id="rId5" Type="http://schemas.openxmlformats.org/officeDocument/2006/relationships/tags" Target="../tags/tag453.xml"/><Relationship Id="rId15" Type="http://schemas.openxmlformats.org/officeDocument/2006/relationships/tags" Target="../tags/tag463.xml"/><Relationship Id="rId23" Type="http://schemas.openxmlformats.org/officeDocument/2006/relationships/tags" Target="../tags/tag471.xml"/><Relationship Id="rId28" Type="http://schemas.openxmlformats.org/officeDocument/2006/relationships/notesSlide" Target="../notesSlides/notesSlide22.xml"/><Relationship Id="rId10" Type="http://schemas.openxmlformats.org/officeDocument/2006/relationships/tags" Target="../tags/tag458.xml"/><Relationship Id="rId19" Type="http://schemas.openxmlformats.org/officeDocument/2006/relationships/tags" Target="../tags/tag467.xml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tags" Target="../tags/tag462.xml"/><Relationship Id="rId22" Type="http://schemas.openxmlformats.org/officeDocument/2006/relationships/tags" Target="../tags/tag470.xml"/><Relationship Id="rId27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500.xml"/><Relationship Id="rId21" Type="http://schemas.openxmlformats.org/officeDocument/2006/relationships/tags" Target="../tags/tag495.xml"/><Relationship Id="rId42" Type="http://schemas.openxmlformats.org/officeDocument/2006/relationships/tags" Target="../tags/tag516.xml"/><Relationship Id="rId47" Type="http://schemas.openxmlformats.org/officeDocument/2006/relationships/tags" Target="../tags/tag521.xml"/><Relationship Id="rId63" Type="http://schemas.openxmlformats.org/officeDocument/2006/relationships/tags" Target="../tags/tag537.xml"/><Relationship Id="rId68" Type="http://schemas.openxmlformats.org/officeDocument/2006/relationships/tags" Target="../tags/tag542.xml"/><Relationship Id="rId7" Type="http://schemas.openxmlformats.org/officeDocument/2006/relationships/tags" Target="../tags/tag481.xml"/><Relationship Id="rId2" Type="http://schemas.openxmlformats.org/officeDocument/2006/relationships/tags" Target="../tags/tag476.xml"/><Relationship Id="rId16" Type="http://schemas.openxmlformats.org/officeDocument/2006/relationships/tags" Target="../tags/tag490.xml"/><Relationship Id="rId29" Type="http://schemas.openxmlformats.org/officeDocument/2006/relationships/tags" Target="../tags/tag503.xml"/><Relationship Id="rId11" Type="http://schemas.openxmlformats.org/officeDocument/2006/relationships/tags" Target="../tags/tag485.xml"/><Relationship Id="rId24" Type="http://schemas.openxmlformats.org/officeDocument/2006/relationships/tags" Target="../tags/tag498.xml"/><Relationship Id="rId32" Type="http://schemas.openxmlformats.org/officeDocument/2006/relationships/tags" Target="../tags/tag506.xml"/><Relationship Id="rId37" Type="http://schemas.openxmlformats.org/officeDocument/2006/relationships/tags" Target="../tags/tag511.xml"/><Relationship Id="rId40" Type="http://schemas.openxmlformats.org/officeDocument/2006/relationships/tags" Target="../tags/tag514.xml"/><Relationship Id="rId45" Type="http://schemas.openxmlformats.org/officeDocument/2006/relationships/tags" Target="../tags/tag519.xml"/><Relationship Id="rId53" Type="http://schemas.openxmlformats.org/officeDocument/2006/relationships/tags" Target="../tags/tag527.xml"/><Relationship Id="rId58" Type="http://schemas.openxmlformats.org/officeDocument/2006/relationships/tags" Target="../tags/tag532.xml"/><Relationship Id="rId66" Type="http://schemas.openxmlformats.org/officeDocument/2006/relationships/tags" Target="../tags/tag540.xml"/><Relationship Id="rId5" Type="http://schemas.openxmlformats.org/officeDocument/2006/relationships/tags" Target="../tags/tag479.xml"/><Relationship Id="rId61" Type="http://schemas.openxmlformats.org/officeDocument/2006/relationships/tags" Target="../tags/tag535.xml"/><Relationship Id="rId19" Type="http://schemas.openxmlformats.org/officeDocument/2006/relationships/tags" Target="../tags/tag493.xml"/><Relationship Id="rId14" Type="http://schemas.openxmlformats.org/officeDocument/2006/relationships/tags" Target="../tags/tag488.xml"/><Relationship Id="rId22" Type="http://schemas.openxmlformats.org/officeDocument/2006/relationships/tags" Target="../tags/tag496.xml"/><Relationship Id="rId27" Type="http://schemas.openxmlformats.org/officeDocument/2006/relationships/tags" Target="../tags/tag501.xml"/><Relationship Id="rId30" Type="http://schemas.openxmlformats.org/officeDocument/2006/relationships/tags" Target="../tags/tag504.xml"/><Relationship Id="rId35" Type="http://schemas.openxmlformats.org/officeDocument/2006/relationships/tags" Target="../tags/tag509.xml"/><Relationship Id="rId43" Type="http://schemas.openxmlformats.org/officeDocument/2006/relationships/tags" Target="../tags/tag517.xml"/><Relationship Id="rId48" Type="http://schemas.openxmlformats.org/officeDocument/2006/relationships/tags" Target="../tags/tag522.xml"/><Relationship Id="rId56" Type="http://schemas.openxmlformats.org/officeDocument/2006/relationships/tags" Target="../tags/tag530.xml"/><Relationship Id="rId64" Type="http://schemas.openxmlformats.org/officeDocument/2006/relationships/tags" Target="../tags/tag538.xml"/><Relationship Id="rId69" Type="http://schemas.openxmlformats.org/officeDocument/2006/relationships/slideLayout" Target="../slideLayouts/slideLayout13.xml"/><Relationship Id="rId8" Type="http://schemas.openxmlformats.org/officeDocument/2006/relationships/tags" Target="../tags/tag482.xml"/><Relationship Id="rId51" Type="http://schemas.openxmlformats.org/officeDocument/2006/relationships/tags" Target="../tags/tag525.xml"/><Relationship Id="rId3" Type="http://schemas.openxmlformats.org/officeDocument/2006/relationships/tags" Target="../tags/tag477.xml"/><Relationship Id="rId12" Type="http://schemas.openxmlformats.org/officeDocument/2006/relationships/tags" Target="../tags/tag486.xml"/><Relationship Id="rId17" Type="http://schemas.openxmlformats.org/officeDocument/2006/relationships/tags" Target="../tags/tag491.xml"/><Relationship Id="rId25" Type="http://schemas.openxmlformats.org/officeDocument/2006/relationships/tags" Target="../tags/tag499.xml"/><Relationship Id="rId33" Type="http://schemas.openxmlformats.org/officeDocument/2006/relationships/tags" Target="../tags/tag507.xml"/><Relationship Id="rId38" Type="http://schemas.openxmlformats.org/officeDocument/2006/relationships/tags" Target="../tags/tag512.xml"/><Relationship Id="rId46" Type="http://schemas.openxmlformats.org/officeDocument/2006/relationships/tags" Target="../tags/tag520.xml"/><Relationship Id="rId59" Type="http://schemas.openxmlformats.org/officeDocument/2006/relationships/tags" Target="../tags/tag533.xml"/><Relationship Id="rId67" Type="http://schemas.openxmlformats.org/officeDocument/2006/relationships/tags" Target="../tags/tag541.xml"/><Relationship Id="rId20" Type="http://schemas.openxmlformats.org/officeDocument/2006/relationships/tags" Target="../tags/tag494.xml"/><Relationship Id="rId41" Type="http://schemas.openxmlformats.org/officeDocument/2006/relationships/tags" Target="../tags/tag515.xml"/><Relationship Id="rId54" Type="http://schemas.openxmlformats.org/officeDocument/2006/relationships/tags" Target="../tags/tag528.xml"/><Relationship Id="rId62" Type="http://schemas.openxmlformats.org/officeDocument/2006/relationships/tags" Target="../tags/tag536.xml"/><Relationship Id="rId70" Type="http://schemas.openxmlformats.org/officeDocument/2006/relationships/notesSlide" Target="../notesSlides/notesSlide23.xml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15" Type="http://schemas.openxmlformats.org/officeDocument/2006/relationships/tags" Target="../tags/tag489.xml"/><Relationship Id="rId23" Type="http://schemas.openxmlformats.org/officeDocument/2006/relationships/tags" Target="../tags/tag497.xml"/><Relationship Id="rId28" Type="http://schemas.openxmlformats.org/officeDocument/2006/relationships/tags" Target="../tags/tag502.xml"/><Relationship Id="rId36" Type="http://schemas.openxmlformats.org/officeDocument/2006/relationships/tags" Target="../tags/tag510.xml"/><Relationship Id="rId49" Type="http://schemas.openxmlformats.org/officeDocument/2006/relationships/tags" Target="../tags/tag523.xml"/><Relationship Id="rId57" Type="http://schemas.openxmlformats.org/officeDocument/2006/relationships/tags" Target="../tags/tag531.xml"/><Relationship Id="rId10" Type="http://schemas.openxmlformats.org/officeDocument/2006/relationships/tags" Target="../tags/tag484.xml"/><Relationship Id="rId31" Type="http://schemas.openxmlformats.org/officeDocument/2006/relationships/tags" Target="../tags/tag505.xml"/><Relationship Id="rId44" Type="http://schemas.openxmlformats.org/officeDocument/2006/relationships/tags" Target="../tags/tag518.xml"/><Relationship Id="rId52" Type="http://schemas.openxmlformats.org/officeDocument/2006/relationships/tags" Target="../tags/tag526.xml"/><Relationship Id="rId60" Type="http://schemas.openxmlformats.org/officeDocument/2006/relationships/tags" Target="../tags/tag534.xml"/><Relationship Id="rId65" Type="http://schemas.openxmlformats.org/officeDocument/2006/relationships/tags" Target="../tags/tag539.xml"/><Relationship Id="rId4" Type="http://schemas.openxmlformats.org/officeDocument/2006/relationships/tags" Target="../tags/tag478.xml"/><Relationship Id="rId9" Type="http://schemas.openxmlformats.org/officeDocument/2006/relationships/tags" Target="../tags/tag483.xml"/><Relationship Id="rId13" Type="http://schemas.openxmlformats.org/officeDocument/2006/relationships/tags" Target="../tags/tag487.xml"/><Relationship Id="rId18" Type="http://schemas.openxmlformats.org/officeDocument/2006/relationships/tags" Target="../tags/tag492.xml"/><Relationship Id="rId39" Type="http://schemas.openxmlformats.org/officeDocument/2006/relationships/tags" Target="../tags/tag513.xml"/><Relationship Id="rId34" Type="http://schemas.openxmlformats.org/officeDocument/2006/relationships/tags" Target="../tags/tag508.xml"/><Relationship Id="rId50" Type="http://schemas.openxmlformats.org/officeDocument/2006/relationships/tags" Target="../tags/tag524.xml"/><Relationship Id="rId55" Type="http://schemas.openxmlformats.org/officeDocument/2006/relationships/tags" Target="../tags/tag529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555.xml"/><Relationship Id="rId18" Type="http://schemas.openxmlformats.org/officeDocument/2006/relationships/tags" Target="../tags/tag560.xml"/><Relationship Id="rId26" Type="http://schemas.openxmlformats.org/officeDocument/2006/relationships/tags" Target="../tags/tag568.xml"/><Relationship Id="rId39" Type="http://schemas.openxmlformats.org/officeDocument/2006/relationships/tags" Target="../tags/tag581.xml"/><Relationship Id="rId21" Type="http://schemas.openxmlformats.org/officeDocument/2006/relationships/tags" Target="../tags/tag563.xml"/><Relationship Id="rId34" Type="http://schemas.openxmlformats.org/officeDocument/2006/relationships/tags" Target="../tags/tag576.xml"/><Relationship Id="rId42" Type="http://schemas.openxmlformats.org/officeDocument/2006/relationships/tags" Target="../tags/tag584.xml"/><Relationship Id="rId47" Type="http://schemas.openxmlformats.org/officeDocument/2006/relationships/notesSlide" Target="../notesSlides/notesSlide24.xml"/><Relationship Id="rId7" Type="http://schemas.openxmlformats.org/officeDocument/2006/relationships/tags" Target="../tags/tag549.xml"/><Relationship Id="rId2" Type="http://schemas.openxmlformats.org/officeDocument/2006/relationships/tags" Target="../tags/tag544.xml"/><Relationship Id="rId16" Type="http://schemas.openxmlformats.org/officeDocument/2006/relationships/tags" Target="../tags/tag558.xml"/><Relationship Id="rId29" Type="http://schemas.openxmlformats.org/officeDocument/2006/relationships/tags" Target="../tags/tag571.xml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11" Type="http://schemas.openxmlformats.org/officeDocument/2006/relationships/tags" Target="../tags/tag553.xml"/><Relationship Id="rId24" Type="http://schemas.openxmlformats.org/officeDocument/2006/relationships/tags" Target="../tags/tag566.xml"/><Relationship Id="rId32" Type="http://schemas.openxmlformats.org/officeDocument/2006/relationships/tags" Target="../tags/tag574.xml"/><Relationship Id="rId37" Type="http://schemas.openxmlformats.org/officeDocument/2006/relationships/tags" Target="../tags/tag579.xml"/><Relationship Id="rId40" Type="http://schemas.openxmlformats.org/officeDocument/2006/relationships/tags" Target="../tags/tag582.xml"/><Relationship Id="rId45" Type="http://schemas.openxmlformats.org/officeDocument/2006/relationships/tags" Target="../tags/tag587.xml"/><Relationship Id="rId5" Type="http://schemas.openxmlformats.org/officeDocument/2006/relationships/tags" Target="../tags/tag547.xml"/><Relationship Id="rId15" Type="http://schemas.openxmlformats.org/officeDocument/2006/relationships/tags" Target="../tags/tag557.xml"/><Relationship Id="rId23" Type="http://schemas.openxmlformats.org/officeDocument/2006/relationships/tags" Target="../tags/tag565.xml"/><Relationship Id="rId28" Type="http://schemas.openxmlformats.org/officeDocument/2006/relationships/tags" Target="../tags/tag570.xml"/><Relationship Id="rId36" Type="http://schemas.openxmlformats.org/officeDocument/2006/relationships/tags" Target="../tags/tag578.xml"/><Relationship Id="rId10" Type="http://schemas.openxmlformats.org/officeDocument/2006/relationships/tags" Target="../tags/tag552.xml"/><Relationship Id="rId19" Type="http://schemas.openxmlformats.org/officeDocument/2006/relationships/tags" Target="../tags/tag561.xml"/><Relationship Id="rId31" Type="http://schemas.openxmlformats.org/officeDocument/2006/relationships/tags" Target="../tags/tag573.xml"/><Relationship Id="rId44" Type="http://schemas.openxmlformats.org/officeDocument/2006/relationships/tags" Target="../tags/tag586.xml"/><Relationship Id="rId4" Type="http://schemas.openxmlformats.org/officeDocument/2006/relationships/tags" Target="../tags/tag546.xml"/><Relationship Id="rId9" Type="http://schemas.openxmlformats.org/officeDocument/2006/relationships/tags" Target="../tags/tag551.xml"/><Relationship Id="rId14" Type="http://schemas.openxmlformats.org/officeDocument/2006/relationships/tags" Target="../tags/tag556.xml"/><Relationship Id="rId22" Type="http://schemas.openxmlformats.org/officeDocument/2006/relationships/tags" Target="../tags/tag564.xml"/><Relationship Id="rId27" Type="http://schemas.openxmlformats.org/officeDocument/2006/relationships/tags" Target="../tags/tag569.xml"/><Relationship Id="rId30" Type="http://schemas.openxmlformats.org/officeDocument/2006/relationships/tags" Target="../tags/tag572.xml"/><Relationship Id="rId35" Type="http://schemas.openxmlformats.org/officeDocument/2006/relationships/tags" Target="../tags/tag577.xml"/><Relationship Id="rId43" Type="http://schemas.openxmlformats.org/officeDocument/2006/relationships/tags" Target="../tags/tag585.xml"/><Relationship Id="rId8" Type="http://schemas.openxmlformats.org/officeDocument/2006/relationships/tags" Target="../tags/tag550.xml"/><Relationship Id="rId3" Type="http://schemas.openxmlformats.org/officeDocument/2006/relationships/tags" Target="../tags/tag545.xml"/><Relationship Id="rId12" Type="http://schemas.openxmlformats.org/officeDocument/2006/relationships/tags" Target="../tags/tag554.xml"/><Relationship Id="rId17" Type="http://schemas.openxmlformats.org/officeDocument/2006/relationships/tags" Target="../tags/tag559.xml"/><Relationship Id="rId25" Type="http://schemas.openxmlformats.org/officeDocument/2006/relationships/tags" Target="../tags/tag567.xml"/><Relationship Id="rId33" Type="http://schemas.openxmlformats.org/officeDocument/2006/relationships/tags" Target="../tags/tag575.xml"/><Relationship Id="rId38" Type="http://schemas.openxmlformats.org/officeDocument/2006/relationships/tags" Target="../tags/tag580.xml"/><Relationship Id="rId46" Type="http://schemas.openxmlformats.org/officeDocument/2006/relationships/slideLayout" Target="../slideLayouts/slideLayout13.xml"/><Relationship Id="rId20" Type="http://schemas.openxmlformats.org/officeDocument/2006/relationships/tags" Target="../tags/tag562.xml"/><Relationship Id="rId41" Type="http://schemas.openxmlformats.org/officeDocument/2006/relationships/tags" Target="../tags/tag583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600.xml"/><Relationship Id="rId18" Type="http://schemas.openxmlformats.org/officeDocument/2006/relationships/tags" Target="../tags/tag605.xml"/><Relationship Id="rId26" Type="http://schemas.openxmlformats.org/officeDocument/2006/relationships/tags" Target="../tags/tag613.xml"/><Relationship Id="rId39" Type="http://schemas.openxmlformats.org/officeDocument/2006/relationships/tags" Target="../tags/tag626.xml"/><Relationship Id="rId21" Type="http://schemas.openxmlformats.org/officeDocument/2006/relationships/tags" Target="../tags/tag608.xml"/><Relationship Id="rId34" Type="http://schemas.openxmlformats.org/officeDocument/2006/relationships/tags" Target="../tags/tag621.xml"/><Relationship Id="rId42" Type="http://schemas.openxmlformats.org/officeDocument/2006/relationships/tags" Target="../tags/tag629.xml"/><Relationship Id="rId47" Type="http://schemas.openxmlformats.org/officeDocument/2006/relationships/notesSlide" Target="../notesSlides/notesSlide25.xml"/><Relationship Id="rId7" Type="http://schemas.openxmlformats.org/officeDocument/2006/relationships/tags" Target="../tags/tag594.xml"/><Relationship Id="rId2" Type="http://schemas.openxmlformats.org/officeDocument/2006/relationships/tags" Target="../tags/tag589.xml"/><Relationship Id="rId16" Type="http://schemas.openxmlformats.org/officeDocument/2006/relationships/tags" Target="../tags/tag603.xml"/><Relationship Id="rId29" Type="http://schemas.openxmlformats.org/officeDocument/2006/relationships/tags" Target="../tags/tag616.xml"/><Relationship Id="rId1" Type="http://schemas.openxmlformats.org/officeDocument/2006/relationships/tags" Target="../tags/tag588.xml"/><Relationship Id="rId6" Type="http://schemas.openxmlformats.org/officeDocument/2006/relationships/tags" Target="../tags/tag593.xml"/><Relationship Id="rId11" Type="http://schemas.openxmlformats.org/officeDocument/2006/relationships/tags" Target="../tags/tag598.xml"/><Relationship Id="rId24" Type="http://schemas.openxmlformats.org/officeDocument/2006/relationships/tags" Target="../tags/tag611.xml"/><Relationship Id="rId32" Type="http://schemas.openxmlformats.org/officeDocument/2006/relationships/tags" Target="../tags/tag619.xml"/><Relationship Id="rId37" Type="http://schemas.openxmlformats.org/officeDocument/2006/relationships/tags" Target="../tags/tag624.xml"/><Relationship Id="rId40" Type="http://schemas.openxmlformats.org/officeDocument/2006/relationships/tags" Target="../tags/tag627.xml"/><Relationship Id="rId45" Type="http://schemas.openxmlformats.org/officeDocument/2006/relationships/tags" Target="../tags/tag632.xml"/><Relationship Id="rId5" Type="http://schemas.openxmlformats.org/officeDocument/2006/relationships/tags" Target="../tags/tag592.xml"/><Relationship Id="rId15" Type="http://schemas.openxmlformats.org/officeDocument/2006/relationships/tags" Target="../tags/tag602.xml"/><Relationship Id="rId23" Type="http://schemas.openxmlformats.org/officeDocument/2006/relationships/tags" Target="../tags/tag610.xml"/><Relationship Id="rId28" Type="http://schemas.openxmlformats.org/officeDocument/2006/relationships/tags" Target="../tags/tag615.xml"/><Relationship Id="rId36" Type="http://schemas.openxmlformats.org/officeDocument/2006/relationships/tags" Target="../tags/tag623.xml"/><Relationship Id="rId10" Type="http://schemas.openxmlformats.org/officeDocument/2006/relationships/tags" Target="../tags/tag597.xml"/><Relationship Id="rId19" Type="http://schemas.openxmlformats.org/officeDocument/2006/relationships/tags" Target="../tags/tag606.xml"/><Relationship Id="rId31" Type="http://schemas.openxmlformats.org/officeDocument/2006/relationships/tags" Target="../tags/tag618.xml"/><Relationship Id="rId44" Type="http://schemas.openxmlformats.org/officeDocument/2006/relationships/tags" Target="../tags/tag631.xml"/><Relationship Id="rId4" Type="http://schemas.openxmlformats.org/officeDocument/2006/relationships/tags" Target="../tags/tag591.xml"/><Relationship Id="rId9" Type="http://schemas.openxmlformats.org/officeDocument/2006/relationships/tags" Target="../tags/tag596.xml"/><Relationship Id="rId14" Type="http://schemas.openxmlformats.org/officeDocument/2006/relationships/tags" Target="../tags/tag601.xml"/><Relationship Id="rId22" Type="http://schemas.openxmlformats.org/officeDocument/2006/relationships/tags" Target="../tags/tag609.xml"/><Relationship Id="rId27" Type="http://schemas.openxmlformats.org/officeDocument/2006/relationships/tags" Target="../tags/tag614.xml"/><Relationship Id="rId30" Type="http://schemas.openxmlformats.org/officeDocument/2006/relationships/tags" Target="../tags/tag617.xml"/><Relationship Id="rId35" Type="http://schemas.openxmlformats.org/officeDocument/2006/relationships/tags" Target="../tags/tag622.xml"/><Relationship Id="rId43" Type="http://schemas.openxmlformats.org/officeDocument/2006/relationships/tags" Target="../tags/tag630.xml"/><Relationship Id="rId8" Type="http://schemas.openxmlformats.org/officeDocument/2006/relationships/tags" Target="../tags/tag595.xml"/><Relationship Id="rId3" Type="http://schemas.openxmlformats.org/officeDocument/2006/relationships/tags" Target="../tags/tag590.xml"/><Relationship Id="rId12" Type="http://schemas.openxmlformats.org/officeDocument/2006/relationships/tags" Target="../tags/tag599.xml"/><Relationship Id="rId17" Type="http://schemas.openxmlformats.org/officeDocument/2006/relationships/tags" Target="../tags/tag604.xml"/><Relationship Id="rId25" Type="http://schemas.openxmlformats.org/officeDocument/2006/relationships/tags" Target="../tags/tag612.xml"/><Relationship Id="rId33" Type="http://schemas.openxmlformats.org/officeDocument/2006/relationships/tags" Target="../tags/tag620.xml"/><Relationship Id="rId38" Type="http://schemas.openxmlformats.org/officeDocument/2006/relationships/tags" Target="../tags/tag625.xml"/><Relationship Id="rId46" Type="http://schemas.openxmlformats.org/officeDocument/2006/relationships/slideLayout" Target="../slideLayouts/slideLayout13.xml"/><Relationship Id="rId20" Type="http://schemas.openxmlformats.org/officeDocument/2006/relationships/tags" Target="../tags/tag607.xml"/><Relationship Id="rId41" Type="http://schemas.openxmlformats.org/officeDocument/2006/relationships/tags" Target="../tags/tag6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640.xml"/><Relationship Id="rId13" Type="http://schemas.openxmlformats.org/officeDocument/2006/relationships/tags" Target="../tags/tag645.xml"/><Relationship Id="rId18" Type="http://schemas.openxmlformats.org/officeDocument/2006/relationships/tags" Target="../tags/tag650.xml"/><Relationship Id="rId26" Type="http://schemas.openxmlformats.org/officeDocument/2006/relationships/tags" Target="../tags/tag658.xml"/><Relationship Id="rId3" Type="http://schemas.openxmlformats.org/officeDocument/2006/relationships/tags" Target="../tags/tag635.xml"/><Relationship Id="rId21" Type="http://schemas.openxmlformats.org/officeDocument/2006/relationships/tags" Target="../tags/tag653.xml"/><Relationship Id="rId7" Type="http://schemas.openxmlformats.org/officeDocument/2006/relationships/tags" Target="../tags/tag639.xml"/><Relationship Id="rId12" Type="http://schemas.openxmlformats.org/officeDocument/2006/relationships/tags" Target="../tags/tag644.xml"/><Relationship Id="rId17" Type="http://schemas.openxmlformats.org/officeDocument/2006/relationships/tags" Target="../tags/tag649.xml"/><Relationship Id="rId25" Type="http://schemas.openxmlformats.org/officeDocument/2006/relationships/tags" Target="../tags/tag657.xml"/><Relationship Id="rId2" Type="http://schemas.openxmlformats.org/officeDocument/2006/relationships/tags" Target="../tags/tag634.xml"/><Relationship Id="rId16" Type="http://schemas.openxmlformats.org/officeDocument/2006/relationships/tags" Target="../tags/tag648.xml"/><Relationship Id="rId20" Type="http://schemas.openxmlformats.org/officeDocument/2006/relationships/tags" Target="../tags/tag652.xml"/><Relationship Id="rId29" Type="http://schemas.openxmlformats.org/officeDocument/2006/relationships/notesSlide" Target="../notesSlides/notesSlide27.xml"/><Relationship Id="rId1" Type="http://schemas.openxmlformats.org/officeDocument/2006/relationships/tags" Target="../tags/tag633.xml"/><Relationship Id="rId6" Type="http://schemas.openxmlformats.org/officeDocument/2006/relationships/tags" Target="../tags/tag638.xml"/><Relationship Id="rId11" Type="http://schemas.openxmlformats.org/officeDocument/2006/relationships/tags" Target="../tags/tag643.xml"/><Relationship Id="rId24" Type="http://schemas.openxmlformats.org/officeDocument/2006/relationships/tags" Target="../tags/tag656.xml"/><Relationship Id="rId5" Type="http://schemas.openxmlformats.org/officeDocument/2006/relationships/tags" Target="../tags/tag637.xml"/><Relationship Id="rId15" Type="http://schemas.openxmlformats.org/officeDocument/2006/relationships/tags" Target="../tags/tag647.xml"/><Relationship Id="rId23" Type="http://schemas.openxmlformats.org/officeDocument/2006/relationships/tags" Target="../tags/tag655.xml"/><Relationship Id="rId28" Type="http://schemas.openxmlformats.org/officeDocument/2006/relationships/slideLayout" Target="../slideLayouts/slideLayout15.xml"/><Relationship Id="rId10" Type="http://schemas.openxmlformats.org/officeDocument/2006/relationships/tags" Target="../tags/tag642.xml"/><Relationship Id="rId19" Type="http://schemas.openxmlformats.org/officeDocument/2006/relationships/tags" Target="../tags/tag651.xml"/><Relationship Id="rId4" Type="http://schemas.openxmlformats.org/officeDocument/2006/relationships/tags" Target="../tags/tag636.xml"/><Relationship Id="rId9" Type="http://schemas.openxmlformats.org/officeDocument/2006/relationships/tags" Target="../tags/tag641.xml"/><Relationship Id="rId14" Type="http://schemas.openxmlformats.org/officeDocument/2006/relationships/tags" Target="../tags/tag646.xml"/><Relationship Id="rId22" Type="http://schemas.openxmlformats.org/officeDocument/2006/relationships/tags" Target="../tags/tag654.xml"/><Relationship Id="rId27" Type="http://schemas.openxmlformats.org/officeDocument/2006/relationships/tags" Target="../tags/tag65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67.xml"/><Relationship Id="rId13" Type="http://schemas.openxmlformats.org/officeDocument/2006/relationships/tags" Target="../tags/tag672.xml"/><Relationship Id="rId18" Type="http://schemas.openxmlformats.org/officeDocument/2006/relationships/tags" Target="../tags/tag677.xml"/><Relationship Id="rId26" Type="http://schemas.openxmlformats.org/officeDocument/2006/relationships/tags" Target="../tags/tag685.xml"/><Relationship Id="rId3" Type="http://schemas.openxmlformats.org/officeDocument/2006/relationships/tags" Target="../tags/tag662.xml"/><Relationship Id="rId21" Type="http://schemas.openxmlformats.org/officeDocument/2006/relationships/tags" Target="../tags/tag680.xml"/><Relationship Id="rId7" Type="http://schemas.openxmlformats.org/officeDocument/2006/relationships/tags" Target="../tags/tag666.xml"/><Relationship Id="rId12" Type="http://schemas.openxmlformats.org/officeDocument/2006/relationships/tags" Target="../tags/tag671.xml"/><Relationship Id="rId17" Type="http://schemas.openxmlformats.org/officeDocument/2006/relationships/tags" Target="../tags/tag676.xml"/><Relationship Id="rId25" Type="http://schemas.openxmlformats.org/officeDocument/2006/relationships/tags" Target="../tags/tag684.xml"/><Relationship Id="rId2" Type="http://schemas.openxmlformats.org/officeDocument/2006/relationships/tags" Target="../tags/tag661.xml"/><Relationship Id="rId16" Type="http://schemas.openxmlformats.org/officeDocument/2006/relationships/tags" Target="../tags/tag675.xml"/><Relationship Id="rId20" Type="http://schemas.openxmlformats.org/officeDocument/2006/relationships/tags" Target="../tags/tag679.xml"/><Relationship Id="rId29" Type="http://schemas.openxmlformats.org/officeDocument/2006/relationships/slideLayout" Target="../slideLayouts/slideLayout15.xml"/><Relationship Id="rId1" Type="http://schemas.openxmlformats.org/officeDocument/2006/relationships/tags" Target="../tags/tag660.xml"/><Relationship Id="rId6" Type="http://schemas.openxmlformats.org/officeDocument/2006/relationships/tags" Target="../tags/tag665.xml"/><Relationship Id="rId11" Type="http://schemas.openxmlformats.org/officeDocument/2006/relationships/tags" Target="../tags/tag670.xml"/><Relationship Id="rId24" Type="http://schemas.openxmlformats.org/officeDocument/2006/relationships/tags" Target="../tags/tag683.xml"/><Relationship Id="rId5" Type="http://schemas.openxmlformats.org/officeDocument/2006/relationships/tags" Target="../tags/tag664.xml"/><Relationship Id="rId15" Type="http://schemas.openxmlformats.org/officeDocument/2006/relationships/tags" Target="../tags/tag674.xml"/><Relationship Id="rId23" Type="http://schemas.openxmlformats.org/officeDocument/2006/relationships/tags" Target="../tags/tag682.xml"/><Relationship Id="rId28" Type="http://schemas.openxmlformats.org/officeDocument/2006/relationships/tags" Target="../tags/tag687.xml"/><Relationship Id="rId10" Type="http://schemas.openxmlformats.org/officeDocument/2006/relationships/tags" Target="../tags/tag669.xml"/><Relationship Id="rId19" Type="http://schemas.openxmlformats.org/officeDocument/2006/relationships/tags" Target="../tags/tag678.xml"/><Relationship Id="rId4" Type="http://schemas.openxmlformats.org/officeDocument/2006/relationships/tags" Target="../tags/tag663.xml"/><Relationship Id="rId9" Type="http://schemas.openxmlformats.org/officeDocument/2006/relationships/tags" Target="../tags/tag668.xml"/><Relationship Id="rId14" Type="http://schemas.openxmlformats.org/officeDocument/2006/relationships/tags" Target="../tags/tag673.xml"/><Relationship Id="rId22" Type="http://schemas.openxmlformats.org/officeDocument/2006/relationships/tags" Target="../tags/tag681.xml"/><Relationship Id="rId27" Type="http://schemas.openxmlformats.org/officeDocument/2006/relationships/tags" Target="../tags/tag686.xml"/><Relationship Id="rId30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95.xml"/><Relationship Id="rId13" Type="http://schemas.openxmlformats.org/officeDocument/2006/relationships/tags" Target="../tags/tag700.xml"/><Relationship Id="rId18" Type="http://schemas.openxmlformats.org/officeDocument/2006/relationships/tags" Target="../tags/tag705.xml"/><Relationship Id="rId26" Type="http://schemas.openxmlformats.org/officeDocument/2006/relationships/tags" Target="../tags/tag713.xml"/><Relationship Id="rId3" Type="http://schemas.openxmlformats.org/officeDocument/2006/relationships/tags" Target="../tags/tag690.xml"/><Relationship Id="rId21" Type="http://schemas.openxmlformats.org/officeDocument/2006/relationships/tags" Target="../tags/tag708.xml"/><Relationship Id="rId7" Type="http://schemas.openxmlformats.org/officeDocument/2006/relationships/tags" Target="../tags/tag694.xml"/><Relationship Id="rId12" Type="http://schemas.openxmlformats.org/officeDocument/2006/relationships/tags" Target="../tags/tag699.xml"/><Relationship Id="rId17" Type="http://schemas.openxmlformats.org/officeDocument/2006/relationships/tags" Target="../tags/tag704.xml"/><Relationship Id="rId25" Type="http://schemas.openxmlformats.org/officeDocument/2006/relationships/tags" Target="../tags/tag712.xml"/><Relationship Id="rId2" Type="http://schemas.openxmlformats.org/officeDocument/2006/relationships/tags" Target="../tags/tag689.xml"/><Relationship Id="rId16" Type="http://schemas.openxmlformats.org/officeDocument/2006/relationships/tags" Target="../tags/tag703.xml"/><Relationship Id="rId20" Type="http://schemas.openxmlformats.org/officeDocument/2006/relationships/tags" Target="../tags/tag707.xml"/><Relationship Id="rId29" Type="http://schemas.openxmlformats.org/officeDocument/2006/relationships/slideLayout" Target="../slideLayouts/slideLayout15.xml"/><Relationship Id="rId1" Type="http://schemas.openxmlformats.org/officeDocument/2006/relationships/tags" Target="../tags/tag688.xml"/><Relationship Id="rId6" Type="http://schemas.openxmlformats.org/officeDocument/2006/relationships/tags" Target="../tags/tag693.xml"/><Relationship Id="rId11" Type="http://schemas.openxmlformats.org/officeDocument/2006/relationships/tags" Target="../tags/tag698.xml"/><Relationship Id="rId24" Type="http://schemas.openxmlformats.org/officeDocument/2006/relationships/tags" Target="../tags/tag711.xml"/><Relationship Id="rId5" Type="http://schemas.openxmlformats.org/officeDocument/2006/relationships/tags" Target="../tags/tag692.xml"/><Relationship Id="rId15" Type="http://schemas.openxmlformats.org/officeDocument/2006/relationships/tags" Target="../tags/tag702.xml"/><Relationship Id="rId23" Type="http://schemas.openxmlformats.org/officeDocument/2006/relationships/tags" Target="../tags/tag710.xml"/><Relationship Id="rId28" Type="http://schemas.openxmlformats.org/officeDocument/2006/relationships/tags" Target="../tags/tag715.xml"/><Relationship Id="rId10" Type="http://schemas.openxmlformats.org/officeDocument/2006/relationships/tags" Target="../tags/tag697.xml"/><Relationship Id="rId19" Type="http://schemas.openxmlformats.org/officeDocument/2006/relationships/tags" Target="../tags/tag706.xml"/><Relationship Id="rId4" Type="http://schemas.openxmlformats.org/officeDocument/2006/relationships/tags" Target="../tags/tag691.xml"/><Relationship Id="rId9" Type="http://schemas.openxmlformats.org/officeDocument/2006/relationships/tags" Target="../tags/tag696.xml"/><Relationship Id="rId14" Type="http://schemas.openxmlformats.org/officeDocument/2006/relationships/tags" Target="../tags/tag701.xml"/><Relationship Id="rId22" Type="http://schemas.openxmlformats.org/officeDocument/2006/relationships/tags" Target="../tags/tag709.xml"/><Relationship Id="rId27" Type="http://schemas.openxmlformats.org/officeDocument/2006/relationships/tags" Target="../tags/tag714.xml"/><Relationship Id="rId30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723.xml"/><Relationship Id="rId13" Type="http://schemas.openxmlformats.org/officeDocument/2006/relationships/tags" Target="../tags/tag728.xml"/><Relationship Id="rId18" Type="http://schemas.openxmlformats.org/officeDocument/2006/relationships/tags" Target="../tags/tag733.xml"/><Relationship Id="rId26" Type="http://schemas.openxmlformats.org/officeDocument/2006/relationships/tags" Target="../tags/tag741.xml"/><Relationship Id="rId3" Type="http://schemas.openxmlformats.org/officeDocument/2006/relationships/tags" Target="../tags/tag718.xml"/><Relationship Id="rId21" Type="http://schemas.openxmlformats.org/officeDocument/2006/relationships/tags" Target="../tags/tag736.xml"/><Relationship Id="rId7" Type="http://schemas.openxmlformats.org/officeDocument/2006/relationships/tags" Target="../tags/tag722.xml"/><Relationship Id="rId12" Type="http://schemas.openxmlformats.org/officeDocument/2006/relationships/tags" Target="../tags/tag727.xml"/><Relationship Id="rId17" Type="http://schemas.openxmlformats.org/officeDocument/2006/relationships/tags" Target="../tags/tag732.xml"/><Relationship Id="rId25" Type="http://schemas.openxmlformats.org/officeDocument/2006/relationships/tags" Target="../tags/tag740.xml"/><Relationship Id="rId2" Type="http://schemas.openxmlformats.org/officeDocument/2006/relationships/tags" Target="../tags/tag717.xml"/><Relationship Id="rId16" Type="http://schemas.openxmlformats.org/officeDocument/2006/relationships/tags" Target="../tags/tag731.xml"/><Relationship Id="rId20" Type="http://schemas.openxmlformats.org/officeDocument/2006/relationships/tags" Target="../tags/tag735.xml"/><Relationship Id="rId29" Type="http://schemas.openxmlformats.org/officeDocument/2006/relationships/tags" Target="../tags/tag744.xml"/><Relationship Id="rId1" Type="http://schemas.openxmlformats.org/officeDocument/2006/relationships/tags" Target="../tags/tag716.xml"/><Relationship Id="rId6" Type="http://schemas.openxmlformats.org/officeDocument/2006/relationships/tags" Target="../tags/tag721.xml"/><Relationship Id="rId11" Type="http://schemas.openxmlformats.org/officeDocument/2006/relationships/tags" Target="../tags/tag726.xml"/><Relationship Id="rId24" Type="http://schemas.openxmlformats.org/officeDocument/2006/relationships/tags" Target="../tags/tag739.xml"/><Relationship Id="rId5" Type="http://schemas.openxmlformats.org/officeDocument/2006/relationships/tags" Target="../tags/tag720.xml"/><Relationship Id="rId15" Type="http://schemas.openxmlformats.org/officeDocument/2006/relationships/tags" Target="../tags/tag730.xml"/><Relationship Id="rId23" Type="http://schemas.openxmlformats.org/officeDocument/2006/relationships/tags" Target="../tags/tag738.xml"/><Relationship Id="rId28" Type="http://schemas.openxmlformats.org/officeDocument/2006/relationships/tags" Target="../tags/tag743.xml"/><Relationship Id="rId10" Type="http://schemas.openxmlformats.org/officeDocument/2006/relationships/tags" Target="../tags/tag725.xml"/><Relationship Id="rId19" Type="http://schemas.openxmlformats.org/officeDocument/2006/relationships/tags" Target="../tags/tag734.xml"/><Relationship Id="rId31" Type="http://schemas.openxmlformats.org/officeDocument/2006/relationships/notesSlide" Target="../notesSlides/notesSlide30.xml"/><Relationship Id="rId4" Type="http://schemas.openxmlformats.org/officeDocument/2006/relationships/tags" Target="../tags/tag719.xml"/><Relationship Id="rId9" Type="http://schemas.openxmlformats.org/officeDocument/2006/relationships/tags" Target="../tags/tag724.xml"/><Relationship Id="rId14" Type="http://schemas.openxmlformats.org/officeDocument/2006/relationships/tags" Target="../tags/tag729.xml"/><Relationship Id="rId22" Type="http://schemas.openxmlformats.org/officeDocument/2006/relationships/tags" Target="../tags/tag737.xml"/><Relationship Id="rId27" Type="http://schemas.openxmlformats.org/officeDocument/2006/relationships/tags" Target="../tags/tag742.xml"/><Relationship Id="rId30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752.xml"/><Relationship Id="rId13" Type="http://schemas.openxmlformats.org/officeDocument/2006/relationships/tags" Target="../tags/tag757.xml"/><Relationship Id="rId18" Type="http://schemas.openxmlformats.org/officeDocument/2006/relationships/tags" Target="../tags/tag762.xml"/><Relationship Id="rId26" Type="http://schemas.openxmlformats.org/officeDocument/2006/relationships/tags" Target="../tags/tag770.xml"/><Relationship Id="rId3" Type="http://schemas.openxmlformats.org/officeDocument/2006/relationships/tags" Target="../tags/tag747.xml"/><Relationship Id="rId21" Type="http://schemas.openxmlformats.org/officeDocument/2006/relationships/tags" Target="../tags/tag765.xml"/><Relationship Id="rId7" Type="http://schemas.openxmlformats.org/officeDocument/2006/relationships/tags" Target="../tags/tag751.xml"/><Relationship Id="rId12" Type="http://schemas.openxmlformats.org/officeDocument/2006/relationships/tags" Target="../tags/tag756.xml"/><Relationship Id="rId17" Type="http://schemas.openxmlformats.org/officeDocument/2006/relationships/tags" Target="../tags/tag761.xml"/><Relationship Id="rId25" Type="http://schemas.openxmlformats.org/officeDocument/2006/relationships/tags" Target="../tags/tag769.xml"/><Relationship Id="rId2" Type="http://schemas.openxmlformats.org/officeDocument/2006/relationships/tags" Target="../tags/tag746.xml"/><Relationship Id="rId16" Type="http://schemas.openxmlformats.org/officeDocument/2006/relationships/tags" Target="../tags/tag760.xml"/><Relationship Id="rId20" Type="http://schemas.openxmlformats.org/officeDocument/2006/relationships/tags" Target="../tags/tag764.xml"/><Relationship Id="rId29" Type="http://schemas.openxmlformats.org/officeDocument/2006/relationships/tags" Target="../tags/tag773.xml"/><Relationship Id="rId1" Type="http://schemas.openxmlformats.org/officeDocument/2006/relationships/tags" Target="../tags/tag745.xml"/><Relationship Id="rId6" Type="http://schemas.openxmlformats.org/officeDocument/2006/relationships/tags" Target="../tags/tag750.xml"/><Relationship Id="rId11" Type="http://schemas.openxmlformats.org/officeDocument/2006/relationships/tags" Target="../tags/tag755.xml"/><Relationship Id="rId24" Type="http://schemas.openxmlformats.org/officeDocument/2006/relationships/tags" Target="../tags/tag768.xml"/><Relationship Id="rId32" Type="http://schemas.openxmlformats.org/officeDocument/2006/relationships/notesSlide" Target="../notesSlides/notesSlide31.xml"/><Relationship Id="rId5" Type="http://schemas.openxmlformats.org/officeDocument/2006/relationships/tags" Target="../tags/tag749.xml"/><Relationship Id="rId15" Type="http://schemas.openxmlformats.org/officeDocument/2006/relationships/tags" Target="../tags/tag759.xml"/><Relationship Id="rId23" Type="http://schemas.openxmlformats.org/officeDocument/2006/relationships/tags" Target="../tags/tag767.xml"/><Relationship Id="rId28" Type="http://schemas.openxmlformats.org/officeDocument/2006/relationships/tags" Target="../tags/tag772.xml"/><Relationship Id="rId10" Type="http://schemas.openxmlformats.org/officeDocument/2006/relationships/tags" Target="../tags/tag754.xml"/><Relationship Id="rId19" Type="http://schemas.openxmlformats.org/officeDocument/2006/relationships/tags" Target="../tags/tag763.xml"/><Relationship Id="rId31" Type="http://schemas.openxmlformats.org/officeDocument/2006/relationships/slideLayout" Target="../slideLayouts/slideLayout15.xml"/><Relationship Id="rId4" Type="http://schemas.openxmlformats.org/officeDocument/2006/relationships/tags" Target="../tags/tag748.xml"/><Relationship Id="rId9" Type="http://schemas.openxmlformats.org/officeDocument/2006/relationships/tags" Target="../tags/tag753.xml"/><Relationship Id="rId14" Type="http://schemas.openxmlformats.org/officeDocument/2006/relationships/tags" Target="../tags/tag758.xml"/><Relationship Id="rId22" Type="http://schemas.openxmlformats.org/officeDocument/2006/relationships/tags" Target="../tags/tag766.xml"/><Relationship Id="rId27" Type="http://schemas.openxmlformats.org/officeDocument/2006/relationships/tags" Target="../tags/tag771.xml"/><Relationship Id="rId30" Type="http://schemas.openxmlformats.org/officeDocument/2006/relationships/tags" Target="../tags/tag77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782.xml"/><Relationship Id="rId13" Type="http://schemas.openxmlformats.org/officeDocument/2006/relationships/tags" Target="../tags/tag787.xml"/><Relationship Id="rId18" Type="http://schemas.openxmlformats.org/officeDocument/2006/relationships/tags" Target="../tags/tag792.xml"/><Relationship Id="rId26" Type="http://schemas.openxmlformats.org/officeDocument/2006/relationships/tags" Target="../tags/tag800.xml"/><Relationship Id="rId3" Type="http://schemas.openxmlformats.org/officeDocument/2006/relationships/tags" Target="../tags/tag777.xml"/><Relationship Id="rId21" Type="http://schemas.openxmlformats.org/officeDocument/2006/relationships/tags" Target="../tags/tag795.xml"/><Relationship Id="rId7" Type="http://schemas.openxmlformats.org/officeDocument/2006/relationships/tags" Target="../tags/tag781.xml"/><Relationship Id="rId12" Type="http://schemas.openxmlformats.org/officeDocument/2006/relationships/tags" Target="../tags/tag786.xml"/><Relationship Id="rId17" Type="http://schemas.openxmlformats.org/officeDocument/2006/relationships/tags" Target="../tags/tag791.xml"/><Relationship Id="rId25" Type="http://schemas.openxmlformats.org/officeDocument/2006/relationships/tags" Target="../tags/tag799.xml"/><Relationship Id="rId2" Type="http://schemas.openxmlformats.org/officeDocument/2006/relationships/tags" Target="../tags/tag776.xml"/><Relationship Id="rId16" Type="http://schemas.openxmlformats.org/officeDocument/2006/relationships/tags" Target="../tags/tag790.xml"/><Relationship Id="rId20" Type="http://schemas.openxmlformats.org/officeDocument/2006/relationships/tags" Target="../tags/tag794.xml"/><Relationship Id="rId29" Type="http://schemas.openxmlformats.org/officeDocument/2006/relationships/tags" Target="../tags/tag803.xml"/><Relationship Id="rId1" Type="http://schemas.openxmlformats.org/officeDocument/2006/relationships/tags" Target="../tags/tag775.xml"/><Relationship Id="rId6" Type="http://schemas.openxmlformats.org/officeDocument/2006/relationships/tags" Target="../tags/tag780.xml"/><Relationship Id="rId11" Type="http://schemas.openxmlformats.org/officeDocument/2006/relationships/tags" Target="../tags/tag785.xml"/><Relationship Id="rId24" Type="http://schemas.openxmlformats.org/officeDocument/2006/relationships/tags" Target="../tags/tag798.xml"/><Relationship Id="rId32" Type="http://schemas.openxmlformats.org/officeDocument/2006/relationships/notesSlide" Target="../notesSlides/notesSlide32.xml"/><Relationship Id="rId5" Type="http://schemas.openxmlformats.org/officeDocument/2006/relationships/tags" Target="../tags/tag779.xml"/><Relationship Id="rId15" Type="http://schemas.openxmlformats.org/officeDocument/2006/relationships/tags" Target="../tags/tag789.xml"/><Relationship Id="rId23" Type="http://schemas.openxmlformats.org/officeDocument/2006/relationships/tags" Target="../tags/tag797.xml"/><Relationship Id="rId28" Type="http://schemas.openxmlformats.org/officeDocument/2006/relationships/tags" Target="../tags/tag802.xml"/><Relationship Id="rId10" Type="http://schemas.openxmlformats.org/officeDocument/2006/relationships/tags" Target="../tags/tag784.xml"/><Relationship Id="rId19" Type="http://schemas.openxmlformats.org/officeDocument/2006/relationships/tags" Target="../tags/tag793.xml"/><Relationship Id="rId31" Type="http://schemas.openxmlformats.org/officeDocument/2006/relationships/slideLayout" Target="../slideLayouts/slideLayout15.xml"/><Relationship Id="rId4" Type="http://schemas.openxmlformats.org/officeDocument/2006/relationships/tags" Target="../tags/tag778.xml"/><Relationship Id="rId9" Type="http://schemas.openxmlformats.org/officeDocument/2006/relationships/tags" Target="../tags/tag783.xml"/><Relationship Id="rId14" Type="http://schemas.openxmlformats.org/officeDocument/2006/relationships/tags" Target="../tags/tag788.xml"/><Relationship Id="rId22" Type="http://schemas.openxmlformats.org/officeDocument/2006/relationships/tags" Target="../tags/tag796.xml"/><Relationship Id="rId27" Type="http://schemas.openxmlformats.org/officeDocument/2006/relationships/tags" Target="../tags/tag801.xml"/><Relationship Id="rId30" Type="http://schemas.openxmlformats.org/officeDocument/2006/relationships/tags" Target="../tags/tag80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812.xml"/><Relationship Id="rId13" Type="http://schemas.openxmlformats.org/officeDocument/2006/relationships/tags" Target="../tags/tag817.xml"/><Relationship Id="rId18" Type="http://schemas.openxmlformats.org/officeDocument/2006/relationships/tags" Target="../tags/tag822.xml"/><Relationship Id="rId26" Type="http://schemas.openxmlformats.org/officeDocument/2006/relationships/tags" Target="../tags/tag830.xml"/><Relationship Id="rId3" Type="http://schemas.openxmlformats.org/officeDocument/2006/relationships/tags" Target="../tags/tag807.xml"/><Relationship Id="rId21" Type="http://schemas.openxmlformats.org/officeDocument/2006/relationships/tags" Target="../tags/tag825.xml"/><Relationship Id="rId7" Type="http://schemas.openxmlformats.org/officeDocument/2006/relationships/tags" Target="../tags/tag811.xml"/><Relationship Id="rId12" Type="http://schemas.openxmlformats.org/officeDocument/2006/relationships/tags" Target="../tags/tag816.xml"/><Relationship Id="rId17" Type="http://schemas.openxmlformats.org/officeDocument/2006/relationships/tags" Target="../tags/tag821.xml"/><Relationship Id="rId25" Type="http://schemas.openxmlformats.org/officeDocument/2006/relationships/tags" Target="../tags/tag829.xml"/><Relationship Id="rId2" Type="http://schemas.openxmlformats.org/officeDocument/2006/relationships/tags" Target="../tags/tag806.xml"/><Relationship Id="rId16" Type="http://schemas.openxmlformats.org/officeDocument/2006/relationships/tags" Target="../tags/tag820.xml"/><Relationship Id="rId20" Type="http://schemas.openxmlformats.org/officeDocument/2006/relationships/tags" Target="../tags/tag824.xml"/><Relationship Id="rId1" Type="http://schemas.openxmlformats.org/officeDocument/2006/relationships/tags" Target="../tags/tag805.xml"/><Relationship Id="rId6" Type="http://schemas.openxmlformats.org/officeDocument/2006/relationships/tags" Target="../tags/tag810.xml"/><Relationship Id="rId11" Type="http://schemas.openxmlformats.org/officeDocument/2006/relationships/tags" Target="../tags/tag815.xml"/><Relationship Id="rId24" Type="http://schemas.openxmlformats.org/officeDocument/2006/relationships/tags" Target="../tags/tag828.xml"/><Relationship Id="rId5" Type="http://schemas.openxmlformats.org/officeDocument/2006/relationships/tags" Target="../tags/tag809.xml"/><Relationship Id="rId15" Type="http://schemas.openxmlformats.org/officeDocument/2006/relationships/tags" Target="../tags/tag819.xml"/><Relationship Id="rId23" Type="http://schemas.openxmlformats.org/officeDocument/2006/relationships/tags" Target="../tags/tag827.xml"/><Relationship Id="rId28" Type="http://schemas.openxmlformats.org/officeDocument/2006/relationships/notesSlide" Target="../notesSlides/notesSlide33.xml"/><Relationship Id="rId10" Type="http://schemas.openxmlformats.org/officeDocument/2006/relationships/tags" Target="../tags/tag814.xml"/><Relationship Id="rId19" Type="http://schemas.openxmlformats.org/officeDocument/2006/relationships/tags" Target="../tags/tag823.xml"/><Relationship Id="rId4" Type="http://schemas.openxmlformats.org/officeDocument/2006/relationships/tags" Target="../tags/tag808.xml"/><Relationship Id="rId9" Type="http://schemas.openxmlformats.org/officeDocument/2006/relationships/tags" Target="../tags/tag813.xml"/><Relationship Id="rId14" Type="http://schemas.openxmlformats.org/officeDocument/2006/relationships/tags" Target="../tags/tag818.xml"/><Relationship Id="rId22" Type="http://schemas.openxmlformats.org/officeDocument/2006/relationships/tags" Target="../tags/tag826.xml"/><Relationship Id="rId27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image" Target="../media/image3.png"/><Relationship Id="rId2" Type="http://schemas.openxmlformats.org/officeDocument/2006/relationships/tags" Target="../tags/tag27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tags" Target="../tags/tag67.xml"/><Relationship Id="rId39" Type="http://schemas.openxmlformats.org/officeDocument/2006/relationships/tags" Target="../tags/tag80.xml"/><Relationship Id="rId21" Type="http://schemas.openxmlformats.org/officeDocument/2006/relationships/tags" Target="../tags/tag62.xml"/><Relationship Id="rId34" Type="http://schemas.openxmlformats.org/officeDocument/2006/relationships/tags" Target="../tags/tag75.xml"/><Relationship Id="rId42" Type="http://schemas.openxmlformats.org/officeDocument/2006/relationships/tags" Target="../tags/tag83.xml"/><Relationship Id="rId47" Type="http://schemas.openxmlformats.org/officeDocument/2006/relationships/tags" Target="../tags/tag88.xml"/><Relationship Id="rId50" Type="http://schemas.openxmlformats.org/officeDocument/2006/relationships/tags" Target="../tags/tag91.xml"/><Relationship Id="rId55" Type="http://schemas.openxmlformats.org/officeDocument/2006/relationships/slideLayout" Target="../slideLayouts/slideLayout13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9" Type="http://schemas.openxmlformats.org/officeDocument/2006/relationships/tags" Target="../tags/tag70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tags" Target="../tags/tag73.xml"/><Relationship Id="rId37" Type="http://schemas.openxmlformats.org/officeDocument/2006/relationships/tags" Target="../tags/tag78.xml"/><Relationship Id="rId40" Type="http://schemas.openxmlformats.org/officeDocument/2006/relationships/tags" Target="../tags/tag81.xml"/><Relationship Id="rId45" Type="http://schemas.openxmlformats.org/officeDocument/2006/relationships/tags" Target="../tags/tag86.xml"/><Relationship Id="rId53" Type="http://schemas.openxmlformats.org/officeDocument/2006/relationships/tags" Target="../tags/tag94.xml"/><Relationship Id="rId5" Type="http://schemas.openxmlformats.org/officeDocument/2006/relationships/tags" Target="../tags/tag46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tags" Target="../tags/tag72.xml"/><Relationship Id="rId44" Type="http://schemas.openxmlformats.org/officeDocument/2006/relationships/tags" Target="../tags/tag85.xml"/><Relationship Id="rId52" Type="http://schemas.openxmlformats.org/officeDocument/2006/relationships/tags" Target="../tags/tag93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tags" Target="../tags/tag71.xml"/><Relationship Id="rId35" Type="http://schemas.openxmlformats.org/officeDocument/2006/relationships/tags" Target="../tags/tag76.xml"/><Relationship Id="rId43" Type="http://schemas.openxmlformats.org/officeDocument/2006/relationships/tags" Target="../tags/tag84.xml"/><Relationship Id="rId48" Type="http://schemas.openxmlformats.org/officeDocument/2006/relationships/tags" Target="../tags/tag89.xml"/><Relationship Id="rId56" Type="http://schemas.openxmlformats.org/officeDocument/2006/relationships/notesSlide" Target="../notesSlides/notesSlide4.xml"/><Relationship Id="rId8" Type="http://schemas.openxmlformats.org/officeDocument/2006/relationships/tags" Target="../tags/tag49.xml"/><Relationship Id="rId51" Type="http://schemas.openxmlformats.org/officeDocument/2006/relationships/tags" Target="../tags/tag92.xml"/><Relationship Id="rId3" Type="http://schemas.openxmlformats.org/officeDocument/2006/relationships/tags" Target="../tags/tag44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tags" Target="../tags/tag74.xml"/><Relationship Id="rId38" Type="http://schemas.openxmlformats.org/officeDocument/2006/relationships/tags" Target="../tags/tag79.xml"/><Relationship Id="rId46" Type="http://schemas.openxmlformats.org/officeDocument/2006/relationships/tags" Target="../tags/tag87.xml"/><Relationship Id="rId20" Type="http://schemas.openxmlformats.org/officeDocument/2006/relationships/tags" Target="../tags/tag61.xml"/><Relationship Id="rId41" Type="http://schemas.openxmlformats.org/officeDocument/2006/relationships/tags" Target="../tags/tag82.xml"/><Relationship Id="rId54" Type="http://schemas.openxmlformats.org/officeDocument/2006/relationships/tags" Target="../tags/tag95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36" Type="http://schemas.openxmlformats.org/officeDocument/2006/relationships/tags" Target="../tags/tag77.xml"/><Relationship Id="rId49" Type="http://schemas.openxmlformats.org/officeDocument/2006/relationships/tags" Target="../tags/tag9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34" Type="http://schemas.openxmlformats.org/officeDocument/2006/relationships/slideLayout" Target="../slideLayouts/slideLayout13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29" Type="http://schemas.openxmlformats.org/officeDocument/2006/relationships/tags" Target="../tags/tag124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notesSlide" Target="../notesSlides/notesSlide5.xml"/><Relationship Id="rId8" Type="http://schemas.openxmlformats.org/officeDocument/2006/relationships/tags" Target="../tags/tag10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smtClean="0"/>
              <a:t>Lecture 7: </a:t>
            </a:r>
            <a:r>
              <a:rPr lang="en-US" sz="3200" dirty="0" smtClean="0"/>
              <a:t>AVL </a:t>
            </a:r>
            <a:r>
              <a:rPr lang="en-US" sz="3200" i="0" dirty="0" smtClean="0"/>
              <a:t>Trees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Spring 2016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90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Oval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6451600" y="37719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11</a:t>
            </a:r>
          </a:p>
        </p:txBody>
      </p:sp>
      <p:sp>
        <p:nvSpPr>
          <p:cNvPr id="315397" name="Oval 5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37528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315398" name="Oval 6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740400" y="31051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8</a:t>
            </a:r>
          </a:p>
        </p:txBody>
      </p:sp>
      <p:sp>
        <p:nvSpPr>
          <p:cNvPr id="315399" name="Oval 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895600" y="31051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315400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4318000" y="24384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cxnSp>
        <p:nvCxnSpPr>
          <p:cNvPr id="315401" name="AutoShape 9"/>
          <p:cNvCxnSpPr>
            <a:cxnSpLocks noChangeShapeType="1"/>
            <a:stCxn id="315400" idx="3"/>
            <a:endCxn id="315399" idx="0"/>
          </p:cNvCxnSpPr>
          <p:nvPr>
            <p:custDataLst>
              <p:tags r:id="rId6"/>
            </p:custDataLst>
          </p:nvPr>
        </p:nvCxnSpPr>
        <p:spPr bwMode="auto">
          <a:xfrm flipH="1">
            <a:off x="3149600" y="2701925"/>
            <a:ext cx="12430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5402" name="AutoShape 10"/>
          <p:cNvCxnSpPr>
            <a:cxnSpLocks noChangeShapeType="1"/>
            <a:stCxn id="315400" idx="5"/>
            <a:endCxn id="315398" idx="0"/>
          </p:cNvCxnSpPr>
          <p:nvPr>
            <p:custDataLst>
              <p:tags r:id="rId7"/>
            </p:custDataLst>
          </p:nvPr>
        </p:nvCxnSpPr>
        <p:spPr bwMode="auto">
          <a:xfrm>
            <a:off x="4751388" y="2701925"/>
            <a:ext cx="12430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5404" name="AutoShape 12"/>
          <p:cNvCxnSpPr>
            <a:cxnSpLocks noChangeShapeType="1"/>
            <a:stCxn id="315398" idx="5"/>
            <a:endCxn id="315395" idx="0"/>
          </p:cNvCxnSpPr>
          <p:nvPr>
            <p:custDataLst>
              <p:tags r:id="rId8"/>
            </p:custDataLst>
          </p:nvPr>
        </p:nvCxnSpPr>
        <p:spPr bwMode="auto">
          <a:xfrm>
            <a:off x="6173788" y="3368675"/>
            <a:ext cx="5318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5405" name="AutoShape 13"/>
          <p:cNvCxnSpPr>
            <a:cxnSpLocks noChangeShapeType="1"/>
            <a:stCxn id="315399" idx="3"/>
            <a:endCxn id="315397" idx="0"/>
          </p:cNvCxnSpPr>
          <p:nvPr>
            <p:custDataLst>
              <p:tags r:id="rId9"/>
            </p:custDataLst>
          </p:nvPr>
        </p:nvCxnSpPr>
        <p:spPr bwMode="auto">
          <a:xfrm flipH="1">
            <a:off x="2235200" y="3368675"/>
            <a:ext cx="735013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5436" name="Oval 44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537200" y="4498975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10</a:t>
            </a:r>
          </a:p>
        </p:txBody>
      </p:sp>
      <p:cxnSp>
        <p:nvCxnSpPr>
          <p:cNvPr id="315437" name="AutoShape 45"/>
          <p:cNvCxnSpPr>
            <a:cxnSpLocks noChangeShapeType="1"/>
            <a:stCxn id="315395" idx="3"/>
          </p:cNvCxnSpPr>
          <p:nvPr>
            <p:custDataLst>
              <p:tags r:id="rId11"/>
            </p:custDataLst>
          </p:nvPr>
        </p:nvCxnSpPr>
        <p:spPr bwMode="auto">
          <a:xfrm flipH="1">
            <a:off x="5867400" y="4035425"/>
            <a:ext cx="658813" cy="444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5438" name="Oval 46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264400" y="44958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12</a:t>
            </a:r>
          </a:p>
        </p:txBody>
      </p:sp>
      <p:cxnSp>
        <p:nvCxnSpPr>
          <p:cNvPr id="315439" name="AutoShape 47"/>
          <p:cNvCxnSpPr>
            <a:cxnSpLocks noChangeShapeType="1"/>
            <a:stCxn id="315395" idx="5"/>
            <a:endCxn id="315438" idx="1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6851078" y="4049930"/>
            <a:ext cx="521844" cy="4535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5440" name="Oval 48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851400" y="3816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7</a:t>
            </a:r>
          </a:p>
        </p:txBody>
      </p:sp>
      <p:cxnSp>
        <p:nvCxnSpPr>
          <p:cNvPr id="315441" name="AutoShape 49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H="1">
            <a:off x="5181600" y="3352800"/>
            <a:ext cx="658813" cy="444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8" name="Text Box 2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90800" y="3657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81600" y="4419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72400" y="4400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19600" y="3733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05200" y="3048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086600" y="3733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324600" y="3048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2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3000" y="2362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Is this an AVL tree?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1494" y="5220062"/>
            <a:ext cx="66309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Yes! </a:t>
            </a:r>
            <a:r>
              <a:rPr lang="en-US" sz="2400" dirty="0" smtClean="0">
                <a:solidFill>
                  <a:srgbClr val="000000"/>
                </a:solidFill>
              </a:rPr>
              <a:t>Because the </a:t>
            </a:r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eft </a:t>
            </a:r>
            <a:r>
              <a:rPr lang="en-US" sz="2400" dirty="0">
                <a:solidFill>
                  <a:srgbClr val="000000"/>
                </a:solidFill>
              </a:rPr>
              <a:t>and right </a:t>
            </a:r>
            <a:r>
              <a:rPr lang="en-US" sz="2400" dirty="0" err="1">
                <a:solidFill>
                  <a:srgbClr val="000000"/>
                </a:solidFill>
              </a:rPr>
              <a:t>subtrees</a:t>
            </a:r>
            <a:r>
              <a:rPr lang="en-US" sz="2400" dirty="0">
                <a:solidFill>
                  <a:srgbClr val="000000"/>
                </a:solidFill>
              </a:rPr>
              <a:t> of </a:t>
            </a:r>
            <a:r>
              <a:rPr lang="en-US" sz="2400" i="1" dirty="0">
                <a:solidFill>
                  <a:srgbClr val="0000FF"/>
                </a:solidFill>
              </a:rPr>
              <a:t>every node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have </a:t>
            </a:r>
            <a:r>
              <a:rPr lang="en-US" sz="2400" i="1" dirty="0">
                <a:solidFill>
                  <a:srgbClr val="0000FF"/>
                </a:solidFill>
              </a:rPr>
              <a:t>heights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differing by </a:t>
            </a:r>
            <a:r>
              <a:rPr lang="en-US" sz="2400" i="1" dirty="0">
                <a:solidFill>
                  <a:srgbClr val="0000FF"/>
                </a:solidFill>
              </a:rPr>
              <a:t>at most 1</a:t>
            </a:r>
          </a:p>
          <a:p>
            <a:endParaRPr lang="en-US" sz="2400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5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07" name="Oval 15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844800" y="4076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315408" name="Oval 16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604000" y="34671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11</a:t>
            </a:r>
          </a:p>
        </p:txBody>
      </p:sp>
      <p:sp>
        <p:nvSpPr>
          <p:cNvPr id="315409" name="Oval 1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181600" y="34671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sp>
        <p:nvSpPr>
          <p:cNvPr id="315410" name="Oval 1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34480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315411" name="Oval 1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892800" y="2800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8</a:t>
            </a:r>
          </a:p>
        </p:txBody>
      </p:sp>
      <p:sp>
        <p:nvSpPr>
          <p:cNvPr id="315412" name="Oval 20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2800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4</a:t>
            </a:r>
          </a:p>
        </p:txBody>
      </p:sp>
      <p:sp>
        <p:nvSpPr>
          <p:cNvPr id="315413" name="Oval 21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470400" y="2133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cxnSp>
        <p:nvCxnSpPr>
          <p:cNvPr id="315414" name="AutoShape 22"/>
          <p:cNvCxnSpPr>
            <a:cxnSpLocks noChangeShapeType="1"/>
            <a:stCxn id="315413" idx="3"/>
            <a:endCxn id="315412" idx="0"/>
          </p:cNvCxnSpPr>
          <p:nvPr>
            <p:custDataLst>
              <p:tags r:id="rId8"/>
            </p:custDataLst>
          </p:nvPr>
        </p:nvCxnSpPr>
        <p:spPr bwMode="auto">
          <a:xfrm flipH="1">
            <a:off x="3302000" y="2397125"/>
            <a:ext cx="12430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5415" name="AutoShape 23"/>
          <p:cNvCxnSpPr>
            <a:cxnSpLocks noChangeShapeType="1"/>
            <a:stCxn id="315413" idx="5"/>
            <a:endCxn id="315411" idx="0"/>
          </p:cNvCxnSpPr>
          <p:nvPr>
            <p:custDataLst>
              <p:tags r:id="rId9"/>
            </p:custDataLst>
          </p:nvPr>
        </p:nvCxnSpPr>
        <p:spPr bwMode="auto">
          <a:xfrm>
            <a:off x="4903788" y="2397125"/>
            <a:ext cx="12430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5416" name="AutoShape 24"/>
          <p:cNvCxnSpPr>
            <a:cxnSpLocks noChangeShapeType="1"/>
            <a:stCxn id="315411" idx="3"/>
            <a:endCxn id="315409" idx="0"/>
          </p:cNvCxnSpPr>
          <p:nvPr>
            <p:custDataLst>
              <p:tags r:id="rId10"/>
            </p:custDataLst>
          </p:nvPr>
        </p:nvCxnSpPr>
        <p:spPr bwMode="auto">
          <a:xfrm flipH="1">
            <a:off x="5435600" y="3063875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5417" name="AutoShape 25"/>
          <p:cNvCxnSpPr>
            <a:cxnSpLocks noChangeShapeType="1"/>
            <a:stCxn id="315411" idx="5"/>
            <a:endCxn id="315408" idx="0"/>
          </p:cNvCxnSpPr>
          <p:nvPr>
            <p:custDataLst>
              <p:tags r:id="rId11"/>
            </p:custDataLst>
          </p:nvPr>
        </p:nvCxnSpPr>
        <p:spPr bwMode="auto">
          <a:xfrm>
            <a:off x="6326188" y="3063875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5418" name="AutoShape 26"/>
          <p:cNvCxnSpPr>
            <a:cxnSpLocks noChangeShapeType="1"/>
            <a:stCxn id="315412" idx="3"/>
            <a:endCxn id="315410" idx="0"/>
          </p:cNvCxnSpPr>
          <p:nvPr>
            <p:custDataLst>
              <p:tags r:id="rId12"/>
            </p:custDataLst>
          </p:nvPr>
        </p:nvCxnSpPr>
        <p:spPr bwMode="auto">
          <a:xfrm flipH="1">
            <a:off x="2387600" y="3063875"/>
            <a:ext cx="735013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5419" name="AutoShape 27"/>
          <p:cNvCxnSpPr>
            <a:cxnSpLocks noChangeShapeType="1"/>
            <a:stCxn id="315410" idx="5"/>
            <a:endCxn id="315407" idx="0"/>
          </p:cNvCxnSpPr>
          <p:nvPr>
            <p:custDataLst>
              <p:tags r:id="rId13"/>
            </p:custDataLst>
          </p:nvPr>
        </p:nvCxnSpPr>
        <p:spPr bwMode="auto">
          <a:xfrm>
            <a:off x="2566988" y="3711575"/>
            <a:ext cx="531813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5420" name="Oval 28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2336800" y="47625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2</a:t>
            </a:r>
          </a:p>
        </p:txBody>
      </p:sp>
      <p:cxnSp>
        <p:nvCxnSpPr>
          <p:cNvPr id="315421" name="AutoShape 29"/>
          <p:cNvCxnSpPr>
            <a:cxnSpLocks noChangeShapeType="1"/>
            <a:stCxn id="315407" idx="4"/>
            <a:endCxn id="315420" idx="7"/>
          </p:cNvCxnSpPr>
          <p:nvPr>
            <p:custDataLst>
              <p:tags r:id="rId15"/>
            </p:custDataLst>
          </p:nvPr>
        </p:nvCxnSpPr>
        <p:spPr bwMode="auto">
          <a:xfrm flipH="1">
            <a:off x="2770188" y="4381500"/>
            <a:ext cx="328613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5426" name="Oval 34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3759200" y="34480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5</a:t>
            </a:r>
          </a:p>
        </p:txBody>
      </p:sp>
      <p:cxnSp>
        <p:nvCxnSpPr>
          <p:cNvPr id="315427" name="AutoShape 35"/>
          <p:cNvCxnSpPr>
            <a:cxnSpLocks noChangeShapeType="1"/>
            <a:stCxn id="315412" idx="5"/>
            <a:endCxn id="315426" idx="0"/>
          </p:cNvCxnSpPr>
          <p:nvPr>
            <p:custDataLst>
              <p:tags r:id="rId17"/>
            </p:custDataLst>
          </p:nvPr>
        </p:nvCxnSpPr>
        <p:spPr bwMode="auto">
          <a:xfrm rot="16200000" flipH="1">
            <a:off x="3545504" y="2980353"/>
            <a:ext cx="403797" cy="5315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05000" y="4724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267200" y="3429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868694" y="3429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62800" y="3429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29000" y="4038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553200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752600" y="3352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6588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1480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4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  <p:custDataLst>
              <p:tags r:id="rId27"/>
            </p:custDataLst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Is this an AVL tree?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74346" y="5429037"/>
            <a:ext cx="719210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Nope! </a:t>
            </a: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l</a:t>
            </a:r>
            <a:r>
              <a:rPr lang="en-US" sz="2400" dirty="0" smtClean="0"/>
              <a:t>eft </a:t>
            </a:r>
            <a:r>
              <a:rPr lang="en-US" sz="2400" dirty="0"/>
              <a:t>and right </a:t>
            </a:r>
            <a:r>
              <a:rPr lang="en-US" sz="2400" dirty="0" err="1"/>
              <a:t>subtrees</a:t>
            </a:r>
            <a:r>
              <a:rPr lang="en-US" sz="2400" dirty="0"/>
              <a:t> of </a:t>
            </a:r>
            <a:r>
              <a:rPr lang="en-US" sz="2400" dirty="0" smtClean="0"/>
              <a:t>some nodes (e.g. 1, 4, 6) have </a:t>
            </a:r>
            <a:r>
              <a:rPr lang="en-US" sz="2400" dirty="0"/>
              <a:t>heights </a:t>
            </a:r>
            <a:r>
              <a:rPr lang="en-US" sz="2400" dirty="0" smtClean="0"/>
              <a:t>that differ </a:t>
            </a:r>
            <a:r>
              <a:rPr lang="en-US" sz="2400" dirty="0"/>
              <a:t>by </a:t>
            </a:r>
            <a:r>
              <a:rPr lang="en-US" sz="2400" i="1" dirty="0" smtClean="0">
                <a:solidFill>
                  <a:srgbClr val="FF0000"/>
                </a:solidFill>
              </a:rPr>
              <a:t>more than 1</a:t>
            </a:r>
            <a:endParaRPr lang="en-US" sz="2400" i="1" dirty="0">
              <a:solidFill>
                <a:srgbClr val="FF0000"/>
              </a:solidFill>
            </a:endParaRPr>
          </a:p>
          <a:p>
            <a:endParaRPr lang="en-US" sz="2400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What do AVL trees give us?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2416996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f we have an AVL tree, then the number of nodes is an exponential function of the height.</a:t>
            </a:r>
          </a:p>
          <a:p>
            <a:endParaRPr lang="en-US" dirty="0" smtClean="0"/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Thus the height is a log function of the number of nodes!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And thus find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But as we insert and delete elements, we need to: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Track balance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Detect imbalance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Restore balance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26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298" name="AutoShape 2"/>
          <p:cNvCxnSpPr>
            <a:cxnSpLocks noChangeShapeType="1"/>
            <a:stCxn id="311306" idx="5"/>
            <a:endCxn id="311301" idx="0"/>
          </p:cNvCxnSpPr>
          <p:nvPr>
            <p:custDataLst>
              <p:tags r:id="rId1"/>
            </p:custDataLst>
          </p:nvPr>
        </p:nvCxnSpPr>
        <p:spPr bwMode="auto">
          <a:xfrm>
            <a:off x="3684588" y="2249488"/>
            <a:ext cx="8556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29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An AVL Tree</a:t>
            </a:r>
          </a:p>
        </p:txBody>
      </p:sp>
      <p:sp>
        <p:nvSpPr>
          <p:cNvPr id="311300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 flipH="1">
            <a:off x="4333875" y="790575"/>
            <a:ext cx="1790700" cy="2647950"/>
          </a:xfrm>
          <a:custGeom>
            <a:avLst/>
            <a:gdLst>
              <a:gd name="G0" fmla="+- 7575 0 0"/>
              <a:gd name="G1" fmla="+- 21600 0 7575"/>
              <a:gd name="G2" fmla="*/ 7575 1 2"/>
              <a:gd name="G3" fmla="+- 21600 0 G2"/>
              <a:gd name="G4" fmla="+/ 7575 21600 2"/>
              <a:gd name="G5" fmla="+/ G1 0 2"/>
              <a:gd name="G6" fmla="*/ 21600 21600 7575"/>
              <a:gd name="G7" fmla="*/ G6 1 2"/>
              <a:gd name="G8" fmla="+- 21600 0 G7"/>
              <a:gd name="G9" fmla="*/ 21600 1 2"/>
              <a:gd name="G10" fmla="+- 7575 0 G9"/>
              <a:gd name="G11" fmla="?: G10 G8 0"/>
              <a:gd name="G12" fmla="?: G10 G7 21600"/>
              <a:gd name="T0" fmla="*/ 17812 w 21600"/>
              <a:gd name="T1" fmla="*/ 10800 h 21600"/>
              <a:gd name="T2" fmla="*/ 10800 w 21600"/>
              <a:gd name="T3" fmla="*/ 21600 h 21600"/>
              <a:gd name="T4" fmla="*/ 3788 w 21600"/>
              <a:gd name="T5" fmla="*/ 10800 h 21600"/>
              <a:gd name="T6" fmla="*/ 10800 w 21600"/>
              <a:gd name="T7" fmla="*/ 0 h 21600"/>
              <a:gd name="T8" fmla="*/ 5588 w 21600"/>
              <a:gd name="T9" fmla="*/ 5588 h 21600"/>
              <a:gd name="T10" fmla="*/ 16012 w 21600"/>
              <a:gd name="T11" fmla="*/ 1601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575" y="21600"/>
                </a:lnTo>
                <a:lnTo>
                  <a:pt x="14025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8F8F8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1" name="Oval 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349750" y="2819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311302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28257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9</a:t>
            </a:r>
          </a:p>
        </p:txBody>
      </p:sp>
      <p:sp>
        <p:nvSpPr>
          <p:cNvPr id="311303" name="Oval 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7589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311304" name="Oval 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8925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15</a:t>
            </a:r>
          </a:p>
        </p:txBody>
      </p:sp>
      <p:sp>
        <p:nvSpPr>
          <p:cNvPr id="311305" name="Oval 9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229235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311306" name="Oval 10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3359150" y="1905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10</a:t>
            </a:r>
          </a:p>
        </p:txBody>
      </p:sp>
      <p:cxnSp>
        <p:nvCxnSpPr>
          <p:cNvPr id="311307" name="AutoShape 11"/>
          <p:cNvCxnSpPr>
            <a:cxnSpLocks noChangeShapeType="1"/>
            <a:stCxn id="311306" idx="3"/>
            <a:endCxn id="311305" idx="0"/>
          </p:cNvCxnSpPr>
          <p:nvPr>
            <p:custDataLst>
              <p:tags r:id="rId10"/>
            </p:custDataLst>
          </p:nvPr>
        </p:nvCxnSpPr>
        <p:spPr bwMode="auto">
          <a:xfrm flipH="1">
            <a:off x="248285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8" name="AutoShape 12"/>
          <p:cNvCxnSpPr>
            <a:cxnSpLocks noChangeShapeType="1"/>
            <a:stCxn id="311301" idx="3"/>
            <a:endCxn id="311304" idx="0"/>
          </p:cNvCxnSpPr>
          <p:nvPr>
            <p:custDataLst>
              <p:tags r:id="rId11"/>
            </p:custDataLst>
          </p:nvPr>
        </p:nvCxnSpPr>
        <p:spPr bwMode="auto">
          <a:xfrm flipH="1">
            <a:off x="4083050" y="3163888"/>
            <a:ext cx="322263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9" name="AutoShape 13"/>
          <p:cNvCxnSpPr>
            <a:cxnSpLocks noChangeShapeType="1"/>
            <a:stCxn id="311305" idx="3"/>
            <a:endCxn id="311303" idx="0"/>
          </p:cNvCxnSpPr>
          <p:nvPr>
            <p:custDataLst>
              <p:tags r:id="rId12"/>
            </p:custDataLst>
          </p:nvPr>
        </p:nvCxnSpPr>
        <p:spPr bwMode="auto">
          <a:xfrm flipH="1">
            <a:off x="194945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0" name="AutoShape 14"/>
          <p:cNvCxnSpPr>
            <a:cxnSpLocks noChangeShapeType="1"/>
            <a:stCxn id="311305" idx="5"/>
            <a:endCxn id="311302" idx="0"/>
          </p:cNvCxnSpPr>
          <p:nvPr>
            <p:custDataLst>
              <p:tags r:id="rId13"/>
            </p:custDataLst>
          </p:nvPr>
        </p:nvCxnSpPr>
        <p:spPr bwMode="auto">
          <a:xfrm>
            <a:off x="261778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1" name="Oval 15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8831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311312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41973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17</a:t>
            </a:r>
          </a:p>
        </p:txBody>
      </p:sp>
      <p:sp>
        <p:nvSpPr>
          <p:cNvPr id="311313" name="Oval 17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4447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cxnSp>
        <p:nvCxnSpPr>
          <p:cNvPr id="311314" name="AutoShape 18"/>
          <p:cNvCxnSpPr>
            <a:cxnSpLocks noChangeShapeType="1"/>
            <a:stCxn id="311302" idx="3"/>
            <a:endCxn id="311313" idx="0"/>
          </p:cNvCxnSpPr>
          <p:nvPr>
            <p:custDataLst>
              <p:tags r:id="rId17"/>
            </p:custDataLst>
          </p:nvPr>
        </p:nvCxnSpPr>
        <p:spPr bwMode="auto">
          <a:xfrm flipH="1">
            <a:off x="2635250" y="4027488"/>
            <a:ext cx="2460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5" name="AutoShape 19"/>
          <p:cNvCxnSpPr>
            <a:cxnSpLocks noChangeShapeType="1"/>
            <a:stCxn id="311304" idx="5"/>
            <a:endCxn id="311312" idx="0"/>
          </p:cNvCxnSpPr>
          <p:nvPr>
            <p:custDataLst>
              <p:tags r:id="rId18"/>
            </p:custDataLst>
          </p:nvPr>
        </p:nvCxnSpPr>
        <p:spPr bwMode="auto">
          <a:xfrm>
            <a:off x="4217988" y="4002088"/>
            <a:ext cx="1698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6" name="AutoShape 20"/>
          <p:cNvCxnSpPr>
            <a:cxnSpLocks noChangeShapeType="1"/>
            <a:stCxn id="311301" idx="5"/>
            <a:endCxn id="311311" idx="0"/>
          </p:cNvCxnSpPr>
          <p:nvPr>
            <p:custDataLst>
              <p:tags r:id="rId19"/>
            </p:custDataLst>
          </p:nvPr>
        </p:nvCxnSpPr>
        <p:spPr bwMode="auto">
          <a:xfrm>
            <a:off x="4675188" y="3163888"/>
            <a:ext cx="398462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7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00200" y="34131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86000" y="42513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19600" y="42672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0540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74015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4800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3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057400" y="2514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4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48200" y="2514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206750" y="15843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11335" name="AutoShape 3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81600" y="5105400"/>
            <a:ext cx="3048000" cy="685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dirty="0"/>
              <a:t>Track height at all </a:t>
            </a:r>
            <a:r>
              <a:rPr lang="en-US" sz="2000" dirty="0" smtClean="0"/>
              <a:t>times!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254109" y="787675"/>
            <a:ext cx="2234254" cy="2641325"/>
            <a:chOff x="6254109" y="787675"/>
            <a:chExt cx="2234254" cy="2641325"/>
          </a:xfrm>
        </p:grpSpPr>
        <p:sp>
          <p:nvSpPr>
            <p:cNvPr id="311326" name="Rectangle 3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553200" y="1638300"/>
              <a:ext cx="914400" cy="4572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11327" name="Rectangle 3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553200" y="2095500"/>
              <a:ext cx="914400" cy="4572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311328" name="Rectangle 3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553200" y="2552700"/>
              <a:ext cx="457200" cy="4572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9" name="Rectangle 3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010400" y="2552700"/>
              <a:ext cx="457200" cy="4572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0" name="Line 34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6559550" y="2819400"/>
              <a:ext cx="228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1" name="Line 35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7283450" y="2819400"/>
              <a:ext cx="228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32" name="Text Box 36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473950" y="1660525"/>
              <a:ext cx="7681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value</a:t>
              </a:r>
              <a:endParaRPr lang="en-US" sz="2000" dirty="0"/>
            </a:p>
          </p:txBody>
        </p:sp>
        <p:sp>
          <p:nvSpPr>
            <p:cNvPr id="311333" name="Text Box 37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477125" y="2117725"/>
              <a:ext cx="8675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</a:rPr>
                <a:t>height</a:t>
              </a:r>
            </a:p>
          </p:txBody>
        </p:sp>
        <p:sp>
          <p:nvSpPr>
            <p:cNvPr id="311334" name="Text Box 38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73950" y="2574925"/>
              <a:ext cx="10144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children</a:t>
              </a:r>
            </a:p>
          </p:txBody>
        </p:sp>
        <p:sp>
          <p:nvSpPr>
            <p:cNvPr id="40" name="Rectangle 3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553200" y="1219200"/>
              <a:ext cx="914400" cy="4572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4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467600" y="1219200"/>
              <a:ext cx="69762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 key </a:t>
              </a:r>
              <a:endParaRPr 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54109" y="787675"/>
              <a:ext cx="1616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latin typeface="+mn-lt"/>
                </a:rPr>
                <a:t>Node object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346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animBg="1"/>
      <p:bldP spid="3113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US" sz="3600" dirty="0"/>
              <a:t>AVL </a:t>
            </a:r>
            <a:r>
              <a:rPr lang="en-US" sz="3600" dirty="0" smtClean="0"/>
              <a:t>tree operations</a:t>
            </a:r>
            <a:endParaRPr lang="en-US" sz="3600" dirty="0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11200" y="1466850"/>
            <a:ext cx="8432800" cy="4629150"/>
          </a:xfrm>
        </p:spPr>
        <p:txBody>
          <a:bodyPr/>
          <a:lstStyle/>
          <a:p>
            <a:r>
              <a:rPr lang="en-US" b="1" dirty="0"/>
              <a:t>AVL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/>
              <a:t>: </a:t>
            </a:r>
          </a:p>
          <a:p>
            <a:pPr lvl="1"/>
            <a:r>
              <a:rPr lang="en-US" dirty="0" smtClean="0"/>
              <a:t>Same </a:t>
            </a:r>
            <a:r>
              <a:rPr lang="en-US" dirty="0"/>
              <a:t>as BST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find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AVL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>
                <a:solidFill>
                  <a:schemeClr val="accent2"/>
                </a:solidFill>
              </a:rPr>
              <a:t>: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First </a:t>
            </a:r>
            <a:r>
              <a:rPr lang="en-US" dirty="0">
                <a:solidFill>
                  <a:schemeClr val="accent2"/>
                </a:solidFill>
              </a:rPr>
              <a:t>BST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i="1" dirty="0" smtClean="0">
                <a:solidFill>
                  <a:schemeClr val="accent2"/>
                </a:solidFill>
              </a:rPr>
              <a:t>then</a:t>
            </a:r>
            <a:r>
              <a:rPr lang="en-US" dirty="0" smtClean="0">
                <a:solidFill>
                  <a:schemeClr val="accent2"/>
                </a:solidFill>
              </a:rPr>
              <a:t> check balance and potentially “</a:t>
            </a:r>
            <a:r>
              <a:rPr lang="en-US" dirty="0">
                <a:solidFill>
                  <a:schemeClr val="accent2"/>
                </a:solidFill>
              </a:rPr>
              <a:t>fix” the AVL </a:t>
            </a:r>
            <a:r>
              <a:rPr lang="en-US" dirty="0" smtClean="0">
                <a:solidFill>
                  <a:schemeClr val="accent2"/>
                </a:solidFill>
              </a:rPr>
              <a:t>tree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Four different imbalance cases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 smtClean="0"/>
          </a:p>
          <a:p>
            <a:r>
              <a:rPr lang="en-US" b="1" dirty="0" smtClean="0"/>
              <a:t>AVL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The “easy way” is lazy deletion</a:t>
            </a:r>
          </a:p>
          <a:p>
            <a:pPr lvl="1"/>
            <a:r>
              <a:rPr lang="en-US" dirty="0" smtClean="0"/>
              <a:t>Otherwise, do the deletion and then check for several imbalance cases (we will skip this)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1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Insert: detect potential imbalance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800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Insert the new node as in a BST (a new leaf)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each node on the path from the root to the new leaf, the insertion may (or may not) have changed the node’s height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 after insertion in a </a:t>
            </a:r>
            <a:r>
              <a:rPr lang="en-US" dirty="0" err="1" smtClean="0"/>
              <a:t>subtree</a:t>
            </a:r>
            <a:r>
              <a:rPr lang="en-US" dirty="0" smtClean="0"/>
              <a:t>, detect height imbalance and perform a </a:t>
            </a:r>
            <a:r>
              <a:rPr lang="en-US" i="1" dirty="0" smtClean="0"/>
              <a:t>rotation</a:t>
            </a:r>
            <a:r>
              <a:rPr lang="en-US" dirty="0" smtClean="0"/>
              <a:t> to restore balance at that node</a:t>
            </a:r>
            <a:endParaRPr lang="en-US" sz="1000" dirty="0" smtClean="0"/>
          </a:p>
          <a:p>
            <a:pPr marL="457200" indent="-457200">
              <a:buNone/>
            </a:pPr>
            <a:endParaRPr lang="en-US" sz="1500" dirty="0" smtClean="0"/>
          </a:p>
          <a:p>
            <a:pPr marL="457200" indent="-457200">
              <a:buNone/>
            </a:pPr>
            <a:r>
              <a:rPr lang="en-US" dirty="0" smtClean="0"/>
              <a:t>All the action is in defining the correct </a:t>
            </a:r>
            <a:r>
              <a:rPr lang="en-US" dirty="0" smtClean="0">
                <a:solidFill>
                  <a:schemeClr val="accent2"/>
                </a:solidFill>
              </a:rPr>
              <a:t>rotations</a:t>
            </a:r>
            <a:r>
              <a:rPr lang="en-US" dirty="0" smtClean="0"/>
              <a:t> to restore balance</a:t>
            </a:r>
            <a:endParaRPr lang="en-US" sz="1000" dirty="0" smtClean="0"/>
          </a:p>
          <a:p>
            <a:pPr marL="457200" indent="-457200">
              <a:buNone/>
            </a:pPr>
            <a:endParaRPr lang="en-US" sz="1500" dirty="0" smtClean="0"/>
          </a:p>
          <a:p>
            <a:pPr marL="457200" indent="-457200">
              <a:buNone/>
            </a:pPr>
            <a:r>
              <a:rPr lang="en-US" dirty="0" smtClean="0"/>
              <a:t>Fact that an implementation can ignore:</a:t>
            </a:r>
          </a:p>
          <a:p>
            <a:pPr marL="857250" lvl="1" indent="-457200"/>
            <a:r>
              <a:rPr lang="en-US" dirty="0" smtClean="0"/>
              <a:t>There must be a </a:t>
            </a:r>
            <a:r>
              <a:rPr lang="en-US" dirty="0" smtClean="0">
                <a:solidFill>
                  <a:srgbClr val="FF0000"/>
                </a:solidFill>
              </a:rPr>
              <a:t>deepest</a:t>
            </a:r>
            <a:r>
              <a:rPr lang="en-US" dirty="0" smtClean="0"/>
              <a:t> element that is imbalanced after the insert (all descendants still balanced)</a:t>
            </a:r>
          </a:p>
          <a:p>
            <a:pPr marL="857250" lvl="1" indent="-457200"/>
            <a:r>
              <a:rPr lang="en-US" dirty="0" smtClean="0"/>
              <a:t>After rebalancing this deepest node, every node is balanced</a:t>
            </a:r>
          </a:p>
          <a:p>
            <a:pPr marL="857250" lvl="1" indent="-457200"/>
            <a:r>
              <a:rPr lang="en-US" dirty="0" smtClean="0"/>
              <a:t>So </a:t>
            </a:r>
            <a:r>
              <a:rPr lang="en-US" dirty="0" smtClean="0">
                <a:solidFill>
                  <a:srgbClr val="FF0000"/>
                </a:solidFill>
              </a:rPr>
              <a:t>at most one node needs to be rebalanced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23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95400"/>
            <a:ext cx="3048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insertion violates balance property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happens to be at the root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b="0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only way to fix this?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794500" y="1447800"/>
            <a:ext cx="1868656" cy="2241550"/>
            <a:chOff x="6794500" y="1447800"/>
            <a:chExt cx="1868656" cy="2241550"/>
          </a:xfrm>
        </p:grpSpPr>
        <p:sp>
          <p:nvSpPr>
            <p:cNvPr id="8" name="Oval 13" descr="50%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861300" y="1600200"/>
              <a:ext cx="488950" cy="488950"/>
            </a:xfrm>
            <a:prstGeom prst="ellipse">
              <a:avLst/>
            </a:prstGeom>
            <a:pattFill prst="pct50">
              <a:fgClr>
                <a:srgbClr val="0000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/>
                <a:t>6</a:t>
              </a:r>
            </a:p>
          </p:txBody>
        </p:sp>
        <p:sp>
          <p:nvSpPr>
            <p:cNvPr id="9" name="Oval 14" descr="50%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359650" y="2393950"/>
              <a:ext cx="488950" cy="488950"/>
            </a:xfrm>
            <a:prstGeom prst="ellipse">
              <a:avLst/>
            </a:prstGeom>
            <a:pattFill prst="pct50">
              <a:fgClr>
                <a:srgbClr val="008000"/>
              </a:fgClr>
              <a:bgClr>
                <a:schemeClr val="bg1"/>
              </a:bgClr>
            </a:pattFill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3</a:t>
              </a:r>
            </a:p>
          </p:txBody>
        </p:sp>
        <p:sp>
          <p:nvSpPr>
            <p:cNvPr id="10" name="Oval 15" descr="50%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794500" y="3200400"/>
              <a:ext cx="488950" cy="488950"/>
            </a:xfrm>
            <a:prstGeom prst="ellipse">
              <a:avLst/>
            </a:prstGeom>
            <a:pattFill prst="pct50">
              <a:fgClr>
                <a:srgbClr val="CC9900"/>
              </a:fgClr>
              <a:bgClr>
                <a:srgbClr val="FFFFFF"/>
              </a:bgClr>
            </a:pattFill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/>
                <a:t>1</a:t>
              </a:r>
            </a:p>
          </p:txBody>
        </p:sp>
        <p:cxnSp>
          <p:nvCxnSpPr>
            <p:cNvPr id="11" name="AutoShape 16"/>
            <p:cNvCxnSpPr>
              <a:cxnSpLocks noChangeAspect="1" noChangeShapeType="1"/>
              <a:stCxn id="9" idx="3"/>
              <a:endCxn id="10" idx="0"/>
            </p:cNvCxnSpPr>
            <p:nvPr>
              <p:custDataLst>
                <p:tags r:id="rId20"/>
              </p:custDataLst>
            </p:nvPr>
          </p:nvCxnSpPr>
          <p:spPr bwMode="auto">
            <a:xfrm rot="5400000">
              <a:off x="7040563" y="2809707"/>
              <a:ext cx="389105" cy="3922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" name="AutoShape 17"/>
            <p:cNvCxnSpPr>
              <a:cxnSpLocks noChangeAspect="1" noChangeShapeType="1"/>
              <a:stCxn id="8" idx="3"/>
              <a:endCxn id="9" idx="0"/>
            </p:cNvCxnSpPr>
            <p:nvPr>
              <p:custDataLst>
                <p:tags r:id="rId21"/>
              </p:custDataLst>
            </p:nvPr>
          </p:nvCxnSpPr>
          <p:spPr bwMode="auto">
            <a:xfrm rot="5400000">
              <a:off x="7580313" y="2041357"/>
              <a:ext cx="376405" cy="3287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" name="Text Box 11"/>
            <p:cNvSpPr txBox="1"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350250" y="14478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2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4" name="Text Box 11"/>
            <p:cNvSpPr txBox="1"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85100" y="22098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1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 Box 11"/>
            <p:cNvSpPr txBox="1"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175500" y="29718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0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65750" y="1447800"/>
            <a:ext cx="1303506" cy="1435100"/>
            <a:chOff x="5365750" y="1447800"/>
            <a:chExt cx="1303506" cy="1435100"/>
          </a:xfrm>
        </p:grpSpPr>
        <p:sp>
          <p:nvSpPr>
            <p:cNvPr id="16" name="Oval 13" descr="50%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867400" y="1600200"/>
              <a:ext cx="488950" cy="488950"/>
            </a:xfrm>
            <a:prstGeom prst="ellipse">
              <a:avLst/>
            </a:prstGeom>
            <a:pattFill prst="pct50">
              <a:fgClr>
                <a:srgbClr val="0000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/>
                <a:t>6</a:t>
              </a:r>
            </a:p>
          </p:txBody>
        </p:sp>
        <p:sp>
          <p:nvSpPr>
            <p:cNvPr id="17" name="Oval 14" descr="50%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365750" y="2393950"/>
              <a:ext cx="488950" cy="488950"/>
            </a:xfrm>
            <a:prstGeom prst="ellipse">
              <a:avLst/>
            </a:prstGeom>
            <a:pattFill prst="pct50">
              <a:fgClr>
                <a:srgbClr val="008000"/>
              </a:fgClr>
              <a:bgClr>
                <a:schemeClr val="bg1"/>
              </a:bgClr>
            </a:pattFill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3</a:t>
              </a:r>
            </a:p>
          </p:txBody>
        </p:sp>
        <p:cxnSp>
          <p:nvCxnSpPr>
            <p:cNvPr id="20" name="AutoShape 17"/>
            <p:cNvCxnSpPr>
              <a:cxnSpLocks noChangeAspect="1" noChangeShapeType="1"/>
              <a:stCxn id="16" idx="3"/>
              <a:endCxn id="17" idx="0"/>
            </p:cNvCxnSpPr>
            <p:nvPr>
              <p:custDataLst>
                <p:tags r:id="rId14"/>
              </p:custDataLst>
            </p:nvPr>
          </p:nvCxnSpPr>
          <p:spPr bwMode="auto">
            <a:xfrm rot="5400000">
              <a:off x="5586413" y="2041357"/>
              <a:ext cx="376405" cy="3287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Text Box 11"/>
            <p:cNvSpPr txBox="1"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356350" y="14478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1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 Box 11"/>
            <p:cNvSpPr txBox="1"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791200" y="22098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0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43400" y="1371600"/>
            <a:ext cx="801856" cy="641350"/>
            <a:chOff x="4343400" y="1371600"/>
            <a:chExt cx="801856" cy="641350"/>
          </a:xfrm>
        </p:grpSpPr>
        <p:sp>
          <p:nvSpPr>
            <p:cNvPr id="24" name="Oval 13" descr="50%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43400" y="1524000"/>
              <a:ext cx="488950" cy="488950"/>
            </a:xfrm>
            <a:prstGeom prst="ellipse">
              <a:avLst/>
            </a:prstGeom>
            <a:pattFill prst="pct50">
              <a:fgClr>
                <a:srgbClr val="0000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/>
                <a:t>6</a:t>
              </a:r>
            </a:p>
          </p:txBody>
        </p:sp>
        <p:sp>
          <p:nvSpPr>
            <p:cNvPr id="25" name="Text Box 11"/>
            <p:cNvSpPr txBox="1"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32350" y="13716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0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04782" y="4451350"/>
            <a:ext cx="2069340" cy="1479550"/>
            <a:chOff x="6794500" y="2209800"/>
            <a:chExt cx="2069340" cy="1479550"/>
          </a:xfrm>
        </p:grpSpPr>
        <p:sp>
          <p:nvSpPr>
            <p:cNvPr id="27" name="Oval 13" descr="50%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179998" y="3200223"/>
              <a:ext cx="488950" cy="488950"/>
            </a:xfrm>
            <a:prstGeom prst="ellipse">
              <a:avLst/>
            </a:prstGeom>
            <a:pattFill prst="pct50">
              <a:fgClr>
                <a:srgbClr val="0000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/>
                <a:t>6</a:t>
              </a:r>
            </a:p>
          </p:txBody>
        </p:sp>
        <p:sp>
          <p:nvSpPr>
            <p:cNvPr id="28" name="Oval 14" descr="50%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359650" y="2393950"/>
              <a:ext cx="488950" cy="488950"/>
            </a:xfrm>
            <a:prstGeom prst="ellipse">
              <a:avLst/>
            </a:prstGeom>
            <a:pattFill prst="pct50">
              <a:fgClr>
                <a:srgbClr val="008000"/>
              </a:fgClr>
              <a:bgClr>
                <a:schemeClr val="bg1"/>
              </a:bgClr>
            </a:pattFill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3</a:t>
              </a:r>
            </a:p>
          </p:txBody>
        </p:sp>
        <p:sp>
          <p:nvSpPr>
            <p:cNvPr id="29" name="Oval 15" descr="50%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794500" y="3200400"/>
              <a:ext cx="488950" cy="488950"/>
            </a:xfrm>
            <a:prstGeom prst="ellipse">
              <a:avLst/>
            </a:prstGeom>
            <a:pattFill prst="pct50">
              <a:fgClr>
                <a:srgbClr val="CC9900"/>
              </a:fgClr>
              <a:bgClr>
                <a:srgbClr val="FFFFFF"/>
              </a:bgClr>
            </a:pattFill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 dirty="0"/>
                <a:t>1</a:t>
              </a:r>
            </a:p>
          </p:txBody>
        </p:sp>
        <p:cxnSp>
          <p:nvCxnSpPr>
            <p:cNvPr id="30" name="AutoShape 16"/>
            <p:cNvCxnSpPr>
              <a:cxnSpLocks noChangeAspect="1" noChangeShapeType="1"/>
              <a:stCxn id="28" idx="3"/>
              <a:endCxn id="29" idx="0"/>
            </p:cNvCxnSpPr>
            <p:nvPr>
              <p:custDataLst>
                <p:tags r:id="rId5"/>
              </p:custDataLst>
            </p:nvPr>
          </p:nvCxnSpPr>
          <p:spPr bwMode="auto">
            <a:xfrm rot="5400000">
              <a:off x="7040563" y="2809707"/>
              <a:ext cx="389105" cy="3922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17"/>
            <p:cNvCxnSpPr>
              <a:cxnSpLocks noChangeAspect="1" noChangeShapeType="1"/>
              <a:stCxn id="28" idx="5"/>
              <a:endCxn id="27" idx="1"/>
            </p:cNvCxnSpPr>
            <p:nvPr>
              <p:custDataLst>
                <p:tags r:id="rId6"/>
              </p:custDataLst>
            </p:nvPr>
          </p:nvCxnSpPr>
          <p:spPr bwMode="auto">
            <a:xfrm>
              <a:off x="7776995" y="2811295"/>
              <a:ext cx="474608" cy="4605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" name="Text Box 11"/>
            <p:cNvSpPr txBox="1"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536532" y="2951943"/>
              <a:ext cx="3273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0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33" name="Text Box 11"/>
            <p:cNvSpPr txBox="1"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785100" y="22098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1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34" name="Text Box 11"/>
            <p:cNvSpPr txBox="1"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175500" y="29718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0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046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Fix: Apply “Single Rotation”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1752600"/>
          </a:xfrm>
        </p:spPr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</a:rPr>
              <a:t>Single rotation:</a:t>
            </a:r>
            <a:r>
              <a:rPr lang="en-US" dirty="0" smtClean="0"/>
              <a:t> The basic operation we’ll use to rebalance</a:t>
            </a:r>
          </a:p>
          <a:p>
            <a:pPr lvl="1"/>
            <a:r>
              <a:rPr lang="en-US" dirty="0" smtClean="0"/>
              <a:t>Move child of unbalanced node into parent position</a:t>
            </a:r>
          </a:p>
          <a:p>
            <a:pPr lvl="1"/>
            <a:r>
              <a:rPr lang="en-US" dirty="0" smtClean="0"/>
              <a:t>Parent becomes the “other” child (always okay in a BST!)</a:t>
            </a:r>
          </a:p>
          <a:p>
            <a:pPr lvl="1"/>
            <a:r>
              <a:rPr lang="en-US" dirty="0" smtClean="0"/>
              <a:t>Other </a:t>
            </a:r>
            <a:r>
              <a:rPr lang="en-US" dirty="0" err="1" smtClean="0"/>
              <a:t>subtrees</a:t>
            </a:r>
            <a:r>
              <a:rPr lang="en-US" dirty="0" smtClean="0"/>
              <a:t> move in only way BST allows (next slide)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AutoShape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 rot="5035242">
            <a:off x="1771352" y="3551546"/>
            <a:ext cx="2248497" cy="2841128"/>
          </a:xfrm>
          <a:custGeom>
            <a:avLst/>
            <a:gdLst>
              <a:gd name="G0" fmla="+- 10539633 0 0"/>
              <a:gd name="G1" fmla="+- 7878576 0 0"/>
              <a:gd name="G2" fmla="+- 10539633 0 7878576"/>
              <a:gd name="G3" fmla="+- 10800 0 0"/>
              <a:gd name="G4" fmla="+- 0 0 1053963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900 0 0"/>
              <a:gd name="G9" fmla="+- 0 0 7878576"/>
              <a:gd name="G10" fmla="+- 8900 0 2700"/>
              <a:gd name="G11" fmla="cos G10 10539633"/>
              <a:gd name="G12" fmla="sin G10 10539633"/>
              <a:gd name="G13" fmla="cos 13500 10539633"/>
              <a:gd name="G14" fmla="sin 13500 10539633"/>
              <a:gd name="G15" fmla="+- G11 10800 0"/>
              <a:gd name="G16" fmla="+- G12 10800 0"/>
              <a:gd name="G17" fmla="+- G13 10800 0"/>
              <a:gd name="G18" fmla="+- G14 10800 0"/>
              <a:gd name="G19" fmla="*/ 8900 1 2"/>
              <a:gd name="G20" fmla="+- G19 5400 0"/>
              <a:gd name="G21" fmla="cos G20 10539633"/>
              <a:gd name="G22" fmla="sin G20 10539633"/>
              <a:gd name="G23" fmla="+- G21 10800 0"/>
              <a:gd name="G24" fmla="+- G12 G23 G22"/>
              <a:gd name="G25" fmla="+- G22 G23 G11"/>
              <a:gd name="G26" fmla="cos 10800 10539633"/>
              <a:gd name="G27" fmla="sin 10800 10539633"/>
              <a:gd name="G28" fmla="cos 8900 10539633"/>
              <a:gd name="G29" fmla="sin 8900 1053963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7878576"/>
              <a:gd name="G36" fmla="sin G34 7878576"/>
              <a:gd name="G37" fmla="+/ 7878576 1053963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900 G39"/>
              <a:gd name="G43" fmla="sin 89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464 w 21600"/>
              <a:gd name="T5" fmla="*/ 17666 h 21600"/>
              <a:gd name="T6" fmla="*/ 5842 w 21600"/>
              <a:gd name="T7" fmla="*/ 19311 h 21600"/>
              <a:gd name="T8" fmla="*/ 3930 w 21600"/>
              <a:gd name="T9" fmla="*/ 16458 h 21600"/>
              <a:gd name="T10" fmla="*/ -1951 w 21600"/>
              <a:gd name="T11" fmla="*/ 15234 h 21600"/>
              <a:gd name="T12" fmla="*/ 297 w 21600"/>
              <a:gd name="T13" fmla="*/ 10587 h 21600"/>
              <a:gd name="T14" fmla="*/ 4944 w 21600"/>
              <a:gd name="T15" fmla="*/ 1283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393" y="13723"/>
                </a:moveTo>
                <a:cubicBezTo>
                  <a:pt x="3091" y="15730"/>
                  <a:pt x="4484" y="17421"/>
                  <a:pt x="6320" y="18490"/>
                </a:cubicBezTo>
                <a:lnTo>
                  <a:pt x="5364" y="20132"/>
                </a:lnTo>
                <a:cubicBezTo>
                  <a:pt x="3136" y="18834"/>
                  <a:pt x="1446" y="16783"/>
                  <a:pt x="599" y="14347"/>
                </a:cubicBezTo>
                <a:lnTo>
                  <a:pt x="-1951" y="15234"/>
                </a:lnTo>
                <a:lnTo>
                  <a:pt x="297" y="10587"/>
                </a:lnTo>
                <a:lnTo>
                  <a:pt x="4944" y="12836"/>
                </a:lnTo>
                <a:lnTo>
                  <a:pt x="2393" y="13723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4" descr="50%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721475" y="3810000"/>
            <a:ext cx="487363" cy="487363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9" name="Oval 5" descr="50%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867400" y="4876800"/>
            <a:ext cx="488950" cy="487363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10" name="Oval 6" descr="50%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7543800" y="4876800"/>
            <a:ext cx="487363" cy="487363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cxnSp>
        <p:nvCxnSpPr>
          <p:cNvPr id="11" name="AutoShape 7"/>
          <p:cNvCxnSpPr>
            <a:cxnSpLocks noChangeAspect="1" noChangeShapeType="1"/>
            <a:stCxn id="8" idx="3"/>
            <a:endCxn id="9" idx="0"/>
          </p:cNvCxnSpPr>
          <p:nvPr>
            <p:custDataLst>
              <p:tags r:id="rId5"/>
            </p:custDataLst>
          </p:nvPr>
        </p:nvCxnSpPr>
        <p:spPr bwMode="auto">
          <a:xfrm rot="5400000">
            <a:off x="6126957" y="4210909"/>
            <a:ext cx="650810" cy="6809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8"/>
          <p:cNvCxnSpPr>
            <a:cxnSpLocks noChangeAspect="1" noChangeShapeType="1"/>
            <a:stCxn id="8" idx="5"/>
            <a:endCxn id="10" idx="0"/>
          </p:cNvCxnSpPr>
          <p:nvPr>
            <p:custDataLst>
              <p:tags r:id="rId6"/>
            </p:custDataLst>
          </p:nvPr>
        </p:nvCxnSpPr>
        <p:spPr bwMode="auto">
          <a:xfrm rot="16200000" flipH="1">
            <a:off x="7137068" y="4226386"/>
            <a:ext cx="650810" cy="6500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Text Box 9"/>
          <p:cNvSpPr txBox="1"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7940675" y="4648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4" name="Text Box 10"/>
          <p:cNvSpPr txBox="1"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5715000" y="4572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5" name="Text Box 11"/>
          <p:cNvSpPr txBox="1"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7088188" y="3505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6" name="AutoShape 12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4251325" y="4267200"/>
            <a:ext cx="854075" cy="304800"/>
          </a:xfrm>
          <a:prstGeom prst="rightArrow">
            <a:avLst>
              <a:gd name="adj1" fmla="val 50000"/>
              <a:gd name="adj2" fmla="val 7005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 descr="50%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3084344" y="3873560"/>
            <a:ext cx="488950" cy="488950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sp>
        <p:nvSpPr>
          <p:cNvPr id="18" name="Oval 14" descr="50%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2246144" y="4667310"/>
            <a:ext cx="488950" cy="488950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</a:t>
            </a:r>
          </a:p>
        </p:txBody>
      </p:sp>
      <p:cxnSp>
        <p:nvCxnSpPr>
          <p:cNvPr id="20" name="AutoShape 16"/>
          <p:cNvCxnSpPr>
            <a:cxnSpLocks noChangeAspect="1" noChangeShapeType="1"/>
            <a:stCxn id="18" idx="3"/>
          </p:cNvCxnSpPr>
          <p:nvPr>
            <p:custDataLst>
              <p:tags r:id="rId13"/>
            </p:custDataLst>
          </p:nvPr>
        </p:nvCxnSpPr>
        <p:spPr bwMode="auto">
          <a:xfrm rot="5400000">
            <a:off x="1933239" y="5084655"/>
            <a:ext cx="384510" cy="3845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" name="AutoShape 17"/>
          <p:cNvCxnSpPr>
            <a:cxnSpLocks noChangeAspect="1" noChangeShapeType="1"/>
            <a:stCxn id="17" idx="3"/>
            <a:endCxn id="23" idx="1"/>
          </p:cNvCxnSpPr>
          <p:nvPr>
            <p:custDataLst>
              <p:tags r:id="rId14"/>
            </p:custDataLst>
          </p:nvPr>
        </p:nvCxnSpPr>
        <p:spPr bwMode="auto">
          <a:xfrm rot="5400000">
            <a:off x="2733492" y="4216308"/>
            <a:ext cx="347860" cy="49705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2" name="Text Box 18"/>
          <p:cNvSpPr txBox="1"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004844" y="527691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3" name="Text Box 19"/>
          <p:cNvSpPr txBox="1"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658894" y="443871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4" name="Text Box 20"/>
          <p:cNvSpPr txBox="1"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3497094" y="3581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5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799" y="3048000"/>
            <a:ext cx="3946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latin typeface="+mn-lt"/>
              </a:rPr>
              <a:t>AVL Property violated </a:t>
            </a:r>
            <a:r>
              <a:rPr lang="en-US" sz="2000" b="0" dirty="0" smtClean="0">
                <a:latin typeface="+mn-lt"/>
              </a:rPr>
              <a:t>at node 6</a:t>
            </a:r>
            <a:endParaRPr lang="en-US" sz="2000" b="0" dirty="0">
              <a:latin typeface="+mn-lt"/>
            </a:endParaRPr>
          </a:p>
        </p:txBody>
      </p:sp>
      <p:sp>
        <p:nvSpPr>
          <p:cNvPr id="27" name="AutoShape 3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55951" y="5742174"/>
            <a:ext cx="5157620" cy="48412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000" dirty="0" smtClean="0"/>
              <a:t>Child’s new-height = old-height-before-insert</a:t>
            </a:r>
            <a:endParaRPr lang="en-US" sz="2000" dirty="0"/>
          </a:p>
        </p:txBody>
      </p:sp>
      <p:sp>
        <p:nvSpPr>
          <p:cNvPr id="34" name="Oval 5" descr="50%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1547644" y="5429310"/>
            <a:ext cx="488950" cy="487363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12602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22" grpId="0"/>
      <p:bldP spid="23" grpId="0"/>
      <p:bldP spid="24" grpId="0"/>
      <p:bldP spid="25" grpId="0"/>
      <p:bldP spid="27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example generalized: Left of Left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458200" cy="1447800"/>
          </a:xfrm>
        </p:spPr>
        <p:txBody>
          <a:bodyPr/>
          <a:lstStyle/>
          <a:p>
            <a:r>
              <a:rPr lang="en-US" dirty="0" smtClean="0"/>
              <a:t>Insertion into </a:t>
            </a:r>
            <a:r>
              <a:rPr lang="en-US" dirty="0">
                <a:solidFill>
                  <a:srgbClr val="0000FF"/>
                </a:solidFill>
              </a:rPr>
              <a:t>left-left </a:t>
            </a:r>
            <a:r>
              <a:rPr lang="en-US" dirty="0" smtClean="0"/>
              <a:t>grandchild causes an imbalance</a:t>
            </a:r>
          </a:p>
          <a:p>
            <a:pPr lvl="1"/>
            <a:r>
              <a:rPr lang="en-US" dirty="0" smtClean="0"/>
              <a:t>1 of 4 possible imbalance causes (other 3 coming up!)</a:t>
            </a:r>
            <a:endParaRPr lang="en-US" dirty="0"/>
          </a:p>
          <a:p>
            <a:r>
              <a:rPr lang="en-US" dirty="0" smtClean="0"/>
              <a:t>Creates an imbalance in the AVL tree (specifically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smtClean="0"/>
              <a:t>is imbalanced)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cxnSp>
        <p:nvCxnSpPr>
          <p:cNvPr id="8" name="AutoShape 3"/>
          <p:cNvCxnSpPr>
            <a:cxnSpLocks noChangeShapeType="1"/>
            <a:stCxn id="9" idx="3"/>
            <a:endCxn id="13" idx="7"/>
          </p:cNvCxnSpPr>
          <p:nvPr>
            <p:custDataLst>
              <p:tags r:id="rId1"/>
            </p:custDataLst>
          </p:nvPr>
        </p:nvCxnSpPr>
        <p:spPr bwMode="auto">
          <a:xfrm rot="5400000">
            <a:off x="2054808" y="3368301"/>
            <a:ext cx="386184" cy="55954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316230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/>
              <a:t>a</a:t>
            </a:r>
          </a:p>
        </p:txBody>
      </p:sp>
      <p:cxnSp>
        <p:nvCxnSpPr>
          <p:cNvPr id="10" name="AutoShape 5"/>
          <p:cNvCxnSpPr>
            <a:cxnSpLocks noChangeShapeType="1"/>
            <a:stCxn id="9" idx="5"/>
            <a:endCxn id="11" idx="0"/>
          </p:cNvCxnSpPr>
          <p:nvPr>
            <p:custDataLst>
              <p:tags r:id="rId3"/>
            </p:custDataLst>
          </p:nvPr>
        </p:nvCxnSpPr>
        <p:spPr bwMode="auto">
          <a:xfrm rot="16200000" flipH="1">
            <a:off x="3063980" y="3349729"/>
            <a:ext cx="450267" cy="660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0" y="390525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2" name="AutoShap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54200" y="4362450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447800" y="379095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b</a:t>
            </a:r>
          </a:p>
        </p:txBody>
      </p:sp>
      <p:cxnSp>
        <p:nvCxnSpPr>
          <p:cNvPr id="14" name="AutoShape 9"/>
          <p:cNvCxnSpPr>
            <a:cxnSpLocks noChangeShapeType="1"/>
            <a:stCxn id="13" idx="5"/>
            <a:endCxn id="12" idx="0"/>
          </p:cNvCxnSpPr>
          <p:nvPr>
            <p:custDataLst>
              <p:tags r:id="rId7"/>
            </p:custDataLst>
          </p:nvPr>
        </p:nvCxnSpPr>
        <p:spPr bwMode="auto">
          <a:xfrm rot="16200000" flipH="1">
            <a:off x="1994005" y="4057754"/>
            <a:ext cx="278817" cy="330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3400" y="436245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16" name="AutoShape 11"/>
          <p:cNvCxnSpPr>
            <a:cxnSpLocks noChangeShapeType="1"/>
            <a:stCxn id="13" idx="3"/>
            <a:endCxn id="15" idx="0"/>
          </p:cNvCxnSpPr>
          <p:nvPr>
            <p:custDataLst>
              <p:tags r:id="rId9"/>
            </p:custDataLst>
          </p:nvPr>
        </p:nvCxnSpPr>
        <p:spPr bwMode="auto">
          <a:xfrm rot="5400000">
            <a:off x="1181579" y="4006954"/>
            <a:ext cx="278817" cy="4321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8800" y="40386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18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38400" y="40989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33800" y="37179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20" name="Text Box 5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98563" y="3402013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>
                <a:solidFill>
                  <a:srgbClr val="0000FF"/>
                </a:solidFill>
              </a:rPr>
              <a:t>h+1</a:t>
            </a:r>
          </a:p>
        </p:txBody>
      </p:sp>
      <p:sp>
        <p:nvSpPr>
          <p:cNvPr id="26" name="Text Box 5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24200" y="3108325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h+2</a:t>
            </a:r>
          </a:p>
        </p:txBody>
      </p:sp>
      <p:cxnSp>
        <p:nvCxnSpPr>
          <p:cNvPr id="27" name="AutoShape 3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rot="5400000">
            <a:off x="2584265" y="2965263"/>
            <a:ext cx="304797" cy="130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4876800" y="2895601"/>
            <a:ext cx="3657600" cy="2743199"/>
            <a:chOff x="4876800" y="2895601"/>
            <a:chExt cx="3657600" cy="2743199"/>
          </a:xfrm>
        </p:grpSpPr>
        <p:cxnSp>
          <p:nvCxnSpPr>
            <p:cNvPr id="31" name="AutoShape 3"/>
            <p:cNvCxnSpPr>
              <a:cxnSpLocks noChangeShapeType="1"/>
              <a:stCxn id="32" idx="3"/>
              <a:endCxn id="36" idx="7"/>
            </p:cNvCxnSpPr>
            <p:nvPr>
              <p:custDataLst>
                <p:tags r:id="rId16"/>
              </p:custDataLst>
            </p:nvPr>
          </p:nvCxnSpPr>
          <p:spPr bwMode="auto">
            <a:xfrm rot="5400000">
              <a:off x="6398208" y="3444501"/>
              <a:ext cx="386184" cy="55954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2" name="Oval 4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781800" y="3238500"/>
              <a:ext cx="609600" cy="3429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b="1" dirty="0">
                  <a:solidFill>
                    <a:srgbClr val="C00000"/>
                  </a:solidFill>
                </a:rPr>
                <a:t>a</a:t>
              </a:r>
            </a:p>
          </p:txBody>
        </p:sp>
        <p:cxnSp>
          <p:nvCxnSpPr>
            <p:cNvPr id="33" name="AutoShape 5"/>
            <p:cNvCxnSpPr>
              <a:cxnSpLocks noChangeShapeType="1"/>
              <a:stCxn id="32" idx="5"/>
              <a:endCxn id="34" idx="0"/>
            </p:cNvCxnSpPr>
            <p:nvPr>
              <p:custDataLst>
                <p:tags r:id="rId18"/>
              </p:custDataLst>
            </p:nvPr>
          </p:nvCxnSpPr>
          <p:spPr bwMode="auto">
            <a:xfrm rot="16200000" flipH="1">
              <a:off x="7407380" y="3425929"/>
              <a:ext cx="450267" cy="6607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4" name="AutoShape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391400" y="3981450"/>
              <a:ext cx="1143000" cy="89535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Z</a:t>
              </a:r>
            </a:p>
          </p:txBody>
        </p:sp>
        <p:sp>
          <p:nvSpPr>
            <p:cNvPr id="35" name="AutoShape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197600" y="4438650"/>
              <a:ext cx="889000" cy="89535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Y</a:t>
              </a:r>
            </a:p>
          </p:txBody>
        </p:sp>
        <p:sp>
          <p:nvSpPr>
            <p:cNvPr id="36" name="Oval 8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791200" y="3867150"/>
              <a:ext cx="609600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b</a:t>
              </a:r>
            </a:p>
          </p:txBody>
        </p:sp>
        <p:cxnSp>
          <p:nvCxnSpPr>
            <p:cNvPr id="37" name="AutoShape 9"/>
            <p:cNvCxnSpPr>
              <a:cxnSpLocks noChangeShapeType="1"/>
              <a:stCxn id="36" idx="5"/>
              <a:endCxn id="35" idx="0"/>
            </p:cNvCxnSpPr>
            <p:nvPr>
              <p:custDataLst>
                <p:tags r:id="rId22"/>
              </p:custDataLst>
            </p:nvPr>
          </p:nvCxnSpPr>
          <p:spPr bwMode="auto">
            <a:xfrm rot="16200000" flipH="1">
              <a:off x="6337405" y="4133954"/>
              <a:ext cx="278817" cy="3305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8" name="AutoShape 1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876800" y="4438650"/>
              <a:ext cx="1143000" cy="89535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cxnSp>
          <p:nvCxnSpPr>
            <p:cNvPr id="39" name="AutoShape 11"/>
            <p:cNvCxnSpPr>
              <a:cxnSpLocks noChangeShapeType="1"/>
              <a:stCxn id="36" idx="3"/>
              <a:endCxn id="38" idx="0"/>
            </p:cNvCxnSpPr>
            <p:nvPr>
              <p:custDataLst>
                <p:tags r:id="rId24"/>
              </p:custDataLst>
            </p:nvPr>
          </p:nvCxnSpPr>
          <p:spPr bwMode="auto">
            <a:xfrm rot="5400000">
              <a:off x="5524979" y="4083154"/>
              <a:ext cx="278817" cy="4321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0" name="Text Box 1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902200" y="4114800"/>
              <a:ext cx="736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chemeClr val="accent2"/>
                  </a:solidFill>
                </a:rPr>
                <a:t>h+1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41" name="Text Box 1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781800" y="4175125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42" name="Text Box 1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077200" y="3794125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43" name="Text Box 58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541963" y="3478213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rgbClr val="0000FF"/>
                  </a:solidFill>
                </a:rPr>
                <a:t>h+2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44" name="Text Box 5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467600" y="3184525"/>
              <a:ext cx="6014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rgbClr val="C00000"/>
                  </a:solidFill>
                </a:rPr>
                <a:t>h+3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5" name="AutoShape 3"/>
            <p:cNvCxnSpPr>
              <a:cxnSpLocks noChangeShapeType="1"/>
            </p:cNvCxnSpPr>
            <p:nvPr>
              <p:custDataLst>
                <p:tags r:id="rId30"/>
              </p:custDataLst>
            </p:nvPr>
          </p:nvCxnSpPr>
          <p:spPr bwMode="auto">
            <a:xfrm rot="5400000">
              <a:off x="6927665" y="3041463"/>
              <a:ext cx="304797" cy="1307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" name="Oval 1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486400" y="5467350"/>
              <a:ext cx="304800" cy="17145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>
              <a:off x="5638800" y="5314950"/>
              <a:ext cx="0" cy="1524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7490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00"/>
            <a:ext cx="7772400" cy="1143000"/>
          </a:xfrm>
        </p:spPr>
        <p:txBody>
          <a:bodyPr/>
          <a:lstStyle/>
          <a:p>
            <a:r>
              <a:rPr lang="en-US" dirty="0" smtClean="0"/>
              <a:t>The general left-left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62500"/>
            <a:ext cx="82296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So we </a:t>
            </a:r>
            <a:r>
              <a:rPr lang="en-US" i="1" dirty="0" smtClean="0">
                <a:solidFill>
                  <a:srgbClr val="FF0000"/>
                </a:solidFill>
              </a:rPr>
              <a:t>rotate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at </a:t>
            </a:r>
            <a:r>
              <a:rPr lang="en-US" b="1" i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</a:t>
            </a:r>
          </a:p>
          <a:p>
            <a:pPr lvl="1"/>
            <a:r>
              <a:rPr lang="en-US" sz="1800" dirty="0" smtClean="0"/>
              <a:t>Move left child </a:t>
            </a:r>
            <a:r>
              <a:rPr lang="en-US" sz="1800" dirty="0"/>
              <a:t>of unbalanced node into parent position</a:t>
            </a:r>
          </a:p>
          <a:p>
            <a:pPr lvl="1"/>
            <a:r>
              <a:rPr lang="en-US" sz="1800" dirty="0"/>
              <a:t>Parent becomes the </a:t>
            </a:r>
            <a:r>
              <a:rPr lang="en-US" sz="1800" dirty="0" smtClean="0"/>
              <a:t>right child</a:t>
            </a:r>
          </a:p>
          <a:p>
            <a:pPr lvl="1"/>
            <a:r>
              <a:rPr lang="en-US" sz="1800" dirty="0" smtClean="0">
                <a:solidFill>
                  <a:schemeClr val="accent2"/>
                </a:solidFill>
                <a:cs typeface="Courier New" pitchFamily="49" charset="0"/>
              </a:rPr>
              <a:t>Other sub-trees move in the only way BST allows: </a:t>
            </a:r>
          </a:p>
          <a:p>
            <a:pPr lvl="2"/>
            <a:r>
              <a:rPr lang="en-US" sz="1800" dirty="0" smtClean="0">
                <a:solidFill>
                  <a:schemeClr val="accent2"/>
                </a:solidFill>
                <a:cs typeface="Courier New" pitchFamily="49" charset="0"/>
              </a:rPr>
              <a:t>using BST facts: X &lt; b &lt; Y &lt; a &lt; Z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536868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rotation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restores balance at the node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 same height as before insertion,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 ancestors now balanced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31" name="AutoShape 3"/>
          <p:cNvCxnSpPr>
            <a:cxnSpLocks noChangeShapeType="1"/>
            <a:stCxn id="32" idx="3"/>
            <a:endCxn id="36" idx="7"/>
          </p:cNvCxnSpPr>
          <p:nvPr>
            <p:custDataLst>
              <p:tags r:id="rId1"/>
            </p:custDataLst>
          </p:nvPr>
        </p:nvCxnSpPr>
        <p:spPr bwMode="auto">
          <a:xfrm rot="5400000">
            <a:off x="1978608" y="3127041"/>
            <a:ext cx="386184" cy="55954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2921040"/>
            <a:ext cx="609600" cy="3429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>
                <a:solidFill>
                  <a:srgbClr val="C00000"/>
                </a:solidFill>
              </a:rPr>
              <a:t>a</a:t>
            </a:r>
          </a:p>
        </p:txBody>
      </p:sp>
      <p:cxnSp>
        <p:nvCxnSpPr>
          <p:cNvPr id="33" name="AutoShape 5"/>
          <p:cNvCxnSpPr>
            <a:cxnSpLocks noChangeShapeType="1"/>
            <a:stCxn id="32" idx="5"/>
            <a:endCxn id="34" idx="0"/>
          </p:cNvCxnSpPr>
          <p:nvPr>
            <p:custDataLst>
              <p:tags r:id="rId3"/>
            </p:custDataLst>
          </p:nvPr>
        </p:nvCxnSpPr>
        <p:spPr bwMode="auto">
          <a:xfrm rot="16200000" flipH="1">
            <a:off x="2987780" y="3108469"/>
            <a:ext cx="450267" cy="660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1800" y="366399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35" name="AutoShap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78000" y="4121190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36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71600" y="354969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b</a:t>
            </a:r>
          </a:p>
        </p:txBody>
      </p:sp>
      <p:cxnSp>
        <p:nvCxnSpPr>
          <p:cNvPr id="37" name="AutoShape 9"/>
          <p:cNvCxnSpPr>
            <a:cxnSpLocks noChangeShapeType="1"/>
            <a:stCxn id="36" idx="5"/>
            <a:endCxn id="35" idx="0"/>
          </p:cNvCxnSpPr>
          <p:nvPr>
            <p:custDataLst>
              <p:tags r:id="rId7"/>
            </p:custDataLst>
          </p:nvPr>
        </p:nvCxnSpPr>
        <p:spPr bwMode="auto">
          <a:xfrm rot="16200000" flipH="1">
            <a:off x="1917805" y="3816494"/>
            <a:ext cx="278817" cy="330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412119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39" name="AutoShape 11"/>
          <p:cNvCxnSpPr>
            <a:cxnSpLocks noChangeShapeType="1"/>
            <a:stCxn id="36" idx="3"/>
            <a:endCxn id="38" idx="0"/>
          </p:cNvCxnSpPr>
          <p:nvPr>
            <p:custDataLst>
              <p:tags r:id="rId9"/>
            </p:custDataLst>
          </p:nvPr>
        </p:nvCxnSpPr>
        <p:spPr bwMode="auto">
          <a:xfrm rot="5400000">
            <a:off x="1105379" y="3765694"/>
            <a:ext cx="278817" cy="4321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0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2600" y="3797340"/>
            <a:ext cx="73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chemeClr val="accent2"/>
                </a:solidFill>
              </a:rPr>
              <a:t>h+1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385766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2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57600" y="347666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3" name="Text Box 5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22363" y="3160753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4" name="Text Box 5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0" y="2867065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C00000"/>
                </a:solidFill>
              </a:rPr>
              <a:t>h+3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45" name="AutoShape 3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rot="5400000">
            <a:off x="2508065" y="2724003"/>
            <a:ext cx="304797" cy="130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66800" y="5149890"/>
            <a:ext cx="304800" cy="17145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>
            <a:off x="1219200" y="4997490"/>
            <a:ext cx="0" cy="152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48" name="AutoShape 3"/>
          <p:cNvCxnSpPr>
            <a:cxnSpLocks noChangeShapeType="1"/>
            <a:stCxn id="49" idx="5"/>
            <a:endCxn id="53" idx="0"/>
          </p:cNvCxnSpPr>
          <p:nvPr>
            <p:custDataLst>
              <p:tags r:id="rId17"/>
            </p:custDataLst>
          </p:nvPr>
        </p:nvCxnSpPr>
        <p:spPr bwMode="auto">
          <a:xfrm rot="16200000" flipH="1">
            <a:off x="7321654" y="3194194"/>
            <a:ext cx="278818" cy="3178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9" name="Oval 4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6781800" y="2921039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b</a:t>
            </a:r>
            <a:endParaRPr lang="en-US" b="1" dirty="0"/>
          </a:p>
        </p:txBody>
      </p:sp>
      <p:cxnSp>
        <p:nvCxnSpPr>
          <p:cNvPr id="50" name="AutoShape 5"/>
          <p:cNvCxnSpPr>
            <a:cxnSpLocks noChangeShapeType="1"/>
            <a:stCxn id="53" idx="5"/>
            <a:endCxn id="51" idx="0"/>
          </p:cNvCxnSpPr>
          <p:nvPr>
            <p:custDataLst>
              <p:tags r:id="rId19"/>
            </p:custDataLst>
          </p:nvPr>
        </p:nvCxnSpPr>
        <p:spPr bwMode="auto">
          <a:xfrm rot="16200000" flipH="1">
            <a:off x="7778855" y="3841894"/>
            <a:ext cx="393117" cy="279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1" name="AutoShape 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43800" y="417834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52" name="AutoShape 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553200" y="4178340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53" name="Oval 8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7315200" y="349254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7" name="Text Box 1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30800" y="3797339"/>
            <a:ext cx="73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chemeClr val="accent2"/>
                </a:solidFill>
              </a:rPr>
              <a:t>h+1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58" name="Text Box 1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29400" y="372114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9" name="Text Box 1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08962" y="385766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0" name="Text Box 5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924800" y="3340140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1" name="Text Box 5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467600" y="2867064"/>
            <a:ext cx="6337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62" name="AutoShape 3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 rot="5400000">
            <a:off x="6927665" y="2724002"/>
            <a:ext cx="304797" cy="130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74" name="Group 73"/>
          <p:cNvGrpSpPr/>
          <p:nvPr/>
        </p:nvGrpSpPr>
        <p:grpSpPr>
          <a:xfrm>
            <a:off x="5410200" y="3873540"/>
            <a:ext cx="1143000" cy="1238250"/>
            <a:chOff x="5410200" y="4191000"/>
            <a:chExt cx="1143000" cy="1238250"/>
          </a:xfrm>
        </p:grpSpPr>
        <p:sp>
          <p:nvSpPr>
            <p:cNvPr id="55" name="AutoShape 1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410200" y="4191000"/>
              <a:ext cx="1143000" cy="89535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63" name="Oval 1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486400" y="5257800"/>
              <a:ext cx="304800" cy="17145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39"/>
            <p:cNvSpPr>
              <a:spLocks noChangeShapeType="1"/>
            </p:cNvSpPr>
            <p:nvPr/>
          </p:nvSpPr>
          <p:spPr bwMode="auto">
            <a:xfrm>
              <a:off x="5638800" y="5105400"/>
              <a:ext cx="0" cy="1524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1" name="AutoShape 5"/>
          <p:cNvCxnSpPr>
            <a:cxnSpLocks noChangeShapeType="1"/>
            <a:stCxn id="53" idx="3"/>
            <a:endCxn id="52" idx="0"/>
          </p:cNvCxnSpPr>
          <p:nvPr>
            <p:custDataLst>
              <p:tags r:id="rId29"/>
            </p:custDataLst>
          </p:nvPr>
        </p:nvCxnSpPr>
        <p:spPr bwMode="auto">
          <a:xfrm rot="5400000">
            <a:off x="7004529" y="3778394"/>
            <a:ext cx="393117" cy="406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5" name="AutoShape 3"/>
          <p:cNvCxnSpPr>
            <a:cxnSpLocks noChangeShapeType="1"/>
            <a:stCxn id="49" idx="3"/>
          </p:cNvCxnSpPr>
          <p:nvPr>
            <p:custDataLst>
              <p:tags r:id="rId30"/>
            </p:custDataLst>
          </p:nvPr>
        </p:nvCxnSpPr>
        <p:spPr bwMode="auto">
          <a:xfrm rot="5400000">
            <a:off x="6115528" y="3117994"/>
            <a:ext cx="659818" cy="8512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7" name="AutoShape 11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4176712" y="326394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" name="Ink 7"/>
              <p14:cNvContentPartPr/>
              <p14:nvPr/>
            </p14:nvContentPartPr>
            <p14:xfrm>
              <a:off x="7630200" y="2736360"/>
              <a:ext cx="679320" cy="526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22280" y="2732040"/>
                <a:ext cx="695520" cy="53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734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9" grpId="0" animBg="1"/>
      <p:bldP spid="51" grpId="0" animBg="1"/>
      <p:bldP spid="52" grpId="0" animBg="1"/>
      <p:bldP spid="53" grpId="0" animBg="1"/>
      <p:bldP spid="57" grpId="0"/>
      <p:bldP spid="58" grpId="0"/>
      <p:bldP spid="59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Announcements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HW2 due </a:t>
            </a:r>
            <a:r>
              <a:rPr lang="en-US" dirty="0" smtClean="0">
                <a:solidFill>
                  <a:srgbClr val="FF0000"/>
                </a:solidFill>
              </a:rPr>
              <a:t>Wednesday</a:t>
            </a:r>
            <a:endParaRPr lang="en-US" dirty="0" smtClean="0"/>
          </a:p>
          <a:p>
            <a:r>
              <a:rPr lang="en-US" dirty="0" smtClean="0"/>
              <a:t>Help sessions this week</a:t>
            </a:r>
          </a:p>
          <a:p>
            <a:pPr lvl="1"/>
            <a:r>
              <a:rPr lang="en-US" dirty="0" smtClean="0"/>
              <a:t>Monday &amp; Thursday: Binary Search Trees and AVL Trees</a:t>
            </a:r>
          </a:p>
          <a:p>
            <a:pPr lvl="1"/>
            <a:endParaRPr lang="en-US" dirty="0"/>
          </a:p>
          <a:p>
            <a:r>
              <a:rPr lang="en-US" dirty="0" smtClean="0"/>
              <a:t>Last lecture: Binary </a:t>
            </a:r>
            <a:r>
              <a:rPr lang="en-US" dirty="0"/>
              <a:t>Search </a:t>
            </a:r>
            <a:r>
              <a:rPr lang="en-US" dirty="0" smtClean="0"/>
              <a:t>Trees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Today… </a:t>
            </a:r>
            <a:r>
              <a:rPr lang="en-US" dirty="0">
                <a:solidFill>
                  <a:srgbClr val="0000FF"/>
                </a:solidFill>
              </a:rPr>
              <a:t>AVL Trees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6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7292565" y="5057827"/>
            <a:ext cx="639159" cy="359527"/>
          </a:xfrm>
          <a:prstGeom prst="ellipse">
            <a:avLst/>
          </a:prstGeom>
          <a:solidFill>
            <a:srgbClr val="FF6873"/>
          </a:solidFill>
          <a:ln w="3810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dirty="0"/>
          </a:p>
        </p:txBody>
      </p:sp>
      <p:sp>
        <p:nvSpPr>
          <p:cNvPr id="55" name="Oval 6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4085589" y="1855463"/>
            <a:ext cx="639159" cy="359527"/>
          </a:xfrm>
          <a:prstGeom prst="ellipse">
            <a:avLst/>
          </a:prstGeom>
          <a:solidFill>
            <a:srgbClr val="FF6873"/>
          </a:solidFill>
          <a:ln w="3810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example: </a:t>
            </a:r>
            <a:r>
              <a:rPr lang="en-US" b="1" i="0" dirty="0" smtClean="0">
                <a:latin typeface="Courier New" pitchFamily="49" charset="0"/>
                <a:cs typeface="Courier New" pitchFamily="49" charset="0"/>
              </a:rPr>
              <a:t>insert(16)</a:t>
            </a:r>
            <a:endParaRPr lang="en-US" b="1" i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854200" y="2552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/>
              <a:t>10</a:t>
            </a:r>
          </a:p>
        </p:txBody>
      </p:sp>
      <p:sp>
        <p:nvSpPr>
          <p:cNvPr id="8" name="Oval 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2552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9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4165600" y="18859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/>
              <a:t>22</a:t>
            </a:r>
          </a:p>
        </p:txBody>
      </p:sp>
      <p:sp>
        <p:nvSpPr>
          <p:cNvPr id="10" name="Oval 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473200" y="18859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11" name="Oval 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794000" y="1371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15</a:t>
            </a:r>
          </a:p>
        </p:txBody>
      </p:sp>
      <p:cxnSp>
        <p:nvCxnSpPr>
          <p:cNvPr id="12" name="AutoShape 9"/>
          <p:cNvCxnSpPr>
            <a:cxnSpLocks noChangeShapeType="1"/>
            <a:stCxn id="11" idx="3"/>
            <a:endCxn id="10" idx="0"/>
          </p:cNvCxnSpPr>
          <p:nvPr>
            <p:custDataLst>
              <p:tags r:id="rId8"/>
            </p:custDataLst>
          </p:nvPr>
        </p:nvCxnSpPr>
        <p:spPr bwMode="auto">
          <a:xfrm flipH="1">
            <a:off x="1727200" y="1635125"/>
            <a:ext cx="11414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10"/>
          <p:cNvCxnSpPr>
            <a:cxnSpLocks noChangeShapeType="1"/>
            <a:stCxn id="11" idx="5"/>
            <a:endCxn id="9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3688379" y="1154728"/>
            <a:ext cx="270447" cy="11919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12"/>
          <p:cNvCxnSpPr>
            <a:cxnSpLocks noChangeShapeType="1"/>
            <a:stCxn id="10" idx="3"/>
            <a:endCxn id="8" idx="0"/>
          </p:cNvCxnSpPr>
          <p:nvPr>
            <p:custDataLst>
              <p:tags r:id="rId10"/>
            </p:custDataLst>
          </p:nvPr>
        </p:nvCxnSpPr>
        <p:spPr bwMode="auto">
          <a:xfrm flipH="1">
            <a:off x="1016000" y="2149475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13"/>
          <p:cNvCxnSpPr>
            <a:cxnSpLocks noChangeShapeType="1"/>
            <a:stCxn id="10" idx="5"/>
            <a:endCxn id="7" idx="0"/>
          </p:cNvCxnSpPr>
          <p:nvPr>
            <p:custDataLst>
              <p:tags r:id="rId11"/>
            </p:custDataLst>
          </p:nvPr>
        </p:nvCxnSpPr>
        <p:spPr bwMode="auto">
          <a:xfrm rot="16200000" flipH="1">
            <a:off x="1796079" y="2240578"/>
            <a:ext cx="422847" cy="2013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Oval 14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152400" y="32194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 smtClean="0"/>
              <a:t> 3</a:t>
            </a:r>
            <a:endParaRPr lang="en-US" dirty="0"/>
          </a:p>
        </p:txBody>
      </p:sp>
      <p:cxnSp>
        <p:nvCxnSpPr>
          <p:cNvPr id="17" name="AutoShape 15"/>
          <p:cNvCxnSpPr>
            <a:cxnSpLocks noChangeShapeType="1"/>
            <a:stCxn id="8" idx="3"/>
            <a:endCxn id="16" idx="0"/>
          </p:cNvCxnSpPr>
          <p:nvPr>
            <p:custDataLst>
              <p:tags r:id="rId13"/>
            </p:custDataLst>
          </p:nvPr>
        </p:nvCxnSpPr>
        <p:spPr bwMode="auto">
          <a:xfrm flipH="1">
            <a:off x="406400" y="2816225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8" name="Oval 1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1270000" y="32004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 smtClean="0"/>
              <a:t> 6</a:t>
            </a:r>
            <a:endParaRPr lang="en-US" dirty="0"/>
          </a:p>
        </p:txBody>
      </p:sp>
      <p:cxnSp>
        <p:nvCxnSpPr>
          <p:cNvPr id="19" name="AutoShape 17"/>
          <p:cNvCxnSpPr>
            <a:cxnSpLocks noChangeShapeType="1"/>
            <a:stCxn id="8" idx="5"/>
            <a:endCxn id="18" idx="0"/>
          </p:cNvCxnSpPr>
          <p:nvPr>
            <p:custDataLst>
              <p:tags r:id="rId15"/>
            </p:custDataLst>
          </p:nvPr>
        </p:nvCxnSpPr>
        <p:spPr bwMode="auto">
          <a:xfrm>
            <a:off x="1195388" y="2816225"/>
            <a:ext cx="32861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" name="Oval 18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3479800" y="255111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/>
              <a:t>19</a:t>
            </a:r>
          </a:p>
        </p:txBody>
      </p:sp>
      <p:cxnSp>
        <p:nvCxnSpPr>
          <p:cNvPr id="21" name="AutoShape 19"/>
          <p:cNvCxnSpPr>
            <a:cxnSpLocks noChangeShapeType="1"/>
            <a:stCxn id="9" idx="3"/>
            <a:endCxn id="20" idx="0"/>
          </p:cNvCxnSpPr>
          <p:nvPr>
            <p:custDataLst>
              <p:tags r:id="rId17"/>
            </p:custDataLst>
          </p:nvPr>
        </p:nvCxnSpPr>
        <p:spPr bwMode="auto">
          <a:xfrm rot="5400000">
            <a:off x="3776268" y="2087386"/>
            <a:ext cx="421260" cy="5061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" name="AutoShape 22"/>
          <p:cNvCxnSpPr>
            <a:cxnSpLocks noChangeShapeType="1"/>
            <a:stCxn id="20" idx="3"/>
            <a:endCxn id="24" idx="0"/>
          </p:cNvCxnSpPr>
          <p:nvPr>
            <p:custDataLst>
              <p:tags r:id="rId18"/>
            </p:custDataLst>
          </p:nvPr>
        </p:nvCxnSpPr>
        <p:spPr bwMode="auto">
          <a:xfrm rot="5400000">
            <a:off x="3193656" y="2877961"/>
            <a:ext cx="443484" cy="2775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23"/>
          <p:cNvCxnSpPr>
            <a:cxnSpLocks noChangeShapeType="1"/>
            <a:endCxn id="25" idx="0"/>
          </p:cNvCxnSpPr>
          <p:nvPr>
            <p:custDataLst>
              <p:tags r:id="rId19"/>
            </p:custDataLst>
          </p:nvPr>
        </p:nvCxnSpPr>
        <p:spPr bwMode="auto">
          <a:xfrm rot="16200000" flipH="1">
            <a:off x="3822700" y="2895600"/>
            <a:ext cx="3810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Oval 24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3022600" y="32385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/>
              <a:t>17</a:t>
            </a:r>
          </a:p>
        </p:txBody>
      </p:sp>
      <p:sp>
        <p:nvSpPr>
          <p:cNvPr id="25" name="Oval 25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3911600" y="32385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/>
              <a:t>20</a:t>
            </a:r>
          </a:p>
        </p:txBody>
      </p:sp>
      <p:sp>
        <p:nvSpPr>
          <p:cNvPr id="26" name="Oval 26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4749800" y="2514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24</a:t>
            </a:r>
          </a:p>
        </p:txBody>
      </p:sp>
      <p:cxnSp>
        <p:nvCxnSpPr>
          <p:cNvPr id="27" name="AutoShape 27"/>
          <p:cNvCxnSpPr>
            <a:cxnSpLocks noChangeShapeType="1"/>
          </p:cNvCxnSpPr>
          <p:nvPr>
            <p:custDataLst>
              <p:tags r:id="rId23"/>
            </p:custDataLst>
          </p:nvPr>
        </p:nvCxnSpPr>
        <p:spPr bwMode="auto">
          <a:xfrm>
            <a:off x="4521200" y="2133600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30"/>
          <p:cNvCxnSpPr>
            <a:cxnSpLocks noChangeShapeType="1"/>
            <a:endCxn id="29" idx="0"/>
          </p:cNvCxnSpPr>
          <p:nvPr>
            <p:custDataLst>
              <p:tags r:id="rId24"/>
            </p:custDataLst>
          </p:nvPr>
        </p:nvCxnSpPr>
        <p:spPr bwMode="auto">
          <a:xfrm flipH="1">
            <a:off x="2921000" y="3505200"/>
            <a:ext cx="304800" cy="247650"/>
          </a:xfrm>
          <a:prstGeom prst="straightConnector1">
            <a:avLst/>
          </a:prstGeom>
          <a:noFill/>
          <a:ln w="9525">
            <a:solidFill>
              <a:srgbClr val="C00000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29" name="Oval 31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2667000" y="3771900"/>
            <a:ext cx="508000" cy="28575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16</a:t>
            </a:r>
          </a:p>
        </p:txBody>
      </p:sp>
      <p:sp>
        <p:nvSpPr>
          <p:cNvPr id="30" name="Oval 4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4572000" y="51244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/>
              <a:t>10</a:t>
            </a:r>
          </a:p>
        </p:txBody>
      </p:sp>
      <p:sp>
        <p:nvSpPr>
          <p:cNvPr id="31" name="Oval 5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3479800" y="51244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2" name="Oval 7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4191000" y="4457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33" name="Oval 8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5511800" y="3943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15</a:t>
            </a:r>
          </a:p>
        </p:txBody>
      </p:sp>
      <p:cxnSp>
        <p:nvCxnSpPr>
          <p:cNvPr id="34" name="AutoShape 9"/>
          <p:cNvCxnSpPr>
            <a:cxnSpLocks noChangeShapeType="1"/>
            <a:stCxn id="33" idx="3"/>
            <a:endCxn id="32" idx="0"/>
          </p:cNvCxnSpPr>
          <p:nvPr>
            <p:custDataLst>
              <p:tags r:id="rId30"/>
            </p:custDataLst>
          </p:nvPr>
        </p:nvCxnSpPr>
        <p:spPr bwMode="auto">
          <a:xfrm flipH="1">
            <a:off x="4445000" y="4206875"/>
            <a:ext cx="11414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5" name="AutoShape 12"/>
          <p:cNvCxnSpPr>
            <a:cxnSpLocks noChangeShapeType="1"/>
            <a:stCxn id="32" idx="3"/>
            <a:endCxn id="31" idx="0"/>
          </p:cNvCxnSpPr>
          <p:nvPr>
            <p:custDataLst>
              <p:tags r:id="rId31"/>
            </p:custDataLst>
          </p:nvPr>
        </p:nvCxnSpPr>
        <p:spPr bwMode="auto">
          <a:xfrm flipH="1">
            <a:off x="3733800" y="4721225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" name="AutoShape 13"/>
          <p:cNvCxnSpPr>
            <a:cxnSpLocks noChangeShapeType="1"/>
            <a:stCxn id="32" idx="5"/>
            <a:endCxn id="30" idx="0"/>
          </p:cNvCxnSpPr>
          <p:nvPr>
            <p:custDataLst>
              <p:tags r:id="rId32"/>
            </p:custDataLst>
          </p:nvPr>
        </p:nvCxnSpPr>
        <p:spPr bwMode="auto">
          <a:xfrm rot="16200000" flipH="1">
            <a:off x="4513879" y="4812328"/>
            <a:ext cx="422847" cy="2013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7" name="Oval 14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2870200" y="57912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 smtClean="0"/>
              <a:t> 3</a:t>
            </a:r>
            <a:endParaRPr lang="en-US" dirty="0"/>
          </a:p>
        </p:txBody>
      </p:sp>
      <p:cxnSp>
        <p:nvCxnSpPr>
          <p:cNvPr id="38" name="AutoShape 15"/>
          <p:cNvCxnSpPr>
            <a:cxnSpLocks noChangeShapeType="1"/>
            <a:stCxn id="31" idx="3"/>
            <a:endCxn id="37" idx="0"/>
          </p:cNvCxnSpPr>
          <p:nvPr>
            <p:custDataLst>
              <p:tags r:id="rId34"/>
            </p:custDataLst>
          </p:nvPr>
        </p:nvCxnSpPr>
        <p:spPr bwMode="auto">
          <a:xfrm flipH="1">
            <a:off x="3124200" y="5387975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9" name="Oval 16"/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3987800" y="57721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 smtClean="0"/>
              <a:t> 6</a:t>
            </a:r>
            <a:endParaRPr lang="en-US" dirty="0"/>
          </a:p>
        </p:txBody>
      </p:sp>
      <p:cxnSp>
        <p:nvCxnSpPr>
          <p:cNvPr id="40" name="AutoShape 17"/>
          <p:cNvCxnSpPr>
            <a:cxnSpLocks noChangeShapeType="1"/>
            <a:stCxn id="31" idx="5"/>
            <a:endCxn id="39" idx="0"/>
          </p:cNvCxnSpPr>
          <p:nvPr>
            <p:custDataLst>
              <p:tags r:id="rId36"/>
            </p:custDataLst>
          </p:nvPr>
        </p:nvCxnSpPr>
        <p:spPr bwMode="auto">
          <a:xfrm>
            <a:off x="3913188" y="5387975"/>
            <a:ext cx="32861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" name="Oval 18"/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6527800" y="44958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/>
              <a:t>19</a:t>
            </a:r>
          </a:p>
        </p:txBody>
      </p:sp>
      <p:cxnSp>
        <p:nvCxnSpPr>
          <p:cNvPr id="43" name="AutoShape 22"/>
          <p:cNvCxnSpPr>
            <a:cxnSpLocks noChangeShapeType="1"/>
            <a:stCxn id="42" idx="3"/>
            <a:endCxn id="45" idx="0"/>
          </p:cNvCxnSpPr>
          <p:nvPr>
            <p:custDataLst>
              <p:tags r:id="rId38"/>
            </p:custDataLst>
          </p:nvPr>
        </p:nvCxnSpPr>
        <p:spPr bwMode="auto">
          <a:xfrm rot="5400000">
            <a:off x="6241656" y="4822648"/>
            <a:ext cx="443484" cy="2775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4" name="AutoShape 23"/>
          <p:cNvCxnSpPr>
            <a:cxnSpLocks noChangeShapeType="1"/>
            <a:stCxn id="52" idx="3"/>
            <a:endCxn id="46" idx="0"/>
          </p:cNvCxnSpPr>
          <p:nvPr>
            <p:custDataLst>
              <p:tags r:id="rId39"/>
            </p:custDataLst>
          </p:nvPr>
        </p:nvCxnSpPr>
        <p:spPr bwMode="auto">
          <a:xfrm rot="5400000">
            <a:off x="7134625" y="5410816"/>
            <a:ext cx="384747" cy="2267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5" name="Oval 24"/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6070600" y="5183187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/>
              <a:t>17</a:t>
            </a:r>
          </a:p>
        </p:txBody>
      </p:sp>
      <p:sp>
        <p:nvSpPr>
          <p:cNvPr id="46" name="Oval 25"/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6959600" y="5716587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/>
              <a:t>20</a:t>
            </a:r>
          </a:p>
        </p:txBody>
      </p:sp>
      <p:cxnSp>
        <p:nvCxnSpPr>
          <p:cNvPr id="47" name="AutoShape 30"/>
          <p:cNvCxnSpPr>
            <a:cxnSpLocks noChangeShapeType="1"/>
            <a:stCxn id="45" idx="3"/>
            <a:endCxn id="48" idx="0"/>
          </p:cNvCxnSpPr>
          <p:nvPr>
            <p:custDataLst>
              <p:tags r:id="rId42"/>
            </p:custDataLst>
          </p:nvPr>
        </p:nvCxnSpPr>
        <p:spPr bwMode="auto">
          <a:xfrm rot="5400000">
            <a:off x="5912250" y="5483841"/>
            <a:ext cx="289497" cy="175995"/>
          </a:xfrm>
          <a:prstGeom prst="straightConnector1">
            <a:avLst/>
          </a:prstGeom>
          <a:noFill/>
          <a:ln w="9525">
            <a:solidFill>
              <a:srgbClr val="C00000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48" name="Oval 31"/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5715000" y="5716587"/>
            <a:ext cx="508000" cy="28575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16</a:t>
            </a:r>
          </a:p>
        </p:txBody>
      </p:sp>
      <p:cxnSp>
        <p:nvCxnSpPr>
          <p:cNvPr id="49" name="AutoShape 10"/>
          <p:cNvCxnSpPr>
            <a:cxnSpLocks noChangeShapeType="1"/>
            <a:stCxn id="33" idx="5"/>
            <a:endCxn id="42" idx="1"/>
          </p:cNvCxnSpPr>
          <p:nvPr>
            <p:custDataLst>
              <p:tags r:id="rId44"/>
            </p:custDataLst>
          </p:nvPr>
        </p:nvCxnSpPr>
        <p:spPr bwMode="auto">
          <a:xfrm rot="16200000" flipH="1">
            <a:off x="6098603" y="4034055"/>
            <a:ext cx="350394" cy="6567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" name="Oval 6"/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7366000" y="5087937"/>
            <a:ext cx="508000" cy="28575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22</a:t>
            </a:r>
          </a:p>
        </p:txBody>
      </p:sp>
      <p:sp>
        <p:nvSpPr>
          <p:cNvPr id="53" name="Oval 26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7950200" y="5716587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24</a:t>
            </a:r>
          </a:p>
        </p:txBody>
      </p:sp>
      <p:cxnSp>
        <p:nvCxnSpPr>
          <p:cNvPr id="54" name="AutoShape 27"/>
          <p:cNvCxnSpPr>
            <a:cxnSpLocks noChangeShapeType="1"/>
          </p:cNvCxnSpPr>
          <p:nvPr>
            <p:custDataLst>
              <p:tags r:id="rId47"/>
            </p:custDataLst>
          </p:nvPr>
        </p:nvCxnSpPr>
        <p:spPr bwMode="auto">
          <a:xfrm>
            <a:off x="7721600" y="5335587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6" name="AutoShape 10"/>
          <p:cNvCxnSpPr>
            <a:cxnSpLocks noChangeShapeType="1"/>
            <a:stCxn id="42" idx="5"/>
            <a:endCxn id="52" idx="1"/>
          </p:cNvCxnSpPr>
          <p:nvPr>
            <p:custDataLst>
              <p:tags r:id="rId48"/>
            </p:custDataLst>
          </p:nvPr>
        </p:nvCxnSpPr>
        <p:spPr bwMode="auto">
          <a:xfrm rot="16200000" flipH="1">
            <a:off x="7005860" y="4695248"/>
            <a:ext cx="390081" cy="4789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" name="Ink 2"/>
              <p14:cNvContentPartPr/>
              <p14:nvPr/>
            </p14:nvContentPartPr>
            <p14:xfrm>
              <a:off x="3066120" y="1363320"/>
              <a:ext cx="4664160" cy="5206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058920" y="1360080"/>
                <a:ext cx="4678920" cy="521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4628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5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8" grpId="0" animBg="1"/>
      <p:bldP spid="20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9" grpId="0" animBg="1"/>
      <p:bldP spid="42" grpId="0" animBg="1"/>
      <p:bldP spid="45" grpId="0" animBg="1"/>
      <p:bldP spid="46" grpId="0" animBg="1"/>
      <p:bldP spid="48" grpId="0" animBg="1"/>
      <p:bldP spid="52" grpId="0" animBg="1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general right-right case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r>
              <a:rPr lang="en-US" dirty="0" smtClean="0"/>
              <a:t>Mirror image to left-left case, so you rotate the other way</a:t>
            </a:r>
          </a:p>
          <a:p>
            <a:pPr lvl="1"/>
            <a:r>
              <a:rPr lang="en-US" dirty="0" smtClean="0"/>
              <a:t>Exact same concept, but needs different code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Oval 4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3238500"/>
            <a:ext cx="609600" cy="3429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rgbClr val="C00000"/>
                </a:solidFill>
              </a:rPr>
              <a:t>a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AutoShape 5"/>
          <p:cNvCxnSpPr>
            <a:cxnSpLocks noChangeShapeType="1"/>
            <a:stCxn id="8" idx="5"/>
          </p:cNvCxnSpPr>
          <p:nvPr>
            <p:custDataLst>
              <p:tags r:id="rId2"/>
            </p:custDataLst>
          </p:nvPr>
        </p:nvCxnSpPr>
        <p:spPr bwMode="auto">
          <a:xfrm rot="16200000" flipH="1">
            <a:off x="2254355" y="3397354"/>
            <a:ext cx="431219" cy="6988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1800" y="464820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1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5000" y="4648200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cxnSp>
        <p:nvCxnSpPr>
          <p:cNvPr id="13" name="AutoShape 9"/>
          <p:cNvCxnSpPr>
            <a:cxnSpLocks noChangeShapeType="1"/>
            <a:stCxn id="45" idx="3"/>
            <a:endCxn id="11" idx="0"/>
          </p:cNvCxnSpPr>
          <p:nvPr>
            <p:custDataLst>
              <p:tags r:id="rId5"/>
            </p:custDataLst>
          </p:nvPr>
        </p:nvCxnSpPr>
        <p:spPr bwMode="auto">
          <a:xfrm rot="5400000">
            <a:off x="2413479" y="4153004"/>
            <a:ext cx="431217" cy="5591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382905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15" name="AutoShape 11"/>
          <p:cNvCxnSpPr>
            <a:cxnSpLocks noChangeShapeType="1"/>
            <a:stCxn id="8" idx="3"/>
            <a:endCxn id="14" idx="0"/>
          </p:cNvCxnSpPr>
          <p:nvPr>
            <p:custDataLst>
              <p:tags r:id="rId7"/>
            </p:custDataLst>
          </p:nvPr>
        </p:nvCxnSpPr>
        <p:spPr bwMode="auto">
          <a:xfrm rot="5400000">
            <a:off x="1210154" y="3349729"/>
            <a:ext cx="297867" cy="660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3581400"/>
            <a:ext cx="73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chemeClr val="accent2"/>
                </a:solidFill>
              </a:rPr>
              <a:t>h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09800" y="42513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8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57600" y="4460875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Text Box 5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33600" y="3048000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C00000"/>
                </a:solidFill>
              </a:rPr>
              <a:t>h+3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2" name="Oval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57600" y="5695950"/>
            <a:ext cx="304800" cy="17145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3810000" y="5543550"/>
            <a:ext cx="0" cy="152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Oval 8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2819400" y="392430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/>
              <a:t>b</a:t>
            </a:r>
          </a:p>
        </p:txBody>
      </p:sp>
      <p:sp>
        <p:nvSpPr>
          <p:cNvPr id="46" name="Text Box 5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70163" y="3535363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48" name="AutoShape 5"/>
          <p:cNvCxnSpPr>
            <a:cxnSpLocks noChangeShapeType="1"/>
            <a:endCxn id="10" idx="0"/>
          </p:cNvCxnSpPr>
          <p:nvPr>
            <p:custDataLst>
              <p:tags r:id="rId15"/>
            </p:custDataLst>
          </p:nvPr>
        </p:nvCxnSpPr>
        <p:spPr bwMode="auto">
          <a:xfrm rot="16200000" flipH="1">
            <a:off x="3219450" y="4324350"/>
            <a:ext cx="381000" cy="2666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8" name="AutoShape 3"/>
          <p:cNvCxnSpPr>
            <a:cxnSpLocks noChangeShapeType="1"/>
            <a:stCxn id="69" idx="3"/>
            <a:endCxn id="73" idx="7"/>
          </p:cNvCxnSpPr>
          <p:nvPr>
            <p:custDataLst>
              <p:tags r:id="rId16"/>
            </p:custDataLst>
          </p:nvPr>
        </p:nvCxnSpPr>
        <p:spPr bwMode="auto">
          <a:xfrm rot="5400000">
            <a:off x="6626808" y="3673101"/>
            <a:ext cx="386184" cy="55954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9" name="Oval 4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010400" y="346710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b</a:t>
            </a:r>
            <a:endParaRPr lang="en-US" b="1" dirty="0"/>
          </a:p>
        </p:txBody>
      </p:sp>
      <p:cxnSp>
        <p:nvCxnSpPr>
          <p:cNvPr id="70" name="AutoShape 5"/>
          <p:cNvCxnSpPr>
            <a:cxnSpLocks noChangeShapeType="1"/>
            <a:stCxn id="69" idx="5"/>
            <a:endCxn id="71" idx="0"/>
          </p:cNvCxnSpPr>
          <p:nvPr>
            <p:custDataLst>
              <p:tags r:id="rId18"/>
            </p:custDataLst>
          </p:nvPr>
        </p:nvCxnSpPr>
        <p:spPr bwMode="auto">
          <a:xfrm rot="16200000" flipH="1">
            <a:off x="7635980" y="3654529"/>
            <a:ext cx="450267" cy="660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1" name="AutoShape 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20000" y="4210050"/>
            <a:ext cx="1143000" cy="10477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72" name="AutoShape 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26200" y="4667250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73" name="Oval 8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6019800" y="409575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74" name="AutoShape 9"/>
          <p:cNvCxnSpPr>
            <a:cxnSpLocks noChangeShapeType="1"/>
            <a:stCxn id="73" idx="5"/>
            <a:endCxn id="72" idx="0"/>
          </p:cNvCxnSpPr>
          <p:nvPr>
            <p:custDataLst>
              <p:tags r:id="rId22"/>
            </p:custDataLst>
          </p:nvPr>
        </p:nvCxnSpPr>
        <p:spPr bwMode="auto">
          <a:xfrm rot="16200000" flipH="1">
            <a:off x="6566005" y="4362554"/>
            <a:ext cx="278817" cy="330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5" name="AutoShape 1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05400" y="466725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76" name="AutoShape 11"/>
          <p:cNvCxnSpPr>
            <a:cxnSpLocks noChangeShapeType="1"/>
            <a:stCxn id="73" idx="3"/>
            <a:endCxn id="75" idx="0"/>
          </p:cNvCxnSpPr>
          <p:nvPr>
            <p:custDataLst>
              <p:tags r:id="rId24"/>
            </p:custDataLst>
          </p:nvPr>
        </p:nvCxnSpPr>
        <p:spPr bwMode="auto">
          <a:xfrm rot="5400000">
            <a:off x="5753579" y="4311754"/>
            <a:ext cx="278817" cy="4321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7" name="Text Box 1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30800" y="4343400"/>
            <a:ext cx="73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chemeClr val="accent2"/>
                </a:solidFill>
              </a:rPr>
              <a:t>h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8" name="Text Box 1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10400" y="44037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79" name="Text Box 1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305800" y="4022725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0" name="Text Box 5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770563" y="3706813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1" name="Text Box 5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696200" y="3413125"/>
            <a:ext cx="6337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82" name="AutoShape 3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rot="5400000">
            <a:off x="7156265" y="3270063"/>
            <a:ext cx="304797" cy="130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5" name="Oval 1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382000" y="5410200"/>
            <a:ext cx="304800" cy="17145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39"/>
          <p:cNvSpPr>
            <a:spLocks noChangeShapeType="1"/>
          </p:cNvSpPr>
          <p:nvPr/>
        </p:nvSpPr>
        <p:spPr bwMode="auto">
          <a:xfrm>
            <a:off x="8534400" y="5257800"/>
            <a:ext cx="0" cy="152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" name="AutoShape 11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4252912" y="373380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81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 animBg="1"/>
      <p:bldP spid="11" grpId="0" animBg="1"/>
      <p:bldP spid="14" grpId="0" animBg="1"/>
      <p:bldP spid="16" grpId="0"/>
      <p:bldP spid="17" grpId="0"/>
      <p:bldP spid="18" grpId="0"/>
      <p:bldP spid="20" grpId="0"/>
      <p:bldP spid="42" grpId="0" animBg="1"/>
      <p:bldP spid="43" grpId="0" animBg="1"/>
      <p:bldP spid="45" grpId="0" animBg="1"/>
      <p:bldP spid="46" grpId="0"/>
      <p:bldP spid="69" grpId="0" animBg="1"/>
      <p:bldP spid="71" grpId="0" animBg="1"/>
      <p:bldP spid="72" grpId="0" animBg="1"/>
      <p:bldP spid="73" grpId="0" animBg="1"/>
      <p:bldP spid="75" grpId="0" animBg="1"/>
      <p:bldP spid="77" grpId="0"/>
      <p:bldP spid="78" grpId="0"/>
      <p:bldP spid="79" grpId="0"/>
      <p:bldP spid="80" grpId="0"/>
      <p:bldP spid="81" grpId="0"/>
      <p:bldP spid="85" grpId="0" animBg="1"/>
      <p:bldP spid="86" grpId="0" animBg="1"/>
      <p:bldP spid="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Two cases to go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Unfortunately, single rotations are not enough for insertions in the left-right </a:t>
            </a:r>
            <a:r>
              <a:rPr lang="en-US" dirty="0" err="1" smtClean="0"/>
              <a:t>subtree</a:t>
            </a:r>
            <a:r>
              <a:rPr lang="en-US" dirty="0" smtClean="0"/>
              <a:t> or the right-left </a:t>
            </a:r>
            <a:r>
              <a:rPr lang="en-US" dirty="0" err="1" smtClean="0"/>
              <a:t>subtree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Simple example: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(1),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(6),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(3)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First wrong idea:</a:t>
            </a:r>
            <a:r>
              <a:rPr lang="en-US" dirty="0" smtClean="0"/>
              <a:t> single rotation like we did for left-left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AutoShape 11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3821112" y="466090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3" descr="50%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209800" y="5410200"/>
            <a:ext cx="487362" cy="485775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9" name="Oval 14" descr="50%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4600575"/>
            <a:ext cx="487363" cy="487362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0" name="Oval 15" descr="50%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3856037"/>
            <a:ext cx="487362" cy="487363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1</a:t>
            </a:r>
          </a:p>
        </p:txBody>
      </p:sp>
      <p:cxnSp>
        <p:nvCxnSpPr>
          <p:cNvPr id="11" name="AutoShape 16"/>
          <p:cNvCxnSpPr>
            <a:cxnSpLocks noChangeAspect="1" noChangeShapeType="1"/>
            <a:stCxn id="10" idx="5"/>
            <a:endCxn id="9" idx="0"/>
          </p:cNvCxnSpPr>
          <p:nvPr>
            <p:custDataLst>
              <p:tags r:id="rId5"/>
            </p:custDataLst>
          </p:nvPr>
        </p:nvCxnSpPr>
        <p:spPr bwMode="auto">
          <a:xfrm rot="16200000" flipH="1">
            <a:off x="2489661" y="4179554"/>
            <a:ext cx="328548" cy="513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17"/>
          <p:cNvCxnSpPr>
            <a:cxnSpLocks noChangeAspect="1" noChangeShapeType="1"/>
            <a:stCxn id="9" idx="3"/>
            <a:endCxn id="8" idx="0"/>
          </p:cNvCxnSpPr>
          <p:nvPr>
            <p:custDataLst>
              <p:tags r:id="rId6"/>
            </p:custDataLst>
          </p:nvPr>
        </p:nvCxnSpPr>
        <p:spPr bwMode="auto">
          <a:xfrm rot="5400000">
            <a:off x="2399110" y="5070936"/>
            <a:ext cx="393635" cy="2848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Text Box 18"/>
          <p:cNvSpPr txBox="1"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4" name="Text Box 19"/>
          <p:cNvSpPr txBox="1"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1242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5" name="Text Box 20"/>
          <p:cNvSpPr txBox="1"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2346325" y="35814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19" name="Oval 13" descr="50%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975350" y="4191000"/>
            <a:ext cx="488950" cy="488950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20" name="Oval 15" descr="50%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5029200" y="5181600"/>
            <a:ext cx="488950" cy="488950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1</a:t>
            </a:r>
          </a:p>
        </p:txBody>
      </p:sp>
      <p:cxnSp>
        <p:nvCxnSpPr>
          <p:cNvPr id="21" name="AutoShape 16"/>
          <p:cNvCxnSpPr>
            <a:cxnSpLocks noChangeAspect="1" noChangeShapeType="1"/>
            <a:endCxn id="20" idx="0"/>
          </p:cNvCxnSpPr>
          <p:nvPr>
            <p:custDataLst>
              <p:tags r:id="rId12"/>
            </p:custDataLst>
          </p:nvPr>
        </p:nvCxnSpPr>
        <p:spPr bwMode="auto">
          <a:xfrm flipH="1">
            <a:off x="5273675" y="4506913"/>
            <a:ext cx="741363" cy="65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2" name="Oval 22" descr="50%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7011987" y="5164138"/>
            <a:ext cx="487363" cy="485775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3</a:t>
            </a:r>
          </a:p>
        </p:txBody>
      </p:sp>
      <p:cxnSp>
        <p:nvCxnSpPr>
          <p:cNvPr id="23" name="AutoShape 24"/>
          <p:cNvCxnSpPr>
            <a:cxnSpLocks noChangeAspect="1" noChangeShapeType="1"/>
            <a:endCxn id="22" idx="0"/>
          </p:cNvCxnSpPr>
          <p:nvPr>
            <p:custDataLst>
              <p:tags r:id="rId14"/>
            </p:custDataLst>
          </p:nvPr>
        </p:nvCxnSpPr>
        <p:spPr bwMode="auto">
          <a:xfrm>
            <a:off x="6454775" y="4438650"/>
            <a:ext cx="801687" cy="709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Text Box 19"/>
          <p:cNvSpPr txBox="1"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432550" y="3886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5" name="Text Box 18"/>
          <p:cNvSpPr txBox="1"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518150" y="487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6" name="Text Box 18"/>
          <p:cNvSpPr txBox="1"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467600" y="487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14606" y="3918083"/>
            <a:ext cx="1775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Violates order 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property!</a:t>
            </a:r>
          </a:p>
        </p:txBody>
      </p:sp>
    </p:spTree>
    <p:extLst>
      <p:ext uri="{BB962C8B-B14F-4D97-AF65-F5344CB8AC3E}">
        <p14:creationId xmlns:p14="http://schemas.microsoft.com/office/powerpoint/2010/main" val="3556576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/>
      <p:bldP spid="19" grpId="0" animBg="1"/>
      <p:bldP spid="20" grpId="0" animBg="1"/>
      <p:bldP spid="22" grpId="0" animBg="1"/>
      <p:bldP spid="24" grpId="0"/>
      <p:bldP spid="25" grpId="0"/>
      <p:bldP spid="2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Two cases to go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Unfortunately, single rotations are not enough for insertions in the left-right </a:t>
            </a:r>
            <a:r>
              <a:rPr lang="en-US" dirty="0" err="1" smtClean="0"/>
              <a:t>subtree</a:t>
            </a:r>
            <a:r>
              <a:rPr lang="en-US" dirty="0" smtClean="0"/>
              <a:t> or the right-left </a:t>
            </a:r>
            <a:r>
              <a:rPr lang="en-US" dirty="0" err="1" smtClean="0"/>
              <a:t>subtree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Simple example: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(1),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(6),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(3)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Second wrong idea:</a:t>
            </a:r>
            <a:r>
              <a:rPr lang="en-US" dirty="0" smtClean="0"/>
              <a:t> single rotation on the child of the unbalanced node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AutoShape 11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466090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3" descr="50%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209800" y="5410200"/>
            <a:ext cx="487362" cy="485775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9" name="Oval 14" descr="50%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4600575"/>
            <a:ext cx="487363" cy="487362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0" name="Oval 15" descr="50%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3856037"/>
            <a:ext cx="487362" cy="487363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1</a:t>
            </a:r>
          </a:p>
        </p:txBody>
      </p:sp>
      <p:cxnSp>
        <p:nvCxnSpPr>
          <p:cNvPr id="11" name="AutoShape 16"/>
          <p:cNvCxnSpPr>
            <a:cxnSpLocks noChangeAspect="1" noChangeShapeType="1"/>
            <a:stCxn id="10" idx="5"/>
            <a:endCxn id="9" idx="0"/>
          </p:cNvCxnSpPr>
          <p:nvPr>
            <p:custDataLst>
              <p:tags r:id="rId5"/>
            </p:custDataLst>
          </p:nvPr>
        </p:nvCxnSpPr>
        <p:spPr bwMode="auto">
          <a:xfrm rot="16200000" flipH="1">
            <a:off x="2489661" y="4179554"/>
            <a:ext cx="328548" cy="5134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17"/>
          <p:cNvCxnSpPr>
            <a:cxnSpLocks noChangeAspect="1" noChangeShapeType="1"/>
            <a:stCxn id="9" idx="3"/>
            <a:endCxn id="8" idx="0"/>
          </p:cNvCxnSpPr>
          <p:nvPr>
            <p:custDataLst>
              <p:tags r:id="rId6"/>
            </p:custDataLst>
          </p:nvPr>
        </p:nvCxnSpPr>
        <p:spPr bwMode="auto">
          <a:xfrm rot="5400000">
            <a:off x="2399110" y="5070936"/>
            <a:ext cx="393635" cy="2848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Text Box 18"/>
          <p:cNvSpPr txBox="1"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4" name="Text Box 19"/>
          <p:cNvSpPr txBox="1"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1242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5" name="Text Box 20"/>
          <p:cNvSpPr txBox="1"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2346325" y="35814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27" name="Oval 21" descr="50%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6477000" y="5486400"/>
            <a:ext cx="487362" cy="487362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6</a:t>
            </a:r>
          </a:p>
        </p:txBody>
      </p:sp>
      <p:sp>
        <p:nvSpPr>
          <p:cNvPr id="28" name="Oval 22" descr="50%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6019800" y="4648200"/>
            <a:ext cx="487363" cy="485775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29" name="Oval 23" descr="50%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5410200" y="3856037"/>
            <a:ext cx="487362" cy="487363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1</a:t>
            </a:r>
          </a:p>
        </p:txBody>
      </p:sp>
      <p:cxnSp>
        <p:nvCxnSpPr>
          <p:cNvPr id="30" name="AutoShape 24"/>
          <p:cNvCxnSpPr>
            <a:cxnSpLocks noChangeAspect="1" noChangeShapeType="1"/>
            <a:stCxn id="29" idx="5"/>
            <a:endCxn id="28" idx="0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5856749" y="4241466"/>
            <a:ext cx="376173" cy="4372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25"/>
          <p:cNvCxnSpPr>
            <a:cxnSpLocks noChangeAspect="1" noChangeShapeType="1"/>
            <a:stCxn id="28" idx="5"/>
            <a:endCxn id="27" idx="0"/>
          </p:cNvCxnSpPr>
          <p:nvPr>
            <p:custDataLst>
              <p:tags r:id="rId14"/>
            </p:custDataLst>
          </p:nvPr>
        </p:nvCxnSpPr>
        <p:spPr bwMode="auto">
          <a:xfrm rot="16200000" flipH="1">
            <a:off x="6366453" y="5132171"/>
            <a:ext cx="423565" cy="28489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" name="Text Box 26"/>
          <p:cNvSpPr txBox="1"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781800" y="518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3" name="Text Box 27"/>
          <p:cNvSpPr txBox="1"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6519862" y="454025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 1</a:t>
            </a:r>
          </a:p>
        </p:txBody>
      </p:sp>
      <p:sp>
        <p:nvSpPr>
          <p:cNvPr id="34" name="Text Box 28"/>
          <p:cNvSpPr txBox="1"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5667375" y="35052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25986" y="3918083"/>
            <a:ext cx="2066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Still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unbalanced!</a:t>
            </a:r>
          </a:p>
        </p:txBody>
      </p:sp>
    </p:spTree>
    <p:extLst>
      <p:ext uri="{BB962C8B-B14F-4D97-AF65-F5344CB8AC3E}">
        <p14:creationId xmlns:p14="http://schemas.microsoft.com/office/powerpoint/2010/main" val="3746354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8" grpId="0" animBg="1"/>
      <p:bldP spid="29" grpId="0" animBg="1"/>
      <p:bldP spid="32" grpId="0"/>
      <p:bldP spid="33" grpId="0"/>
      <p:bldP spid="34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two wrongs make a right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2743200"/>
          </a:xfrm>
        </p:spPr>
        <p:txBody>
          <a:bodyPr/>
          <a:lstStyle/>
          <a:p>
            <a:r>
              <a:rPr lang="en-US" dirty="0" smtClean="0"/>
              <a:t>First idea violated the order property</a:t>
            </a:r>
          </a:p>
          <a:p>
            <a:r>
              <a:rPr lang="en-US" dirty="0" smtClean="0"/>
              <a:t>Second idea didn’t fix balance</a:t>
            </a:r>
          </a:p>
          <a:p>
            <a:r>
              <a:rPr lang="en-US" dirty="0" smtClean="0"/>
              <a:t>But if we do both single rotations, starting with the second, it works!  (And not just for this example.)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Double rotation: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Rotate problematic child and grandchild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Then rotate between self and new child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066800" y="3932238"/>
            <a:ext cx="1479550" cy="2314575"/>
            <a:chOff x="1066800" y="3932238"/>
            <a:chExt cx="1479550" cy="2314575"/>
          </a:xfrm>
        </p:grpSpPr>
        <p:grpSp>
          <p:nvGrpSpPr>
            <p:cNvPr id="27" name="Group 26"/>
            <p:cNvGrpSpPr/>
            <p:nvPr/>
          </p:nvGrpSpPr>
          <p:grpSpPr>
            <a:xfrm>
              <a:off x="1066800" y="4206875"/>
              <a:ext cx="1479550" cy="2039938"/>
              <a:chOff x="1066800" y="4206875"/>
              <a:chExt cx="1479550" cy="2039938"/>
            </a:xfrm>
          </p:grpSpPr>
          <p:sp>
            <p:nvSpPr>
              <p:cNvPr id="8" name="Oval 13" descr="50%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295400" y="5761038"/>
                <a:ext cx="487362" cy="485775"/>
              </a:xfrm>
              <a:prstGeom prst="ellipse">
                <a:avLst/>
              </a:prstGeom>
              <a:pattFill prst="pct50">
                <a:fgClr>
                  <a:srgbClr val="008000"/>
                </a:fgClr>
                <a:bgClr>
                  <a:schemeClr val="bg1"/>
                </a:bgClr>
              </a:pattFill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sp>
            <p:nvSpPr>
              <p:cNvPr id="9" name="Oval 14" descr="50%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752600" y="4951413"/>
                <a:ext cx="487363" cy="487362"/>
              </a:xfrm>
              <a:prstGeom prst="ellipse">
                <a:avLst/>
              </a:prstGeom>
              <a:pattFill prst="pct50">
                <a:fgClr>
                  <a:srgbClr val="0000FF"/>
                </a:fgClr>
                <a:bgClr>
                  <a:schemeClr val="bg1"/>
                </a:bgClr>
              </a:pattFill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/>
                  <a:t>6</a:t>
                </a:r>
              </a:p>
            </p:txBody>
          </p:sp>
          <p:sp>
            <p:nvSpPr>
              <p:cNvPr id="10" name="Oval 15" descr="50%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066800" y="4206875"/>
                <a:ext cx="487362" cy="487363"/>
              </a:xfrm>
              <a:prstGeom prst="ellipse">
                <a:avLst/>
              </a:prstGeom>
              <a:pattFill prst="pct50">
                <a:fgClr>
                  <a:srgbClr val="CC9900"/>
                </a:fgClr>
                <a:bgClr>
                  <a:srgbClr val="FFFFFF"/>
                </a:bgClr>
              </a:patt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cxnSp>
            <p:nvCxnSpPr>
              <p:cNvPr id="11" name="AutoShape 16"/>
              <p:cNvCxnSpPr>
                <a:cxnSpLocks noChangeAspect="1" noChangeShapeType="1"/>
                <a:stCxn id="10" idx="5"/>
                <a:endCxn id="9" idx="0"/>
              </p:cNvCxnSpPr>
              <p:nvPr>
                <p:custDataLst>
                  <p:tags r:id="rId23"/>
                </p:custDataLst>
              </p:nvPr>
            </p:nvCxnSpPr>
            <p:spPr bwMode="auto">
              <a:xfrm rot="16200000" flipH="1">
                <a:off x="1575261" y="4530392"/>
                <a:ext cx="328548" cy="51349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2" name="AutoShape 17"/>
              <p:cNvCxnSpPr>
                <a:cxnSpLocks noChangeAspect="1" noChangeShapeType="1"/>
                <a:stCxn id="9" idx="3"/>
                <a:endCxn id="8" idx="0"/>
              </p:cNvCxnSpPr>
              <p:nvPr>
                <p:custDataLst>
                  <p:tags r:id="rId24"/>
                </p:custDataLst>
              </p:nvPr>
            </p:nvCxnSpPr>
            <p:spPr bwMode="auto">
              <a:xfrm rot="5400000">
                <a:off x="1484710" y="5421774"/>
                <a:ext cx="393635" cy="2848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13" name="Text Box 18"/>
              <p:cNvSpPr txBox="1"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752600" y="5608638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14" name="Text Box 19"/>
              <p:cNvSpPr txBox="1"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209800" y="4770438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1</a:t>
                </a:r>
              </a:p>
            </p:txBody>
          </p:sp>
        </p:grpSp>
        <p:sp>
          <p:nvSpPr>
            <p:cNvPr id="15" name="Text Box 20"/>
            <p:cNvSpPr txBox="1"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431925" y="3932238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 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43200" y="3932238"/>
            <a:ext cx="2546350" cy="2468562"/>
            <a:chOff x="2743200" y="3932238"/>
            <a:chExt cx="2546350" cy="2468562"/>
          </a:xfrm>
        </p:grpSpPr>
        <p:sp>
          <p:nvSpPr>
            <p:cNvPr id="7" name="AutoShape 11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743200" y="5011738"/>
              <a:ext cx="852488" cy="304800"/>
            </a:xfrm>
            <a:prstGeom prst="rightArrow">
              <a:avLst>
                <a:gd name="adj1" fmla="val 50000"/>
                <a:gd name="adj2" fmla="val 6992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1" descr="50%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648200" y="5913438"/>
              <a:ext cx="487362" cy="487362"/>
            </a:xfrm>
            <a:prstGeom prst="ellipse">
              <a:avLst/>
            </a:prstGeom>
            <a:pattFill prst="pct50">
              <a:fgClr>
                <a:srgbClr val="0000FF"/>
              </a:fgClr>
              <a:bgClr>
                <a:schemeClr val="bg1"/>
              </a:bgClr>
            </a:pattFill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 dirty="0"/>
                <a:t>6</a:t>
              </a:r>
            </a:p>
          </p:txBody>
        </p:sp>
        <p:sp>
          <p:nvSpPr>
            <p:cNvPr id="17" name="Oval 22" descr="50%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91000" y="5075238"/>
              <a:ext cx="487363" cy="485775"/>
            </a:xfrm>
            <a:prstGeom prst="ellipse">
              <a:avLst/>
            </a:prstGeom>
            <a:pattFill prst="pct50">
              <a:fgClr>
                <a:srgbClr val="008000"/>
              </a:fgClr>
              <a:bgClr>
                <a:schemeClr val="bg1"/>
              </a:bgClr>
            </a:pattFill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/>
                <a:t>3</a:t>
              </a:r>
            </a:p>
          </p:txBody>
        </p:sp>
        <p:sp>
          <p:nvSpPr>
            <p:cNvPr id="18" name="Oval 23" descr="50%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81400" y="4283075"/>
              <a:ext cx="487362" cy="487363"/>
            </a:xfrm>
            <a:prstGeom prst="ellipse">
              <a:avLst/>
            </a:prstGeom>
            <a:pattFill prst="pct50">
              <a:fgClr>
                <a:srgbClr val="CC9900"/>
              </a:fgClr>
              <a:bgClr>
                <a:srgbClr val="FFFFFF"/>
              </a:bgClr>
            </a:pattFill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/>
                <a:t>1</a:t>
              </a:r>
            </a:p>
          </p:txBody>
        </p:sp>
        <p:cxnSp>
          <p:nvCxnSpPr>
            <p:cNvPr id="19" name="AutoShape 24"/>
            <p:cNvCxnSpPr>
              <a:cxnSpLocks noChangeAspect="1" noChangeShapeType="1"/>
              <a:stCxn id="18" idx="5"/>
              <a:endCxn id="17" idx="0"/>
            </p:cNvCxnSpPr>
            <p:nvPr>
              <p:custDataLst>
                <p:tags r:id="rId14"/>
              </p:custDataLst>
            </p:nvPr>
          </p:nvCxnSpPr>
          <p:spPr bwMode="auto">
            <a:xfrm rot="16200000" flipH="1">
              <a:off x="4027949" y="4668504"/>
              <a:ext cx="376173" cy="4372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25"/>
            <p:cNvCxnSpPr>
              <a:cxnSpLocks noChangeAspect="1" noChangeShapeType="1"/>
              <a:stCxn id="17" idx="5"/>
              <a:endCxn id="16" idx="0"/>
            </p:cNvCxnSpPr>
            <p:nvPr>
              <p:custDataLst>
                <p:tags r:id="rId15"/>
              </p:custDataLst>
            </p:nvPr>
          </p:nvCxnSpPr>
          <p:spPr bwMode="auto">
            <a:xfrm rot="16200000" flipH="1">
              <a:off x="4537653" y="5559209"/>
              <a:ext cx="423565" cy="2848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Text Box 26"/>
            <p:cNvSpPr txBox="1"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953000" y="5608638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2" name="Text Box 27"/>
            <p:cNvSpPr txBox="1"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691062" y="4967288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 1</a:t>
              </a:r>
            </a:p>
          </p:txBody>
        </p:sp>
        <p:sp>
          <p:nvSpPr>
            <p:cNvPr id="23" name="Text Box 28"/>
            <p:cNvSpPr txBox="1"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838575" y="3932238"/>
              <a:ext cx="412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 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19712" y="4422775"/>
            <a:ext cx="3125788" cy="1825625"/>
            <a:chOff x="5319712" y="4422775"/>
            <a:chExt cx="3125788" cy="1825625"/>
          </a:xfrm>
        </p:grpSpPr>
        <p:sp>
          <p:nvSpPr>
            <p:cNvPr id="32" name="Text Box 10"/>
            <p:cNvSpPr txBox="1"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488238" y="4422775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1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19712" y="4770437"/>
              <a:ext cx="3125788" cy="1477963"/>
              <a:chOff x="5319712" y="4770437"/>
              <a:chExt cx="3125788" cy="1477963"/>
            </a:xfrm>
          </p:grpSpPr>
          <p:sp>
            <p:nvSpPr>
              <p:cNvPr id="24" name="AutoShape 11"/>
              <p:cNvSpPr>
                <a:spLocks noChangeAspect="1"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5319712" y="5029200"/>
                <a:ext cx="852488" cy="304800"/>
              </a:xfrm>
              <a:prstGeom prst="rightArrow">
                <a:avLst>
                  <a:gd name="adj1" fmla="val 50000"/>
                  <a:gd name="adj2" fmla="val 69922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8" name="AutoShape 6"/>
              <p:cNvCxnSpPr>
                <a:cxnSpLocks noChangeAspect="1" noChangeShapeType="1"/>
                <a:stCxn id="34" idx="3"/>
                <a:endCxn id="33" idx="0"/>
              </p:cNvCxnSpPr>
              <p:nvPr>
                <p:custDataLst>
                  <p:tags r:id="rId3"/>
                </p:custDataLst>
              </p:nvPr>
            </p:nvCxnSpPr>
            <p:spPr bwMode="auto">
              <a:xfrm rot="5400000">
                <a:off x="6668014" y="5239327"/>
                <a:ext cx="575965" cy="46745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9" name="AutoShape 7"/>
              <p:cNvCxnSpPr>
                <a:cxnSpLocks noChangeAspect="1" noChangeShapeType="1"/>
                <a:stCxn id="34" idx="5"/>
                <a:endCxn id="35" idx="0"/>
              </p:cNvCxnSpPr>
              <p:nvPr>
                <p:custDataLst>
                  <p:tags r:id="rId4"/>
                </p:custDataLst>
              </p:nvPr>
            </p:nvCxnSpPr>
            <p:spPr bwMode="auto">
              <a:xfrm rot="16200000" flipH="1">
                <a:off x="7465003" y="5254408"/>
                <a:ext cx="575965" cy="43729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30" name="Text Box 8"/>
              <p:cNvSpPr txBox="1">
                <a:spLocks noChangeAspect="1"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8108950" y="5456237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31" name="Text Box 9"/>
              <p:cNvSpPr txBox="1">
                <a:spLocks noChangeAspect="1"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172200" y="5532437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33" name="Oval 23" descr="50%"/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478588" y="5761037"/>
                <a:ext cx="487362" cy="487363"/>
              </a:xfrm>
              <a:prstGeom prst="ellipse">
                <a:avLst/>
              </a:prstGeom>
              <a:pattFill prst="pct50">
                <a:fgClr>
                  <a:srgbClr val="CC9900"/>
                </a:fgClr>
                <a:bgClr>
                  <a:srgbClr val="FFFFFF"/>
                </a:bgClr>
              </a:pattFill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sp>
            <p:nvSpPr>
              <p:cNvPr id="34" name="Oval 22" descr="50%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18350" y="4770437"/>
                <a:ext cx="487363" cy="485775"/>
              </a:xfrm>
              <a:prstGeom prst="ellipse">
                <a:avLst/>
              </a:prstGeom>
              <a:pattFill prst="pct50">
                <a:fgClr>
                  <a:srgbClr val="008000"/>
                </a:fgClr>
                <a:bgClr>
                  <a:schemeClr val="bg1"/>
                </a:bgClr>
              </a:pattFill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sp>
            <p:nvSpPr>
              <p:cNvPr id="35" name="Oval 21" descr="50%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727950" y="5761037"/>
                <a:ext cx="487362" cy="487362"/>
              </a:xfrm>
              <a:prstGeom prst="ellipse">
                <a:avLst/>
              </a:prstGeom>
              <a:pattFill prst="pct50">
                <a:fgClr>
                  <a:srgbClr val="0000FF"/>
                </a:fgClr>
                <a:bgClr>
                  <a:schemeClr val="bg1"/>
                </a:bgClr>
              </a:pattFill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</p:grpSp>
      </p:grpSp>
      <p:pic>
        <p:nvPicPr>
          <p:cNvPr id="5122" name="Picture 2" descr="C:\Users\Shapiro\AppData\Local\Microsoft\Windows\Temporary Internet Files\Content.IE5\TTARKZH0\yay[1]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72" y="3126876"/>
            <a:ext cx="1361281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680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general right-left 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533400" y="1219200"/>
            <a:ext cx="4267200" cy="2619375"/>
            <a:chOff x="533400" y="381000"/>
            <a:chExt cx="4267200" cy="2619375"/>
          </a:xfrm>
        </p:grpSpPr>
        <p:cxnSp>
          <p:nvCxnSpPr>
            <p:cNvPr id="7" name="AutoShape 3"/>
            <p:cNvCxnSpPr>
              <a:cxnSpLocks noChangeShapeType="1"/>
              <a:stCxn id="8" idx="6"/>
              <a:endCxn id="11" idx="1"/>
            </p:cNvCxnSpPr>
            <p:nvPr>
              <p:custDataLst>
                <p:tags r:id="rId47"/>
              </p:custDataLst>
            </p:nvPr>
          </p:nvCxnSpPr>
          <p:spPr bwMode="auto">
            <a:xfrm>
              <a:off x="2351088" y="801688"/>
              <a:ext cx="1086801" cy="34134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" name="Oval 4"/>
            <p:cNvSpPr>
              <a:spLocks noChangeAspect="1"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773238" y="638175"/>
              <a:ext cx="577850" cy="32702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b="1" dirty="0">
                  <a:solidFill>
                    <a:srgbClr val="C00000"/>
                  </a:solidFill>
                </a:rPr>
                <a:t>a</a:t>
              </a:r>
            </a:p>
          </p:txBody>
        </p:sp>
        <p:cxnSp>
          <p:nvCxnSpPr>
            <p:cNvPr id="9" name="AutoShape 5"/>
            <p:cNvCxnSpPr>
              <a:cxnSpLocks noChangeShapeType="1"/>
              <a:stCxn id="8" idx="2"/>
              <a:endCxn id="10" idx="0"/>
            </p:cNvCxnSpPr>
            <p:nvPr>
              <p:custDataLst>
                <p:tags r:id="rId49"/>
              </p:custDataLst>
            </p:nvPr>
          </p:nvCxnSpPr>
          <p:spPr bwMode="auto">
            <a:xfrm rot="10800000" flipV="1">
              <a:off x="1011238" y="801687"/>
              <a:ext cx="762000" cy="4460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" name="AutoShap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554038" y="1247775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11" name="Oval 7"/>
            <p:cNvSpPr>
              <a:spLocks noChangeAspect="1"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352800" y="1095375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b</a:t>
              </a:r>
            </a:p>
          </p:txBody>
        </p:sp>
        <p:cxnSp>
          <p:nvCxnSpPr>
            <p:cNvPr id="13" name="AutoShape 10"/>
            <p:cNvCxnSpPr>
              <a:cxnSpLocks noChangeShapeType="1"/>
              <a:stCxn id="11" idx="6"/>
              <a:endCxn id="35" idx="0"/>
            </p:cNvCxnSpPr>
            <p:nvPr>
              <p:custDataLst>
                <p:tags r:id="rId52"/>
              </p:custDataLst>
            </p:nvPr>
          </p:nvCxnSpPr>
          <p:spPr bwMode="auto">
            <a:xfrm>
              <a:off x="3933825" y="1258094"/>
              <a:ext cx="409575" cy="4468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" name="Oval 11"/>
            <p:cNvSpPr>
              <a:spLocks noChangeAspect="1"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476500" y="1501775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c</a:t>
              </a:r>
            </a:p>
          </p:txBody>
        </p:sp>
        <p:cxnSp>
          <p:nvCxnSpPr>
            <p:cNvPr id="15" name="AutoShape 12"/>
            <p:cNvCxnSpPr>
              <a:cxnSpLocks noChangeShapeType="1"/>
              <a:stCxn id="14" idx="3"/>
              <a:endCxn id="24" idx="0"/>
            </p:cNvCxnSpPr>
            <p:nvPr>
              <p:custDataLst>
                <p:tags r:id="rId54"/>
              </p:custDataLst>
            </p:nvPr>
          </p:nvCxnSpPr>
          <p:spPr bwMode="auto">
            <a:xfrm rot="5400000">
              <a:off x="2213996" y="1738613"/>
              <a:ext cx="305067" cy="389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13"/>
            <p:cNvCxnSpPr>
              <a:cxnSpLocks noChangeShapeType="1"/>
              <a:stCxn id="14" idx="5"/>
              <a:endCxn id="22" idx="0"/>
            </p:cNvCxnSpPr>
            <p:nvPr>
              <p:custDataLst>
                <p:tags r:id="rId55"/>
              </p:custDataLst>
            </p:nvPr>
          </p:nvCxnSpPr>
          <p:spPr bwMode="auto">
            <a:xfrm rot="16200000" flipH="1">
              <a:off x="2990357" y="1761631"/>
              <a:ext cx="228867" cy="2674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Text Box 16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276600" y="1765300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343400" y="1323975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752600" y="1692275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</a:t>
              </a:r>
            </a:p>
          </p:txBody>
        </p:sp>
        <p:cxnSp>
          <p:nvCxnSpPr>
            <p:cNvPr id="20" name="AutoShape 40"/>
            <p:cNvCxnSpPr>
              <a:cxnSpLocks noChangeShapeType="1"/>
              <a:stCxn id="11" idx="2"/>
              <a:endCxn id="14" idx="7"/>
            </p:cNvCxnSpPr>
            <p:nvPr>
              <p:custDataLst>
                <p:tags r:id="rId59"/>
              </p:custDataLst>
            </p:nvPr>
          </p:nvCxnSpPr>
          <p:spPr bwMode="auto">
            <a:xfrm rot="10800000" flipV="1">
              <a:off x="2971082" y="1258093"/>
              <a:ext cx="381719" cy="2915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Text Box 42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33400" y="1019175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" name="AutoShape 5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819400" y="2009775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V</a:t>
              </a:r>
            </a:p>
          </p:txBody>
        </p:sp>
        <p:sp>
          <p:nvSpPr>
            <p:cNvPr id="24" name="AutoShape 5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676400" y="2085975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U</a:t>
              </a:r>
            </a:p>
          </p:txBody>
        </p:sp>
        <p:sp>
          <p:nvSpPr>
            <p:cNvPr id="25" name="Oval 5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306281" y="2813339"/>
              <a:ext cx="208319" cy="18703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55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2414196" y="2667000"/>
              <a:ext cx="0" cy="16625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62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281238" y="1143000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28" name="Text Box 63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754438" y="738188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29" name="Text Box 64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1246188" y="381000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h+3</a:t>
              </a:r>
            </a:p>
          </p:txBody>
        </p:sp>
        <p:sp>
          <p:nvSpPr>
            <p:cNvPr id="35" name="AutoShape 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886200" y="1704975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Z</a:t>
              </a:r>
              <a:endParaRPr lang="en-US" dirty="0"/>
            </a:p>
          </p:txBody>
        </p:sp>
      </p:grpSp>
      <p:sp>
        <p:nvSpPr>
          <p:cNvPr id="37" name="AutoShape 11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259556" y="3612356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304800" y="3885334"/>
            <a:ext cx="4284336" cy="2591666"/>
            <a:chOff x="304800" y="3885334"/>
            <a:chExt cx="4284336" cy="2591666"/>
          </a:xfrm>
        </p:grpSpPr>
        <p:cxnSp>
          <p:nvCxnSpPr>
            <p:cNvPr id="38" name="AutoShape 3"/>
            <p:cNvCxnSpPr>
              <a:cxnSpLocks noChangeShapeType="1"/>
              <a:stCxn id="39" idx="6"/>
              <a:endCxn id="42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2122488" y="4306022"/>
              <a:ext cx="606425" cy="293687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9" name="Oval 4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544638" y="4142509"/>
              <a:ext cx="577850" cy="32702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b="1" dirty="0">
                  <a:solidFill>
                    <a:srgbClr val="C00000"/>
                  </a:solidFill>
                </a:rPr>
                <a:t>a</a:t>
              </a:r>
            </a:p>
          </p:txBody>
        </p:sp>
        <p:cxnSp>
          <p:nvCxnSpPr>
            <p:cNvPr id="40" name="AutoShape 5"/>
            <p:cNvCxnSpPr>
              <a:cxnSpLocks noChangeShapeType="1"/>
              <a:stCxn id="39" idx="2"/>
              <a:endCxn id="41" idx="0"/>
            </p:cNvCxnSpPr>
            <p:nvPr>
              <p:custDataLst>
                <p:tags r:id="rId27"/>
              </p:custDataLst>
            </p:nvPr>
          </p:nvCxnSpPr>
          <p:spPr bwMode="auto">
            <a:xfrm rot="10800000" flipV="1">
              <a:off x="782638" y="4306021"/>
              <a:ext cx="762000" cy="4460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1" name="AutoShape 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5438" y="4752109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42" name="Oval 7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438400" y="4599709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43" name="AutoShape 10"/>
            <p:cNvCxnSpPr>
              <a:cxnSpLocks noChangeShapeType="1"/>
              <a:stCxn id="42" idx="6"/>
              <a:endCxn id="61" idx="0"/>
            </p:cNvCxnSpPr>
            <p:nvPr>
              <p:custDataLst>
                <p:tags r:id="rId30"/>
              </p:custDataLst>
            </p:nvPr>
          </p:nvCxnSpPr>
          <p:spPr bwMode="auto">
            <a:xfrm>
              <a:off x="3019425" y="4762428"/>
              <a:ext cx="394494" cy="2667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5" name="AutoShape 12"/>
            <p:cNvCxnSpPr>
              <a:cxnSpLocks noChangeShapeType="1"/>
              <a:stCxn id="42" idx="3"/>
              <a:endCxn id="53" idx="0"/>
            </p:cNvCxnSpPr>
            <p:nvPr>
              <p:custDataLst>
                <p:tags r:id="rId31"/>
              </p:custDataLst>
            </p:nvPr>
          </p:nvCxnSpPr>
          <p:spPr bwMode="auto">
            <a:xfrm rot="5400000">
              <a:off x="2181685" y="4791304"/>
              <a:ext cx="255621" cy="4279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" name="AutoShape 13"/>
            <p:cNvCxnSpPr>
              <a:cxnSpLocks noChangeShapeType="1"/>
              <a:stCxn id="61" idx="3"/>
              <a:endCxn id="52" idx="0"/>
            </p:cNvCxnSpPr>
            <p:nvPr>
              <p:custDataLst>
                <p:tags r:id="rId32"/>
              </p:custDataLst>
            </p:nvPr>
          </p:nvCxnSpPr>
          <p:spPr bwMode="auto">
            <a:xfrm rot="5400000">
              <a:off x="2968491" y="5273543"/>
              <a:ext cx="205776" cy="2753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7" name="Text Box 1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438400" y="5181600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48" name="Text Box 17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657599" y="4828309"/>
              <a:ext cx="9315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chemeClr val="accent2"/>
                  </a:solidFill>
                </a:rPr>
                <a:t>h+1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49" name="Text Box 19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655762" y="4876800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51" name="Text Box 4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04800" y="4523509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52" name="AutoShape 5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514600" y="5514109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V</a:t>
              </a:r>
            </a:p>
          </p:txBody>
        </p:sp>
        <p:sp>
          <p:nvSpPr>
            <p:cNvPr id="53" name="AutoShape 5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600200" y="5133109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U</a:t>
              </a:r>
            </a:p>
          </p:txBody>
        </p:sp>
        <p:sp>
          <p:nvSpPr>
            <p:cNvPr id="54" name="Oval 5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696681" y="5881255"/>
              <a:ext cx="208319" cy="18703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1800840" y="5715000"/>
              <a:ext cx="0" cy="16625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 Box 63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895600" y="4327525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58" name="Text Box 64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017588" y="3885334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h+3</a:t>
              </a:r>
            </a:p>
          </p:txBody>
        </p:sp>
        <p:sp>
          <p:nvSpPr>
            <p:cNvPr id="59" name="AutoShape 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52800" y="57150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61" name="Oval 11"/>
            <p:cNvSpPr>
              <a:spLocks noChangeAspect="1"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124200" y="5029200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63" name="AutoShape 10"/>
            <p:cNvCxnSpPr>
              <a:cxnSpLocks noChangeShapeType="1"/>
              <a:stCxn id="61" idx="5"/>
              <a:endCxn id="59" idx="0"/>
            </p:cNvCxnSpPr>
            <p:nvPr>
              <p:custDataLst>
                <p:tags r:id="rId45"/>
              </p:custDataLst>
            </p:nvPr>
          </p:nvCxnSpPr>
          <p:spPr bwMode="auto">
            <a:xfrm rot="16200000" flipH="1">
              <a:off x="3511057" y="5416056"/>
              <a:ext cx="406667" cy="1912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9" name="Text Box 17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937000" y="5486400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</p:grpSp>
      <p:sp>
        <p:nvSpPr>
          <p:cNvPr id="93" name="AutoShape 11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4114800" y="396240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4876800" y="3505200"/>
            <a:ext cx="4267200" cy="2286000"/>
            <a:chOff x="4876800" y="3505200"/>
            <a:chExt cx="4267200" cy="2286000"/>
          </a:xfrm>
        </p:grpSpPr>
        <p:sp>
          <p:nvSpPr>
            <p:cNvPr id="72" name="Oval 4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813550" y="3733800"/>
              <a:ext cx="577850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b="1" dirty="0" smtClean="0"/>
                <a:t>c</a:t>
              </a:r>
              <a:endParaRPr lang="en-US" b="1" dirty="0"/>
            </a:p>
          </p:txBody>
        </p:sp>
        <p:cxnSp>
          <p:nvCxnSpPr>
            <p:cNvPr id="73" name="AutoShape 5"/>
            <p:cNvCxnSpPr>
              <a:cxnSpLocks noChangeShapeType="1"/>
              <a:stCxn id="72" idx="3"/>
              <a:endCxn id="94" idx="0"/>
            </p:cNvCxnSpPr>
            <p:nvPr>
              <p:custDataLst>
                <p:tags r:id="rId4"/>
              </p:custDataLst>
            </p:nvPr>
          </p:nvCxnSpPr>
          <p:spPr bwMode="auto">
            <a:xfrm rot="5400000">
              <a:off x="6273117" y="3773904"/>
              <a:ext cx="386029" cy="8640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4" name="AutoShap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876800" y="49530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cxnSp>
          <p:nvCxnSpPr>
            <p:cNvPr id="76" name="AutoShape 10"/>
            <p:cNvCxnSpPr>
              <a:cxnSpLocks noChangeShapeType="1"/>
              <a:stCxn id="72" idx="5"/>
              <a:endCxn id="90" idx="0"/>
            </p:cNvCxnSpPr>
            <p:nvPr>
              <p:custDataLst>
                <p:tags r:id="rId6"/>
              </p:custDataLst>
            </p:nvPr>
          </p:nvCxnSpPr>
          <p:spPr bwMode="auto">
            <a:xfrm rot="16200000" flipH="1">
              <a:off x="7496195" y="3823513"/>
              <a:ext cx="330467" cy="7093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7" name="AutoShape 12"/>
            <p:cNvCxnSpPr>
              <a:cxnSpLocks noChangeShapeType="1"/>
              <a:stCxn id="94" idx="5"/>
              <a:endCxn id="84" idx="0"/>
            </p:cNvCxnSpPr>
            <p:nvPr>
              <p:custDataLst>
                <p:tags r:id="rId7"/>
              </p:custDataLst>
            </p:nvPr>
          </p:nvCxnSpPr>
          <p:spPr bwMode="auto">
            <a:xfrm rot="16200000" flipH="1">
              <a:off x="6315376" y="4600875"/>
              <a:ext cx="200059" cy="3517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8" name="AutoShape 13"/>
            <p:cNvCxnSpPr>
              <a:cxnSpLocks noChangeShapeType="1"/>
              <a:stCxn id="90" idx="3"/>
              <a:endCxn id="83" idx="0"/>
            </p:cNvCxnSpPr>
            <p:nvPr>
              <p:custDataLst>
                <p:tags r:id="rId8"/>
              </p:custDataLst>
            </p:nvPr>
          </p:nvCxnSpPr>
          <p:spPr bwMode="auto">
            <a:xfrm rot="5400000">
              <a:off x="7536883" y="4743751"/>
              <a:ext cx="395555" cy="153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9" name="Text Box 1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86600" y="4877666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80" name="Text Box 17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305800" y="4191000"/>
              <a:ext cx="838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chemeClr val="accent2"/>
                  </a:solidFill>
                </a:rPr>
                <a:t>h+1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81" name="Text Box 1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08762" y="4572000"/>
              <a:ext cx="401638" cy="39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82" name="Text Box 4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342153" y="4114800"/>
              <a:ext cx="6014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chemeClr val="accent2"/>
                  </a:solidFill>
                </a:rPr>
                <a:t>h+1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83" name="AutoShape 5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239000" y="5018088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V</a:t>
              </a:r>
            </a:p>
          </p:txBody>
        </p:sp>
        <p:sp>
          <p:nvSpPr>
            <p:cNvPr id="84" name="AutoShape 5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096000" y="4876800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U</a:t>
              </a:r>
            </a:p>
          </p:txBody>
        </p:sp>
        <p:sp>
          <p:nvSpPr>
            <p:cNvPr id="85" name="Oval 5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324600" y="5604164"/>
              <a:ext cx="208319" cy="18703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5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6428759" y="5437909"/>
              <a:ext cx="0" cy="16625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 Box 6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391400" y="3505200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89" name="AutoShape 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153400" y="50292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90" name="Oval 11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726362" y="4343400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91" name="AutoShape 10"/>
            <p:cNvCxnSpPr>
              <a:cxnSpLocks noChangeShapeType="1"/>
              <a:stCxn id="90" idx="5"/>
              <a:endCxn id="89" idx="0"/>
            </p:cNvCxnSpPr>
            <p:nvPr>
              <p:custDataLst>
                <p:tags r:id="rId20"/>
              </p:custDataLst>
            </p:nvPr>
          </p:nvCxnSpPr>
          <p:spPr bwMode="auto">
            <a:xfrm rot="16200000" flipH="1">
              <a:off x="8212438" y="4631037"/>
              <a:ext cx="406667" cy="389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2" name="Text Box 1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661400" y="4800600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94" name="Oval 7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743575" y="4398962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99" name="AutoShape 3"/>
            <p:cNvCxnSpPr>
              <a:cxnSpLocks noChangeShapeType="1"/>
              <a:stCxn id="94" idx="3"/>
              <a:endCxn id="74" idx="0"/>
            </p:cNvCxnSpPr>
            <p:nvPr>
              <p:custDataLst>
                <p:tags r:id="rId23"/>
              </p:custDataLst>
            </p:nvPr>
          </p:nvCxnSpPr>
          <p:spPr bwMode="auto">
            <a:xfrm rot="5400000">
              <a:off x="5443203" y="4567538"/>
              <a:ext cx="276259" cy="49466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6" name="Text Box 1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953000" y="4724400"/>
              <a:ext cx="401638" cy="39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737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9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524000"/>
          </a:xfrm>
        </p:spPr>
        <p:txBody>
          <a:bodyPr/>
          <a:lstStyle/>
          <a:p>
            <a:r>
              <a:rPr lang="en-US" dirty="0" smtClean="0"/>
              <a:t>Like in the left-left and right-right cases, the height of the </a:t>
            </a:r>
            <a:r>
              <a:rPr lang="en-US" dirty="0" err="1" smtClean="0"/>
              <a:t>subtree</a:t>
            </a:r>
            <a:r>
              <a:rPr lang="en-US" dirty="0" smtClean="0"/>
              <a:t> after rebalancing is the same as before the insert</a:t>
            </a:r>
          </a:p>
          <a:p>
            <a:pPr lvl="1"/>
            <a:r>
              <a:rPr lang="en-US" sz="1800" dirty="0" smtClean="0"/>
              <a:t>So no ancestor in the tree will need rebalancing</a:t>
            </a:r>
          </a:p>
          <a:p>
            <a:r>
              <a:rPr lang="en-US" dirty="0" smtClean="0"/>
              <a:t>Does not have to be implemented as two rotations; can just do: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28600" y="2714625"/>
            <a:ext cx="8839200" cy="2619375"/>
            <a:chOff x="228600" y="2714625"/>
            <a:chExt cx="8839200" cy="2619375"/>
          </a:xfrm>
        </p:grpSpPr>
        <p:cxnSp>
          <p:nvCxnSpPr>
            <p:cNvPr id="7" name="AutoShape 3"/>
            <p:cNvCxnSpPr>
              <a:cxnSpLocks noChangeShapeType="1"/>
              <a:stCxn id="8" idx="6"/>
              <a:endCxn id="11" idx="1"/>
            </p:cNvCxnSpPr>
            <p:nvPr>
              <p:custDataLst>
                <p:tags r:id="rId1"/>
              </p:custDataLst>
            </p:nvPr>
          </p:nvCxnSpPr>
          <p:spPr bwMode="auto">
            <a:xfrm>
              <a:off x="2046288" y="3135313"/>
              <a:ext cx="1086801" cy="34134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" name="Oval 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468438" y="2971800"/>
              <a:ext cx="577850" cy="32702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b="1" dirty="0">
                  <a:solidFill>
                    <a:srgbClr val="C00000"/>
                  </a:solidFill>
                </a:rPr>
                <a:t>a</a:t>
              </a:r>
            </a:p>
          </p:txBody>
        </p:sp>
        <p:cxnSp>
          <p:nvCxnSpPr>
            <p:cNvPr id="9" name="AutoShape 5"/>
            <p:cNvCxnSpPr>
              <a:cxnSpLocks noChangeShapeType="1"/>
              <a:stCxn id="8" idx="2"/>
              <a:endCxn id="10" idx="0"/>
            </p:cNvCxnSpPr>
            <p:nvPr>
              <p:custDataLst>
                <p:tags r:id="rId3"/>
              </p:custDataLst>
            </p:nvPr>
          </p:nvCxnSpPr>
          <p:spPr bwMode="auto">
            <a:xfrm rot="10800000" flipV="1">
              <a:off x="706438" y="3135312"/>
              <a:ext cx="762000" cy="4460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" name="AutoShap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49238" y="35814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11" name="Oval 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48000" y="3429000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b</a:t>
              </a:r>
            </a:p>
          </p:txBody>
        </p:sp>
        <p:cxnSp>
          <p:nvCxnSpPr>
            <p:cNvPr id="12" name="AutoShape 10"/>
            <p:cNvCxnSpPr>
              <a:cxnSpLocks noChangeShapeType="1"/>
              <a:stCxn id="11" idx="6"/>
              <a:endCxn id="28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3629025" y="3591719"/>
              <a:ext cx="409575" cy="4468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" name="Oval 11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71700" y="3835400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c</a:t>
              </a:r>
            </a:p>
          </p:txBody>
        </p:sp>
        <p:cxnSp>
          <p:nvCxnSpPr>
            <p:cNvPr id="14" name="AutoShape 12"/>
            <p:cNvCxnSpPr>
              <a:cxnSpLocks noChangeShapeType="1"/>
              <a:stCxn id="13" idx="3"/>
              <a:endCxn id="22" idx="0"/>
            </p:cNvCxnSpPr>
            <p:nvPr>
              <p:custDataLst>
                <p:tags r:id="rId8"/>
              </p:custDataLst>
            </p:nvPr>
          </p:nvCxnSpPr>
          <p:spPr bwMode="auto">
            <a:xfrm rot="5400000">
              <a:off x="1909196" y="4072238"/>
              <a:ext cx="305067" cy="389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13"/>
            <p:cNvCxnSpPr>
              <a:cxnSpLocks noChangeShapeType="1"/>
              <a:stCxn id="13" idx="5"/>
              <a:endCxn id="21" idx="0"/>
            </p:cNvCxnSpPr>
            <p:nvPr>
              <p:custDataLst>
                <p:tags r:id="rId9"/>
              </p:custDataLst>
            </p:nvPr>
          </p:nvCxnSpPr>
          <p:spPr bwMode="auto">
            <a:xfrm rot="16200000" flipH="1">
              <a:off x="2685557" y="4095256"/>
              <a:ext cx="228867" cy="2674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6" name="Text Box 1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71800" y="4098925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38600" y="3657600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47800" y="4025900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</a:t>
              </a:r>
            </a:p>
          </p:txBody>
        </p:sp>
        <p:cxnSp>
          <p:nvCxnSpPr>
            <p:cNvPr id="19" name="AutoShape 40"/>
            <p:cNvCxnSpPr>
              <a:cxnSpLocks noChangeShapeType="1"/>
              <a:stCxn id="11" idx="2"/>
              <a:endCxn id="13" idx="7"/>
            </p:cNvCxnSpPr>
            <p:nvPr>
              <p:custDataLst>
                <p:tags r:id="rId13"/>
              </p:custDataLst>
            </p:nvPr>
          </p:nvCxnSpPr>
          <p:spPr bwMode="auto">
            <a:xfrm rot="10800000" flipV="1">
              <a:off x="2666282" y="3591718"/>
              <a:ext cx="381719" cy="2915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" name="Text Box 4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28600" y="3352800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1" name="AutoShape 5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514600" y="4343400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V</a:t>
              </a:r>
            </a:p>
          </p:txBody>
        </p:sp>
        <p:sp>
          <p:nvSpPr>
            <p:cNvPr id="22" name="AutoShape 5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371600" y="4419600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U</a:t>
              </a:r>
            </a:p>
          </p:txBody>
        </p:sp>
        <p:sp>
          <p:nvSpPr>
            <p:cNvPr id="23" name="Oval 5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001481" y="5146964"/>
              <a:ext cx="208319" cy="18703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55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109396" y="5029200"/>
              <a:ext cx="0" cy="16625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6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76438" y="3476625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26" name="Text Box 6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449638" y="3071813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27" name="Text Box 6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41388" y="2714625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h+3</a:t>
              </a:r>
            </a:p>
          </p:txBody>
        </p:sp>
        <p:sp>
          <p:nvSpPr>
            <p:cNvPr id="28" name="AutoShape 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581400" y="40386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29" name="Oval 4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13550" y="3048000"/>
              <a:ext cx="577850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b="1" dirty="0" smtClean="0"/>
                <a:t>c</a:t>
              </a:r>
              <a:endParaRPr lang="en-US" b="1" dirty="0"/>
            </a:p>
          </p:txBody>
        </p:sp>
        <p:cxnSp>
          <p:nvCxnSpPr>
            <p:cNvPr id="30" name="AutoShape 5"/>
            <p:cNvCxnSpPr>
              <a:cxnSpLocks noChangeShapeType="1"/>
              <a:stCxn id="29" idx="3"/>
              <a:endCxn id="49" idx="0"/>
            </p:cNvCxnSpPr>
            <p:nvPr>
              <p:custDataLst>
                <p:tags r:id="rId24"/>
              </p:custDataLst>
            </p:nvPr>
          </p:nvCxnSpPr>
          <p:spPr bwMode="auto">
            <a:xfrm rot="5400000">
              <a:off x="6273117" y="3088104"/>
              <a:ext cx="386029" cy="8640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1" name="AutoShape 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876800" y="42672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cxnSp>
          <p:nvCxnSpPr>
            <p:cNvPr id="32" name="AutoShape 10"/>
            <p:cNvCxnSpPr>
              <a:cxnSpLocks noChangeShapeType="1"/>
              <a:stCxn id="29" idx="5"/>
              <a:endCxn id="45" idx="0"/>
            </p:cNvCxnSpPr>
            <p:nvPr>
              <p:custDataLst>
                <p:tags r:id="rId26"/>
              </p:custDataLst>
            </p:nvPr>
          </p:nvCxnSpPr>
          <p:spPr bwMode="auto">
            <a:xfrm rot="16200000" flipH="1">
              <a:off x="7496195" y="3137713"/>
              <a:ext cx="330467" cy="7093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12"/>
            <p:cNvCxnSpPr>
              <a:cxnSpLocks noChangeShapeType="1"/>
              <a:stCxn id="49" idx="5"/>
              <a:endCxn id="40" idx="0"/>
            </p:cNvCxnSpPr>
            <p:nvPr>
              <p:custDataLst>
                <p:tags r:id="rId27"/>
              </p:custDataLst>
            </p:nvPr>
          </p:nvCxnSpPr>
          <p:spPr bwMode="auto">
            <a:xfrm rot="16200000" flipH="1">
              <a:off x="6315376" y="3915075"/>
              <a:ext cx="200059" cy="3517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" name="AutoShape 13"/>
            <p:cNvCxnSpPr>
              <a:cxnSpLocks noChangeShapeType="1"/>
              <a:stCxn id="45" idx="3"/>
              <a:endCxn id="39" idx="0"/>
            </p:cNvCxnSpPr>
            <p:nvPr>
              <p:custDataLst>
                <p:tags r:id="rId28"/>
              </p:custDataLst>
            </p:nvPr>
          </p:nvCxnSpPr>
          <p:spPr bwMode="auto">
            <a:xfrm rot="5400000">
              <a:off x="7536883" y="4057951"/>
              <a:ext cx="395555" cy="153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5" name="Text Box 16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86600" y="4191866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36" name="Text Box 17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305800" y="3505200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chemeClr val="accent2"/>
                  </a:solidFill>
                </a:rPr>
                <a:t>h+1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7" name="Text Box 1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608762" y="3886200"/>
              <a:ext cx="401638" cy="39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38" name="Text Box 42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342153" y="3429000"/>
              <a:ext cx="6014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chemeClr val="accent2"/>
                  </a:solidFill>
                </a:rPr>
                <a:t>h+1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9" name="AutoShape 5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239000" y="4332288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V</a:t>
              </a:r>
            </a:p>
          </p:txBody>
        </p:sp>
        <p:sp>
          <p:nvSpPr>
            <p:cNvPr id="40" name="AutoShape 5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096000" y="4191000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U</a:t>
              </a:r>
            </a:p>
          </p:txBody>
        </p:sp>
        <p:sp>
          <p:nvSpPr>
            <p:cNvPr id="41" name="Oval 5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324600" y="4918364"/>
              <a:ext cx="208319" cy="18703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5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6428759" y="4752109"/>
              <a:ext cx="0" cy="16625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63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391400" y="2819400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44" name="AutoShape 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153400" y="43434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45" name="Oval 11"/>
            <p:cNvSpPr>
              <a:spLocks noChangeAspect="1"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726362" y="3657600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46" name="AutoShape 10"/>
            <p:cNvCxnSpPr>
              <a:cxnSpLocks noChangeShapeType="1"/>
              <a:stCxn id="45" idx="5"/>
              <a:endCxn id="44" idx="0"/>
            </p:cNvCxnSpPr>
            <p:nvPr>
              <p:custDataLst>
                <p:tags r:id="rId40"/>
              </p:custDataLst>
            </p:nvPr>
          </p:nvCxnSpPr>
          <p:spPr bwMode="auto">
            <a:xfrm rot="16200000" flipH="1">
              <a:off x="8212438" y="3945237"/>
              <a:ext cx="406667" cy="389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7" name="Text Box 1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661400" y="4114800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48" name="AutoShape 11"/>
            <p:cNvSpPr>
              <a:spLocks noChangeAspect="1"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405312" y="3048000"/>
              <a:ext cx="852488" cy="304800"/>
            </a:xfrm>
            <a:prstGeom prst="rightArrow">
              <a:avLst>
                <a:gd name="adj1" fmla="val 50000"/>
                <a:gd name="adj2" fmla="val 6992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7"/>
            <p:cNvSpPr>
              <a:spLocks noChangeAspect="1"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5743575" y="3713162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50" name="AutoShape 3"/>
            <p:cNvCxnSpPr>
              <a:cxnSpLocks noChangeShapeType="1"/>
              <a:stCxn id="49" idx="3"/>
              <a:endCxn id="31" idx="0"/>
            </p:cNvCxnSpPr>
            <p:nvPr>
              <p:custDataLst>
                <p:tags r:id="rId44"/>
              </p:custDataLst>
            </p:nvPr>
          </p:nvCxnSpPr>
          <p:spPr bwMode="auto">
            <a:xfrm rot="5400000">
              <a:off x="5443203" y="3881738"/>
              <a:ext cx="276259" cy="49466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1" name="Text Box 19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953000" y="4038600"/>
              <a:ext cx="401638" cy="39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</p:grp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685800" y="532362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Easier to remember than you may think: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b="0" kern="0" dirty="0" smtClean="0">
                <a:latin typeface="+mn-lt"/>
              </a:rPr>
              <a:t>	Move c to grandparent’s position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b="0" kern="0" dirty="0">
                <a:latin typeface="+mn-lt"/>
              </a:rPr>
              <a:t> </a:t>
            </a:r>
            <a:r>
              <a:rPr lang="en-US" b="0" kern="0" dirty="0" smtClean="0">
                <a:latin typeface="+mn-lt"/>
              </a:rPr>
              <a:t>    Put a, b, X, U, V, and Z in the only legal positions for a BST</a:t>
            </a:r>
            <a:endParaRPr lang="en-US" b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1322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last case: left-right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990600"/>
          </a:xfrm>
        </p:spPr>
        <p:txBody>
          <a:bodyPr/>
          <a:lstStyle/>
          <a:p>
            <a:r>
              <a:rPr lang="en-US" dirty="0" smtClean="0"/>
              <a:t>Mirror image of right-left</a:t>
            </a:r>
          </a:p>
          <a:p>
            <a:pPr lvl="1"/>
            <a:r>
              <a:rPr lang="en-US" dirty="0" smtClean="0"/>
              <a:t>Again, no new concepts, only new code to write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Oval 4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317750" y="2847975"/>
            <a:ext cx="577850" cy="327025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>
                <a:solidFill>
                  <a:srgbClr val="C00000"/>
                </a:solidFill>
              </a:rPr>
              <a:t>a</a:t>
            </a:r>
          </a:p>
        </p:txBody>
      </p:sp>
      <p:cxnSp>
        <p:nvCxnSpPr>
          <p:cNvPr id="10" name="AutoShape 5"/>
          <p:cNvCxnSpPr>
            <a:cxnSpLocks noChangeShapeType="1"/>
            <a:stCxn id="9" idx="3"/>
            <a:endCxn id="31" idx="0"/>
          </p:cNvCxnSpPr>
          <p:nvPr>
            <p:custDataLst>
              <p:tags r:id="rId2"/>
            </p:custDataLst>
          </p:nvPr>
        </p:nvCxnSpPr>
        <p:spPr bwMode="auto">
          <a:xfrm rot="5400000">
            <a:off x="1652698" y="2679324"/>
            <a:ext cx="301892" cy="119746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10"/>
          <p:cNvCxnSpPr>
            <a:cxnSpLocks noChangeShapeType="1"/>
            <a:stCxn id="9" idx="5"/>
            <a:endCxn id="29" idx="0"/>
          </p:cNvCxnSpPr>
          <p:nvPr>
            <p:custDataLst>
              <p:tags r:id="rId3"/>
            </p:custDataLst>
          </p:nvPr>
        </p:nvCxnSpPr>
        <p:spPr bwMode="auto">
          <a:xfrm rot="16200000" flipH="1">
            <a:off x="2969042" y="2969042"/>
            <a:ext cx="454292" cy="7704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12"/>
          <p:cNvCxnSpPr>
            <a:cxnSpLocks noChangeShapeType="1"/>
            <a:stCxn id="32" idx="3"/>
            <a:endCxn id="23" idx="0"/>
          </p:cNvCxnSpPr>
          <p:nvPr>
            <p:custDataLst>
              <p:tags r:id="rId4"/>
            </p:custDataLst>
          </p:nvPr>
        </p:nvCxnSpPr>
        <p:spPr bwMode="auto">
          <a:xfrm rot="5400000">
            <a:off x="1702027" y="4177807"/>
            <a:ext cx="254267" cy="2293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13"/>
          <p:cNvCxnSpPr>
            <a:cxnSpLocks noChangeShapeType="1"/>
            <a:stCxn id="32" idx="5"/>
            <a:endCxn id="22" idx="0"/>
          </p:cNvCxnSpPr>
          <p:nvPr>
            <p:custDataLst>
              <p:tags r:id="rId5"/>
            </p:custDataLst>
          </p:nvPr>
        </p:nvCxnSpPr>
        <p:spPr bwMode="auto">
          <a:xfrm rot="16200000" flipH="1">
            <a:off x="2325854" y="4193021"/>
            <a:ext cx="406935" cy="351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0" y="441960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h-1</a:t>
            </a:r>
          </a:p>
        </p:txBody>
      </p:sp>
      <p:sp>
        <p:nvSpPr>
          <p:cNvPr id="18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3352800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19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43000" y="4267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cxnSp>
        <p:nvCxnSpPr>
          <p:cNvPr id="20" name="AutoShape 40"/>
          <p:cNvCxnSpPr>
            <a:cxnSpLocks noChangeShapeType="1"/>
            <a:stCxn id="31" idx="5"/>
            <a:endCxn id="32" idx="1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1563421" y="3553693"/>
            <a:ext cx="227313" cy="5334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" name="Text Box 4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" y="4114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22" name="AutoShape 5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86000" y="4572268"/>
            <a:ext cx="838200" cy="4683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/>
              <a:t>V</a:t>
            </a:r>
          </a:p>
        </p:txBody>
      </p:sp>
      <p:sp>
        <p:nvSpPr>
          <p:cNvPr id="23" name="AutoShape 5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19200" y="4419600"/>
            <a:ext cx="990600" cy="609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U</a:t>
            </a:r>
          </a:p>
        </p:txBody>
      </p:sp>
      <p:sp>
        <p:nvSpPr>
          <p:cNvPr id="24" name="Oval 5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49081" y="5146964"/>
            <a:ext cx="208319" cy="187036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956996" y="5029200"/>
            <a:ext cx="0" cy="16625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6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09800" y="3581400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h+1</a:t>
            </a:r>
          </a:p>
        </p:txBody>
      </p:sp>
      <p:sp>
        <p:nvSpPr>
          <p:cNvPr id="27" name="Text Box 6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3400" y="3124200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h+2</a:t>
            </a:r>
          </a:p>
        </p:txBody>
      </p:sp>
      <p:sp>
        <p:nvSpPr>
          <p:cNvPr id="28" name="Text Box 6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76400" y="2590800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h+3</a:t>
            </a:r>
          </a:p>
        </p:txBody>
      </p:sp>
      <p:sp>
        <p:nvSpPr>
          <p:cNvPr id="29" name="AutoShap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24200" y="3581400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30" name="AutoShape 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52400" y="4267200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31" name="Oval 7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914400" y="3429000"/>
            <a:ext cx="581025" cy="3254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/>
              <a:t>b</a:t>
            </a:r>
          </a:p>
        </p:txBody>
      </p:sp>
      <p:sp>
        <p:nvSpPr>
          <p:cNvPr id="32" name="Oval 11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858962" y="3886200"/>
            <a:ext cx="579438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/>
              <a:t>c</a:t>
            </a:r>
          </a:p>
        </p:txBody>
      </p:sp>
      <p:cxnSp>
        <p:nvCxnSpPr>
          <p:cNvPr id="36" name="AutoShape 12"/>
          <p:cNvCxnSpPr>
            <a:cxnSpLocks noChangeShapeType="1"/>
            <a:stCxn id="31" idx="3"/>
            <a:endCxn id="30" idx="0"/>
          </p:cNvCxnSpPr>
          <p:nvPr>
            <p:custDataLst>
              <p:tags r:id="rId22"/>
            </p:custDataLst>
          </p:nvPr>
        </p:nvCxnSpPr>
        <p:spPr bwMode="auto">
          <a:xfrm rot="5400000">
            <a:off x="524335" y="3792045"/>
            <a:ext cx="560421" cy="3898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" name="AutoShape 11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4267200" y="304800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4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737350" y="3048000"/>
            <a:ext cx="577850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c</a:t>
            </a:r>
            <a:endParaRPr lang="en-US" b="1" dirty="0"/>
          </a:p>
        </p:txBody>
      </p:sp>
      <p:cxnSp>
        <p:nvCxnSpPr>
          <p:cNvPr id="51" name="AutoShape 5"/>
          <p:cNvCxnSpPr>
            <a:cxnSpLocks noChangeShapeType="1"/>
            <a:stCxn id="50" idx="3"/>
            <a:endCxn id="70" idx="0"/>
          </p:cNvCxnSpPr>
          <p:nvPr>
            <p:custDataLst>
              <p:tags r:id="rId25"/>
            </p:custDataLst>
          </p:nvPr>
        </p:nvCxnSpPr>
        <p:spPr bwMode="auto">
          <a:xfrm rot="5400000">
            <a:off x="6196917" y="3088104"/>
            <a:ext cx="386029" cy="8640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800600" y="4267200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53" name="AutoShape 10"/>
          <p:cNvCxnSpPr>
            <a:cxnSpLocks noChangeShapeType="1"/>
            <a:stCxn id="50" idx="5"/>
            <a:endCxn id="66" idx="0"/>
          </p:cNvCxnSpPr>
          <p:nvPr>
            <p:custDataLst>
              <p:tags r:id="rId27"/>
            </p:custDataLst>
          </p:nvPr>
        </p:nvCxnSpPr>
        <p:spPr bwMode="auto">
          <a:xfrm rot="16200000" flipH="1">
            <a:off x="7419995" y="3137713"/>
            <a:ext cx="330467" cy="7093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" name="AutoShape 12"/>
          <p:cNvCxnSpPr>
            <a:cxnSpLocks noChangeShapeType="1"/>
            <a:stCxn id="70" idx="5"/>
            <a:endCxn id="61" idx="0"/>
          </p:cNvCxnSpPr>
          <p:nvPr>
            <p:custDataLst>
              <p:tags r:id="rId28"/>
            </p:custDataLst>
          </p:nvPr>
        </p:nvCxnSpPr>
        <p:spPr bwMode="auto">
          <a:xfrm rot="16200000" flipH="1">
            <a:off x="6239176" y="3915075"/>
            <a:ext cx="200059" cy="3517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" name="AutoShape 13"/>
          <p:cNvCxnSpPr>
            <a:cxnSpLocks noChangeShapeType="1"/>
            <a:stCxn id="66" idx="3"/>
            <a:endCxn id="60" idx="0"/>
          </p:cNvCxnSpPr>
          <p:nvPr>
            <p:custDataLst>
              <p:tags r:id="rId29"/>
            </p:custDataLst>
          </p:nvPr>
        </p:nvCxnSpPr>
        <p:spPr bwMode="auto">
          <a:xfrm rot="5400000">
            <a:off x="7460683" y="4057951"/>
            <a:ext cx="395555" cy="1531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6" name="Text Box 1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010400" y="4191866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h-1</a:t>
            </a:r>
          </a:p>
        </p:txBody>
      </p:sp>
      <p:sp>
        <p:nvSpPr>
          <p:cNvPr id="57" name="Text Box 1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0" y="35052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chemeClr val="accent2"/>
                </a:solidFill>
              </a:rPr>
              <a:t>h+1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532562" y="3886200"/>
            <a:ext cx="401638" cy="3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59" name="Text Box 4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65953" y="3429000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chemeClr val="accent2"/>
                </a:solidFill>
              </a:rPr>
              <a:t>h+1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60" name="AutoShape 5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162800" y="4332288"/>
            <a:ext cx="838200" cy="4683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/>
              <a:t>V</a:t>
            </a:r>
          </a:p>
        </p:txBody>
      </p:sp>
      <p:sp>
        <p:nvSpPr>
          <p:cNvPr id="61" name="AutoShape 5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19800" y="4191000"/>
            <a:ext cx="990600" cy="58189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/>
              <a:t>U</a:t>
            </a:r>
          </a:p>
        </p:txBody>
      </p:sp>
      <p:sp>
        <p:nvSpPr>
          <p:cNvPr id="62" name="Oval 5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248400" y="4918364"/>
            <a:ext cx="208319" cy="187036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5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6352559" y="4752109"/>
            <a:ext cx="0" cy="16625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Text Box 63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315200" y="2819400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h+2</a:t>
            </a:r>
          </a:p>
        </p:txBody>
      </p:sp>
      <p:sp>
        <p:nvSpPr>
          <p:cNvPr id="65" name="AutoShape 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8077200" y="4343400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66" name="Oval 11"/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7650162" y="3657600"/>
            <a:ext cx="579438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67" name="AutoShape 10"/>
          <p:cNvCxnSpPr>
            <a:cxnSpLocks noChangeShapeType="1"/>
            <a:stCxn id="66" idx="5"/>
            <a:endCxn id="65" idx="0"/>
          </p:cNvCxnSpPr>
          <p:nvPr>
            <p:custDataLst>
              <p:tags r:id="rId41"/>
            </p:custDataLst>
          </p:nvPr>
        </p:nvCxnSpPr>
        <p:spPr bwMode="auto">
          <a:xfrm rot="16200000" flipH="1">
            <a:off x="8136238" y="3945237"/>
            <a:ext cx="406667" cy="3896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8" name="Text Box 17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585200" y="4114800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70" name="Oval 7"/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5667375" y="3713162"/>
            <a:ext cx="581025" cy="3254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71" name="AutoShape 3"/>
          <p:cNvCxnSpPr>
            <a:cxnSpLocks noChangeShapeType="1"/>
            <a:stCxn id="70" idx="3"/>
            <a:endCxn id="52" idx="0"/>
          </p:cNvCxnSpPr>
          <p:nvPr>
            <p:custDataLst>
              <p:tags r:id="rId44"/>
            </p:custDataLst>
          </p:nvPr>
        </p:nvCxnSpPr>
        <p:spPr bwMode="auto">
          <a:xfrm rot="5400000">
            <a:off x="5367003" y="3881738"/>
            <a:ext cx="276259" cy="49466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" name="Text Box 1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876800" y="4038600"/>
            <a:ext cx="401638" cy="3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263444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2" grpId="0" animBg="1"/>
      <p:bldP spid="56" grpId="0"/>
      <p:bldP spid="57" grpId="0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/>
      <p:bldP spid="65" grpId="0" animBg="1"/>
      <p:bldP spid="66" grpId="0" animBg="1"/>
      <p:bldP spid="68" grpId="0"/>
      <p:bldP spid="70" grpId="0" animBg="1"/>
      <p:bldP spid="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Insert, summarized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as in a BST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Check back up path for imbalance, which will be 1 of 4 cases: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ode’s left-left grandchild is too tall</a:t>
            </a:r>
          </a:p>
          <a:p>
            <a:pPr lvl="1"/>
            <a:r>
              <a:rPr lang="en-US" dirty="0" smtClean="0"/>
              <a:t>Node’s left-right grandchild is too tall</a:t>
            </a:r>
          </a:p>
          <a:p>
            <a:pPr lvl="1"/>
            <a:r>
              <a:rPr lang="en-US" dirty="0" smtClean="0"/>
              <a:t>Node’s right-left grandchild is too tall</a:t>
            </a:r>
          </a:p>
          <a:p>
            <a:pPr lvl="1"/>
            <a:r>
              <a:rPr lang="en-US" dirty="0" smtClean="0"/>
              <a:t>Node’s right-right grandchild is too tall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Only one case occurs because tree was balanced before insert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After the appropriate single or double rotation, the smallest-unbalanced </a:t>
            </a:r>
            <a:r>
              <a:rPr lang="en-US" dirty="0" err="1" smtClean="0">
                <a:solidFill>
                  <a:schemeClr val="accent2"/>
                </a:solidFill>
              </a:rPr>
              <a:t>subtree</a:t>
            </a:r>
            <a:r>
              <a:rPr lang="en-US" dirty="0" smtClean="0">
                <a:solidFill>
                  <a:schemeClr val="accent2"/>
                </a:solidFill>
              </a:rPr>
              <a:t> has the same height as before the insertion</a:t>
            </a:r>
          </a:p>
          <a:p>
            <a:pPr lvl="1"/>
            <a:r>
              <a:rPr lang="en-US" dirty="0" smtClean="0"/>
              <a:t>So all ancestors are now balanced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75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298" name="AutoShape 2"/>
          <p:cNvCxnSpPr>
            <a:cxnSpLocks noChangeShapeType="1"/>
            <a:stCxn id="311306" idx="5"/>
            <a:endCxn id="311301" idx="0"/>
          </p:cNvCxnSpPr>
          <p:nvPr>
            <p:custDataLst>
              <p:tags r:id="rId1"/>
            </p:custDataLst>
          </p:nvPr>
        </p:nvCxnSpPr>
        <p:spPr bwMode="auto">
          <a:xfrm>
            <a:off x="3684588" y="2249488"/>
            <a:ext cx="8556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29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11301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349750" y="2819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311302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8257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9</a:t>
            </a:r>
          </a:p>
        </p:txBody>
      </p:sp>
      <p:sp>
        <p:nvSpPr>
          <p:cNvPr id="311303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7589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311304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8925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15</a:t>
            </a:r>
          </a:p>
        </p:txBody>
      </p:sp>
      <p:sp>
        <p:nvSpPr>
          <p:cNvPr id="311305" name="Oval 9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29235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311306" name="Oval 10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359150" y="1905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10</a:t>
            </a:r>
          </a:p>
        </p:txBody>
      </p:sp>
      <p:cxnSp>
        <p:nvCxnSpPr>
          <p:cNvPr id="311307" name="AutoShape 11"/>
          <p:cNvCxnSpPr>
            <a:cxnSpLocks noChangeShapeType="1"/>
            <a:stCxn id="311306" idx="3"/>
            <a:endCxn id="311305" idx="0"/>
          </p:cNvCxnSpPr>
          <p:nvPr>
            <p:custDataLst>
              <p:tags r:id="rId9"/>
            </p:custDataLst>
          </p:nvPr>
        </p:nvCxnSpPr>
        <p:spPr bwMode="auto">
          <a:xfrm flipH="1">
            <a:off x="248285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8" name="AutoShape 12"/>
          <p:cNvCxnSpPr>
            <a:cxnSpLocks noChangeShapeType="1"/>
            <a:stCxn id="311301" idx="3"/>
            <a:endCxn id="311304" idx="0"/>
          </p:cNvCxnSpPr>
          <p:nvPr>
            <p:custDataLst>
              <p:tags r:id="rId10"/>
            </p:custDataLst>
          </p:nvPr>
        </p:nvCxnSpPr>
        <p:spPr bwMode="auto">
          <a:xfrm flipH="1">
            <a:off x="4083050" y="3163888"/>
            <a:ext cx="322263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9" name="AutoShape 13"/>
          <p:cNvCxnSpPr>
            <a:cxnSpLocks noChangeShapeType="1"/>
            <a:stCxn id="311305" idx="3"/>
            <a:endCxn id="311303" idx="0"/>
          </p:cNvCxnSpPr>
          <p:nvPr>
            <p:custDataLst>
              <p:tags r:id="rId11"/>
            </p:custDataLst>
          </p:nvPr>
        </p:nvCxnSpPr>
        <p:spPr bwMode="auto">
          <a:xfrm flipH="1">
            <a:off x="194945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0" name="AutoShape 14"/>
          <p:cNvCxnSpPr>
            <a:cxnSpLocks noChangeShapeType="1"/>
            <a:stCxn id="311305" idx="5"/>
            <a:endCxn id="311302" idx="0"/>
          </p:cNvCxnSpPr>
          <p:nvPr>
            <p:custDataLst>
              <p:tags r:id="rId12"/>
            </p:custDataLst>
          </p:nvPr>
        </p:nvCxnSpPr>
        <p:spPr bwMode="auto">
          <a:xfrm>
            <a:off x="261778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1" name="Oval 15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8831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311312" name="Oval 1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1973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17</a:t>
            </a:r>
          </a:p>
        </p:txBody>
      </p:sp>
      <p:sp>
        <p:nvSpPr>
          <p:cNvPr id="311313" name="Oval 1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4447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cxnSp>
        <p:nvCxnSpPr>
          <p:cNvPr id="311314" name="AutoShape 18"/>
          <p:cNvCxnSpPr>
            <a:cxnSpLocks noChangeShapeType="1"/>
            <a:stCxn id="311302" idx="3"/>
            <a:endCxn id="311313" idx="0"/>
          </p:cNvCxnSpPr>
          <p:nvPr>
            <p:custDataLst>
              <p:tags r:id="rId16"/>
            </p:custDataLst>
          </p:nvPr>
        </p:nvCxnSpPr>
        <p:spPr bwMode="auto">
          <a:xfrm flipH="1">
            <a:off x="2635250" y="4027488"/>
            <a:ext cx="2460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5" name="AutoShape 19"/>
          <p:cNvCxnSpPr>
            <a:cxnSpLocks noChangeShapeType="1"/>
            <a:stCxn id="311304" idx="5"/>
            <a:endCxn id="311312" idx="0"/>
          </p:cNvCxnSpPr>
          <p:nvPr>
            <p:custDataLst>
              <p:tags r:id="rId17"/>
            </p:custDataLst>
          </p:nvPr>
        </p:nvCxnSpPr>
        <p:spPr bwMode="auto">
          <a:xfrm>
            <a:off x="4217988" y="4002088"/>
            <a:ext cx="1698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6" name="AutoShape 20"/>
          <p:cNvCxnSpPr>
            <a:cxnSpLocks noChangeShapeType="1"/>
            <a:stCxn id="311301" idx="5"/>
            <a:endCxn id="311311" idx="0"/>
          </p:cNvCxnSpPr>
          <p:nvPr>
            <p:custDataLst>
              <p:tags r:id="rId18"/>
            </p:custDataLst>
          </p:nvPr>
        </p:nvCxnSpPr>
        <p:spPr bwMode="auto">
          <a:xfrm>
            <a:off x="4675188" y="3163888"/>
            <a:ext cx="398462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7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34131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86000" y="42513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19600" y="42672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0540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4015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04800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3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057400" y="2514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4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2514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6750" y="15843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6200"/>
            <a:ext cx="8305800" cy="1143000"/>
          </a:xfrm>
        </p:spPr>
        <p:txBody>
          <a:bodyPr/>
          <a:lstStyle/>
          <a:p>
            <a:r>
              <a:rPr lang="en-US" sz="3200" dirty="0" smtClean="0"/>
              <a:t>Review: Binary </a:t>
            </a:r>
            <a:r>
              <a:rPr lang="en-US" sz="3200" dirty="0" smtClean="0">
                <a:solidFill>
                  <a:srgbClr val="0000FF"/>
                </a:solidFill>
              </a:rPr>
              <a:t>Search</a:t>
            </a:r>
            <a:r>
              <a:rPr lang="en-US" sz="3200" dirty="0" smtClean="0"/>
              <a:t> Tree (BST)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876800" y="2133600"/>
            <a:ext cx="3886200" cy="3886200"/>
            <a:chOff x="4610100" y="2133600"/>
            <a:chExt cx="3886200" cy="3886200"/>
          </a:xfrm>
        </p:grpSpPr>
        <p:sp>
          <p:nvSpPr>
            <p:cNvPr id="15363" name="Oval 3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876800" y="4800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5364" name="Oval 4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810500" y="3911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15365" name="Oval 5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743700" y="3911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5366" name="Oval 6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676900" y="3911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5367" name="Oval 7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610100" y="3911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5368" name="Oval 8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277100" y="3022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15369" name="Oval 9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143500" y="3022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15370" name="Oval 10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210300" y="2133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</a:p>
          </p:txBody>
        </p:sp>
        <p:cxnSp>
          <p:nvCxnSpPr>
            <p:cNvPr id="15371" name="AutoShape 11"/>
            <p:cNvCxnSpPr>
              <a:cxnSpLocks noChangeShapeType="1"/>
              <a:stCxn id="15370" idx="3"/>
              <a:endCxn id="15369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5334000" y="2478088"/>
              <a:ext cx="9318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2" name="AutoShape 12"/>
            <p:cNvCxnSpPr>
              <a:cxnSpLocks noChangeShapeType="1"/>
              <a:stCxn id="15370" idx="5"/>
              <a:endCxn id="15368" idx="0"/>
            </p:cNvCxnSpPr>
            <p:nvPr>
              <p:custDataLst>
                <p:tags r:id="rId12"/>
              </p:custDataLst>
            </p:nvPr>
          </p:nvCxnSpPr>
          <p:spPr bwMode="auto">
            <a:xfrm>
              <a:off x="6535738" y="2478088"/>
              <a:ext cx="9318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3" name="AutoShape 13"/>
            <p:cNvCxnSpPr>
              <a:cxnSpLocks noChangeShapeType="1"/>
              <a:stCxn id="15368" idx="3"/>
              <a:endCxn id="15365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6934200" y="33670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4" name="AutoShape 14"/>
            <p:cNvCxnSpPr>
              <a:cxnSpLocks noChangeShapeType="1"/>
              <a:stCxn id="15368" idx="5"/>
              <a:endCxn id="15364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7602538" y="33670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5" name="AutoShape 15"/>
            <p:cNvCxnSpPr>
              <a:cxnSpLocks noChangeShapeType="1"/>
              <a:stCxn id="15369" idx="3"/>
              <a:endCxn id="15367" idx="0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4800600" y="33670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6" name="AutoShape 16"/>
            <p:cNvCxnSpPr>
              <a:cxnSpLocks noChangeShapeType="1"/>
              <a:stCxn id="15369" idx="5"/>
              <a:endCxn id="15366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5468938" y="33670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7" name="AutoShape 17"/>
            <p:cNvCxnSpPr>
              <a:cxnSpLocks noChangeShapeType="1"/>
              <a:stCxn id="15367" idx="5"/>
              <a:endCxn id="15363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4935538" y="42560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78" name="Oval 18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115300" y="4800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14</a:t>
              </a:r>
            </a:p>
          </p:txBody>
        </p:sp>
        <p:sp>
          <p:nvSpPr>
            <p:cNvPr id="15379" name="Oval 1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810500" y="5638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13</a:t>
              </a:r>
            </a:p>
          </p:txBody>
        </p:sp>
        <p:sp>
          <p:nvSpPr>
            <p:cNvPr id="15380" name="Oval 20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943600" y="4800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7</a:t>
              </a:r>
            </a:p>
          </p:txBody>
        </p:sp>
        <p:cxnSp>
          <p:nvCxnSpPr>
            <p:cNvPr id="15381" name="AutoShape 21"/>
            <p:cNvCxnSpPr>
              <a:cxnSpLocks noChangeShapeType="1"/>
              <a:stCxn id="15366" idx="5"/>
              <a:endCxn id="15380" idx="0"/>
            </p:cNvCxnSpPr>
            <p:nvPr>
              <p:custDataLst>
                <p:tags r:id="rId21"/>
              </p:custDataLst>
            </p:nvPr>
          </p:nvCxnSpPr>
          <p:spPr bwMode="auto">
            <a:xfrm>
              <a:off x="6002338" y="4256088"/>
              <a:ext cx="1317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382" name="Oval 22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477000" y="48006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</a:p>
          </p:txBody>
        </p:sp>
        <p:cxnSp>
          <p:nvCxnSpPr>
            <p:cNvPr id="15383" name="AutoShape 23"/>
            <p:cNvCxnSpPr>
              <a:cxnSpLocks noChangeShapeType="1"/>
              <a:stCxn id="15365" idx="3"/>
              <a:endCxn id="15382" idx="0"/>
            </p:cNvCxnSpPr>
            <p:nvPr>
              <p:custDataLst>
                <p:tags r:id="rId23"/>
              </p:custDataLst>
            </p:nvPr>
          </p:nvCxnSpPr>
          <p:spPr bwMode="auto">
            <a:xfrm flipH="1">
              <a:off x="6667500" y="4256088"/>
              <a:ext cx="1317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84" name="AutoShape 24"/>
            <p:cNvCxnSpPr>
              <a:cxnSpLocks noChangeShapeType="1"/>
              <a:stCxn id="15378" idx="4"/>
              <a:endCxn id="15379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8001000" y="5181600"/>
              <a:ext cx="3048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85" name="AutoShape 25"/>
            <p:cNvCxnSpPr>
              <a:cxnSpLocks noChangeShapeType="1"/>
              <a:stCxn id="15364" idx="5"/>
              <a:endCxn id="15378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8135704" y="4236804"/>
              <a:ext cx="170096" cy="5637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5386" name="Rectangle 27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28600" y="1371600"/>
            <a:ext cx="4876800" cy="4800600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Structure</a:t>
            </a:r>
            <a:r>
              <a:rPr lang="en-US" sz="2400" dirty="0" smtClean="0"/>
              <a:t> property (binary tree)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ach node has </a:t>
            </a:r>
            <a:r>
              <a:rPr lang="en-US" sz="2000" dirty="0" smtClean="0">
                <a:sym typeface="Symbol" pitchFamily="18" charset="2"/>
              </a:rPr>
              <a:t> 2</a:t>
            </a:r>
            <a:r>
              <a:rPr lang="en-US" sz="2000" dirty="0" smtClean="0"/>
              <a:t> children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esult: keeps operations simple</a:t>
            </a:r>
          </a:p>
          <a:p>
            <a:pPr lvl="2">
              <a:buFontTx/>
              <a:buNone/>
            </a:pPr>
            <a:endParaRPr lang="en-US" sz="18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Order</a:t>
            </a:r>
            <a:r>
              <a:rPr lang="en-US" sz="2400" dirty="0" smtClean="0"/>
              <a:t> property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ll keys in left </a:t>
            </a:r>
            <a:r>
              <a:rPr lang="en-US" sz="2000" dirty="0" err="1" smtClean="0"/>
              <a:t>subtree</a:t>
            </a:r>
            <a:r>
              <a:rPr lang="en-US" sz="2000" dirty="0" smtClean="0"/>
              <a:t> smaller</a:t>
            </a:r>
            <a:br>
              <a:rPr lang="en-US" sz="2000" dirty="0" smtClean="0"/>
            </a:br>
            <a:r>
              <a:rPr lang="en-US" sz="2000" dirty="0" smtClean="0"/>
              <a:t>than node’s key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ll keys in right </a:t>
            </a:r>
            <a:r>
              <a:rPr lang="en-US" sz="2000" dirty="0" err="1" smtClean="0"/>
              <a:t>subtree</a:t>
            </a:r>
            <a:r>
              <a:rPr lang="en-US" sz="2000" dirty="0" smtClean="0"/>
              <a:t> larger</a:t>
            </a:r>
            <a:br>
              <a:rPr lang="en-US" sz="2000" dirty="0" smtClean="0"/>
            </a:br>
            <a:r>
              <a:rPr lang="en-US" sz="2000" dirty="0" smtClean="0"/>
              <a:t>than node’s key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esult: easy to find any given key</a:t>
            </a:r>
          </a:p>
          <a:p>
            <a:pPr lvl="1">
              <a:buFontTx/>
              <a:buNone/>
            </a:pPr>
            <a:endParaRPr lang="en-US" sz="2000" dirty="0" smtClean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2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298" name="AutoShape 2"/>
          <p:cNvCxnSpPr>
            <a:cxnSpLocks noChangeShapeType="1"/>
            <a:stCxn id="311306" idx="5"/>
            <a:endCxn id="311301" idx="0"/>
          </p:cNvCxnSpPr>
          <p:nvPr>
            <p:custDataLst>
              <p:tags r:id="rId1"/>
            </p:custDataLst>
          </p:nvPr>
        </p:nvCxnSpPr>
        <p:spPr bwMode="auto">
          <a:xfrm>
            <a:off x="3684588" y="2249488"/>
            <a:ext cx="8556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29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5405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Insert a 6</a:t>
            </a:r>
            <a:endParaRPr lang="en-US" dirty="0"/>
          </a:p>
        </p:txBody>
      </p:sp>
      <p:sp>
        <p:nvSpPr>
          <p:cNvPr id="311301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349750" y="2819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311302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8257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9</a:t>
            </a:r>
          </a:p>
        </p:txBody>
      </p:sp>
      <p:sp>
        <p:nvSpPr>
          <p:cNvPr id="311303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7589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311304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8925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15</a:t>
            </a:r>
          </a:p>
        </p:txBody>
      </p:sp>
      <p:sp>
        <p:nvSpPr>
          <p:cNvPr id="311305" name="Oval 9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29235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311306" name="Oval 10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359150" y="1905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10</a:t>
            </a:r>
          </a:p>
        </p:txBody>
      </p:sp>
      <p:cxnSp>
        <p:nvCxnSpPr>
          <p:cNvPr id="311307" name="AutoShape 11"/>
          <p:cNvCxnSpPr>
            <a:cxnSpLocks noChangeShapeType="1"/>
            <a:stCxn id="311306" idx="3"/>
            <a:endCxn id="311305" idx="0"/>
          </p:cNvCxnSpPr>
          <p:nvPr>
            <p:custDataLst>
              <p:tags r:id="rId9"/>
            </p:custDataLst>
          </p:nvPr>
        </p:nvCxnSpPr>
        <p:spPr bwMode="auto">
          <a:xfrm flipH="1">
            <a:off x="248285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8" name="AutoShape 12"/>
          <p:cNvCxnSpPr>
            <a:cxnSpLocks noChangeShapeType="1"/>
            <a:stCxn id="311301" idx="3"/>
            <a:endCxn id="311304" idx="0"/>
          </p:cNvCxnSpPr>
          <p:nvPr>
            <p:custDataLst>
              <p:tags r:id="rId10"/>
            </p:custDataLst>
          </p:nvPr>
        </p:nvCxnSpPr>
        <p:spPr bwMode="auto">
          <a:xfrm flipH="1">
            <a:off x="4083050" y="3163888"/>
            <a:ext cx="322263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9" name="AutoShape 13"/>
          <p:cNvCxnSpPr>
            <a:cxnSpLocks noChangeShapeType="1"/>
            <a:stCxn id="311305" idx="3"/>
            <a:endCxn id="311303" idx="0"/>
          </p:cNvCxnSpPr>
          <p:nvPr>
            <p:custDataLst>
              <p:tags r:id="rId11"/>
            </p:custDataLst>
          </p:nvPr>
        </p:nvCxnSpPr>
        <p:spPr bwMode="auto">
          <a:xfrm flipH="1">
            <a:off x="194945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0" name="AutoShape 14"/>
          <p:cNvCxnSpPr>
            <a:cxnSpLocks noChangeShapeType="1"/>
            <a:stCxn id="311305" idx="5"/>
            <a:endCxn id="311302" idx="0"/>
          </p:cNvCxnSpPr>
          <p:nvPr>
            <p:custDataLst>
              <p:tags r:id="rId12"/>
            </p:custDataLst>
          </p:nvPr>
        </p:nvCxnSpPr>
        <p:spPr bwMode="auto">
          <a:xfrm>
            <a:off x="261778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1" name="Oval 15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8831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311312" name="Oval 1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1973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17</a:t>
            </a:r>
          </a:p>
        </p:txBody>
      </p:sp>
      <p:sp>
        <p:nvSpPr>
          <p:cNvPr id="311313" name="Oval 1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4447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cxnSp>
        <p:nvCxnSpPr>
          <p:cNvPr id="311314" name="AutoShape 18"/>
          <p:cNvCxnSpPr>
            <a:cxnSpLocks noChangeShapeType="1"/>
            <a:stCxn id="311302" idx="3"/>
            <a:endCxn id="311313" idx="0"/>
          </p:cNvCxnSpPr>
          <p:nvPr>
            <p:custDataLst>
              <p:tags r:id="rId16"/>
            </p:custDataLst>
          </p:nvPr>
        </p:nvCxnSpPr>
        <p:spPr bwMode="auto">
          <a:xfrm flipH="1">
            <a:off x="2635250" y="4027488"/>
            <a:ext cx="2460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5" name="AutoShape 19"/>
          <p:cNvCxnSpPr>
            <a:cxnSpLocks noChangeShapeType="1"/>
            <a:stCxn id="311304" idx="5"/>
            <a:endCxn id="311312" idx="0"/>
          </p:cNvCxnSpPr>
          <p:nvPr>
            <p:custDataLst>
              <p:tags r:id="rId17"/>
            </p:custDataLst>
          </p:nvPr>
        </p:nvCxnSpPr>
        <p:spPr bwMode="auto">
          <a:xfrm>
            <a:off x="4217988" y="4002088"/>
            <a:ext cx="1698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6" name="AutoShape 20"/>
          <p:cNvCxnSpPr>
            <a:cxnSpLocks noChangeShapeType="1"/>
            <a:stCxn id="311301" idx="5"/>
            <a:endCxn id="311311" idx="0"/>
          </p:cNvCxnSpPr>
          <p:nvPr>
            <p:custDataLst>
              <p:tags r:id="rId18"/>
            </p:custDataLst>
          </p:nvPr>
        </p:nvCxnSpPr>
        <p:spPr bwMode="auto">
          <a:xfrm>
            <a:off x="4675188" y="3163888"/>
            <a:ext cx="398462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7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34131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38300" y="482068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19600" y="42672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0540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4015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817019" y="4354512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3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16250" y="3221956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4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2514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79650" y="22494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2" name="Oval 17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1720850" y="521756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cxnSp>
        <p:nvCxnSpPr>
          <p:cNvPr id="6" name="Straight Arrow Connector 5"/>
          <p:cNvCxnSpPr>
            <a:stCxn id="311313" idx="3"/>
            <a:endCxn id="32" idx="7"/>
          </p:cNvCxnSpPr>
          <p:nvPr/>
        </p:nvCxnSpPr>
        <p:spPr bwMode="auto">
          <a:xfrm flipH="1">
            <a:off x="2046054" y="4897204"/>
            <a:ext cx="454492" cy="376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713317" y="15822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70C0"/>
                </a:solidFill>
                <a:latin typeface="+mn-lt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0975" y="643502"/>
            <a:ext cx="36704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+mn-lt"/>
              </a:rPr>
              <a:t>What’s the deepest node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hat </a:t>
            </a:r>
            <a:r>
              <a:rPr lang="en-US" sz="2400" b="0" dirty="0" smtClean="0">
                <a:solidFill>
                  <a:srgbClr val="FF0000"/>
                </a:solidFill>
                <a:latin typeface="+mn-lt"/>
              </a:rPr>
              <a:t>is unbalanced?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0" dirty="0" smtClean="0">
                <a:solidFill>
                  <a:srgbClr val="FF0000"/>
                </a:solidFill>
                <a:latin typeface="+mn-lt"/>
              </a:rPr>
              <a:t> What’s the case?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0" dirty="0" smtClean="0">
                <a:solidFill>
                  <a:srgbClr val="FF0000"/>
                </a:solidFill>
                <a:latin typeface="+mn-lt"/>
              </a:rPr>
              <a:t>What do we do?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231322" y="3090823"/>
            <a:ext cx="2388493" cy="3173951"/>
          </a:xfrm>
          <a:custGeom>
            <a:avLst/>
            <a:gdLst>
              <a:gd name="connsiteX0" fmla="*/ 1753703 w 2388493"/>
              <a:gd name="connsiteY0" fmla="*/ 98241 h 3173951"/>
              <a:gd name="connsiteX1" fmla="*/ 1670576 w 2388493"/>
              <a:gd name="connsiteY1" fmla="*/ 113356 h 3173951"/>
              <a:gd name="connsiteX2" fmla="*/ 1647904 w 2388493"/>
              <a:gd name="connsiteY2" fmla="*/ 120913 h 3173951"/>
              <a:gd name="connsiteX3" fmla="*/ 1625233 w 2388493"/>
              <a:gd name="connsiteY3" fmla="*/ 136027 h 3173951"/>
              <a:gd name="connsiteX4" fmla="*/ 1587448 w 2388493"/>
              <a:gd name="connsiteY4" fmla="*/ 181369 h 3173951"/>
              <a:gd name="connsiteX5" fmla="*/ 1579891 w 2388493"/>
              <a:gd name="connsiteY5" fmla="*/ 204040 h 3173951"/>
              <a:gd name="connsiteX6" fmla="*/ 1557220 w 2388493"/>
              <a:gd name="connsiteY6" fmla="*/ 226711 h 3173951"/>
              <a:gd name="connsiteX7" fmla="*/ 1542106 w 2388493"/>
              <a:gd name="connsiteY7" fmla="*/ 256939 h 3173951"/>
              <a:gd name="connsiteX8" fmla="*/ 1511878 w 2388493"/>
              <a:gd name="connsiteY8" fmla="*/ 272053 h 3173951"/>
              <a:gd name="connsiteX9" fmla="*/ 1489207 w 2388493"/>
              <a:gd name="connsiteY9" fmla="*/ 324952 h 3173951"/>
              <a:gd name="connsiteX10" fmla="*/ 1474093 w 2388493"/>
              <a:gd name="connsiteY10" fmla="*/ 370294 h 3173951"/>
              <a:gd name="connsiteX11" fmla="*/ 1466536 w 2388493"/>
              <a:gd name="connsiteY11" fmla="*/ 392965 h 3173951"/>
              <a:gd name="connsiteX12" fmla="*/ 1451422 w 2388493"/>
              <a:gd name="connsiteY12" fmla="*/ 445865 h 3173951"/>
              <a:gd name="connsiteX13" fmla="*/ 1436308 w 2388493"/>
              <a:gd name="connsiteY13" fmla="*/ 468536 h 3173951"/>
              <a:gd name="connsiteX14" fmla="*/ 1406080 w 2388493"/>
              <a:gd name="connsiteY14" fmla="*/ 551663 h 3173951"/>
              <a:gd name="connsiteX15" fmla="*/ 1368295 w 2388493"/>
              <a:gd name="connsiteY15" fmla="*/ 619676 h 3173951"/>
              <a:gd name="connsiteX16" fmla="*/ 1353180 w 2388493"/>
              <a:gd name="connsiteY16" fmla="*/ 665018 h 3173951"/>
              <a:gd name="connsiteX17" fmla="*/ 1322952 w 2388493"/>
              <a:gd name="connsiteY17" fmla="*/ 687689 h 3173951"/>
              <a:gd name="connsiteX18" fmla="*/ 1277610 w 2388493"/>
              <a:gd name="connsiteY18" fmla="*/ 748146 h 3173951"/>
              <a:gd name="connsiteX19" fmla="*/ 1224711 w 2388493"/>
              <a:gd name="connsiteY19" fmla="*/ 808602 h 3173951"/>
              <a:gd name="connsiteX20" fmla="*/ 1194483 w 2388493"/>
              <a:gd name="connsiteY20" fmla="*/ 831273 h 3173951"/>
              <a:gd name="connsiteX21" fmla="*/ 1156698 w 2388493"/>
              <a:gd name="connsiteY21" fmla="*/ 861501 h 3173951"/>
              <a:gd name="connsiteX22" fmla="*/ 1103799 w 2388493"/>
              <a:gd name="connsiteY22" fmla="*/ 921957 h 3173951"/>
              <a:gd name="connsiteX23" fmla="*/ 1081128 w 2388493"/>
              <a:gd name="connsiteY23" fmla="*/ 929514 h 3173951"/>
              <a:gd name="connsiteX24" fmla="*/ 1050899 w 2388493"/>
              <a:gd name="connsiteY24" fmla="*/ 952185 h 3173951"/>
              <a:gd name="connsiteX25" fmla="*/ 1013114 w 2388493"/>
              <a:gd name="connsiteY25" fmla="*/ 1012641 h 3173951"/>
              <a:gd name="connsiteX26" fmla="*/ 982886 w 2388493"/>
              <a:gd name="connsiteY26" fmla="*/ 1057984 h 3173951"/>
              <a:gd name="connsiteX27" fmla="*/ 967772 w 2388493"/>
              <a:gd name="connsiteY27" fmla="*/ 1080655 h 3173951"/>
              <a:gd name="connsiteX28" fmla="*/ 914873 w 2388493"/>
              <a:gd name="connsiteY28" fmla="*/ 1125997 h 3173951"/>
              <a:gd name="connsiteX29" fmla="*/ 892202 w 2388493"/>
              <a:gd name="connsiteY29" fmla="*/ 1148668 h 3173951"/>
              <a:gd name="connsiteX30" fmla="*/ 884645 w 2388493"/>
              <a:gd name="connsiteY30" fmla="*/ 1171339 h 3173951"/>
              <a:gd name="connsiteX31" fmla="*/ 839303 w 2388493"/>
              <a:gd name="connsiteY31" fmla="*/ 1231795 h 3173951"/>
              <a:gd name="connsiteX32" fmla="*/ 824189 w 2388493"/>
              <a:gd name="connsiteY32" fmla="*/ 1262023 h 3173951"/>
              <a:gd name="connsiteX33" fmla="*/ 741061 w 2388493"/>
              <a:gd name="connsiteY33" fmla="*/ 1337594 h 3173951"/>
              <a:gd name="connsiteX34" fmla="*/ 665491 w 2388493"/>
              <a:gd name="connsiteY34" fmla="*/ 1443392 h 3173951"/>
              <a:gd name="connsiteX35" fmla="*/ 627706 w 2388493"/>
              <a:gd name="connsiteY35" fmla="*/ 1473620 h 3173951"/>
              <a:gd name="connsiteX36" fmla="*/ 597478 w 2388493"/>
              <a:gd name="connsiteY36" fmla="*/ 1549190 h 3173951"/>
              <a:gd name="connsiteX37" fmla="*/ 589921 w 2388493"/>
              <a:gd name="connsiteY37" fmla="*/ 1571861 h 3173951"/>
              <a:gd name="connsiteX38" fmla="*/ 567250 w 2388493"/>
              <a:gd name="connsiteY38" fmla="*/ 1594532 h 3173951"/>
              <a:gd name="connsiteX39" fmla="*/ 529465 w 2388493"/>
              <a:gd name="connsiteY39" fmla="*/ 1624760 h 3173951"/>
              <a:gd name="connsiteX40" fmla="*/ 491680 w 2388493"/>
              <a:gd name="connsiteY40" fmla="*/ 1677660 h 3173951"/>
              <a:gd name="connsiteX41" fmla="*/ 461452 w 2388493"/>
              <a:gd name="connsiteY41" fmla="*/ 1707888 h 3173951"/>
              <a:gd name="connsiteX42" fmla="*/ 408552 w 2388493"/>
              <a:gd name="connsiteY42" fmla="*/ 1768344 h 3173951"/>
              <a:gd name="connsiteX43" fmla="*/ 393438 w 2388493"/>
              <a:gd name="connsiteY43" fmla="*/ 1806129 h 3173951"/>
              <a:gd name="connsiteX44" fmla="*/ 340539 w 2388493"/>
              <a:gd name="connsiteY44" fmla="*/ 1866585 h 3173951"/>
              <a:gd name="connsiteX45" fmla="*/ 295197 w 2388493"/>
              <a:gd name="connsiteY45" fmla="*/ 1934598 h 3173951"/>
              <a:gd name="connsiteX46" fmla="*/ 249855 w 2388493"/>
              <a:gd name="connsiteY46" fmla="*/ 1979941 h 3173951"/>
              <a:gd name="connsiteX47" fmla="*/ 234741 w 2388493"/>
              <a:gd name="connsiteY47" fmla="*/ 2002612 h 3173951"/>
              <a:gd name="connsiteX48" fmla="*/ 189399 w 2388493"/>
              <a:gd name="connsiteY48" fmla="*/ 2063068 h 3173951"/>
              <a:gd name="connsiteX49" fmla="*/ 181842 w 2388493"/>
              <a:gd name="connsiteY49" fmla="*/ 2085739 h 3173951"/>
              <a:gd name="connsiteX50" fmla="*/ 136499 w 2388493"/>
              <a:gd name="connsiteY50" fmla="*/ 2146195 h 3173951"/>
              <a:gd name="connsiteX51" fmla="*/ 113828 w 2388493"/>
              <a:gd name="connsiteY51" fmla="*/ 2161309 h 3173951"/>
              <a:gd name="connsiteX52" fmla="*/ 98714 w 2388493"/>
              <a:gd name="connsiteY52" fmla="*/ 2206651 h 3173951"/>
              <a:gd name="connsiteX53" fmla="*/ 91157 w 2388493"/>
              <a:gd name="connsiteY53" fmla="*/ 2229322 h 3173951"/>
              <a:gd name="connsiteX54" fmla="*/ 76043 w 2388493"/>
              <a:gd name="connsiteY54" fmla="*/ 2244437 h 3173951"/>
              <a:gd name="connsiteX55" fmla="*/ 53372 w 2388493"/>
              <a:gd name="connsiteY55" fmla="*/ 2304893 h 3173951"/>
              <a:gd name="connsiteX56" fmla="*/ 15587 w 2388493"/>
              <a:gd name="connsiteY56" fmla="*/ 2357792 h 3173951"/>
              <a:gd name="connsiteX57" fmla="*/ 8030 w 2388493"/>
              <a:gd name="connsiteY57" fmla="*/ 2388020 h 3173951"/>
              <a:gd name="connsiteX58" fmla="*/ 473 w 2388493"/>
              <a:gd name="connsiteY58" fmla="*/ 2410691 h 3173951"/>
              <a:gd name="connsiteX59" fmla="*/ 15587 w 2388493"/>
              <a:gd name="connsiteY59" fmla="*/ 2705415 h 3173951"/>
              <a:gd name="connsiteX60" fmla="*/ 30701 w 2388493"/>
              <a:gd name="connsiteY60" fmla="*/ 2841441 h 3173951"/>
              <a:gd name="connsiteX61" fmla="*/ 45815 w 2388493"/>
              <a:gd name="connsiteY61" fmla="*/ 2871670 h 3173951"/>
              <a:gd name="connsiteX62" fmla="*/ 68486 w 2388493"/>
              <a:gd name="connsiteY62" fmla="*/ 2947240 h 3173951"/>
              <a:gd name="connsiteX63" fmla="*/ 98714 w 2388493"/>
              <a:gd name="connsiteY63" fmla="*/ 2992582 h 3173951"/>
              <a:gd name="connsiteX64" fmla="*/ 159171 w 2388493"/>
              <a:gd name="connsiteY64" fmla="*/ 3053038 h 3173951"/>
              <a:gd name="connsiteX65" fmla="*/ 212070 w 2388493"/>
              <a:gd name="connsiteY65" fmla="*/ 3075709 h 3173951"/>
              <a:gd name="connsiteX66" fmla="*/ 302754 w 2388493"/>
              <a:gd name="connsiteY66" fmla="*/ 3121051 h 3173951"/>
              <a:gd name="connsiteX67" fmla="*/ 332982 w 2388493"/>
              <a:gd name="connsiteY67" fmla="*/ 3136165 h 3173951"/>
              <a:gd name="connsiteX68" fmla="*/ 400995 w 2388493"/>
              <a:gd name="connsiteY68" fmla="*/ 3143722 h 3173951"/>
              <a:gd name="connsiteX69" fmla="*/ 476566 w 2388493"/>
              <a:gd name="connsiteY69" fmla="*/ 3151279 h 3173951"/>
              <a:gd name="connsiteX70" fmla="*/ 559693 w 2388493"/>
              <a:gd name="connsiteY70" fmla="*/ 3166394 h 3173951"/>
              <a:gd name="connsiteX71" fmla="*/ 688162 w 2388493"/>
              <a:gd name="connsiteY71" fmla="*/ 3173951 h 3173951"/>
              <a:gd name="connsiteX72" fmla="*/ 1066014 w 2388493"/>
              <a:gd name="connsiteY72" fmla="*/ 3166394 h 3173951"/>
              <a:gd name="connsiteX73" fmla="*/ 1111356 w 2388493"/>
              <a:gd name="connsiteY73" fmla="*/ 3151279 h 3173951"/>
              <a:gd name="connsiteX74" fmla="*/ 1171812 w 2388493"/>
              <a:gd name="connsiteY74" fmla="*/ 3136165 h 3173951"/>
              <a:gd name="connsiteX75" fmla="*/ 1232268 w 2388493"/>
              <a:gd name="connsiteY75" fmla="*/ 3113494 h 3173951"/>
              <a:gd name="connsiteX76" fmla="*/ 1254939 w 2388493"/>
              <a:gd name="connsiteY76" fmla="*/ 3105937 h 3173951"/>
              <a:gd name="connsiteX77" fmla="*/ 1353180 w 2388493"/>
              <a:gd name="connsiteY77" fmla="*/ 3098380 h 3173951"/>
              <a:gd name="connsiteX78" fmla="*/ 1375852 w 2388493"/>
              <a:gd name="connsiteY78" fmla="*/ 3083266 h 3173951"/>
              <a:gd name="connsiteX79" fmla="*/ 1413637 w 2388493"/>
              <a:gd name="connsiteY79" fmla="*/ 3075709 h 3173951"/>
              <a:gd name="connsiteX80" fmla="*/ 1436308 w 2388493"/>
              <a:gd name="connsiteY80" fmla="*/ 3045481 h 3173951"/>
              <a:gd name="connsiteX81" fmla="*/ 1481650 w 2388493"/>
              <a:gd name="connsiteY81" fmla="*/ 3007696 h 3173951"/>
              <a:gd name="connsiteX82" fmla="*/ 1542106 w 2388493"/>
              <a:gd name="connsiteY82" fmla="*/ 2917012 h 3173951"/>
              <a:gd name="connsiteX83" fmla="*/ 1579891 w 2388493"/>
              <a:gd name="connsiteY83" fmla="*/ 2871670 h 3173951"/>
              <a:gd name="connsiteX84" fmla="*/ 1625233 w 2388493"/>
              <a:gd name="connsiteY84" fmla="*/ 2818770 h 3173951"/>
              <a:gd name="connsiteX85" fmla="*/ 1670576 w 2388493"/>
              <a:gd name="connsiteY85" fmla="*/ 2750757 h 3173951"/>
              <a:gd name="connsiteX86" fmla="*/ 1746146 w 2388493"/>
              <a:gd name="connsiteY86" fmla="*/ 2644959 h 3173951"/>
              <a:gd name="connsiteX87" fmla="*/ 1783931 w 2388493"/>
              <a:gd name="connsiteY87" fmla="*/ 2592060 h 3173951"/>
              <a:gd name="connsiteX88" fmla="*/ 1844387 w 2388493"/>
              <a:gd name="connsiteY88" fmla="*/ 2478704 h 3173951"/>
              <a:gd name="connsiteX89" fmla="*/ 1867058 w 2388493"/>
              <a:gd name="connsiteY89" fmla="*/ 2433362 h 3173951"/>
              <a:gd name="connsiteX90" fmla="*/ 1942628 w 2388493"/>
              <a:gd name="connsiteY90" fmla="*/ 2335121 h 3173951"/>
              <a:gd name="connsiteX91" fmla="*/ 1972857 w 2388493"/>
              <a:gd name="connsiteY91" fmla="*/ 2274665 h 3173951"/>
              <a:gd name="connsiteX92" fmla="*/ 1980414 w 2388493"/>
              <a:gd name="connsiteY92" fmla="*/ 2251994 h 3173951"/>
              <a:gd name="connsiteX93" fmla="*/ 2010642 w 2388493"/>
              <a:gd name="connsiteY93" fmla="*/ 2199094 h 3173951"/>
              <a:gd name="connsiteX94" fmla="*/ 2055984 w 2388493"/>
              <a:gd name="connsiteY94" fmla="*/ 2108410 h 3173951"/>
              <a:gd name="connsiteX95" fmla="*/ 2063541 w 2388493"/>
              <a:gd name="connsiteY95" fmla="*/ 2070625 h 3173951"/>
              <a:gd name="connsiteX96" fmla="*/ 2086212 w 2388493"/>
              <a:gd name="connsiteY96" fmla="*/ 2040397 h 3173951"/>
              <a:gd name="connsiteX97" fmla="*/ 2101326 w 2388493"/>
              <a:gd name="connsiteY97" fmla="*/ 2017726 h 3173951"/>
              <a:gd name="connsiteX98" fmla="*/ 2116440 w 2388493"/>
              <a:gd name="connsiteY98" fmla="*/ 1987498 h 3173951"/>
              <a:gd name="connsiteX99" fmla="*/ 2131554 w 2388493"/>
              <a:gd name="connsiteY99" fmla="*/ 1964827 h 3173951"/>
              <a:gd name="connsiteX100" fmla="*/ 2161782 w 2388493"/>
              <a:gd name="connsiteY100" fmla="*/ 1911927 h 3173951"/>
              <a:gd name="connsiteX101" fmla="*/ 2184453 w 2388493"/>
              <a:gd name="connsiteY101" fmla="*/ 1843914 h 3173951"/>
              <a:gd name="connsiteX102" fmla="*/ 2192010 w 2388493"/>
              <a:gd name="connsiteY102" fmla="*/ 1806129 h 3173951"/>
              <a:gd name="connsiteX103" fmla="*/ 2207124 w 2388493"/>
              <a:gd name="connsiteY103" fmla="*/ 1783458 h 3173951"/>
              <a:gd name="connsiteX104" fmla="*/ 2214681 w 2388493"/>
              <a:gd name="connsiteY104" fmla="*/ 1760787 h 3173951"/>
              <a:gd name="connsiteX105" fmla="*/ 2229795 w 2388493"/>
              <a:gd name="connsiteY105" fmla="*/ 1723002 h 3173951"/>
              <a:gd name="connsiteX106" fmla="*/ 2244909 w 2388493"/>
              <a:gd name="connsiteY106" fmla="*/ 1692774 h 3173951"/>
              <a:gd name="connsiteX107" fmla="*/ 2275138 w 2388493"/>
              <a:gd name="connsiteY107" fmla="*/ 1624760 h 3173951"/>
              <a:gd name="connsiteX108" fmla="*/ 2290252 w 2388493"/>
              <a:gd name="connsiteY108" fmla="*/ 1556747 h 3173951"/>
              <a:gd name="connsiteX109" fmla="*/ 2312923 w 2388493"/>
              <a:gd name="connsiteY109" fmla="*/ 1450949 h 3173951"/>
              <a:gd name="connsiteX110" fmla="*/ 2328037 w 2388493"/>
              <a:gd name="connsiteY110" fmla="*/ 1367822 h 3173951"/>
              <a:gd name="connsiteX111" fmla="*/ 2343151 w 2388493"/>
              <a:gd name="connsiteY111" fmla="*/ 1277137 h 3173951"/>
              <a:gd name="connsiteX112" fmla="*/ 2350708 w 2388493"/>
              <a:gd name="connsiteY112" fmla="*/ 1246909 h 3173951"/>
              <a:gd name="connsiteX113" fmla="*/ 2358265 w 2388493"/>
              <a:gd name="connsiteY113" fmla="*/ 1209124 h 3173951"/>
              <a:gd name="connsiteX114" fmla="*/ 2373379 w 2388493"/>
              <a:gd name="connsiteY114" fmla="*/ 1171339 h 3173951"/>
              <a:gd name="connsiteX115" fmla="*/ 2388493 w 2388493"/>
              <a:gd name="connsiteY115" fmla="*/ 1103326 h 3173951"/>
              <a:gd name="connsiteX116" fmla="*/ 2380936 w 2388493"/>
              <a:gd name="connsiteY116" fmla="*/ 347623 h 3173951"/>
              <a:gd name="connsiteX117" fmla="*/ 2358265 w 2388493"/>
              <a:gd name="connsiteY117" fmla="*/ 302281 h 3173951"/>
              <a:gd name="connsiteX118" fmla="*/ 2343151 w 2388493"/>
              <a:gd name="connsiteY118" fmla="*/ 256939 h 3173951"/>
              <a:gd name="connsiteX119" fmla="*/ 2305366 w 2388493"/>
              <a:gd name="connsiteY119" fmla="*/ 211597 h 3173951"/>
              <a:gd name="connsiteX120" fmla="*/ 2282695 w 2388493"/>
              <a:gd name="connsiteY120" fmla="*/ 188926 h 3173951"/>
              <a:gd name="connsiteX121" fmla="*/ 2260023 w 2388493"/>
              <a:gd name="connsiteY121" fmla="*/ 158698 h 3173951"/>
              <a:gd name="connsiteX122" fmla="*/ 2207124 w 2388493"/>
              <a:gd name="connsiteY122" fmla="*/ 128470 h 3173951"/>
              <a:gd name="connsiteX123" fmla="*/ 2192010 w 2388493"/>
              <a:gd name="connsiteY123" fmla="*/ 105798 h 3173951"/>
              <a:gd name="connsiteX124" fmla="*/ 2123997 w 2388493"/>
              <a:gd name="connsiteY124" fmla="*/ 45342 h 3173951"/>
              <a:gd name="connsiteX125" fmla="*/ 2108883 w 2388493"/>
              <a:gd name="connsiteY125" fmla="*/ 15114 h 3173951"/>
              <a:gd name="connsiteX126" fmla="*/ 2071098 w 2388493"/>
              <a:gd name="connsiteY126" fmla="*/ 7557 h 3173951"/>
              <a:gd name="connsiteX127" fmla="*/ 2040870 w 2388493"/>
              <a:gd name="connsiteY127" fmla="*/ 0 h 3173951"/>
              <a:gd name="connsiteX128" fmla="*/ 1844387 w 2388493"/>
              <a:gd name="connsiteY128" fmla="*/ 22671 h 3173951"/>
              <a:gd name="connsiteX129" fmla="*/ 1821716 w 2388493"/>
              <a:gd name="connsiteY129" fmla="*/ 30228 h 3173951"/>
              <a:gd name="connsiteX130" fmla="*/ 1776374 w 2388493"/>
              <a:gd name="connsiteY130" fmla="*/ 60456 h 3173951"/>
              <a:gd name="connsiteX131" fmla="*/ 1761260 w 2388493"/>
              <a:gd name="connsiteY131" fmla="*/ 83127 h 3173951"/>
              <a:gd name="connsiteX132" fmla="*/ 1753703 w 2388493"/>
              <a:gd name="connsiteY132" fmla="*/ 98241 h 317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388493" h="3173951">
                <a:moveTo>
                  <a:pt x="1753703" y="98241"/>
                </a:moveTo>
                <a:cubicBezTo>
                  <a:pt x="1738589" y="103279"/>
                  <a:pt x="1698114" y="107455"/>
                  <a:pt x="1670576" y="113356"/>
                </a:cubicBezTo>
                <a:cubicBezTo>
                  <a:pt x="1662787" y="115025"/>
                  <a:pt x="1655029" y="117351"/>
                  <a:pt x="1647904" y="120913"/>
                </a:cubicBezTo>
                <a:cubicBezTo>
                  <a:pt x="1639780" y="124975"/>
                  <a:pt x="1632210" y="130213"/>
                  <a:pt x="1625233" y="136027"/>
                </a:cubicBezTo>
                <a:cubicBezTo>
                  <a:pt x="1610908" y="147965"/>
                  <a:pt x="1595940" y="164385"/>
                  <a:pt x="1587448" y="181369"/>
                </a:cubicBezTo>
                <a:cubicBezTo>
                  <a:pt x="1583886" y="188494"/>
                  <a:pt x="1584310" y="197412"/>
                  <a:pt x="1579891" y="204040"/>
                </a:cubicBezTo>
                <a:cubicBezTo>
                  <a:pt x="1573963" y="212932"/>
                  <a:pt x="1563432" y="218014"/>
                  <a:pt x="1557220" y="226711"/>
                </a:cubicBezTo>
                <a:cubicBezTo>
                  <a:pt x="1550672" y="235878"/>
                  <a:pt x="1550072" y="248973"/>
                  <a:pt x="1542106" y="256939"/>
                </a:cubicBezTo>
                <a:cubicBezTo>
                  <a:pt x="1534140" y="264905"/>
                  <a:pt x="1521954" y="267015"/>
                  <a:pt x="1511878" y="272053"/>
                </a:cubicBezTo>
                <a:cubicBezTo>
                  <a:pt x="1487899" y="308021"/>
                  <a:pt x="1502516" y="280589"/>
                  <a:pt x="1489207" y="324952"/>
                </a:cubicBezTo>
                <a:cubicBezTo>
                  <a:pt x="1484629" y="340212"/>
                  <a:pt x="1479131" y="355180"/>
                  <a:pt x="1474093" y="370294"/>
                </a:cubicBezTo>
                <a:cubicBezTo>
                  <a:pt x="1471574" y="377851"/>
                  <a:pt x="1468468" y="385237"/>
                  <a:pt x="1466536" y="392965"/>
                </a:cubicBezTo>
                <a:cubicBezTo>
                  <a:pt x="1464115" y="402651"/>
                  <a:pt x="1456843" y="435023"/>
                  <a:pt x="1451422" y="445865"/>
                </a:cubicBezTo>
                <a:cubicBezTo>
                  <a:pt x="1447360" y="453989"/>
                  <a:pt x="1441346" y="460979"/>
                  <a:pt x="1436308" y="468536"/>
                </a:cubicBezTo>
                <a:cubicBezTo>
                  <a:pt x="1426513" y="507716"/>
                  <a:pt x="1428382" y="507059"/>
                  <a:pt x="1406080" y="551663"/>
                </a:cubicBezTo>
                <a:cubicBezTo>
                  <a:pt x="1386903" y="590017"/>
                  <a:pt x="1382853" y="583283"/>
                  <a:pt x="1368295" y="619676"/>
                </a:cubicBezTo>
                <a:cubicBezTo>
                  <a:pt x="1362378" y="634468"/>
                  <a:pt x="1362017" y="651762"/>
                  <a:pt x="1353180" y="665018"/>
                </a:cubicBezTo>
                <a:cubicBezTo>
                  <a:pt x="1346193" y="675498"/>
                  <a:pt x="1331424" y="678369"/>
                  <a:pt x="1322952" y="687689"/>
                </a:cubicBezTo>
                <a:cubicBezTo>
                  <a:pt x="1306007" y="706328"/>
                  <a:pt x="1292724" y="727994"/>
                  <a:pt x="1277610" y="748146"/>
                </a:cubicBezTo>
                <a:cubicBezTo>
                  <a:pt x="1255824" y="777195"/>
                  <a:pt x="1253171" y="783699"/>
                  <a:pt x="1224711" y="808602"/>
                </a:cubicBezTo>
                <a:cubicBezTo>
                  <a:pt x="1215232" y="816896"/>
                  <a:pt x="1203389" y="822367"/>
                  <a:pt x="1194483" y="831273"/>
                </a:cubicBezTo>
                <a:cubicBezTo>
                  <a:pt x="1160301" y="865455"/>
                  <a:pt x="1200834" y="846789"/>
                  <a:pt x="1156698" y="861501"/>
                </a:cubicBezTo>
                <a:cubicBezTo>
                  <a:pt x="1134027" y="895507"/>
                  <a:pt x="1135287" y="906213"/>
                  <a:pt x="1103799" y="921957"/>
                </a:cubicBezTo>
                <a:cubicBezTo>
                  <a:pt x="1096674" y="925519"/>
                  <a:pt x="1088685" y="926995"/>
                  <a:pt x="1081128" y="929514"/>
                </a:cubicBezTo>
                <a:cubicBezTo>
                  <a:pt x="1071052" y="937071"/>
                  <a:pt x="1057886" y="941705"/>
                  <a:pt x="1050899" y="952185"/>
                </a:cubicBezTo>
                <a:cubicBezTo>
                  <a:pt x="1000536" y="1027728"/>
                  <a:pt x="1067499" y="976385"/>
                  <a:pt x="1013114" y="1012641"/>
                </a:cubicBezTo>
                <a:cubicBezTo>
                  <a:pt x="999834" y="1052484"/>
                  <a:pt x="1014335" y="1020246"/>
                  <a:pt x="982886" y="1057984"/>
                </a:cubicBezTo>
                <a:cubicBezTo>
                  <a:pt x="977072" y="1064961"/>
                  <a:pt x="973586" y="1073678"/>
                  <a:pt x="967772" y="1080655"/>
                </a:cubicBezTo>
                <a:cubicBezTo>
                  <a:pt x="944332" y="1108783"/>
                  <a:pt x="944061" y="1100979"/>
                  <a:pt x="914873" y="1125997"/>
                </a:cubicBezTo>
                <a:cubicBezTo>
                  <a:pt x="906759" y="1132952"/>
                  <a:pt x="899759" y="1141111"/>
                  <a:pt x="892202" y="1148668"/>
                </a:cubicBezTo>
                <a:cubicBezTo>
                  <a:pt x="889683" y="1156225"/>
                  <a:pt x="888207" y="1164214"/>
                  <a:pt x="884645" y="1171339"/>
                </a:cubicBezTo>
                <a:cubicBezTo>
                  <a:pt x="874537" y="1191555"/>
                  <a:pt x="850425" y="1215111"/>
                  <a:pt x="839303" y="1231795"/>
                </a:cubicBezTo>
                <a:cubicBezTo>
                  <a:pt x="833054" y="1241168"/>
                  <a:pt x="830815" y="1252912"/>
                  <a:pt x="824189" y="1262023"/>
                </a:cubicBezTo>
                <a:cubicBezTo>
                  <a:pt x="784046" y="1317219"/>
                  <a:pt x="789427" y="1308574"/>
                  <a:pt x="741061" y="1337594"/>
                </a:cubicBezTo>
                <a:cubicBezTo>
                  <a:pt x="721359" y="1370430"/>
                  <a:pt x="692707" y="1421619"/>
                  <a:pt x="665491" y="1443392"/>
                </a:cubicBezTo>
                <a:lnTo>
                  <a:pt x="627706" y="1473620"/>
                </a:lnTo>
                <a:cubicBezTo>
                  <a:pt x="613652" y="1529835"/>
                  <a:pt x="628696" y="1478949"/>
                  <a:pt x="597478" y="1549190"/>
                </a:cubicBezTo>
                <a:cubicBezTo>
                  <a:pt x="594243" y="1556469"/>
                  <a:pt x="594340" y="1565233"/>
                  <a:pt x="589921" y="1571861"/>
                </a:cubicBezTo>
                <a:cubicBezTo>
                  <a:pt x="583993" y="1580753"/>
                  <a:pt x="574092" y="1586322"/>
                  <a:pt x="567250" y="1594532"/>
                </a:cubicBezTo>
                <a:cubicBezTo>
                  <a:pt x="540956" y="1626085"/>
                  <a:pt x="566682" y="1612354"/>
                  <a:pt x="529465" y="1624760"/>
                </a:cubicBezTo>
                <a:cubicBezTo>
                  <a:pt x="518178" y="1641691"/>
                  <a:pt x="504806" y="1662659"/>
                  <a:pt x="491680" y="1677660"/>
                </a:cubicBezTo>
                <a:cubicBezTo>
                  <a:pt x="482297" y="1688384"/>
                  <a:pt x="469833" y="1696364"/>
                  <a:pt x="461452" y="1707888"/>
                </a:cubicBezTo>
                <a:cubicBezTo>
                  <a:pt x="414966" y="1771805"/>
                  <a:pt x="455316" y="1752756"/>
                  <a:pt x="408552" y="1768344"/>
                </a:cubicBezTo>
                <a:cubicBezTo>
                  <a:pt x="403514" y="1780939"/>
                  <a:pt x="400417" y="1794497"/>
                  <a:pt x="393438" y="1806129"/>
                </a:cubicBezTo>
                <a:cubicBezTo>
                  <a:pt x="351235" y="1876467"/>
                  <a:pt x="378126" y="1816469"/>
                  <a:pt x="340539" y="1866585"/>
                </a:cubicBezTo>
                <a:cubicBezTo>
                  <a:pt x="304375" y="1914804"/>
                  <a:pt x="332695" y="1892933"/>
                  <a:pt x="295197" y="1934598"/>
                </a:cubicBezTo>
                <a:cubicBezTo>
                  <a:pt x="280898" y="1950486"/>
                  <a:pt x="261712" y="1962156"/>
                  <a:pt x="249855" y="1979941"/>
                </a:cubicBezTo>
                <a:cubicBezTo>
                  <a:pt x="244817" y="1987498"/>
                  <a:pt x="240083" y="1995267"/>
                  <a:pt x="234741" y="2002612"/>
                </a:cubicBezTo>
                <a:cubicBezTo>
                  <a:pt x="219925" y="2022984"/>
                  <a:pt x="189399" y="2063068"/>
                  <a:pt x="189399" y="2063068"/>
                </a:cubicBezTo>
                <a:cubicBezTo>
                  <a:pt x="186880" y="2070625"/>
                  <a:pt x="185711" y="2078776"/>
                  <a:pt x="181842" y="2085739"/>
                </a:cubicBezTo>
                <a:cubicBezTo>
                  <a:pt x="172168" y="2103151"/>
                  <a:pt x="154846" y="2131518"/>
                  <a:pt x="136499" y="2146195"/>
                </a:cubicBezTo>
                <a:cubicBezTo>
                  <a:pt x="129407" y="2151869"/>
                  <a:pt x="121385" y="2156271"/>
                  <a:pt x="113828" y="2161309"/>
                </a:cubicBezTo>
                <a:lnTo>
                  <a:pt x="98714" y="2206651"/>
                </a:lnTo>
                <a:cubicBezTo>
                  <a:pt x="96195" y="2214208"/>
                  <a:pt x="96789" y="2223689"/>
                  <a:pt x="91157" y="2229322"/>
                </a:cubicBezTo>
                <a:lnTo>
                  <a:pt x="76043" y="2244437"/>
                </a:lnTo>
                <a:cubicBezTo>
                  <a:pt x="69503" y="2264058"/>
                  <a:pt x="62408" y="2286821"/>
                  <a:pt x="53372" y="2304893"/>
                </a:cubicBezTo>
                <a:cubicBezTo>
                  <a:pt x="47847" y="2315943"/>
                  <a:pt x="20722" y="2350946"/>
                  <a:pt x="15587" y="2357792"/>
                </a:cubicBezTo>
                <a:cubicBezTo>
                  <a:pt x="13068" y="2367868"/>
                  <a:pt x="10883" y="2378034"/>
                  <a:pt x="8030" y="2388020"/>
                </a:cubicBezTo>
                <a:cubicBezTo>
                  <a:pt x="5842" y="2395679"/>
                  <a:pt x="473" y="2402725"/>
                  <a:pt x="473" y="2410691"/>
                </a:cubicBezTo>
                <a:cubicBezTo>
                  <a:pt x="473" y="2627262"/>
                  <a:pt x="-4165" y="2586906"/>
                  <a:pt x="15587" y="2705415"/>
                </a:cubicBezTo>
                <a:cubicBezTo>
                  <a:pt x="16970" y="2723400"/>
                  <a:pt x="19502" y="2807845"/>
                  <a:pt x="30701" y="2841441"/>
                </a:cubicBezTo>
                <a:cubicBezTo>
                  <a:pt x="34263" y="2852129"/>
                  <a:pt x="42026" y="2861061"/>
                  <a:pt x="45815" y="2871670"/>
                </a:cubicBezTo>
                <a:cubicBezTo>
                  <a:pt x="54660" y="2896437"/>
                  <a:pt x="57945" y="2923146"/>
                  <a:pt x="68486" y="2947240"/>
                </a:cubicBezTo>
                <a:cubicBezTo>
                  <a:pt x="75767" y="2963882"/>
                  <a:pt x="87815" y="2978050"/>
                  <a:pt x="98714" y="2992582"/>
                </a:cubicBezTo>
                <a:cubicBezTo>
                  <a:pt x="124115" y="3026450"/>
                  <a:pt x="128531" y="3035530"/>
                  <a:pt x="159171" y="3053038"/>
                </a:cubicBezTo>
                <a:cubicBezTo>
                  <a:pt x="231105" y="3094142"/>
                  <a:pt x="154259" y="3048731"/>
                  <a:pt x="212070" y="3075709"/>
                </a:cubicBezTo>
                <a:cubicBezTo>
                  <a:pt x="242695" y="3090001"/>
                  <a:pt x="272526" y="3105937"/>
                  <a:pt x="302754" y="3121051"/>
                </a:cubicBezTo>
                <a:cubicBezTo>
                  <a:pt x="312830" y="3126089"/>
                  <a:pt x="321786" y="3134921"/>
                  <a:pt x="332982" y="3136165"/>
                </a:cubicBezTo>
                <a:lnTo>
                  <a:pt x="400995" y="3143722"/>
                </a:lnTo>
                <a:cubicBezTo>
                  <a:pt x="426172" y="3146372"/>
                  <a:pt x="451504" y="3147699"/>
                  <a:pt x="476566" y="3151279"/>
                </a:cubicBezTo>
                <a:cubicBezTo>
                  <a:pt x="504446" y="3155262"/>
                  <a:pt x="531690" y="3163394"/>
                  <a:pt x="559693" y="3166394"/>
                </a:cubicBezTo>
                <a:cubicBezTo>
                  <a:pt x="602346" y="3170964"/>
                  <a:pt x="645339" y="3171432"/>
                  <a:pt x="688162" y="3173951"/>
                </a:cubicBezTo>
                <a:cubicBezTo>
                  <a:pt x="814113" y="3171432"/>
                  <a:pt x="940219" y="3173133"/>
                  <a:pt x="1066014" y="3166394"/>
                </a:cubicBezTo>
                <a:cubicBezTo>
                  <a:pt x="1081923" y="3165542"/>
                  <a:pt x="1095900" y="3155143"/>
                  <a:pt x="1111356" y="3151279"/>
                </a:cubicBezTo>
                <a:cubicBezTo>
                  <a:pt x="1131508" y="3146241"/>
                  <a:pt x="1152362" y="3143459"/>
                  <a:pt x="1171812" y="3136165"/>
                </a:cubicBezTo>
                <a:lnTo>
                  <a:pt x="1232268" y="3113494"/>
                </a:lnTo>
                <a:cubicBezTo>
                  <a:pt x="1239754" y="3110772"/>
                  <a:pt x="1247035" y="3106925"/>
                  <a:pt x="1254939" y="3105937"/>
                </a:cubicBezTo>
                <a:cubicBezTo>
                  <a:pt x="1287529" y="3101863"/>
                  <a:pt x="1320433" y="3100899"/>
                  <a:pt x="1353180" y="3098380"/>
                </a:cubicBezTo>
                <a:cubicBezTo>
                  <a:pt x="1360737" y="3093342"/>
                  <a:pt x="1367348" y="3086455"/>
                  <a:pt x="1375852" y="3083266"/>
                </a:cubicBezTo>
                <a:cubicBezTo>
                  <a:pt x="1387879" y="3078756"/>
                  <a:pt x="1402745" y="3082517"/>
                  <a:pt x="1413637" y="3075709"/>
                </a:cubicBezTo>
                <a:cubicBezTo>
                  <a:pt x="1424318" y="3069034"/>
                  <a:pt x="1427402" y="3054387"/>
                  <a:pt x="1436308" y="3045481"/>
                </a:cubicBezTo>
                <a:cubicBezTo>
                  <a:pt x="1450220" y="3031569"/>
                  <a:pt x="1466536" y="3020291"/>
                  <a:pt x="1481650" y="3007696"/>
                </a:cubicBezTo>
                <a:cubicBezTo>
                  <a:pt x="1506088" y="2958821"/>
                  <a:pt x="1494347" y="2977797"/>
                  <a:pt x="1542106" y="2917012"/>
                </a:cubicBezTo>
                <a:cubicBezTo>
                  <a:pt x="1554261" y="2901542"/>
                  <a:pt x="1568978" y="2888040"/>
                  <a:pt x="1579891" y="2871670"/>
                </a:cubicBezTo>
                <a:cubicBezTo>
                  <a:pt x="1602909" y="2837141"/>
                  <a:pt x="1588583" y="2855420"/>
                  <a:pt x="1625233" y="2818770"/>
                </a:cubicBezTo>
                <a:cubicBezTo>
                  <a:pt x="1639508" y="2775946"/>
                  <a:pt x="1626465" y="2805895"/>
                  <a:pt x="1670576" y="2750757"/>
                </a:cubicBezTo>
                <a:cubicBezTo>
                  <a:pt x="1692892" y="2722862"/>
                  <a:pt x="1731930" y="2665098"/>
                  <a:pt x="1746146" y="2644959"/>
                </a:cubicBezTo>
                <a:cubicBezTo>
                  <a:pt x="1758642" y="2627256"/>
                  <a:pt x="1775883" y="2612179"/>
                  <a:pt x="1783931" y="2592060"/>
                </a:cubicBezTo>
                <a:cubicBezTo>
                  <a:pt x="1813672" y="2517707"/>
                  <a:pt x="1784017" y="2586030"/>
                  <a:pt x="1844387" y="2478704"/>
                </a:cubicBezTo>
                <a:cubicBezTo>
                  <a:pt x="1852671" y="2463976"/>
                  <a:pt x="1857685" y="2447422"/>
                  <a:pt x="1867058" y="2433362"/>
                </a:cubicBezTo>
                <a:cubicBezTo>
                  <a:pt x="1925493" y="2345710"/>
                  <a:pt x="1885943" y="2432296"/>
                  <a:pt x="1942628" y="2335121"/>
                </a:cubicBezTo>
                <a:cubicBezTo>
                  <a:pt x="2028870" y="2187277"/>
                  <a:pt x="1904852" y="2376666"/>
                  <a:pt x="1972857" y="2274665"/>
                </a:cubicBezTo>
                <a:cubicBezTo>
                  <a:pt x="1975376" y="2267108"/>
                  <a:pt x="1977276" y="2259316"/>
                  <a:pt x="1980414" y="2251994"/>
                </a:cubicBezTo>
                <a:cubicBezTo>
                  <a:pt x="1991920" y="2225145"/>
                  <a:pt x="1995462" y="2221864"/>
                  <a:pt x="2010642" y="2199094"/>
                </a:cubicBezTo>
                <a:cubicBezTo>
                  <a:pt x="2029811" y="2122420"/>
                  <a:pt x="1999314" y="2231195"/>
                  <a:pt x="2055984" y="2108410"/>
                </a:cubicBezTo>
                <a:cubicBezTo>
                  <a:pt x="2061367" y="2096748"/>
                  <a:pt x="2058324" y="2082362"/>
                  <a:pt x="2063541" y="2070625"/>
                </a:cubicBezTo>
                <a:cubicBezTo>
                  <a:pt x="2068656" y="2059116"/>
                  <a:pt x="2078891" y="2050646"/>
                  <a:pt x="2086212" y="2040397"/>
                </a:cubicBezTo>
                <a:cubicBezTo>
                  <a:pt x="2091491" y="2033006"/>
                  <a:pt x="2096820" y="2025612"/>
                  <a:pt x="2101326" y="2017726"/>
                </a:cubicBezTo>
                <a:cubicBezTo>
                  <a:pt x="2106915" y="2007945"/>
                  <a:pt x="2110851" y="1997279"/>
                  <a:pt x="2116440" y="1987498"/>
                </a:cubicBezTo>
                <a:cubicBezTo>
                  <a:pt x="2120946" y="1979612"/>
                  <a:pt x="2127048" y="1972713"/>
                  <a:pt x="2131554" y="1964827"/>
                </a:cubicBezTo>
                <a:cubicBezTo>
                  <a:pt x="2169905" y="1897711"/>
                  <a:pt x="2124959" y="1967161"/>
                  <a:pt x="2161782" y="1911927"/>
                </a:cubicBezTo>
                <a:cubicBezTo>
                  <a:pt x="2183439" y="1803640"/>
                  <a:pt x="2153166" y="1937776"/>
                  <a:pt x="2184453" y="1843914"/>
                </a:cubicBezTo>
                <a:cubicBezTo>
                  <a:pt x="2188515" y="1831729"/>
                  <a:pt x="2187500" y="1818156"/>
                  <a:pt x="2192010" y="1806129"/>
                </a:cubicBezTo>
                <a:cubicBezTo>
                  <a:pt x="2195199" y="1797625"/>
                  <a:pt x="2203062" y="1791582"/>
                  <a:pt x="2207124" y="1783458"/>
                </a:cubicBezTo>
                <a:cubicBezTo>
                  <a:pt x="2210686" y="1776333"/>
                  <a:pt x="2211884" y="1768246"/>
                  <a:pt x="2214681" y="1760787"/>
                </a:cubicBezTo>
                <a:cubicBezTo>
                  <a:pt x="2219444" y="1748085"/>
                  <a:pt x="2224286" y="1735398"/>
                  <a:pt x="2229795" y="1723002"/>
                </a:cubicBezTo>
                <a:cubicBezTo>
                  <a:pt x="2234370" y="1712708"/>
                  <a:pt x="2240725" y="1703234"/>
                  <a:pt x="2244909" y="1692774"/>
                </a:cubicBezTo>
                <a:cubicBezTo>
                  <a:pt x="2271888" y="1625326"/>
                  <a:pt x="2246059" y="1668378"/>
                  <a:pt x="2275138" y="1624760"/>
                </a:cubicBezTo>
                <a:cubicBezTo>
                  <a:pt x="2280176" y="1602089"/>
                  <a:pt x="2285030" y="1579376"/>
                  <a:pt x="2290252" y="1556747"/>
                </a:cubicBezTo>
                <a:cubicBezTo>
                  <a:pt x="2302636" y="1503081"/>
                  <a:pt x="2299242" y="1533033"/>
                  <a:pt x="2312923" y="1450949"/>
                </a:cubicBezTo>
                <a:cubicBezTo>
                  <a:pt x="2327165" y="1365499"/>
                  <a:pt x="2311823" y="1416463"/>
                  <a:pt x="2328037" y="1367822"/>
                </a:cubicBezTo>
                <a:cubicBezTo>
                  <a:pt x="2333075" y="1337594"/>
                  <a:pt x="2335718" y="1306867"/>
                  <a:pt x="2343151" y="1277137"/>
                </a:cubicBezTo>
                <a:cubicBezTo>
                  <a:pt x="2345670" y="1267061"/>
                  <a:pt x="2348455" y="1257048"/>
                  <a:pt x="2350708" y="1246909"/>
                </a:cubicBezTo>
                <a:cubicBezTo>
                  <a:pt x="2353494" y="1234370"/>
                  <a:pt x="2354574" y="1221427"/>
                  <a:pt x="2358265" y="1209124"/>
                </a:cubicBezTo>
                <a:cubicBezTo>
                  <a:pt x="2362163" y="1196131"/>
                  <a:pt x="2369089" y="1184208"/>
                  <a:pt x="2373379" y="1171339"/>
                </a:cubicBezTo>
                <a:cubicBezTo>
                  <a:pt x="2378715" y="1155331"/>
                  <a:pt x="2385498" y="1118300"/>
                  <a:pt x="2388493" y="1103326"/>
                </a:cubicBezTo>
                <a:cubicBezTo>
                  <a:pt x="2385974" y="851425"/>
                  <a:pt x="2385827" y="599489"/>
                  <a:pt x="2380936" y="347623"/>
                </a:cubicBezTo>
                <a:cubicBezTo>
                  <a:pt x="2380516" y="326008"/>
                  <a:pt x="2366385" y="320551"/>
                  <a:pt x="2358265" y="302281"/>
                </a:cubicBezTo>
                <a:cubicBezTo>
                  <a:pt x="2351795" y="287723"/>
                  <a:pt x="2353350" y="269178"/>
                  <a:pt x="2343151" y="256939"/>
                </a:cubicBezTo>
                <a:cubicBezTo>
                  <a:pt x="2330556" y="241825"/>
                  <a:pt x="2318437" y="226302"/>
                  <a:pt x="2305366" y="211597"/>
                </a:cubicBezTo>
                <a:cubicBezTo>
                  <a:pt x="2298266" y="203609"/>
                  <a:pt x="2289650" y="197040"/>
                  <a:pt x="2282695" y="188926"/>
                </a:cubicBezTo>
                <a:cubicBezTo>
                  <a:pt x="2274498" y="179363"/>
                  <a:pt x="2268929" y="167604"/>
                  <a:pt x="2260023" y="158698"/>
                </a:cubicBezTo>
                <a:cubicBezTo>
                  <a:pt x="2237147" y="135822"/>
                  <a:pt x="2233063" y="137116"/>
                  <a:pt x="2207124" y="128470"/>
                </a:cubicBezTo>
                <a:cubicBezTo>
                  <a:pt x="2202086" y="120913"/>
                  <a:pt x="2198432" y="112220"/>
                  <a:pt x="2192010" y="105798"/>
                </a:cubicBezTo>
                <a:cubicBezTo>
                  <a:pt x="2160875" y="74662"/>
                  <a:pt x="2149925" y="79913"/>
                  <a:pt x="2123997" y="45342"/>
                </a:cubicBezTo>
                <a:cubicBezTo>
                  <a:pt x="2117238" y="36330"/>
                  <a:pt x="2118050" y="21662"/>
                  <a:pt x="2108883" y="15114"/>
                </a:cubicBezTo>
                <a:cubicBezTo>
                  <a:pt x="2098431" y="7648"/>
                  <a:pt x="2083637" y="10343"/>
                  <a:pt x="2071098" y="7557"/>
                </a:cubicBezTo>
                <a:cubicBezTo>
                  <a:pt x="2060959" y="5304"/>
                  <a:pt x="2050946" y="2519"/>
                  <a:pt x="2040870" y="0"/>
                </a:cubicBezTo>
                <a:cubicBezTo>
                  <a:pt x="1873817" y="8353"/>
                  <a:pt x="1937584" y="-8395"/>
                  <a:pt x="1844387" y="22671"/>
                </a:cubicBezTo>
                <a:cubicBezTo>
                  <a:pt x="1836830" y="25190"/>
                  <a:pt x="1828344" y="25809"/>
                  <a:pt x="1821716" y="30228"/>
                </a:cubicBezTo>
                <a:lnTo>
                  <a:pt x="1776374" y="60456"/>
                </a:lnTo>
                <a:cubicBezTo>
                  <a:pt x="1771336" y="68013"/>
                  <a:pt x="1768352" y="77453"/>
                  <a:pt x="1761260" y="83127"/>
                </a:cubicBezTo>
                <a:cubicBezTo>
                  <a:pt x="1755040" y="88103"/>
                  <a:pt x="1768817" y="93203"/>
                  <a:pt x="1753703" y="98241"/>
                </a:cubicBezTo>
                <a:close/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207" y="4552950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</a:rPr>
              <a:t>left-left</a:t>
            </a:r>
            <a:endParaRPr lang="en-US" sz="2000" b="0" dirty="0" smtClean="0">
              <a:solidFill>
                <a:srgbClr val="3333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514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298" name="AutoShape 2"/>
          <p:cNvCxnSpPr>
            <a:cxnSpLocks noChangeShapeType="1"/>
            <a:stCxn id="311306" idx="5"/>
            <a:endCxn id="311301" idx="0"/>
          </p:cNvCxnSpPr>
          <p:nvPr>
            <p:custDataLst>
              <p:tags r:id="rId1"/>
            </p:custDataLst>
          </p:nvPr>
        </p:nvCxnSpPr>
        <p:spPr bwMode="auto">
          <a:xfrm>
            <a:off x="3684588" y="2249488"/>
            <a:ext cx="8556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29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5405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Insert a 6</a:t>
            </a:r>
            <a:endParaRPr lang="en-US" dirty="0"/>
          </a:p>
        </p:txBody>
      </p:sp>
      <p:sp>
        <p:nvSpPr>
          <p:cNvPr id="311301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349750" y="2819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311302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8257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sp>
        <p:nvSpPr>
          <p:cNvPr id="311303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7589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311304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8925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15</a:t>
            </a:r>
          </a:p>
        </p:txBody>
      </p:sp>
      <p:sp>
        <p:nvSpPr>
          <p:cNvPr id="311305" name="Oval 9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29235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311306" name="Oval 10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359150" y="1905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10</a:t>
            </a:r>
          </a:p>
        </p:txBody>
      </p:sp>
      <p:cxnSp>
        <p:nvCxnSpPr>
          <p:cNvPr id="311307" name="AutoShape 11"/>
          <p:cNvCxnSpPr>
            <a:cxnSpLocks noChangeShapeType="1"/>
            <a:stCxn id="311306" idx="3"/>
            <a:endCxn id="311305" idx="0"/>
          </p:cNvCxnSpPr>
          <p:nvPr>
            <p:custDataLst>
              <p:tags r:id="rId9"/>
            </p:custDataLst>
          </p:nvPr>
        </p:nvCxnSpPr>
        <p:spPr bwMode="auto">
          <a:xfrm flipH="1">
            <a:off x="248285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8" name="AutoShape 12"/>
          <p:cNvCxnSpPr>
            <a:cxnSpLocks noChangeShapeType="1"/>
            <a:stCxn id="311301" idx="3"/>
            <a:endCxn id="311304" idx="0"/>
          </p:cNvCxnSpPr>
          <p:nvPr>
            <p:custDataLst>
              <p:tags r:id="rId10"/>
            </p:custDataLst>
          </p:nvPr>
        </p:nvCxnSpPr>
        <p:spPr bwMode="auto">
          <a:xfrm flipH="1">
            <a:off x="4083050" y="3163888"/>
            <a:ext cx="322263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9" name="AutoShape 13"/>
          <p:cNvCxnSpPr>
            <a:cxnSpLocks noChangeShapeType="1"/>
            <a:stCxn id="311305" idx="3"/>
            <a:endCxn id="311303" idx="0"/>
          </p:cNvCxnSpPr>
          <p:nvPr>
            <p:custDataLst>
              <p:tags r:id="rId11"/>
            </p:custDataLst>
          </p:nvPr>
        </p:nvCxnSpPr>
        <p:spPr bwMode="auto">
          <a:xfrm flipH="1">
            <a:off x="194945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0" name="AutoShape 14"/>
          <p:cNvCxnSpPr>
            <a:cxnSpLocks noChangeShapeType="1"/>
            <a:stCxn id="311305" idx="5"/>
            <a:endCxn id="311302" idx="0"/>
          </p:cNvCxnSpPr>
          <p:nvPr>
            <p:custDataLst>
              <p:tags r:id="rId12"/>
            </p:custDataLst>
          </p:nvPr>
        </p:nvCxnSpPr>
        <p:spPr bwMode="auto">
          <a:xfrm>
            <a:off x="261778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1" name="Oval 15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8831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311312" name="Oval 1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1973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17</a:t>
            </a:r>
          </a:p>
        </p:txBody>
      </p:sp>
      <p:sp>
        <p:nvSpPr>
          <p:cNvPr id="311313" name="Oval 1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4447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cxnSp>
        <p:nvCxnSpPr>
          <p:cNvPr id="311314" name="AutoShape 18"/>
          <p:cNvCxnSpPr>
            <a:cxnSpLocks noChangeShapeType="1"/>
            <a:stCxn id="311302" idx="3"/>
            <a:endCxn id="311313" idx="0"/>
          </p:cNvCxnSpPr>
          <p:nvPr>
            <p:custDataLst>
              <p:tags r:id="rId16"/>
            </p:custDataLst>
          </p:nvPr>
        </p:nvCxnSpPr>
        <p:spPr bwMode="auto">
          <a:xfrm flipH="1">
            <a:off x="2635250" y="4027488"/>
            <a:ext cx="2460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5" name="AutoShape 19"/>
          <p:cNvCxnSpPr>
            <a:cxnSpLocks noChangeShapeType="1"/>
            <a:stCxn id="311304" idx="5"/>
            <a:endCxn id="311312" idx="0"/>
          </p:cNvCxnSpPr>
          <p:nvPr>
            <p:custDataLst>
              <p:tags r:id="rId17"/>
            </p:custDataLst>
          </p:nvPr>
        </p:nvCxnSpPr>
        <p:spPr bwMode="auto">
          <a:xfrm>
            <a:off x="4217988" y="4002088"/>
            <a:ext cx="1698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6" name="AutoShape 20"/>
          <p:cNvCxnSpPr>
            <a:cxnSpLocks noChangeShapeType="1"/>
            <a:stCxn id="311301" idx="5"/>
            <a:endCxn id="311311" idx="0"/>
          </p:cNvCxnSpPr>
          <p:nvPr>
            <p:custDataLst>
              <p:tags r:id="rId18"/>
            </p:custDataLst>
          </p:nvPr>
        </p:nvCxnSpPr>
        <p:spPr bwMode="auto">
          <a:xfrm>
            <a:off x="4675188" y="3163888"/>
            <a:ext cx="398462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7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34131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452421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19600" y="42672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0540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4015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47593" y="444469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3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16250" y="322195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4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2514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79650" y="224948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2" name="Oval 17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3206750" y="458612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3317" y="15822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3</a:t>
            </a:r>
            <a:endParaRPr lang="en-US" sz="2000" b="0" dirty="0" smtClean="0">
              <a:solidFill>
                <a:srgbClr val="3333FF"/>
              </a:solidFill>
            </a:endParaRPr>
          </a:p>
        </p:txBody>
      </p:sp>
      <p:cxnSp>
        <p:nvCxnSpPr>
          <p:cNvPr id="10" name="Straight Arrow Connector 9"/>
          <p:cNvCxnSpPr>
            <a:stCxn id="311302" idx="5"/>
            <a:endCxn id="32" idx="0"/>
          </p:cNvCxnSpPr>
          <p:nvPr/>
        </p:nvCxnSpPr>
        <p:spPr bwMode="auto">
          <a:xfrm>
            <a:off x="3150954" y="4008204"/>
            <a:ext cx="246296" cy="5779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909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298" name="AutoShape 2"/>
          <p:cNvCxnSpPr>
            <a:cxnSpLocks noChangeShapeType="1"/>
            <a:stCxn id="311306" idx="5"/>
            <a:endCxn id="311301" idx="0"/>
          </p:cNvCxnSpPr>
          <p:nvPr>
            <p:custDataLst>
              <p:tags r:id="rId1"/>
            </p:custDataLst>
          </p:nvPr>
        </p:nvCxnSpPr>
        <p:spPr bwMode="auto">
          <a:xfrm>
            <a:off x="3684588" y="2249488"/>
            <a:ext cx="8556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29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5405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Insert a 13</a:t>
            </a:r>
            <a:endParaRPr lang="en-US" dirty="0"/>
          </a:p>
        </p:txBody>
      </p:sp>
      <p:sp>
        <p:nvSpPr>
          <p:cNvPr id="311301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349750" y="2819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311302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8257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sp>
        <p:nvSpPr>
          <p:cNvPr id="311303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7589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311304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8925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15</a:t>
            </a:r>
          </a:p>
        </p:txBody>
      </p:sp>
      <p:sp>
        <p:nvSpPr>
          <p:cNvPr id="311305" name="Oval 9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29235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311306" name="Oval 10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359150" y="1905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10</a:t>
            </a:r>
          </a:p>
        </p:txBody>
      </p:sp>
      <p:cxnSp>
        <p:nvCxnSpPr>
          <p:cNvPr id="311307" name="AutoShape 11"/>
          <p:cNvCxnSpPr>
            <a:cxnSpLocks noChangeShapeType="1"/>
            <a:stCxn id="311306" idx="3"/>
            <a:endCxn id="311305" idx="0"/>
          </p:cNvCxnSpPr>
          <p:nvPr>
            <p:custDataLst>
              <p:tags r:id="rId9"/>
            </p:custDataLst>
          </p:nvPr>
        </p:nvCxnSpPr>
        <p:spPr bwMode="auto">
          <a:xfrm flipH="1">
            <a:off x="248285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8" name="AutoShape 12"/>
          <p:cNvCxnSpPr>
            <a:cxnSpLocks noChangeShapeType="1"/>
            <a:stCxn id="311301" idx="3"/>
            <a:endCxn id="311304" idx="0"/>
          </p:cNvCxnSpPr>
          <p:nvPr>
            <p:custDataLst>
              <p:tags r:id="rId10"/>
            </p:custDataLst>
          </p:nvPr>
        </p:nvCxnSpPr>
        <p:spPr bwMode="auto">
          <a:xfrm flipH="1">
            <a:off x="4083050" y="3163888"/>
            <a:ext cx="322263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9" name="AutoShape 13"/>
          <p:cNvCxnSpPr>
            <a:cxnSpLocks noChangeShapeType="1"/>
            <a:stCxn id="311305" idx="3"/>
            <a:endCxn id="311303" idx="0"/>
          </p:cNvCxnSpPr>
          <p:nvPr>
            <p:custDataLst>
              <p:tags r:id="rId11"/>
            </p:custDataLst>
          </p:nvPr>
        </p:nvCxnSpPr>
        <p:spPr bwMode="auto">
          <a:xfrm flipH="1">
            <a:off x="194945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0" name="AutoShape 14"/>
          <p:cNvCxnSpPr>
            <a:cxnSpLocks noChangeShapeType="1"/>
            <a:stCxn id="311305" idx="5"/>
            <a:endCxn id="311302" idx="0"/>
          </p:cNvCxnSpPr>
          <p:nvPr>
            <p:custDataLst>
              <p:tags r:id="rId12"/>
            </p:custDataLst>
          </p:nvPr>
        </p:nvCxnSpPr>
        <p:spPr bwMode="auto">
          <a:xfrm>
            <a:off x="261778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1" name="Oval 15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8831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311312" name="Oval 1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418078" y="455677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17</a:t>
            </a:r>
          </a:p>
        </p:txBody>
      </p:sp>
      <p:sp>
        <p:nvSpPr>
          <p:cNvPr id="311313" name="Oval 1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4447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cxnSp>
        <p:nvCxnSpPr>
          <p:cNvPr id="311314" name="AutoShape 18"/>
          <p:cNvCxnSpPr>
            <a:cxnSpLocks noChangeShapeType="1"/>
            <a:stCxn id="311302" idx="3"/>
            <a:endCxn id="311313" idx="0"/>
          </p:cNvCxnSpPr>
          <p:nvPr>
            <p:custDataLst>
              <p:tags r:id="rId16"/>
            </p:custDataLst>
          </p:nvPr>
        </p:nvCxnSpPr>
        <p:spPr bwMode="auto">
          <a:xfrm flipH="1">
            <a:off x="2635250" y="4027488"/>
            <a:ext cx="2460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5" name="AutoShape 19"/>
          <p:cNvCxnSpPr>
            <a:cxnSpLocks noChangeShapeType="1"/>
            <a:stCxn id="311304" idx="5"/>
            <a:endCxn id="311312" idx="0"/>
          </p:cNvCxnSpPr>
          <p:nvPr>
            <p:custDataLst>
              <p:tags r:id="rId17"/>
            </p:custDataLst>
          </p:nvPr>
        </p:nvCxnSpPr>
        <p:spPr bwMode="auto">
          <a:xfrm>
            <a:off x="4217754" y="3982804"/>
            <a:ext cx="390824" cy="5739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6" name="AutoShape 20"/>
          <p:cNvCxnSpPr>
            <a:cxnSpLocks noChangeShapeType="1"/>
            <a:stCxn id="311301" idx="5"/>
            <a:endCxn id="311311" idx="0"/>
          </p:cNvCxnSpPr>
          <p:nvPr>
            <p:custDataLst>
              <p:tags r:id="rId18"/>
            </p:custDataLst>
          </p:nvPr>
        </p:nvCxnSpPr>
        <p:spPr bwMode="auto">
          <a:xfrm>
            <a:off x="4675188" y="3163888"/>
            <a:ext cx="398462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7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34131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452421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63269" y="42672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0540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4015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47593" y="444469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3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16250" y="322195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4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25146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79650" y="224948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2" name="Oval 17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3206750" y="458612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3317" y="15822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3</a:t>
            </a:r>
            <a:endParaRPr lang="en-US" sz="2000" b="0" dirty="0" smtClean="0">
              <a:solidFill>
                <a:srgbClr val="3333FF"/>
              </a:solidFill>
            </a:endParaRPr>
          </a:p>
        </p:txBody>
      </p:sp>
      <p:cxnSp>
        <p:nvCxnSpPr>
          <p:cNvPr id="10" name="Straight Arrow Connector 9"/>
          <p:cNvCxnSpPr>
            <a:stCxn id="311302" idx="5"/>
            <a:endCxn id="32" idx="0"/>
          </p:cNvCxnSpPr>
          <p:nvPr/>
        </p:nvCxnSpPr>
        <p:spPr bwMode="auto">
          <a:xfrm>
            <a:off x="3150954" y="4008204"/>
            <a:ext cx="246296" cy="5779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311304" idx="4"/>
          </p:cNvCxnSpPr>
          <p:nvPr/>
        </p:nvCxnSpPr>
        <p:spPr bwMode="auto">
          <a:xfrm>
            <a:off x="4083050" y="4038600"/>
            <a:ext cx="0" cy="514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Oval 1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3895725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78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298" name="AutoShape 2"/>
          <p:cNvCxnSpPr>
            <a:cxnSpLocks noChangeShapeType="1"/>
            <a:stCxn id="311306" idx="5"/>
            <a:endCxn id="311301" idx="0"/>
          </p:cNvCxnSpPr>
          <p:nvPr>
            <p:custDataLst>
              <p:tags r:id="rId1"/>
            </p:custDataLst>
          </p:nvPr>
        </p:nvCxnSpPr>
        <p:spPr bwMode="auto">
          <a:xfrm>
            <a:off x="3684588" y="2249488"/>
            <a:ext cx="8556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29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5405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Insert a 14</a:t>
            </a:r>
            <a:endParaRPr lang="en-US" dirty="0"/>
          </a:p>
        </p:txBody>
      </p:sp>
      <p:sp>
        <p:nvSpPr>
          <p:cNvPr id="311301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349750" y="2819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311302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8257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sp>
        <p:nvSpPr>
          <p:cNvPr id="311303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7589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311304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8925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15</a:t>
            </a:r>
          </a:p>
        </p:txBody>
      </p:sp>
      <p:sp>
        <p:nvSpPr>
          <p:cNvPr id="311305" name="Oval 9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29235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311306" name="Oval 10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359150" y="1905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10</a:t>
            </a:r>
          </a:p>
        </p:txBody>
      </p:sp>
      <p:cxnSp>
        <p:nvCxnSpPr>
          <p:cNvPr id="311307" name="AutoShape 11"/>
          <p:cNvCxnSpPr>
            <a:cxnSpLocks noChangeShapeType="1"/>
            <a:stCxn id="311306" idx="3"/>
            <a:endCxn id="311305" idx="0"/>
          </p:cNvCxnSpPr>
          <p:nvPr>
            <p:custDataLst>
              <p:tags r:id="rId9"/>
            </p:custDataLst>
          </p:nvPr>
        </p:nvCxnSpPr>
        <p:spPr bwMode="auto">
          <a:xfrm flipH="1">
            <a:off x="248285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8" name="AutoShape 12"/>
          <p:cNvCxnSpPr>
            <a:cxnSpLocks noChangeShapeType="1"/>
            <a:stCxn id="311301" idx="3"/>
            <a:endCxn id="311304" idx="0"/>
          </p:cNvCxnSpPr>
          <p:nvPr>
            <p:custDataLst>
              <p:tags r:id="rId10"/>
            </p:custDataLst>
          </p:nvPr>
        </p:nvCxnSpPr>
        <p:spPr bwMode="auto">
          <a:xfrm flipH="1">
            <a:off x="4083050" y="3163888"/>
            <a:ext cx="322263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9" name="AutoShape 13"/>
          <p:cNvCxnSpPr>
            <a:cxnSpLocks noChangeShapeType="1"/>
            <a:stCxn id="311305" idx="3"/>
            <a:endCxn id="311303" idx="0"/>
          </p:cNvCxnSpPr>
          <p:nvPr>
            <p:custDataLst>
              <p:tags r:id="rId11"/>
            </p:custDataLst>
          </p:nvPr>
        </p:nvCxnSpPr>
        <p:spPr bwMode="auto">
          <a:xfrm flipH="1">
            <a:off x="194945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0" name="AutoShape 14"/>
          <p:cNvCxnSpPr>
            <a:cxnSpLocks noChangeShapeType="1"/>
            <a:stCxn id="311305" idx="5"/>
            <a:endCxn id="311302" idx="0"/>
          </p:cNvCxnSpPr>
          <p:nvPr>
            <p:custDataLst>
              <p:tags r:id="rId12"/>
            </p:custDataLst>
          </p:nvPr>
        </p:nvCxnSpPr>
        <p:spPr bwMode="auto">
          <a:xfrm>
            <a:off x="261778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1" name="Oval 15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8831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311312" name="Oval 1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693017" y="4533236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17</a:t>
            </a:r>
          </a:p>
        </p:txBody>
      </p:sp>
      <p:sp>
        <p:nvSpPr>
          <p:cNvPr id="311313" name="Oval 1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4447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cxnSp>
        <p:nvCxnSpPr>
          <p:cNvPr id="311314" name="AutoShape 18"/>
          <p:cNvCxnSpPr>
            <a:cxnSpLocks noChangeShapeType="1"/>
            <a:stCxn id="311302" idx="3"/>
            <a:endCxn id="311313" idx="0"/>
          </p:cNvCxnSpPr>
          <p:nvPr>
            <p:custDataLst>
              <p:tags r:id="rId16"/>
            </p:custDataLst>
          </p:nvPr>
        </p:nvCxnSpPr>
        <p:spPr bwMode="auto">
          <a:xfrm flipH="1">
            <a:off x="2635250" y="4027488"/>
            <a:ext cx="2460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5" name="AutoShape 19"/>
          <p:cNvCxnSpPr>
            <a:cxnSpLocks noChangeShapeType="1"/>
            <a:stCxn id="311304" idx="5"/>
            <a:endCxn id="311312" idx="0"/>
          </p:cNvCxnSpPr>
          <p:nvPr>
            <p:custDataLst>
              <p:tags r:id="rId17"/>
            </p:custDataLst>
          </p:nvPr>
        </p:nvCxnSpPr>
        <p:spPr bwMode="auto">
          <a:xfrm>
            <a:off x="4217754" y="3982804"/>
            <a:ext cx="665763" cy="5504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6" name="AutoShape 20"/>
          <p:cNvCxnSpPr>
            <a:cxnSpLocks noChangeShapeType="1"/>
            <a:stCxn id="311301" idx="5"/>
            <a:endCxn id="311311" idx="0"/>
          </p:cNvCxnSpPr>
          <p:nvPr>
            <p:custDataLst>
              <p:tags r:id="rId18"/>
            </p:custDataLst>
          </p:nvPr>
        </p:nvCxnSpPr>
        <p:spPr bwMode="auto">
          <a:xfrm>
            <a:off x="4675188" y="3163888"/>
            <a:ext cx="398462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7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34131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452421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74419" y="4189252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0540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40150" y="3352800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47593" y="444469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3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16250" y="322195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4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2514600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79650" y="224948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2" name="Oval 17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3206750" y="458612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4588" y="15822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4</a:t>
            </a:r>
            <a:endParaRPr lang="en-US" sz="2000" b="0" dirty="0" smtClean="0">
              <a:solidFill>
                <a:srgbClr val="3333FF"/>
              </a:solidFill>
            </a:endParaRPr>
          </a:p>
        </p:txBody>
      </p:sp>
      <p:cxnSp>
        <p:nvCxnSpPr>
          <p:cNvPr id="10" name="Straight Arrow Connector 9"/>
          <p:cNvCxnSpPr>
            <a:stCxn id="311302" idx="5"/>
            <a:endCxn id="32" idx="0"/>
          </p:cNvCxnSpPr>
          <p:nvPr/>
        </p:nvCxnSpPr>
        <p:spPr bwMode="auto">
          <a:xfrm>
            <a:off x="3150954" y="4008204"/>
            <a:ext cx="246296" cy="5779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311304" idx="4"/>
          </p:cNvCxnSpPr>
          <p:nvPr/>
        </p:nvCxnSpPr>
        <p:spPr bwMode="auto">
          <a:xfrm>
            <a:off x="4083050" y="4038600"/>
            <a:ext cx="0" cy="514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Oval 1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3895725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13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220929" y="4858651"/>
            <a:ext cx="227129" cy="3330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Oval 16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4406573" y="5191676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14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87573" y="51343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0</a:t>
            </a:r>
            <a:endParaRPr lang="en-US" sz="2000" b="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2419" y="4297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3333FF"/>
                </a:solidFill>
                <a:latin typeface="+mn-lt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78344" y="2440057"/>
            <a:ext cx="2448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What is the </a:t>
            </a:r>
            <a:r>
              <a:rPr lang="en-US" sz="2000" dirty="0" smtClean="0">
                <a:solidFill>
                  <a:srgbClr val="FF0000"/>
                </a:solidFill>
              </a:rPr>
              <a:t>deepest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unbalanced node?</a:t>
            </a:r>
          </a:p>
        </p:txBody>
      </p:sp>
    </p:spTree>
    <p:extLst>
      <p:ext uri="{BB962C8B-B14F-4D97-AF65-F5344CB8AC3E}">
        <p14:creationId xmlns:p14="http://schemas.microsoft.com/office/powerpoint/2010/main" val="350068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298" name="AutoShape 2"/>
          <p:cNvCxnSpPr>
            <a:cxnSpLocks noChangeShapeType="1"/>
            <a:stCxn id="311306" idx="5"/>
            <a:endCxn id="311301" idx="0"/>
          </p:cNvCxnSpPr>
          <p:nvPr>
            <p:custDataLst>
              <p:tags r:id="rId1"/>
            </p:custDataLst>
          </p:nvPr>
        </p:nvCxnSpPr>
        <p:spPr bwMode="auto">
          <a:xfrm>
            <a:off x="3684588" y="2249488"/>
            <a:ext cx="8556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29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5405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Insert a 14</a:t>
            </a:r>
            <a:endParaRPr lang="en-US" dirty="0"/>
          </a:p>
        </p:txBody>
      </p:sp>
      <p:sp>
        <p:nvSpPr>
          <p:cNvPr id="311301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349750" y="2819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311302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28257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sp>
        <p:nvSpPr>
          <p:cNvPr id="311303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7589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311304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8925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15</a:t>
            </a:r>
            <a:endParaRPr lang="en-US" sz="2000" dirty="0"/>
          </a:p>
        </p:txBody>
      </p:sp>
      <p:sp>
        <p:nvSpPr>
          <p:cNvPr id="311305" name="Oval 9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29235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311306" name="Oval 10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359150" y="1905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10</a:t>
            </a:r>
          </a:p>
        </p:txBody>
      </p:sp>
      <p:cxnSp>
        <p:nvCxnSpPr>
          <p:cNvPr id="311307" name="AutoShape 11"/>
          <p:cNvCxnSpPr>
            <a:cxnSpLocks noChangeShapeType="1"/>
            <a:stCxn id="311306" idx="3"/>
            <a:endCxn id="311305" idx="0"/>
          </p:cNvCxnSpPr>
          <p:nvPr>
            <p:custDataLst>
              <p:tags r:id="rId9"/>
            </p:custDataLst>
          </p:nvPr>
        </p:nvCxnSpPr>
        <p:spPr bwMode="auto">
          <a:xfrm flipH="1">
            <a:off x="248285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8" name="AutoShape 12"/>
          <p:cNvCxnSpPr>
            <a:cxnSpLocks noChangeShapeType="1"/>
            <a:stCxn id="311301" idx="3"/>
            <a:endCxn id="311304" idx="0"/>
          </p:cNvCxnSpPr>
          <p:nvPr>
            <p:custDataLst>
              <p:tags r:id="rId10"/>
            </p:custDataLst>
          </p:nvPr>
        </p:nvCxnSpPr>
        <p:spPr bwMode="auto">
          <a:xfrm flipH="1">
            <a:off x="4083050" y="3163888"/>
            <a:ext cx="322263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9" name="AutoShape 13"/>
          <p:cNvCxnSpPr>
            <a:cxnSpLocks noChangeShapeType="1"/>
            <a:stCxn id="311305" idx="3"/>
            <a:endCxn id="311303" idx="0"/>
          </p:cNvCxnSpPr>
          <p:nvPr>
            <p:custDataLst>
              <p:tags r:id="rId11"/>
            </p:custDataLst>
          </p:nvPr>
        </p:nvCxnSpPr>
        <p:spPr bwMode="auto">
          <a:xfrm flipH="1">
            <a:off x="194945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0" name="AutoShape 14"/>
          <p:cNvCxnSpPr>
            <a:cxnSpLocks noChangeShapeType="1"/>
            <a:stCxn id="311305" idx="5"/>
            <a:endCxn id="311302" idx="0"/>
          </p:cNvCxnSpPr>
          <p:nvPr>
            <p:custDataLst>
              <p:tags r:id="rId12"/>
            </p:custDataLst>
          </p:nvPr>
        </p:nvCxnSpPr>
        <p:spPr bwMode="auto">
          <a:xfrm>
            <a:off x="261778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1" name="Oval 15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8831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311312" name="Oval 1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4693017" y="4533236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17</a:t>
            </a:r>
          </a:p>
        </p:txBody>
      </p:sp>
      <p:sp>
        <p:nvSpPr>
          <p:cNvPr id="311313" name="Oval 1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4447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cxnSp>
        <p:nvCxnSpPr>
          <p:cNvPr id="311314" name="AutoShape 18"/>
          <p:cNvCxnSpPr>
            <a:cxnSpLocks noChangeShapeType="1"/>
            <a:stCxn id="311302" idx="3"/>
            <a:endCxn id="311313" idx="0"/>
          </p:cNvCxnSpPr>
          <p:nvPr>
            <p:custDataLst>
              <p:tags r:id="rId16"/>
            </p:custDataLst>
          </p:nvPr>
        </p:nvCxnSpPr>
        <p:spPr bwMode="auto">
          <a:xfrm flipH="1">
            <a:off x="2635250" y="4027488"/>
            <a:ext cx="2460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5" name="AutoShape 19"/>
          <p:cNvCxnSpPr>
            <a:cxnSpLocks noChangeShapeType="1"/>
            <a:stCxn id="311304" idx="5"/>
            <a:endCxn id="311312" idx="0"/>
          </p:cNvCxnSpPr>
          <p:nvPr>
            <p:custDataLst>
              <p:tags r:id="rId17"/>
            </p:custDataLst>
          </p:nvPr>
        </p:nvCxnSpPr>
        <p:spPr bwMode="auto">
          <a:xfrm>
            <a:off x="4217754" y="3982804"/>
            <a:ext cx="665763" cy="5504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6" name="AutoShape 20"/>
          <p:cNvCxnSpPr>
            <a:cxnSpLocks noChangeShapeType="1"/>
            <a:stCxn id="311301" idx="5"/>
            <a:endCxn id="311311" idx="0"/>
          </p:cNvCxnSpPr>
          <p:nvPr>
            <p:custDataLst>
              <p:tags r:id="rId18"/>
            </p:custDataLst>
          </p:nvPr>
        </p:nvCxnSpPr>
        <p:spPr bwMode="auto">
          <a:xfrm>
            <a:off x="4675188" y="3163888"/>
            <a:ext cx="398462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7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34131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24075" y="452421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74419" y="4189252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05400" y="33528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40150" y="3352800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547593" y="444469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3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016250" y="322195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4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48200" y="2514600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79650" y="224948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2" name="Oval 17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3206750" y="458612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3317" y="15822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4</a:t>
            </a:r>
            <a:endParaRPr lang="en-US" sz="2000" b="0" dirty="0" smtClean="0">
              <a:solidFill>
                <a:srgbClr val="3333FF"/>
              </a:solidFill>
            </a:endParaRPr>
          </a:p>
        </p:txBody>
      </p:sp>
      <p:cxnSp>
        <p:nvCxnSpPr>
          <p:cNvPr id="10" name="Straight Arrow Connector 9"/>
          <p:cNvCxnSpPr>
            <a:stCxn id="311302" idx="5"/>
            <a:endCxn id="32" idx="0"/>
          </p:cNvCxnSpPr>
          <p:nvPr/>
        </p:nvCxnSpPr>
        <p:spPr bwMode="auto">
          <a:xfrm>
            <a:off x="3150954" y="4008204"/>
            <a:ext cx="246296" cy="5779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311304" idx="4"/>
          </p:cNvCxnSpPr>
          <p:nvPr/>
        </p:nvCxnSpPr>
        <p:spPr bwMode="auto">
          <a:xfrm>
            <a:off x="4083050" y="4038600"/>
            <a:ext cx="0" cy="514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Oval 1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3895725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13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220929" y="4858651"/>
            <a:ext cx="227129" cy="3330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Oval 16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4406573" y="5191676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14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87573" y="51343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0</a:t>
            </a:r>
            <a:endParaRPr lang="en-US" sz="2000" b="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2419" y="4297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3333FF"/>
                </a:solidFill>
                <a:latin typeface="+mn-lt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78344" y="2440057"/>
            <a:ext cx="2448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What is the </a:t>
            </a:r>
            <a:r>
              <a:rPr lang="en-US" sz="2000" dirty="0" smtClean="0">
                <a:solidFill>
                  <a:srgbClr val="FF0000"/>
                </a:solidFill>
              </a:rPr>
              <a:t>deepest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unbalanced node?</a:t>
            </a:r>
          </a:p>
        </p:txBody>
      </p:sp>
      <p:sp>
        <p:nvSpPr>
          <p:cNvPr id="15" name="6-Point Star 14"/>
          <p:cNvSpPr/>
          <p:nvPr/>
        </p:nvSpPr>
        <p:spPr bwMode="auto">
          <a:xfrm>
            <a:off x="4047326" y="2700906"/>
            <a:ext cx="287167" cy="283594"/>
          </a:xfrm>
          <a:prstGeom prst="star6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2651" y="3754405"/>
            <a:ext cx="2119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Which of the four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cases is this?</a:t>
            </a:r>
            <a:endParaRPr lang="en-US" sz="2000" b="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7217" y="4914236"/>
            <a:ext cx="1824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3333FF"/>
                </a:solidFill>
                <a:latin typeface="+mn-lt"/>
              </a:rPr>
              <a:t>Still left-left!</a:t>
            </a:r>
          </a:p>
          <a:p>
            <a:r>
              <a:rPr lang="en-US" sz="2000" dirty="0" smtClean="0">
                <a:solidFill>
                  <a:srgbClr val="3333FF"/>
                </a:solidFill>
              </a:rPr>
              <a:t>Single rotation</a:t>
            </a:r>
            <a:endParaRPr lang="en-US" sz="2000" b="0" dirty="0" smtClean="0">
              <a:solidFill>
                <a:srgbClr val="3333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327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54050" y="304800"/>
            <a:ext cx="7772400" cy="1143000"/>
          </a:xfrm>
        </p:spPr>
        <p:txBody>
          <a:bodyPr/>
          <a:lstStyle/>
          <a:p>
            <a:r>
              <a:rPr lang="en-US" dirty="0" smtClean="0"/>
              <a:t>Insert a 14</a:t>
            </a:r>
            <a:endParaRPr lang="en-US" dirty="0"/>
          </a:p>
        </p:txBody>
      </p:sp>
      <p:sp>
        <p:nvSpPr>
          <p:cNvPr id="311301" name="Oval 5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5170507" y="374967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311302" name="Oval 6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28257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7</a:t>
            </a:r>
          </a:p>
        </p:txBody>
      </p:sp>
      <p:sp>
        <p:nvSpPr>
          <p:cNvPr id="311303" name="Oval 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7589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311304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4397066" y="2805926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15</a:t>
            </a:r>
            <a:endParaRPr lang="en-US" sz="2000" dirty="0"/>
          </a:p>
        </p:txBody>
      </p:sp>
      <p:sp>
        <p:nvSpPr>
          <p:cNvPr id="311305" name="Oval 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229235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311306" name="Oval 10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359150" y="1905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10</a:t>
            </a:r>
          </a:p>
        </p:txBody>
      </p:sp>
      <p:cxnSp>
        <p:nvCxnSpPr>
          <p:cNvPr id="311307" name="AutoShape 11"/>
          <p:cNvCxnSpPr>
            <a:cxnSpLocks noChangeShapeType="1"/>
            <a:stCxn id="311306" idx="3"/>
            <a:endCxn id="311305" idx="0"/>
          </p:cNvCxnSpPr>
          <p:nvPr>
            <p:custDataLst>
              <p:tags r:id="rId8"/>
            </p:custDataLst>
          </p:nvPr>
        </p:nvCxnSpPr>
        <p:spPr bwMode="auto">
          <a:xfrm flipH="1">
            <a:off x="248285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09" name="AutoShape 13"/>
          <p:cNvCxnSpPr>
            <a:cxnSpLocks noChangeShapeType="1"/>
            <a:stCxn id="311305" idx="3"/>
            <a:endCxn id="311303" idx="0"/>
          </p:cNvCxnSpPr>
          <p:nvPr>
            <p:custDataLst>
              <p:tags r:id="rId9"/>
            </p:custDataLst>
          </p:nvPr>
        </p:nvCxnSpPr>
        <p:spPr bwMode="auto">
          <a:xfrm flipH="1">
            <a:off x="194945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0" name="AutoShape 14"/>
          <p:cNvCxnSpPr>
            <a:cxnSpLocks noChangeShapeType="1"/>
            <a:stCxn id="311305" idx="5"/>
            <a:endCxn id="311302" idx="0"/>
          </p:cNvCxnSpPr>
          <p:nvPr>
            <p:custDataLst>
              <p:tags r:id="rId10"/>
            </p:custDataLst>
          </p:nvPr>
        </p:nvCxnSpPr>
        <p:spPr bwMode="auto">
          <a:xfrm>
            <a:off x="261778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1" name="Oval 15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5574235" y="4504792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311312" name="Oval 16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4924407" y="450951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17</a:t>
            </a:r>
          </a:p>
        </p:txBody>
      </p:sp>
      <p:sp>
        <p:nvSpPr>
          <p:cNvPr id="311313" name="Oval 17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24447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6</a:t>
            </a:r>
          </a:p>
        </p:txBody>
      </p:sp>
      <p:cxnSp>
        <p:nvCxnSpPr>
          <p:cNvPr id="311314" name="AutoShape 18"/>
          <p:cNvCxnSpPr>
            <a:cxnSpLocks noChangeShapeType="1"/>
            <a:stCxn id="311302" idx="3"/>
            <a:endCxn id="311313" idx="0"/>
          </p:cNvCxnSpPr>
          <p:nvPr>
            <p:custDataLst>
              <p:tags r:id="rId14"/>
            </p:custDataLst>
          </p:nvPr>
        </p:nvCxnSpPr>
        <p:spPr bwMode="auto">
          <a:xfrm flipH="1">
            <a:off x="2635250" y="4027488"/>
            <a:ext cx="2460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1316" name="AutoShape 20"/>
          <p:cNvCxnSpPr>
            <a:cxnSpLocks noChangeShapeType="1"/>
            <a:stCxn id="311301" idx="5"/>
            <a:endCxn id="311311" idx="0"/>
          </p:cNvCxnSpPr>
          <p:nvPr>
            <p:custDataLst>
              <p:tags r:id="rId15"/>
            </p:custDataLst>
          </p:nvPr>
        </p:nvCxnSpPr>
        <p:spPr bwMode="auto">
          <a:xfrm>
            <a:off x="5495711" y="4074879"/>
            <a:ext cx="269024" cy="429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1317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00200" y="34131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24075" y="4524214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40357" y="448057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01068" y="3631341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691413" y="247380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547593" y="444469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1323" name="Text Box 2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016250" y="3221956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279650" y="2249488"/>
            <a:ext cx="327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2" name="Oval 17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3206750" y="4586127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3317" y="158222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FF"/>
                </a:solidFill>
              </a:rPr>
              <a:t>3</a:t>
            </a:r>
            <a:endParaRPr lang="en-US" sz="2000" b="0" dirty="0" smtClean="0">
              <a:solidFill>
                <a:srgbClr val="3333FF"/>
              </a:solidFill>
            </a:endParaRPr>
          </a:p>
        </p:txBody>
      </p:sp>
      <p:cxnSp>
        <p:nvCxnSpPr>
          <p:cNvPr id="10" name="Straight Arrow Connector 9"/>
          <p:cNvCxnSpPr>
            <a:stCxn id="311302" idx="5"/>
            <a:endCxn id="32" idx="0"/>
          </p:cNvCxnSpPr>
          <p:nvPr/>
        </p:nvCxnSpPr>
        <p:spPr bwMode="auto">
          <a:xfrm>
            <a:off x="3150954" y="4008204"/>
            <a:ext cx="246296" cy="5779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Oval 16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4067058" y="3767754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13</a:t>
            </a:r>
            <a:endParaRPr lang="en-US" sz="2000" dirty="0"/>
          </a:p>
        </p:txBody>
      </p:sp>
      <p:cxnSp>
        <p:nvCxnSpPr>
          <p:cNvPr id="6" name="Straight Arrow Connector 5"/>
          <p:cNvCxnSpPr>
            <a:endCxn id="39" idx="0"/>
          </p:cNvCxnSpPr>
          <p:nvPr/>
        </p:nvCxnSpPr>
        <p:spPr bwMode="auto">
          <a:xfrm>
            <a:off x="4334493" y="4142609"/>
            <a:ext cx="295760" cy="3895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Oval 16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4439753" y="4532151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smtClean="0"/>
              <a:t>14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143533" y="449040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0</a:t>
            </a:r>
            <a:endParaRPr lang="en-US" sz="2000" b="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5085" y="3730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3333FF"/>
                </a:solidFill>
                <a:latin typeface="+mn-lt"/>
              </a:rPr>
              <a:t>1</a:t>
            </a:r>
          </a:p>
        </p:txBody>
      </p:sp>
      <p:cxnSp>
        <p:nvCxnSpPr>
          <p:cNvPr id="23" name="Straight Arrow Connector 22"/>
          <p:cNvCxnSpPr>
            <a:stCxn id="311301" idx="3"/>
            <a:endCxn id="311312" idx="0"/>
          </p:cNvCxnSpPr>
          <p:nvPr/>
        </p:nvCxnSpPr>
        <p:spPr bwMode="auto">
          <a:xfrm flipH="1">
            <a:off x="5114907" y="4074879"/>
            <a:ext cx="111396" cy="4346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311306" idx="5"/>
            <a:endCxn id="311304" idx="1"/>
          </p:cNvCxnSpPr>
          <p:nvPr/>
        </p:nvCxnSpPr>
        <p:spPr bwMode="auto">
          <a:xfrm>
            <a:off x="3684354" y="2230204"/>
            <a:ext cx="768508" cy="6315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311304" idx="3"/>
            <a:endCxn id="38" idx="0"/>
          </p:cNvCxnSpPr>
          <p:nvPr/>
        </p:nvCxnSpPr>
        <p:spPr bwMode="auto">
          <a:xfrm flipH="1">
            <a:off x="4257558" y="3131130"/>
            <a:ext cx="195304" cy="6366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311304" idx="5"/>
            <a:endCxn id="311301" idx="1"/>
          </p:cNvCxnSpPr>
          <p:nvPr/>
        </p:nvCxnSpPr>
        <p:spPr bwMode="auto">
          <a:xfrm>
            <a:off x="4722270" y="3131130"/>
            <a:ext cx="504033" cy="6743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955235" y="449040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3333FF"/>
                </a:solidFill>
                <a:latin typeface="+mn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43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Now efficiency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Worst-case complexity of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i="1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Tree is balanced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Worst-case complexity of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i="1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Tree starts balanced</a:t>
            </a:r>
          </a:p>
          <a:p>
            <a:pPr lvl="1"/>
            <a:r>
              <a:rPr lang="en-US" dirty="0" smtClean="0"/>
              <a:t>A rotation is </a:t>
            </a:r>
            <a:r>
              <a:rPr lang="en-US" i="1" dirty="0" smtClean="0"/>
              <a:t>O</a:t>
            </a:r>
            <a:r>
              <a:rPr lang="en-US" dirty="0" smtClean="0"/>
              <a:t>(1) and there’s an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 path to root</a:t>
            </a:r>
          </a:p>
          <a:p>
            <a:pPr lvl="1"/>
            <a:r>
              <a:rPr lang="en-US" dirty="0" smtClean="0"/>
              <a:t>Tree ends balanced</a:t>
            </a:r>
          </a:p>
          <a:p>
            <a:endParaRPr lang="en-US" dirty="0" smtClean="0"/>
          </a:p>
          <a:p>
            <a:r>
              <a:rPr lang="en-US" dirty="0" smtClean="0"/>
              <a:t>Worst-case complexity of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buildTree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i="1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i="1" dirty="0" smtClean="0">
                <a:solidFill>
                  <a:srgbClr val="C00000"/>
                </a:solidFill>
              </a:rPr>
              <a:t>n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Takes some more rotation action to handle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20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Pros and Cons of AVL Trees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83185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000" b="0" dirty="0">
                <a:solidFill>
                  <a:srgbClr val="C00000"/>
                </a:solidFill>
                <a:latin typeface="+mj-lt"/>
              </a:rPr>
              <a:t>Arguments for AVL trees:</a:t>
            </a:r>
          </a:p>
          <a:p>
            <a:pPr marL="457200" indent="-457200"/>
            <a:endParaRPr lang="en-US" sz="2000" b="0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000" b="0" dirty="0" smtClean="0">
                <a:latin typeface="+mj-lt"/>
              </a:rPr>
              <a:t>All operations logarithmic worst-case because trees </a:t>
            </a:r>
            <a:r>
              <a:rPr lang="en-US" sz="2000" b="0" dirty="0">
                <a:latin typeface="+mj-lt"/>
              </a:rPr>
              <a:t>are </a:t>
            </a:r>
            <a:r>
              <a:rPr lang="en-US" sz="2000" b="0" i="1" dirty="0">
                <a:latin typeface="+mj-lt"/>
              </a:rPr>
              <a:t>always</a:t>
            </a:r>
            <a:r>
              <a:rPr lang="en-US" sz="2000" b="0" dirty="0">
                <a:latin typeface="+mj-lt"/>
              </a:rPr>
              <a:t> </a:t>
            </a:r>
            <a:r>
              <a:rPr lang="en-US" sz="2000" b="0" dirty="0" smtClean="0">
                <a:latin typeface="+mj-lt"/>
              </a:rPr>
              <a:t> balanced</a:t>
            </a:r>
            <a:endParaRPr lang="en-US" sz="2000" b="0" dirty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000" b="0" dirty="0" smtClean="0">
                <a:latin typeface="+mj-lt"/>
              </a:rPr>
              <a:t>Height </a:t>
            </a:r>
            <a:r>
              <a:rPr lang="en-US" sz="2000" b="0" dirty="0">
                <a:latin typeface="+mj-lt"/>
              </a:rPr>
              <a:t>balancing adds no more than a constant factor to the speed of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000" b="0" dirty="0" smtClean="0">
                <a:latin typeface="+mj-lt"/>
              </a:rPr>
              <a:t> and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delete</a:t>
            </a:r>
            <a:endParaRPr lang="en-US" sz="2000" b="0" dirty="0">
              <a:latin typeface="+mj-lt"/>
            </a:endParaRPr>
          </a:p>
          <a:p>
            <a:pPr marL="457200" indent="-457200"/>
            <a:endParaRPr lang="en-US" sz="2000" b="0" dirty="0">
              <a:latin typeface="+mj-lt"/>
            </a:endParaRPr>
          </a:p>
          <a:p>
            <a:pPr marL="457200" indent="-457200"/>
            <a:r>
              <a:rPr lang="en-US" sz="2000" b="0" dirty="0">
                <a:solidFill>
                  <a:srgbClr val="00B050"/>
                </a:solidFill>
                <a:latin typeface="+mj-lt"/>
              </a:rPr>
              <a:t>Arguments against </a:t>
            </a:r>
            <a:r>
              <a:rPr lang="en-US" sz="2000" b="0" dirty="0" smtClean="0">
                <a:solidFill>
                  <a:srgbClr val="00B050"/>
                </a:solidFill>
                <a:latin typeface="+mj-lt"/>
              </a:rPr>
              <a:t>AVL </a:t>
            </a:r>
            <a:r>
              <a:rPr lang="en-US" sz="2000" b="0" dirty="0">
                <a:solidFill>
                  <a:srgbClr val="00B050"/>
                </a:solidFill>
                <a:latin typeface="+mj-lt"/>
              </a:rPr>
              <a:t>trees</a:t>
            </a:r>
            <a:r>
              <a:rPr lang="en-US" sz="2000" b="0" dirty="0" smtClean="0">
                <a:solidFill>
                  <a:srgbClr val="00B050"/>
                </a:solidFill>
                <a:latin typeface="+mj-lt"/>
              </a:rPr>
              <a:t>:</a:t>
            </a:r>
          </a:p>
          <a:p>
            <a:pPr marL="457200" indent="-457200"/>
            <a:endParaRPr lang="en-US" sz="2000" b="0" dirty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 smtClean="0">
                <a:latin typeface="+mj-lt"/>
              </a:rPr>
              <a:t>More di</a:t>
            </a:r>
            <a:r>
              <a:rPr lang="en-US" sz="2000" b="0" dirty="0" smtClean="0">
                <a:latin typeface="+mj-lt"/>
              </a:rPr>
              <a:t>fficult </a:t>
            </a:r>
            <a:r>
              <a:rPr lang="en-US" sz="2000" b="0" dirty="0">
                <a:latin typeface="+mj-lt"/>
              </a:rPr>
              <a:t>to program &amp; </a:t>
            </a:r>
            <a:r>
              <a:rPr lang="en-US" sz="2000" b="0" dirty="0" smtClean="0">
                <a:latin typeface="+mj-lt"/>
              </a:rPr>
              <a:t>debug [but done once in a library!]</a:t>
            </a:r>
          </a:p>
          <a:p>
            <a:pPr marL="457200" indent="-457200">
              <a:buFontTx/>
              <a:buAutoNum type="arabicPeriod"/>
            </a:pPr>
            <a:r>
              <a:rPr lang="en-US" sz="2000" b="0" dirty="0" smtClean="0">
                <a:latin typeface="+mj-lt"/>
              </a:rPr>
              <a:t>More </a:t>
            </a:r>
            <a:r>
              <a:rPr lang="en-US" sz="2000" b="0" dirty="0">
                <a:latin typeface="+mj-lt"/>
              </a:rPr>
              <a:t>space for height </a:t>
            </a:r>
            <a:r>
              <a:rPr lang="en-US" sz="2000" b="0" dirty="0" smtClean="0">
                <a:latin typeface="+mj-lt"/>
              </a:rPr>
              <a:t>field</a:t>
            </a:r>
            <a:endParaRPr lang="en-US" sz="2000" b="0" dirty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000" b="0" dirty="0">
                <a:latin typeface="+mj-lt"/>
              </a:rPr>
              <a:t>Asymptotically faster but rebalancing </a:t>
            </a:r>
            <a:r>
              <a:rPr lang="en-US" sz="2000" b="0" dirty="0" smtClean="0">
                <a:latin typeface="+mj-lt"/>
              </a:rPr>
              <a:t>takes a little time</a:t>
            </a:r>
            <a:endParaRPr lang="en-US" sz="2000" b="0" dirty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000" b="0" dirty="0" smtClean="0">
                <a:latin typeface="+mj-lt"/>
              </a:rPr>
              <a:t>If </a:t>
            </a:r>
            <a:r>
              <a:rPr lang="en-US" sz="2000" b="0" i="1" dirty="0" smtClean="0">
                <a:latin typeface="+mj-lt"/>
              </a:rPr>
              <a:t>amortized</a:t>
            </a:r>
            <a:r>
              <a:rPr lang="en-US" sz="2000" b="0" dirty="0" smtClean="0">
                <a:latin typeface="+mj-lt"/>
              </a:rPr>
              <a:t> (later) logarithmic time is enough, use splay trees (also in the text)</a:t>
            </a:r>
            <a:endParaRPr lang="en-US" sz="2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6229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38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3930" y="1205301"/>
            <a:ext cx="5147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Insert  30, 20, 15, 10, 25, 40, 1, 2, 3, 4, 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3720" y="2192357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6265" y="2908453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911" y="3778786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8" idx="2"/>
            <a:endCxn id="10" idx="0"/>
          </p:cNvCxnSpPr>
          <p:nvPr/>
        </p:nvCxnSpPr>
        <p:spPr>
          <a:xfrm flipH="1">
            <a:off x="1035617" y="2561689"/>
            <a:ext cx="297455" cy="3467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</p:cNvCxnSpPr>
          <p:nvPr/>
        </p:nvCxnSpPr>
        <p:spPr>
          <a:xfrm flipH="1">
            <a:off x="738163" y="3277785"/>
            <a:ext cx="297454" cy="50100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Notched Right Arrow 16"/>
          <p:cNvSpPr/>
          <p:nvPr/>
        </p:nvSpPr>
        <p:spPr>
          <a:xfrm>
            <a:off x="1612393" y="2793153"/>
            <a:ext cx="601998" cy="39072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89738" y="2192357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20875" y="2850986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2865815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8" idx="2"/>
            <a:endCxn id="20" idx="0"/>
          </p:cNvCxnSpPr>
          <p:nvPr/>
        </p:nvCxnSpPr>
        <p:spPr>
          <a:xfrm flipH="1">
            <a:off x="2800152" y="2561689"/>
            <a:ext cx="498938" cy="3041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2"/>
          </p:cNvCxnSpPr>
          <p:nvPr/>
        </p:nvCxnSpPr>
        <p:spPr>
          <a:xfrm>
            <a:off x="3299090" y="2561689"/>
            <a:ext cx="499892" cy="3041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51898" y="3594120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341331" y="3257518"/>
            <a:ext cx="498938" cy="3041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02171" y="3561644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344174" y="3224159"/>
            <a:ext cx="498938" cy="3041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53296" y="3528285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864900" y="3230016"/>
            <a:ext cx="499892" cy="3041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36200" y="4300181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842393" y="3996055"/>
            <a:ext cx="498938" cy="30412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Notched Right Arrow 34"/>
          <p:cNvSpPr/>
          <p:nvPr/>
        </p:nvSpPr>
        <p:spPr>
          <a:xfrm>
            <a:off x="4750364" y="2833437"/>
            <a:ext cx="601998" cy="39072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020955" y="2007691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255713" y="2740689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00065" y="2740689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30650" y="3504612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602314" y="3523043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381361" y="3519161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216933" y="3525665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36" idx="2"/>
            <a:endCxn id="37" idx="0"/>
          </p:cNvCxnSpPr>
          <p:nvPr/>
        </p:nvCxnSpPr>
        <p:spPr>
          <a:xfrm flipH="1">
            <a:off x="6465065" y="2377023"/>
            <a:ext cx="765242" cy="363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2"/>
            <a:endCxn id="38" idx="0"/>
          </p:cNvCxnSpPr>
          <p:nvPr/>
        </p:nvCxnSpPr>
        <p:spPr>
          <a:xfrm>
            <a:off x="7230307" y="2377023"/>
            <a:ext cx="779110" cy="363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7" idx="2"/>
            <a:endCxn id="39" idx="0"/>
          </p:cNvCxnSpPr>
          <p:nvPr/>
        </p:nvCxnSpPr>
        <p:spPr>
          <a:xfrm flipH="1">
            <a:off x="6081493" y="3110021"/>
            <a:ext cx="383572" cy="3945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2"/>
            <a:endCxn id="40" idx="0"/>
          </p:cNvCxnSpPr>
          <p:nvPr/>
        </p:nvCxnSpPr>
        <p:spPr>
          <a:xfrm>
            <a:off x="6465065" y="3110021"/>
            <a:ext cx="346601" cy="4130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8" idx="2"/>
            <a:endCxn id="43" idx="0"/>
          </p:cNvCxnSpPr>
          <p:nvPr/>
        </p:nvCxnSpPr>
        <p:spPr>
          <a:xfrm flipH="1">
            <a:off x="7590713" y="3110021"/>
            <a:ext cx="418704" cy="409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8" idx="2"/>
            <a:endCxn id="44" idx="0"/>
          </p:cNvCxnSpPr>
          <p:nvPr/>
        </p:nvCxnSpPr>
        <p:spPr>
          <a:xfrm>
            <a:off x="8009417" y="3110021"/>
            <a:ext cx="416868" cy="415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273279" y="4300181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59" name="Straight Arrow Connector 58"/>
          <p:cNvCxnSpPr>
            <a:stCxn id="39" idx="2"/>
            <a:endCxn id="57" idx="0"/>
          </p:cNvCxnSpPr>
          <p:nvPr/>
        </p:nvCxnSpPr>
        <p:spPr>
          <a:xfrm>
            <a:off x="6081493" y="3873944"/>
            <a:ext cx="342629" cy="426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611950" y="4971228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57" idx="2"/>
            <a:endCxn id="60" idx="0"/>
          </p:cNvCxnSpPr>
          <p:nvPr/>
        </p:nvCxnSpPr>
        <p:spPr>
          <a:xfrm>
            <a:off x="6424122" y="4669513"/>
            <a:ext cx="338671" cy="30171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5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9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57" grpId="0" animBg="1"/>
      <p:bldP spid="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88791" y="707222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3549" y="1440220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67901" y="1440220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70150" y="2222574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49197" y="2218692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84769" y="2225196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 flipH="1">
            <a:off x="1132901" y="1076554"/>
            <a:ext cx="765242" cy="363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7" idx="0"/>
          </p:cNvCxnSpPr>
          <p:nvPr/>
        </p:nvCxnSpPr>
        <p:spPr>
          <a:xfrm>
            <a:off x="1898143" y="1076554"/>
            <a:ext cx="779110" cy="363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8" idx="0"/>
          </p:cNvCxnSpPr>
          <p:nvPr/>
        </p:nvCxnSpPr>
        <p:spPr>
          <a:xfrm>
            <a:off x="1132901" y="1809552"/>
            <a:ext cx="346601" cy="4130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9" idx="0"/>
          </p:cNvCxnSpPr>
          <p:nvPr/>
        </p:nvCxnSpPr>
        <p:spPr>
          <a:xfrm flipH="1">
            <a:off x="2258549" y="1809552"/>
            <a:ext cx="418704" cy="409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10" idx="0"/>
          </p:cNvCxnSpPr>
          <p:nvPr/>
        </p:nvCxnSpPr>
        <p:spPr>
          <a:xfrm>
            <a:off x="2677253" y="1809552"/>
            <a:ext cx="416868" cy="415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8043" y="2225196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6106" y="3106757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03072" y="3106757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6" idx="2"/>
            <a:endCxn id="17" idx="0"/>
          </p:cNvCxnSpPr>
          <p:nvPr/>
        </p:nvCxnSpPr>
        <p:spPr>
          <a:xfrm flipH="1">
            <a:off x="366949" y="2594528"/>
            <a:ext cx="391937" cy="5122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2"/>
            <a:endCxn id="18" idx="0"/>
          </p:cNvCxnSpPr>
          <p:nvPr/>
        </p:nvCxnSpPr>
        <p:spPr>
          <a:xfrm>
            <a:off x="758886" y="2594528"/>
            <a:ext cx="295029" cy="5122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2"/>
            <a:endCxn id="16" idx="0"/>
          </p:cNvCxnSpPr>
          <p:nvPr/>
        </p:nvCxnSpPr>
        <p:spPr>
          <a:xfrm flipH="1">
            <a:off x="758886" y="1809552"/>
            <a:ext cx="374015" cy="415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55358" y="3789803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18" idx="2"/>
            <a:endCxn id="25" idx="0"/>
          </p:cNvCxnSpPr>
          <p:nvPr/>
        </p:nvCxnSpPr>
        <p:spPr>
          <a:xfrm>
            <a:off x="1053915" y="3476089"/>
            <a:ext cx="252286" cy="31371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85561" y="707222"/>
            <a:ext cx="394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is the deepest unbalanced node?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1444615" y="1489878"/>
            <a:ext cx="302261" cy="27001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523287" y="1117420"/>
            <a:ext cx="173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case is it?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23287" y="1555709"/>
            <a:ext cx="3055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left-right 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(left child of unbalanced node,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right side of that left child)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23287" y="2563264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you do it?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4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25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BST: Efficiency of Operations?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Spring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CSE373: Data Structures &amp;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2C7-AF21-2E4F-B881-B4B79AD45CE0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73147"/>
            <a:ext cx="8229600" cy="4525963"/>
          </a:xfrm>
        </p:spPr>
        <p:txBody>
          <a:bodyPr/>
          <a:lstStyle/>
          <a:p>
            <a:r>
              <a:rPr lang="en-US" dirty="0" smtClean="0"/>
              <a:t>Problem: operations may be inefficient if BST is unbalanced.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Find, insert, delete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O(n) in the worst case</a:t>
            </a:r>
          </a:p>
          <a:p>
            <a:r>
              <a:rPr lang="en-US" dirty="0" err="1" smtClean="0"/>
              <a:t>BuildTree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O(n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 in the worst case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28249" y="2743823"/>
            <a:ext cx="2059663" cy="3382340"/>
            <a:chOff x="6779537" y="1371600"/>
            <a:chExt cx="2059663" cy="3382340"/>
          </a:xfrm>
        </p:grpSpPr>
        <p:sp>
          <p:nvSpPr>
            <p:cNvPr id="11" name="Oval 4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772400" y="23622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Oval 8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391400" y="19050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0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79537" y="13716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18" name="AutoShape 12"/>
            <p:cNvCxnSpPr>
              <a:cxnSpLocks noChangeShapeType="1"/>
              <a:stCxn id="16" idx="5"/>
              <a:endCxn id="14" idx="0"/>
            </p:cNvCxnSpPr>
            <p:nvPr>
              <p:custDataLst>
                <p:tags r:id="rId4"/>
              </p:custDataLst>
            </p:nvPr>
          </p:nvCxnSpPr>
          <p:spPr bwMode="auto">
            <a:xfrm rot="16200000" flipH="1">
              <a:off x="7088667" y="1466464"/>
              <a:ext cx="361233" cy="5158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4"/>
            <p:cNvCxnSpPr>
              <a:cxnSpLocks noChangeShapeType="1"/>
              <a:stCxn id="14" idx="5"/>
              <a:endCxn id="11" idx="0"/>
            </p:cNvCxnSpPr>
            <p:nvPr>
              <p:custDataLst>
                <p:tags r:id="rId5"/>
              </p:custDataLst>
            </p:nvPr>
          </p:nvCxnSpPr>
          <p:spPr bwMode="auto">
            <a:xfrm rot="16200000" flipH="1">
              <a:off x="7623199" y="2077196"/>
              <a:ext cx="285033" cy="2849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" name="Oval 18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110396" y="278354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Oval 19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229600" y="32004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27" name="AutoShape 24"/>
            <p:cNvCxnSpPr>
              <a:cxnSpLocks noChangeShapeType="1"/>
              <a:stCxn id="23" idx="4"/>
              <a:endCxn id="24" idx="0"/>
            </p:cNvCxnSpPr>
            <p:nvPr>
              <p:custDataLst>
                <p:tags r:id="rId8"/>
              </p:custDataLst>
            </p:nvPr>
          </p:nvCxnSpPr>
          <p:spPr bwMode="auto">
            <a:xfrm rot="16200000" flipH="1">
              <a:off x="8198224" y="3033221"/>
              <a:ext cx="215153" cy="1192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25"/>
            <p:cNvCxnSpPr>
              <a:cxnSpLocks noChangeShapeType="1"/>
              <a:stCxn id="11" idx="5"/>
              <a:endCxn id="23" idx="0"/>
            </p:cNvCxnSpPr>
            <p:nvPr>
              <p:custDataLst>
                <p:tags r:id="rId9"/>
              </p:custDataLst>
            </p:nvPr>
          </p:nvCxnSpPr>
          <p:spPr bwMode="auto">
            <a:xfrm rot="16200000" flipH="1">
              <a:off x="8000626" y="2537969"/>
              <a:ext cx="249174" cy="2419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" name="Oval 4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305800" y="371403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34" name="AutoShape 14"/>
            <p:cNvCxnSpPr>
              <a:cxnSpLocks noChangeShapeType="1"/>
              <a:endCxn id="33" idx="0"/>
            </p:cNvCxnSpPr>
            <p:nvPr>
              <p:custDataLst>
                <p:tags r:id="rId11"/>
              </p:custDataLst>
            </p:nvPr>
          </p:nvCxnSpPr>
          <p:spPr bwMode="auto">
            <a:xfrm rot="16200000" flipH="1">
              <a:off x="8279197" y="3551629"/>
              <a:ext cx="285034" cy="397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" name="Oval 18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458200" y="4135375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19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567596" y="455223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37" name="AutoShape 24"/>
            <p:cNvCxnSpPr>
              <a:cxnSpLocks noChangeShapeType="1"/>
              <a:stCxn id="35" idx="4"/>
              <a:endCxn id="36" idx="0"/>
            </p:cNvCxnSpPr>
            <p:nvPr>
              <p:custDataLst>
                <p:tags r:id="rId14"/>
              </p:custDataLst>
            </p:nvPr>
          </p:nvCxnSpPr>
          <p:spPr bwMode="auto">
            <a:xfrm rot="16200000" flipH="1">
              <a:off x="8541124" y="4389959"/>
              <a:ext cx="215153" cy="1093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8" name="AutoShape 25"/>
            <p:cNvCxnSpPr>
              <a:cxnSpLocks noChangeShapeType="1"/>
              <a:stCxn id="33" idx="5"/>
              <a:endCxn id="35" idx="0"/>
            </p:cNvCxnSpPr>
            <p:nvPr>
              <p:custDataLst>
                <p:tags r:id="rId15"/>
              </p:custDataLst>
            </p:nvPr>
          </p:nvCxnSpPr>
          <p:spPr bwMode="auto">
            <a:xfrm rot="16200000" flipH="1">
              <a:off x="8441228" y="3982601"/>
              <a:ext cx="249174" cy="563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3" name="TextBox 2"/>
          <p:cNvSpPr txBox="1"/>
          <p:nvPr/>
        </p:nvSpPr>
        <p:spPr>
          <a:xfrm>
            <a:off x="969484" y="5086257"/>
            <a:ext cx="89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484" y="5739791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69474" y="5739791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37552" y="5750811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04212" y="5750811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24550" y="5769458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86364" y="5746605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0" idx="3"/>
            <a:endCxn id="13" idx="1"/>
          </p:cNvCxnSpPr>
          <p:nvPr/>
        </p:nvCxnSpPr>
        <p:spPr>
          <a:xfrm>
            <a:off x="2171160" y="5924457"/>
            <a:ext cx="366392" cy="11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05898" y="5948614"/>
            <a:ext cx="366392" cy="11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5821363"/>
            <a:ext cx="560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5" grpId="0" animBg="1"/>
      <p:bldP spid="17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98289"/>
            <a:ext cx="9420216" cy="684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63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i="1" dirty="0" smtClean="0"/>
              <a:t>Observation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BST: the shallower the better!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ym typeface="Symbol" pitchFamily="18" charset="2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i="1" dirty="0" smtClean="0">
                <a:sym typeface="Symbol" pitchFamily="18" charset="2"/>
              </a:rPr>
              <a:t>Solution</a:t>
            </a:r>
            <a:r>
              <a:rPr lang="en-US" dirty="0" smtClean="0">
                <a:sym typeface="Symbol" pitchFamily="18" charset="2"/>
              </a:rPr>
              <a:t>:  Require and maintain a </a:t>
            </a:r>
            <a:r>
              <a:rPr lang="en-US" b="1" dirty="0" smtClean="0">
                <a:solidFill>
                  <a:schemeClr val="accent2"/>
                </a:solidFill>
                <a:sym typeface="Symbol" pitchFamily="18" charset="2"/>
              </a:rPr>
              <a:t>Balance Condition</a:t>
            </a:r>
            <a:r>
              <a:rPr lang="en-US" dirty="0" smtClean="0">
                <a:sym typeface="Symbol" pitchFamily="18" charset="2"/>
              </a:rPr>
              <a:t> that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>
                <a:sym typeface="Symbol" pitchFamily="18" charset="2"/>
              </a:rPr>
              <a:t>E</a:t>
            </a:r>
            <a:r>
              <a:rPr lang="en-US" dirty="0" smtClean="0">
                <a:sym typeface="Symbol" pitchFamily="18" charset="2"/>
              </a:rPr>
              <a:t>nsures depth is always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Symbol" pitchFamily="18" charset="2"/>
              </a:rPr>
              <a:t>O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log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sz="2400" dirty="0" smtClean="0">
                <a:solidFill>
                  <a:srgbClr val="FF0000"/>
                </a:solidFill>
                <a:sym typeface="Symbol" pitchFamily="18" charset="2"/>
              </a:rPr>
              <a:t>     </a:t>
            </a:r>
            <a:r>
              <a:rPr lang="en-US" dirty="0" smtClean="0">
                <a:sym typeface="Symbol" pitchFamily="18" charset="2"/>
              </a:rPr>
              <a:t>– strong enough!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s efficient to maintain         		   – not too strong!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How can we make a BST </a:t>
            </a:r>
            <a:r>
              <a:rPr lang="en-US" dirty="0"/>
              <a:t>e</a:t>
            </a:r>
            <a:r>
              <a:rPr lang="en-US" dirty="0" smtClean="0"/>
              <a:t>fficient?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3965077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When we </a:t>
            </a:r>
            <a:r>
              <a:rPr lang="en-US" sz="2000" dirty="0">
                <a:solidFill>
                  <a:srgbClr val="0000FF"/>
                </a:solidFill>
              </a:rPr>
              <a:t>build</a:t>
            </a:r>
            <a:r>
              <a:rPr lang="en-US" sz="2000" dirty="0"/>
              <a:t> the tree, make sure it’s balanced. </a:t>
            </a:r>
            <a:endParaRPr lang="en-US" sz="2000" dirty="0" smtClean="0"/>
          </a:p>
          <a:p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BUT</a:t>
            </a:r>
            <a:r>
              <a:rPr lang="en-US" sz="2000" dirty="0"/>
              <a:t>…Balancing a tree </a:t>
            </a:r>
            <a:r>
              <a:rPr lang="en-US" sz="2000" dirty="0">
                <a:solidFill>
                  <a:srgbClr val="0000FF"/>
                </a:solidFill>
              </a:rPr>
              <a:t>only</a:t>
            </a:r>
            <a:r>
              <a:rPr lang="en-US" sz="2000" dirty="0"/>
              <a:t> at build time is insufficient because sequences of operations can eventually transform our carefully balanced tree into the </a:t>
            </a:r>
            <a:r>
              <a:rPr lang="en-US" sz="2000" i="1" dirty="0">
                <a:solidFill>
                  <a:srgbClr val="FF0000"/>
                </a:solidFill>
              </a:rPr>
              <a:t>dreaded list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</a:t>
            </a:r>
          </a:p>
          <a:p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So, we also need to also </a:t>
            </a:r>
            <a:r>
              <a:rPr lang="en-US" sz="2000" dirty="0">
                <a:solidFill>
                  <a:srgbClr val="0000FF"/>
                </a:solidFill>
              </a:rPr>
              <a:t>keep</a:t>
            </a:r>
            <a:r>
              <a:rPr lang="en-US" sz="2000" dirty="0"/>
              <a:t> the tree balanced as we perform </a:t>
            </a:r>
            <a:r>
              <a:rPr lang="en-US" sz="2000" dirty="0" smtClean="0"/>
              <a:t>operations.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Potential Balance Conditions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71600"/>
            <a:ext cx="4648200" cy="5014913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dirty="0" smtClean="0"/>
              <a:t>Left and right </a:t>
            </a:r>
            <a:r>
              <a:rPr lang="en-US" dirty="0" err="1" smtClean="0"/>
              <a:t>subtrees</a:t>
            </a:r>
            <a:r>
              <a:rPr lang="en-US" dirty="0" smtClean="0"/>
              <a:t> of the </a:t>
            </a:r>
            <a:r>
              <a:rPr lang="en-US" i="1" dirty="0" smtClean="0">
                <a:solidFill>
                  <a:srgbClr val="0000FF"/>
                </a:solidFill>
              </a:rPr>
              <a:t>root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have equal number of nodes</a:t>
            </a:r>
          </a:p>
          <a:p>
            <a:pPr marL="533400" indent="-533400"/>
            <a:endParaRPr lang="en-US" dirty="0" smtClean="0"/>
          </a:p>
          <a:p>
            <a:pPr marL="533400" indent="-533400"/>
            <a:endParaRPr lang="en-US" dirty="0" smtClean="0"/>
          </a:p>
          <a:p>
            <a:pPr marL="533400" indent="-533400"/>
            <a:endParaRPr lang="en-US" dirty="0" smtClean="0"/>
          </a:p>
          <a:p>
            <a:pPr marL="533400" indent="-533400">
              <a:buFontTx/>
              <a:buNone/>
            </a:pPr>
            <a:r>
              <a:rPr lang="en-US" dirty="0" smtClean="0"/>
              <a:t>2.	Left and right </a:t>
            </a:r>
            <a:r>
              <a:rPr lang="en-US" dirty="0" err="1" smtClean="0"/>
              <a:t>subtrees</a:t>
            </a:r>
            <a:r>
              <a:rPr lang="en-US" dirty="0" smtClean="0"/>
              <a:t> of the </a:t>
            </a:r>
            <a:r>
              <a:rPr lang="en-US" i="1" dirty="0" smtClean="0">
                <a:solidFill>
                  <a:srgbClr val="0000FF"/>
                </a:solidFill>
              </a:rPr>
              <a:t>root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have equal </a:t>
            </a:r>
            <a:r>
              <a:rPr lang="en-US" i="1" dirty="0" smtClean="0"/>
              <a:t>height</a:t>
            </a:r>
          </a:p>
        </p:txBody>
      </p:sp>
      <p:sp>
        <p:nvSpPr>
          <p:cNvPr id="303108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209800"/>
            <a:ext cx="3657600" cy="6096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Too weak!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Height mismatch example:</a:t>
            </a:r>
          </a:p>
        </p:txBody>
      </p:sp>
      <p:sp>
        <p:nvSpPr>
          <p:cNvPr id="303109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4191000"/>
            <a:ext cx="3657600" cy="685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Too weak!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Double chain example: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443396" y="1371600"/>
            <a:ext cx="3395804" cy="3382340"/>
            <a:chOff x="5443396" y="1371600"/>
            <a:chExt cx="3395804" cy="3382340"/>
          </a:xfrm>
        </p:grpSpPr>
        <p:sp>
          <p:nvSpPr>
            <p:cNvPr id="10" name="Oval 3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828923" y="278354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4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772400" y="23622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Oval 6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399291" y="23128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Oval 7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638800" y="23128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Oval 8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391400" y="19050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9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019046" y="1842247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Oval 10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779537" y="13716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18" name="AutoShape 11"/>
            <p:cNvCxnSpPr>
              <a:cxnSpLocks noChangeShapeType="1"/>
              <a:stCxn id="17" idx="3"/>
              <a:endCxn id="16" idx="0"/>
            </p:cNvCxnSpPr>
            <p:nvPr>
              <p:custDataLst>
                <p:tags r:id="rId33"/>
              </p:custDataLst>
            </p:nvPr>
          </p:nvCxnSpPr>
          <p:spPr bwMode="auto">
            <a:xfrm flipH="1">
              <a:off x="6154848" y="1553976"/>
              <a:ext cx="664298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12"/>
            <p:cNvCxnSpPr>
              <a:cxnSpLocks noChangeShapeType="1"/>
              <a:stCxn id="17" idx="5"/>
              <a:endCxn id="15" idx="0"/>
            </p:cNvCxnSpPr>
            <p:nvPr>
              <p:custDataLst>
                <p:tags r:id="rId34"/>
              </p:custDataLst>
            </p:nvPr>
          </p:nvCxnSpPr>
          <p:spPr bwMode="auto">
            <a:xfrm rot="16200000" flipH="1">
              <a:off x="7088667" y="1466464"/>
              <a:ext cx="361233" cy="5158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14"/>
            <p:cNvCxnSpPr>
              <a:cxnSpLocks noChangeShapeType="1"/>
              <a:stCxn id="15" idx="5"/>
              <a:endCxn id="11" idx="0"/>
            </p:cNvCxnSpPr>
            <p:nvPr>
              <p:custDataLst>
                <p:tags r:id="rId35"/>
              </p:custDataLst>
            </p:nvPr>
          </p:nvCxnSpPr>
          <p:spPr bwMode="auto">
            <a:xfrm rot="16200000" flipH="1">
              <a:off x="7623199" y="2077196"/>
              <a:ext cx="285033" cy="2849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" name="AutoShape 15"/>
            <p:cNvCxnSpPr>
              <a:cxnSpLocks noChangeShapeType="1"/>
              <a:stCxn id="16" idx="3"/>
              <a:endCxn id="14" idx="0"/>
            </p:cNvCxnSpPr>
            <p:nvPr>
              <p:custDataLst>
                <p:tags r:id="rId36"/>
              </p:custDataLst>
            </p:nvPr>
          </p:nvCxnSpPr>
          <p:spPr bwMode="auto">
            <a:xfrm flipH="1">
              <a:off x="5774602" y="2024623"/>
              <a:ext cx="284053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" name="AutoShape 16"/>
            <p:cNvCxnSpPr>
              <a:cxnSpLocks noChangeShapeType="1"/>
              <a:stCxn id="16" idx="5"/>
              <a:endCxn id="13" idx="0"/>
            </p:cNvCxnSpPr>
            <p:nvPr>
              <p:custDataLst>
                <p:tags r:id="rId37"/>
              </p:custDataLst>
            </p:nvPr>
          </p:nvCxnSpPr>
          <p:spPr bwMode="auto">
            <a:xfrm>
              <a:off x="6251041" y="2024623"/>
              <a:ext cx="284052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AutoShape 17"/>
            <p:cNvCxnSpPr>
              <a:cxnSpLocks noChangeShapeType="1"/>
              <a:stCxn id="14" idx="5"/>
              <a:endCxn id="10" idx="0"/>
            </p:cNvCxnSpPr>
            <p:nvPr>
              <p:custDataLst>
                <p:tags r:id="rId38"/>
              </p:custDataLst>
            </p:nvPr>
          </p:nvCxnSpPr>
          <p:spPr bwMode="auto">
            <a:xfrm>
              <a:off x="5870795" y="2495270"/>
              <a:ext cx="93929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5" name="Oval 18"/>
            <p:cNvSpPr>
              <a:spLocks noChangeAspect="1"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10396" y="278354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19"/>
            <p:cNvSpPr>
              <a:spLocks noChangeAspect="1"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229600" y="32004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Oval 20"/>
            <p:cNvSpPr>
              <a:spLocks noChangeAspect="1"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589414" y="278354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28" name="AutoShape 21"/>
            <p:cNvCxnSpPr>
              <a:cxnSpLocks noChangeShapeType="1"/>
              <a:stCxn id="13" idx="5"/>
              <a:endCxn id="27" idx="0"/>
            </p:cNvCxnSpPr>
            <p:nvPr>
              <p:custDataLst>
                <p:tags r:id="rId42"/>
              </p:custDataLst>
            </p:nvPr>
          </p:nvCxnSpPr>
          <p:spPr bwMode="auto">
            <a:xfrm>
              <a:off x="6631286" y="2495270"/>
              <a:ext cx="93929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24"/>
            <p:cNvCxnSpPr>
              <a:cxnSpLocks noChangeShapeType="1"/>
              <a:stCxn id="25" idx="4"/>
              <a:endCxn id="26" idx="0"/>
            </p:cNvCxnSpPr>
            <p:nvPr>
              <p:custDataLst>
                <p:tags r:id="rId43"/>
              </p:custDataLst>
            </p:nvPr>
          </p:nvCxnSpPr>
          <p:spPr bwMode="auto">
            <a:xfrm rot="16200000" flipH="1">
              <a:off x="8198224" y="3033221"/>
              <a:ext cx="215153" cy="1192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25"/>
            <p:cNvCxnSpPr>
              <a:cxnSpLocks noChangeShapeType="1"/>
              <a:stCxn id="11" idx="5"/>
              <a:endCxn id="25" idx="0"/>
            </p:cNvCxnSpPr>
            <p:nvPr>
              <p:custDataLst>
                <p:tags r:id="rId44"/>
              </p:custDataLst>
            </p:nvPr>
          </p:nvCxnSpPr>
          <p:spPr bwMode="auto">
            <a:xfrm rot="16200000" flipH="1">
              <a:off x="8000626" y="2537969"/>
              <a:ext cx="249174" cy="2419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" name="Oval 22"/>
            <p:cNvSpPr>
              <a:spLocks noChangeAspect="1"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5443396" y="280287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34" name="AutoShape 23"/>
            <p:cNvCxnSpPr>
              <a:cxnSpLocks noChangeShapeType="1"/>
              <a:endCxn id="33" idx="0"/>
            </p:cNvCxnSpPr>
            <p:nvPr>
              <p:custDataLst>
                <p:tags r:id="rId46"/>
              </p:custDataLst>
            </p:nvPr>
          </p:nvCxnSpPr>
          <p:spPr bwMode="auto">
            <a:xfrm flipH="1">
              <a:off x="5579198" y="2514600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" name="Oval 22"/>
            <p:cNvSpPr>
              <a:spLocks noChangeAspect="1"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6205396" y="27700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36" name="AutoShape 23"/>
            <p:cNvCxnSpPr>
              <a:cxnSpLocks noChangeShapeType="1"/>
              <a:endCxn id="35" idx="0"/>
            </p:cNvCxnSpPr>
            <p:nvPr>
              <p:custDataLst>
                <p:tags r:id="rId48"/>
              </p:custDataLst>
            </p:nvPr>
          </p:nvCxnSpPr>
          <p:spPr bwMode="auto">
            <a:xfrm flipH="1">
              <a:off x="6341198" y="2481823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4" name="Oval 4"/>
            <p:cNvSpPr>
              <a:spLocks noChangeAspect="1"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8305800" y="371403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45" name="AutoShape 14"/>
            <p:cNvCxnSpPr>
              <a:cxnSpLocks noChangeShapeType="1"/>
              <a:endCxn id="44" idx="0"/>
            </p:cNvCxnSpPr>
            <p:nvPr>
              <p:custDataLst>
                <p:tags r:id="rId50"/>
              </p:custDataLst>
            </p:nvPr>
          </p:nvCxnSpPr>
          <p:spPr bwMode="auto">
            <a:xfrm rot="16200000" flipH="1">
              <a:off x="8279197" y="3551629"/>
              <a:ext cx="285034" cy="397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6" name="Oval 18"/>
            <p:cNvSpPr>
              <a:spLocks noChangeAspect="1"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8458200" y="4135375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Oval 19"/>
            <p:cNvSpPr>
              <a:spLocks noChangeAspect="1"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8567596" y="455223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48" name="AutoShape 24"/>
            <p:cNvCxnSpPr>
              <a:cxnSpLocks noChangeShapeType="1"/>
              <a:stCxn id="46" idx="4"/>
              <a:endCxn id="47" idx="0"/>
            </p:cNvCxnSpPr>
            <p:nvPr>
              <p:custDataLst>
                <p:tags r:id="rId53"/>
              </p:custDataLst>
            </p:nvPr>
          </p:nvCxnSpPr>
          <p:spPr bwMode="auto">
            <a:xfrm rot="16200000" flipH="1">
              <a:off x="8541124" y="4389959"/>
              <a:ext cx="215153" cy="1093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25"/>
            <p:cNvCxnSpPr>
              <a:cxnSpLocks noChangeShapeType="1"/>
              <a:stCxn id="44" idx="5"/>
              <a:endCxn id="46" idx="0"/>
            </p:cNvCxnSpPr>
            <p:nvPr>
              <p:custDataLst>
                <p:tags r:id="rId54"/>
              </p:custDataLst>
            </p:nvPr>
          </p:nvCxnSpPr>
          <p:spPr bwMode="auto">
            <a:xfrm rot="16200000" flipH="1">
              <a:off x="8441228" y="3982601"/>
              <a:ext cx="249174" cy="563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7" name="Group 86"/>
          <p:cNvGrpSpPr/>
          <p:nvPr/>
        </p:nvGrpSpPr>
        <p:grpSpPr>
          <a:xfrm>
            <a:off x="5029200" y="3780460"/>
            <a:ext cx="3405612" cy="2544140"/>
            <a:chOff x="4833796" y="3780460"/>
            <a:chExt cx="3405612" cy="2544140"/>
          </a:xfrm>
        </p:grpSpPr>
        <p:sp>
          <p:nvSpPr>
            <p:cNvPr id="52" name="Oval 4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434404" y="477106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" name="Oval 7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300804" y="472175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Oval 8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053404" y="431386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Oval 9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681050" y="4251107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Oval 1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41541" y="378046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58" name="AutoShape 11"/>
            <p:cNvCxnSpPr>
              <a:cxnSpLocks noChangeShapeType="1"/>
              <a:stCxn id="57" idx="3"/>
              <a:endCxn id="56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5816852" y="3962836"/>
              <a:ext cx="664298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9" name="AutoShape 12"/>
            <p:cNvCxnSpPr>
              <a:cxnSpLocks noChangeShapeType="1"/>
              <a:stCxn id="57" idx="5"/>
              <a:endCxn id="55" idx="0"/>
            </p:cNvCxnSpPr>
            <p:nvPr>
              <p:custDataLst>
                <p:tags r:id="rId11"/>
              </p:custDataLst>
            </p:nvPr>
          </p:nvCxnSpPr>
          <p:spPr bwMode="auto">
            <a:xfrm rot="16200000" flipH="1">
              <a:off x="6750671" y="3875324"/>
              <a:ext cx="361233" cy="5158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0" name="AutoShape 14"/>
            <p:cNvCxnSpPr>
              <a:cxnSpLocks noChangeShapeType="1"/>
              <a:stCxn id="55" idx="5"/>
              <a:endCxn id="52" idx="0"/>
            </p:cNvCxnSpPr>
            <p:nvPr>
              <p:custDataLst>
                <p:tags r:id="rId12"/>
              </p:custDataLst>
            </p:nvPr>
          </p:nvCxnSpPr>
          <p:spPr bwMode="auto">
            <a:xfrm rot="16200000" flipH="1">
              <a:off x="7285203" y="4486056"/>
              <a:ext cx="285033" cy="2849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" name="AutoShape 15"/>
            <p:cNvCxnSpPr>
              <a:cxnSpLocks noChangeShapeType="1"/>
              <a:stCxn id="56" idx="3"/>
              <a:endCxn id="54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5436606" y="4433483"/>
              <a:ext cx="284053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4" name="Oval 18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772400" y="519240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Oval 19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891604" y="560926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68" name="AutoShape 24"/>
            <p:cNvCxnSpPr>
              <a:cxnSpLocks noChangeShapeType="1"/>
              <a:stCxn id="64" idx="4"/>
              <a:endCxn id="65" idx="0"/>
            </p:cNvCxnSpPr>
            <p:nvPr>
              <p:custDataLst>
                <p:tags r:id="rId16"/>
              </p:custDataLst>
            </p:nvPr>
          </p:nvCxnSpPr>
          <p:spPr bwMode="auto">
            <a:xfrm rot="16200000" flipH="1">
              <a:off x="7860228" y="5442081"/>
              <a:ext cx="215153" cy="1192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25"/>
            <p:cNvCxnSpPr>
              <a:cxnSpLocks noChangeShapeType="1"/>
              <a:stCxn id="52" idx="5"/>
              <a:endCxn id="64" idx="0"/>
            </p:cNvCxnSpPr>
            <p:nvPr>
              <p:custDataLst>
                <p:tags r:id="rId17"/>
              </p:custDataLst>
            </p:nvPr>
          </p:nvCxnSpPr>
          <p:spPr bwMode="auto">
            <a:xfrm rot="16200000" flipH="1">
              <a:off x="7662630" y="4946829"/>
              <a:ext cx="249174" cy="2419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0" name="Oval 22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105400" y="5211731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71" name="AutoShape 23"/>
            <p:cNvCxnSpPr>
              <a:cxnSpLocks noChangeShapeType="1"/>
              <a:endCxn id="70" idx="0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5241202" y="4923460"/>
              <a:ext cx="93930" cy="278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4" name="Oval 4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967804" y="612289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75" name="AutoShape 14"/>
            <p:cNvCxnSpPr>
              <a:cxnSpLocks noChangeShapeType="1"/>
              <a:endCxn id="74" idx="0"/>
            </p:cNvCxnSpPr>
            <p:nvPr>
              <p:custDataLst>
                <p:tags r:id="rId21"/>
              </p:custDataLst>
            </p:nvPr>
          </p:nvCxnSpPr>
          <p:spPr bwMode="auto">
            <a:xfrm rot="16200000" flipH="1">
              <a:off x="7941201" y="5960489"/>
              <a:ext cx="285034" cy="397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0" name="Oval 19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986196" y="5625354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81" name="AutoShape 24"/>
            <p:cNvCxnSpPr>
              <a:cxnSpLocks noChangeShapeType="1"/>
              <a:stCxn id="70" idx="4"/>
              <a:endCxn id="80" idx="0"/>
            </p:cNvCxnSpPr>
            <p:nvPr>
              <p:custDataLst>
                <p:tags r:id="rId23"/>
              </p:custDataLst>
            </p:nvPr>
          </p:nvCxnSpPr>
          <p:spPr bwMode="auto">
            <a:xfrm rot="5400000">
              <a:off x="5075642" y="5459793"/>
              <a:ext cx="211917" cy="1192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" name="Oval 4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833796" y="6096000"/>
              <a:ext cx="271604" cy="20170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83" name="AutoShape 14"/>
            <p:cNvCxnSpPr>
              <a:cxnSpLocks noChangeShapeType="1"/>
              <a:stCxn id="80" idx="4"/>
              <a:endCxn id="82" idx="0"/>
            </p:cNvCxnSpPr>
            <p:nvPr>
              <p:custDataLst>
                <p:tags r:id="rId25"/>
              </p:custDataLst>
            </p:nvPr>
          </p:nvCxnSpPr>
          <p:spPr bwMode="auto">
            <a:xfrm rot="5400000">
              <a:off x="4911328" y="5885330"/>
              <a:ext cx="268940" cy="152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3208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 animBg="1"/>
      <p:bldP spid="3031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Potential Balance Conditions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71600"/>
            <a:ext cx="8229600" cy="5014913"/>
          </a:xfrm>
        </p:spPr>
        <p:txBody>
          <a:bodyPr/>
          <a:lstStyle/>
          <a:p>
            <a:pPr marL="533400" indent="-533400">
              <a:buFont typeface="+mj-lt"/>
              <a:buAutoNum type="arabicPeriod" startAt="3"/>
            </a:pPr>
            <a:r>
              <a:rPr lang="en-US" dirty="0" smtClean="0"/>
              <a:t>Left and right </a:t>
            </a:r>
            <a:r>
              <a:rPr lang="en-US" dirty="0" err="1" smtClean="0"/>
              <a:t>subtrees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00FF"/>
                </a:solidFill>
              </a:rPr>
              <a:t>every node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have equal number of nodes</a:t>
            </a:r>
          </a:p>
          <a:p>
            <a:pPr marL="533400" indent="-533400"/>
            <a:endParaRPr lang="en-US" dirty="0" smtClean="0"/>
          </a:p>
          <a:p>
            <a:pPr marL="533400" indent="-533400"/>
            <a:endParaRPr lang="en-US" dirty="0" smtClean="0"/>
          </a:p>
          <a:p>
            <a:pPr marL="533400" indent="-533400"/>
            <a:endParaRPr lang="en-US" dirty="0" smtClean="0"/>
          </a:p>
          <a:p>
            <a:pPr marL="533400" indent="-533400">
              <a:buFont typeface="+mj-lt"/>
              <a:buAutoNum type="arabicPeriod" startAt="4"/>
            </a:pPr>
            <a:r>
              <a:rPr lang="en-US" dirty="0" smtClean="0"/>
              <a:t>Left and right </a:t>
            </a:r>
            <a:r>
              <a:rPr lang="en-US" dirty="0" err="1" smtClean="0"/>
              <a:t>subtrees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00FF"/>
                </a:solidFill>
              </a:rPr>
              <a:t>every node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have equal </a:t>
            </a:r>
            <a:r>
              <a:rPr lang="en-US" i="1" dirty="0" smtClean="0"/>
              <a:t>height</a:t>
            </a:r>
          </a:p>
        </p:txBody>
      </p:sp>
      <p:sp>
        <p:nvSpPr>
          <p:cNvPr id="303108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209800"/>
            <a:ext cx="3657600" cy="6096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Too strong!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Only perfect trees (2</a:t>
            </a:r>
            <a:r>
              <a:rPr lang="en-US" sz="2000" i="1" baseline="3000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i="1" dirty="0">
                <a:solidFill>
                  <a:srgbClr val="000000"/>
                </a:solidFill>
                <a:latin typeface="Arial"/>
              </a:rPr>
              <a:t> – 1 nodes)</a:t>
            </a:r>
          </a:p>
        </p:txBody>
      </p:sp>
      <p:sp>
        <p:nvSpPr>
          <p:cNvPr id="303109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4191000"/>
            <a:ext cx="3657600" cy="685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Too strong!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Only perfect trees (2</a:t>
            </a:r>
            <a:r>
              <a:rPr lang="en-US" sz="2000" i="1" baseline="3000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i="1" dirty="0">
                <a:solidFill>
                  <a:srgbClr val="000000"/>
                </a:solidFill>
                <a:latin typeface="Arial"/>
              </a:rPr>
              <a:t> – 1 nodes)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3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828923" y="2783541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Oval 6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6399291" y="2312894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Oval 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2312894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9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6019046" y="1842247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Oval 10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6779537" y="1371600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18" name="AutoShape 11"/>
          <p:cNvCxnSpPr>
            <a:cxnSpLocks noChangeShapeType="1"/>
            <a:stCxn id="17" idx="3"/>
            <a:endCxn id="16" idx="0"/>
          </p:cNvCxnSpPr>
          <p:nvPr>
            <p:custDataLst>
              <p:tags r:id="rId10"/>
            </p:custDataLst>
          </p:nvPr>
        </p:nvCxnSpPr>
        <p:spPr bwMode="auto">
          <a:xfrm flipH="1">
            <a:off x="6154848" y="1553976"/>
            <a:ext cx="664298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12"/>
          <p:cNvCxnSpPr>
            <a:cxnSpLocks noChangeShapeType="1"/>
            <a:stCxn id="17" idx="5"/>
            <a:endCxn id="67" idx="1"/>
          </p:cNvCxnSpPr>
          <p:nvPr>
            <p:custDataLst>
              <p:tags r:id="rId11"/>
            </p:custDataLst>
          </p:nvPr>
        </p:nvCxnSpPr>
        <p:spPr bwMode="auto">
          <a:xfrm rot="16200000" flipH="1">
            <a:off x="7138298" y="1416833"/>
            <a:ext cx="314572" cy="5684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15"/>
          <p:cNvCxnSpPr>
            <a:cxnSpLocks noChangeShapeType="1"/>
            <a:stCxn id="16" idx="3"/>
            <a:endCxn id="14" idx="0"/>
          </p:cNvCxnSpPr>
          <p:nvPr>
            <p:custDataLst>
              <p:tags r:id="rId12"/>
            </p:custDataLst>
          </p:nvPr>
        </p:nvCxnSpPr>
        <p:spPr bwMode="auto">
          <a:xfrm flipH="1">
            <a:off x="5774602" y="2024623"/>
            <a:ext cx="284053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16"/>
          <p:cNvCxnSpPr>
            <a:cxnSpLocks noChangeShapeType="1"/>
            <a:stCxn id="16" idx="5"/>
            <a:endCxn id="13" idx="0"/>
          </p:cNvCxnSpPr>
          <p:nvPr>
            <p:custDataLst>
              <p:tags r:id="rId13"/>
            </p:custDataLst>
          </p:nvPr>
        </p:nvCxnSpPr>
        <p:spPr bwMode="auto">
          <a:xfrm>
            <a:off x="6251041" y="2024623"/>
            <a:ext cx="284052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17"/>
          <p:cNvCxnSpPr>
            <a:cxnSpLocks noChangeShapeType="1"/>
            <a:stCxn id="14" idx="5"/>
            <a:endCxn id="10" idx="0"/>
          </p:cNvCxnSpPr>
          <p:nvPr>
            <p:custDataLst>
              <p:tags r:id="rId14"/>
            </p:custDataLst>
          </p:nvPr>
        </p:nvCxnSpPr>
        <p:spPr bwMode="auto">
          <a:xfrm>
            <a:off x="5870795" y="2495270"/>
            <a:ext cx="93929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Oval 20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589414" y="2783541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28" name="AutoShape 21"/>
          <p:cNvCxnSpPr>
            <a:cxnSpLocks noChangeShapeType="1"/>
            <a:stCxn id="13" idx="5"/>
            <a:endCxn id="27" idx="0"/>
          </p:cNvCxnSpPr>
          <p:nvPr>
            <p:custDataLst>
              <p:tags r:id="rId16"/>
            </p:custDataLst>
          </p:nvPr>
        </p:nvCxnSpPr>
        <p:spPr bwMode="auto">
          <a:xfrm>
            <a:off x="6631286" y="2495270"/>
            <a:ext cx="93929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" name="Oval 22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5443396" y="2802871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4" name="AutoShape 23"/>
          <p:cNvCxnSpPr>
            <a:cxnSpLocks noChangeShapeType="1"/>
            <a:endCxn id="33" idx="0"/>
          </p:cNvCxnSpPr>
          <p:nvPr>
            <p:custDataLst>
              <p:tags r:id="rId18"/>
            </p:custDataLst>
          </p:nvPr>
        </p:nvCxnSpPr>
        <p:spPr bwMode="auto">
          <a:xfrm flipH="1">
            <a:off x="5579198" y="2514600"/>
            <a:ext cx="93930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" name="Oval 22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6205396" y="2770094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6" name="AutoShape 23"/>
          <p:cNvCxnSpPr>
            <a:cxnSpLocks noChangeShapeType="1"/>
            <a:endCxn id="35" idx="0"/>
          </p:cNvCxnSpPr>
          <p:nvPr>
            <p:custDataLst>
              <p:tags r:id="rId20"/>
            </p:custDataLst>
          </p:nvPr>
        </p:nvCxnSpPr>
        <p:spPr bwMode="auto">
          <a:xfrm flipH="1">
            <a:off x="6341198" y="2481823"/>
            <a:ext cx="93930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2" name="Oval 3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7349905" y="2770094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" name="Oval 6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7920273" y="2299447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" name="Oval 7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7159782" y="2299447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7" name="Oval 9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7540028" y="1828800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72" name="AutoShape 15"/>
          <p:cNvCxnSpPr>
            <a:cxnSpLocks noChangeShapeType="1"/>
            <a:stCxn id="67" idx="3"/>
            <a:endCxn id="66" idx="0"/>
          </p:cNvCxnSpPr>
          <p:nvPr>
            <p:custDataLst>
              <p:tags r:id="rId25"/>
            </p:custDataLst>
          </p:nvPr>
        </p:nvCxnSpPr>
        <p:spPr bwMode="auto">
          <a:xfrm flipH="1">
            <a:off x="7295584" y="2011176"/>
            <a:ext cx="284053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" name="AutoShape 16"/>
          <p:cNvCxnSpPr>
            <a:cxnSpLocks noChangeShapeType="1"/>
            <a:stCxn id="67" idx="5"/>
            <a:endCxn id="63" idx="0"/>
          </p:cNvCxnSpPr>
          <p:nvPr>
            <p:custDataLst>
              <p:tags r:id="rId26"/>
            </p:custDataLst>
          </p:nvPr>
        </p:nvCxnSpPr>
        <p:spPr bwMode="auto">
          <a:xfrm>
            <a:off x="7772023" y="2011176"/>
            <a:ext cx="284052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6" name="AutoShape 17"/>
          <p:cNvCxnSpPr>
            <a:cxnSpLocks noChangeShapeType="1"/>
            <a:stCxn id="66" idx="5"/>
            <a:endCxn id="62" idx="0"/>
          </p:cNvCxnSpPr>
          <p:nvPr>
            <p:custDataLst>
              <p:tags r:id="rId27"/>
            </p:custDataLst>
          </p:nvPr>
        </p:nvCxnSpPr>
        <p:spPr bwMode="auto">
          <a:xfrm>
            <a:off x="7391777" y="2481823"/>
            <a:ext cx="93929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7" name="Oval 20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8110396" y="2770094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78" name="AutoShape 21"/>
          <p:cNvCxnSpPr>
            <a:cxnSpLocks noChangeShapeType="1"/>
            <a:stCxn id="63" idx="5"/>
            <a:endCxn id="77" idx="0"/>
          </p:cNvCxnSpPr>
          <p:nvPr>
            <p:custDataLst>
              <p:tags r:id="rId29"/>
            </p:custDataLst>
          </p:nvPr>
        </p:nvCxnSpPr>
        <p:spPr bwMode="auto">
          <a:xfrm>
            <a:off x="8152268" y="2481823"/>
            <a:ext cx="93929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" name="Oval 22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6964378" y="2789424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84" name="AutoShape 23"/>
          <p:cNvCxnSpPr>
            <a:cxnSpLocks noChangeShapeType="1"/>
            <a:endCxn id="79" idx="0"/>
          </p:cNvCxnSpPr>
          <p:nvPr>
            <p:custDataLst>
              <p:tags r:id="rId31"/>
            </p:custDataLst>
          </p:nvPr>
        </p:nvCxnSpPr>
        <p:spPr bwMode="auto">
          <a:xfrm flipH="1">
            <a:off x="7100180" y="2501153"/>
            <a:ext cx="93930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5" name="Oval 22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7726378" y="2756647"/>
            <a:ext cx="271604" cy="2017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86" name="AutoShape 23"/>
          <p:cNvCxnSpPr>
            <a:cxnSpLocks noChangeShapeType="1"/>
            <a:endCxn id="85" idx="0"/>
          </p:cNvCxnSpPr>
          <p:nvPr>
            <p:custDataLst>
              <p:tags r:id="rId33"/>
            </p:custDataLst>
          </p:nvPr>
        </p:nvCxnSpPr>
        <p:spPr bwMode="auto">
          <a:xfrm flipH="1">
            <a:off x="7862180" y="2468376"/>
            <a:ext cx="93930" cy="27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005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 animBg="1"/>
      <p:bldP spid="30310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27" grpId="0" animBg="1"/>
      <p:bldP spid="33" grpId="0" animBg="1"/>
      <p:bldP spid="35" grpId="0" animBg="1"/>
      <p:bldP spid="62" grpId="0" animBg="1"/>
      <p:bldP spid="63" grpId="0" animBg="1"/>
      <p:bldP spid="66" grpId="0" animBg="1"/>
      <p:bldP spid="67" grpId="0" animBg="1"/>
      <p:bldP spid="77" grpId="0" animBg="1"/>
      <p:bldP spid="79" grpId="0" animBg="1"/>
      <p:bldP spid="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3429000" cy="457200"/>
          </a:xfrm>
        </p:spPr>
        <p:txBody>
          <a:bodyPr/>
          <a:lstStyle/>
          <a:p>
            <a:fld id="{5CF82CBE-DADA-47CE-83AB-4F35C1CE1BFC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AVL Balance Condition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68445" y="1371600"/>
            <a:ext cx="8534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Left </a:t>
            </a:r>
            <a:r>
              <a:rPr lang="en-US" dirty="0"/>
              <a:t>and right </a:t>
            </a:r>
            <a:r>
              <a:rPr lang="en-US" dirty="0" err="1"/>
              <a:t>subtrees</a:t>
            </a:r>
            <a:r>
              <a:rPr lang="en-US" dirty="0"/>
              <a:t> of </a:t>
            </a:r>
            <a:r>
              <a:rPr lang="en-US" i="1" dirty="0">
                <a:solidFill>
                  <a:srgbClr val="0000FF"/>
                </a:solidFill>
              </a:rPr>
              <a:t>every </a:t>
            </a:r>
            <a:r>
              <a:rPr lang="en-US" i="1" dirty="0" smtClean="0">
                <a:solidFill>
                  <a:srgbClr val="0000FF"/>
                </a:solidFill>
              </a:rPr>
              <a:t>node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/>
              <a:t>have </a:t>
            </a:r>
            <a:r>
              <a:rPr lang="en-US" i="1" dirty="0" smtClean="0">
                <a:solidFill>
                  <a:srgbClr val="0000FF"/>
                </a:solidFill>
              </a:rPr>
              <a:t>heights</a:t>
            </a:r>
            <a:r>
              <a:rPr lang="en-US" i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differing by at most 1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b="1" dirty="0"/>
          </a:p>
          <a:p>
            <a:pPr>
              <a:buFontTx/>
              <a:buNone/>
            </a:pPr>
            <a:r>
              <a:rPr lang="en-US" i="1" dirty="0" smtClean="0"/>
              <a:t>Definition</a:t>
            </a:r>
            <a:r>
              <a:rPr lang="en-US" dirty="0" smtClean="0"/>
              <a:t>:  </a:t>
            </a:r>
            <a:r>
              <a:rPr lang="en-US" b="1" dirty="0" smtClean="0">
                <a:solidFill>
                  <a:srgbClr val="FF0000"/>
                </a:solidFill>
              </a:rPr>
              <a:t>balance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node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/>
              <a:t>= </a:t>
            </a:r>
            <a:r>
              <a:rPr lang="en-US" dirty="0" smtClean="0"/>
              <a:t>height(</a:t>
            </a:r>
            <a:r>
              <a:rPr lang="en-US" i="1" dirty="0" err="1" smtClean="0"/>
              <a:t>node</a:t>
            </a:r>
            <a:r>
              <a:rPr lang="en-US" dirty="0" err="1" smtClean="0"/>
              <a:t>.left</a:t>
            </a:r>
            <a:r>
              <a:rPr lang="en-US" dirty="0"/>
              <a:t>) – </a:t>
            </a:r>
            <a:r>
              <a:rPr lang="en-US" dirty="0" smtClean="0"/>
              <a:t>height(</a:t>
            </a:r>
            <a:r>
              <a:rPr lang="en-US" i="1" dirty="0" err="1" smtClean="0"/>
              <a:t>node</a:t>
            </a:r>
            <a:r>
              <a:rPr lang="en-US" dirty="0" err="1" smtClean="0"/>
              <a:t>.right</a:t>
            </a:r>
            <a:r>
              <a:rPr lang="en-US" dirty="0"/>
              <a:t>)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AVL </a:t>
            </a:r>
            <a:r>
              <a:rPr lang="en-US" i="1" dirty="0"/>
              <a:t>property</a:t>
            </a:r>
            <a:r>
              <a:rPr lang="en-US" dirty="0"/>
              <a:t>: 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chemeClr val="accent2"/>
                </a:solidFill>
              </a:rPr>
              <a:t>for every node </a:t>
            </a:r>
            <a:r>
              <a:rPr lang="en-US" b="1" i="1" dirty="0" smtClean="0">
                <a:solidFill>
                  <a:schemeClr val="accent2"/>
                </a:solidFill>
              </a:rPr>
              <a:t>x,   </a:t>
            </a:r>
            <a:r>
              <a:rPr lang="en-US" b="1" dirty="0" smtClean="0">
                <a:solidFill>
                  <a:srgbClr val="FF0000"/>
                </a:solidFill>
              </a:rPr>
              <a:t>–1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 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balance(</a:t>
            </a:r>
            <a:r>
              <a:rPr lang="en-US" b="1" i="1" dirty="0">
                <a:solidFill>
                  <a:srgbClr val="FF0000"/>
                </a:solidFill>
                <a:sym typeface="Symbol" pitchFamily="18" charset="2"/>
              </a:rPr>
              <a:t>x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) 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1   </a:t>
            </a:r>
            <a:endParaRPr lang="en-US" b="1" i="1" dirty="0">
              <a:solidFill>
                <a:srgbClr val="FF0000"/>
              </a:solidFill>
            </a:endParaRPr>
          </a:p>
          <a:p>
            <a:pPr lvl="3"/>
            <a:endParaRPr lang="en-US" dirty="0"/>
          </a:p>
          <a:p>
            <a:r>
              <a:rPr lang="en-US" dirty="0"/>
              <a:t>Ensures small depth</a:t>
            </a:r>
          </a:p>
          <a:p>
            <a:pPr lvl="1"/>
            <a:r>
              <a:rPr lang="en-US" dirty="0" smtClean="0"/>
              <a:t>This is because an </a:t>
            </a:r>
            <a:r>
              <a:rPr lang="en-US" dirty="0"/>
              <a:t>AVL tree of </a:t>
            </a:r>
            <a:r>
              <a:rPr lang="en-US" dirty="0" smtClean="0"/>
              <a:t>height </a:t>
            </a:r>
            <a:r>
              <a:rPr lang="en-US" i="1" dirty="0" smtClean="0"/>
              <a:t>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must </a:t>
            </a:r>
            <a:r>
              <a:rPr lang="en-US" dirty="0"/>
              <a:t>have </a:t>
            </a:r>
            <a:r>
              <a:rPr lang="en-US" dirty="0" smtClean="0"/>
              <a:t>a number of nodes </a:t>
            </a:r>
            <a:r>
              <a:rPr lang="en-US" i="1" dirty="0" smtClean="0"/>
              <a:t>exponential</a:t>
            </a:r>
            <a:r>
              <a:rPr lang="en-US" dirty="0" smtClean="0"/>
              <a:t> in </a:t>
            </a:r>
            <a:r>
              <a:rPr lang="en-US" i="1" dirty="0" smtClean="0"/>
              <a:t>h </a:t>
            </a:r>
          </a:p>
          <a:p>
            <a:pPr marL="457200" lvl="1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</a:t>
            </a:r>
            <a:r>
              <a:rPr lang="en-US" i="1" dirty="0" smtClean="0">
                <a:solidFill>
                  <a:srgbClr val="C00000"/>
                </a:solidFill>
              </a:rPr>
              <a:t>Thus height must be </a:t>
            </a:r>
            <a:r>
              <a:rPr lang="en-US" b="1" i="1" dirty="0" smtClean="0">
                <a:solidFill>
                  <a:srgbClr val="C00000"/>
                </a:solidFill>
              </a:rPr>
              <a:t>log(number of nodes).    </a:t>
            </a:r>
          </a:p>
          <a:p>
            <a:pPr lvl="1"/>
            <a:endParaRPr lang="en-US" i="1" dirty="0"/>
          </a:p>
          <a:p>
            <a:r>
              <a:rPr lang="en-US" dirty="0" smtClean="0"/>
              <a:t>Efficient </a:t>
            </a:r>
            <a:r>
              <a:rPr lang="en-US" dirty="0"/>
              <a:t>to maintain</a:t>
            </a:r>
          </a:p>
          <a:p>
            <a:pPr lvl="1"/>
            <a:r>
              <a:rPr lang="en-US" dirty="0"/>
              <a:t>Using single and double rotations</a:t>
            </a:r>
          </a:p>
        </p:txBody>
      </p:sp>
      <p:sp>
        <p:nvSpPr>
          <p:cNvPr id="237572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CC99"/>
                </a:solidFill>
                <a:latin typeface="Times New Roman" pitchFamily="18" charset="0"/>
              </a:rPr>
              <a:t>Adelson-Velskii and Landis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Spring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CSE373: Data Structures &amp; Algorithms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5" name="Picture 3" descr="C:\Users\Shapiro\AppData\Local\Microsoft\Windows\Temporary Internet Files\Content.IE5\N8G9AB0X\happy-smiley-picture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60" y="5348984"/>
            <a:ext cx="1564240" cy="117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1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3FB4-0CEE-4CDE-9E9E-CFB7392ADB87}" type="slidenum">
              <a:rPr lang="en-US"/>
              <a:pPr/>
              <a:t>9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AVL Tree </a:t>
            </a:r>
            <a:r>
              <a:rPr lang="en-US" dirty="0"/>
              <a:t>Data Structure</a:t>
            </a:r>
          </a:p>
        </p:txBody>
      </p:sp>
      <p:sp>
        <p:nvSpPr>
          <p:cNvPr id="238618" name="Rectangle 26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685800" y="1371600"/>
            <a:ext cx="7353300" cy="4953000"/>
          </a:xfrm>
        </p:spPr>
        <p:txBody>
          <a:bodyPr/>
          <a:lstStyle/>
          <a:p>
            <a:pPr marL="457200" indent="-457200">
              <a:buNone/>
            </a:pPr>
            <a:r>
              <a:rPr lang="en-US" sz="2000" dirty="0"/>
              <a:t>An AVL tree is a </a:t>
            </a:r>
            <a:r>
              <a:rPr lang="en-US" sz="2000" dirty="0">
                <a:solidFill>
                  <a:srgbClr val="0000FF"/>
                </a:solidFill>
              </a:rPr>
              <a:t>self-balancing </a:t>
            </a:r>
            <a:r>
              <a:rPr lang="en-US" sz="2000" dirty="0"/>
              <a:t>binary search tree.</a:t>
            </a:r>
          </a:p>
          <a:p>
            <a:pPr marL="457200" indent="-457200">
              <a:buFontTx/>
              <a:buNone/>
            </a:pPr>
            <a:endParaRPr lang="en-US" sz="2000" i="1" dirty="0" smtClean="0"/>
          </a:p>
          <a:p>
            <a:pPr marL="457200" indent="-457200">
              <a:buFontTx/>
              <a:buNone/>
            </a:pPr>
            <a:r>
              <a:rPr lang="en-US" sz="2000" i="1" dirty="0" smtClean="0"/>
              <a:t>Structural </a:t>
            </a:r>
            <a:r>
              <a:rPr lang="en-US" sz="2000" i="1" dirty="0"/>
              <a:t>properties</a:t>
            </a:r>
          </a:p>
          <a:p>
            <a:pPr marL="838200" lvl="1" indent="-381000">
              <a:buFontTx/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Binary tree </a:t>
            </a:r>
            <a:r>
              <a:rPr lang="en-US" sz="2000" dirty="0" smtClean="0"/>
              <a:t>property (</a:t>
            </a:r>
            <a:r>
              <a:rPr lang="en-US" sz="2000" dirty="0"/>
              <a:t>same as BST</a:t>
            </a:r>
            <a:r>
              <a:rPr lang="en-US" sz="2000" dirty="0" smtClean="0"/>
              <a:t>)</a:t>
            </a:r>
            <a:endParaRPr lang="en-US" sz="2000" dirty="0"/>
          </a:p>
          <a:p>
            <a:pPr marL="838200" lvl="1" indent="-381000">
              <a:buFontTx/>
              <a:buAutoNum type="arabicPeriod"/>
            </a:pPr>
            <a:r>
              <a:rPr lang="en-US" sz="2000" dirty="0" smtClean="0">
                <a:solidFill>
                  <a:srgbClr val="0000FF"/>
                </a:solidFill>
              </a:rPr>
              <a:t>Order</a:t>
            </a:r>
            <a:r>
              <a:rPr lang="en-US" sz="2000" dirty="0" smtClean="0"/>
              <a:t> property </a:t>
            </a:r>
            <a:r>
              <a:rPr lang="en-US" sz="2000" dirty="0" smtClean="0">
                <a:sym typeface="Symbol" pitchFamily="18" charset="2"/>
              </a:rPr>
              <a:t>(same </a:t>
            </a:r>
            <a:r>
              <a:rPr lang="en-US" sz="2000" dirty="0">
                <a:sym typeface="Symbol" pitchFamily="18" charset="2"/>
              </a:rPr>
              <a:t>as for </a:t>
            </a:r>
            <a:r>
              <a:rPr lang="en-US" sz="2000" dirty="0" smtClean="0">
                <a:sym typeface="Symbol" pitchFamily="18" charset="2"/>
              </a:rPr>
              <a:t>BST)</a:t>
            </a:r>
            <a:endParaRPr lang="en-US" sz="2000" dirty="0">
              <a:sym typeface="Symbol" pitchFamily="18" charset="2"/>
            </a:endParaRPr>
          </a:p>
          <a:p>
            <a:pPr marL="457200" lvl="1" indent="0">
              <a:buNone/>
            </a:pPr>
            <a:endParaRPr lang="en-US" sz="2000" dirty="0"/>
          </a:p>
          <a:p>
            <a:pPr marL="838200" lvl="1" indent="-381000">
              <a:buFontTx/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Balance property: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/>
              <a:t>balance of every node </a:t>
            </a:r>
            <a:r>
              <a:rPr lang="en-US" sz="2000" dirty="0" smtClean="0"/>
              <a:t>is between </a:t>
            </a:r>
            <a:r>
              <a:rPr lang="en-US" sz="2000" dirty="0"/>
              <a:t>-1 and </a:t>
            </a:r>
            <a:r>
              <a:rPr lang="en-US" sz="2000" dirty="0" smtClean="0"/>
              <a:t>1</a:t>
            </a:r>
            <a:endParaRPr lang="en-US" sz="2000" dirty="0">
              <a:solidFill>
                <a:schemeClr val="accent2"/>
              </a:solidFill>
            </a:endParaRPr>
          </a:p>
          <a:p>
            <a:pPr marL="838200" lvl="1" indent="-381000">
              <a:buFontTx/>
              <a:buNone/>
            </a:pPr>
            <a:endParaRPr lang="en-US" sz="2000" dirty="0" smtClean="0"/>
          </a:p>
          <a:p>
            <a:pPr marL="838200" lvl="1" indent="-381000">
              <a:buFontTx/>
              <a:buNone/>
            </a:pPr>
            <a:r>
              <a:rPr lang="en-US" sz="2000" dirty="0" smtClean="0"/>
              <a:t>Result: </a:t>
            </a:r>
            <a:r>
              <a:rPr lang="en-US" sz="2000" b="1" dirty="0" smtClean="0">
                <a:solidFill>
                  <a:srgbClr val="0000FF"/>
                </a:solidFill>
              </a:rPr>
              <a:t>Worst-case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depth </a:t>
            </a:r>
            <a:r>
              <a:rPr lang="en-US" sz="2000" dirty="0" smtClean="0">
                <a:solidFill>
                  <a:srgbClr val="0000FF"/>
                </a:solidFill>
              </a:rPr>
              <a:t>is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O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(log </a:t>
            </a:r>
            <a:r>
              <a:rPr lang="en-US" sz="2000" i="1" dirty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sz="2000" dirty="0">
                <a:solidFill>
                  <a:srgbClr val="0000FF"/>
                </a:solidFill>
                <a:sym typeface="Symbol" pitchFamily="18" charset="2"/>
              </a:rPr>
              <a:t>)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  <a:sym typeface="Symbol" pitchFamily="18" charset="2"/>
              </a:rPr>
              <a:t> </a:t>
            </a:r>
            <a:endParaRPr lang="en-US" sz="2000" b="1" dirty="0" smtClean="0">
              <a:solidFill>
                <a:srgbClr val="0000FF"/>
              </a:solidFill>
              <a:latin typeface="Courier New" pitchFamily="49" charset="0"/>
              <a:sym typeface="Symbol" pitchFamily="18" charset="2"/>
            </a:endParaRP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Named after inventors </a:t>
            </a:r>
            <a:r>
              <a:rPr lang="en-US" sz="2000" dirty="0" err="1"/>
              <a:t>Adelson-Velskii</a:t>
            </a:r>
            <a:r>
              <a:rPr lang="en-US" sz="2000" dirty="0"/>
              <a:t> and Landis (AVL)</a:t>
            </a:r>
          </a:p>
          <a:p>
            <a:pPr lvl="1"/>
            <a:r>
              <a:rPr lang="en-US" sz="2000" dirty="0"/>
              <a:t>First invented in 1962</a:t>
            </a:r>
          </a:p>
          <a:p>
            <a:pPr marL="838200" lvl="1" indent="-381000">
              <a:buFontTx/>
              <a:buNone/>
            </a:pPr>
            <a:endParaRPr lang="en-US" sz="2000" b="1" dirty="0" smtClean="0">
              <a:solidFill>
                <a:srgbClr val="0000FF"/>
              </a:solidFill>
              <a:latin typeface="Courier New" pitchFamily="49" charset="0"/>
              <a:sym typeface="Symbol" pitchFamily="18" charset="2"/>
            </a:endParaRPr>
          </a:p>
          <a:p>
            <a:pPr marL="1257300" lvl="2" indent="-342900">
              <a:buFontTx/>
              <a:buNone/>
            </a:pPr>
            <a:endParaRPr lang="en-US" b="1" dirty="0">
              <a:solidFill>
                <a:srgbClr val="0000FF"/>
              </a:solidFill>
              <a:latin typeface="Courier New" pitchFamily="49" charset="0"/>
              <a:sym typeface="Symbol" pitchFamily="18" charset="2"/>
            </a:endParaRP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7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18" grpId="0" uiExpand="1" build="p" bldLvl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6161</TotalTime>
  <Words>2892</Words>
  <Application>Microsoft Office PowerPoint</Application>
  <PresentationFormat>On-screen Show (4:3)</PresentationFormat>
  <Paragraphs>961</Paragraphs>
  <Slides>40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Courier New</vt:lpstr>
      <vt:lpstr>Symbol</vt:lpstr>
      <vt:lpstr>Times New Roman</vt:lpstr>
      <vt:lpstr>Wingdings</vt:lpstr>
      <vt:lpstr>Office Theme</vt:lpstr>
      <vt:lpstr>dan_design_template</vt:lpstr>
      <vt:lpstr>CSE373: Data Structures &amp; Algorithms  Lecture 7: AVL Trees</vt:lpstr>
      <vt:lpstr>Announcements</vt:lpstr>
      <vt:lpstr>Review: Binary Search Tree (BST)</vt:lpstr>
      <vt:lpstr>BST: Efficiency of Operations?</vt:lpstr>
      <vt:lpstr>How can we make a BST efficient? </vt:lpstr>
      <vt:lpstr>Potential Balance Conditions</vt:lpstr>
      <vt:lpstr>Potential Balance Conditions</vt:lpstr>
      <vt:lpstr>The AVL Balance Condition</vt:lpstr>
      <vt:lpstr>The AVL Tree Data Structure</vt:lpstr>
      <vt:lpstr>Is this an AVL tree?</vt:lpstr>
      <vt:lpstr>Is this an AVL tree?</vt:lpstr>
      <vt:lpstr>What do AVL trees give us?</vt:lpstr>
      <vt:lpstr>An AVL Tree</vt:lpstr>
      <vt:lpstr>AVL tree operations</vt:lpstr>
      <vt:lpstr>Insert: detect potential imbalance</vt:lpstr>
      <vt:lpstr>Case #1: Example</vt:lpstr>
      <vt:lpstr>Fix: Apply “Single Rotation”</vt:lpstr>
      <vt:lpstr>The example generalized: Left of Left</vt:lpstr>
      <vt:lpstr>The general left-left case</vt:lpstr>
      <vt:lpstr>Another example: insert(16)</vt:lpstr>
      <vt:lpstr>The general right-right case</vt:lpstr>
      <vt:lpstr>Two cases to go</vt:lpstr>
      <vt:lpstr>Two cases to go</vt:lpstr>
      <vt:lpstr>Sometimes two wrongs make a right </vt:lpstr>
      <vt:lpstr>The general right-left case</vt:lpstr>
      <vt:lpstr>Comments</vt:lpstr>
      <vt:lpstr>The last case: left-right</vt:lpstr>
      <vt:lpstr>Insert, summarized</vt:lpstr>
      <vt:lpstr>Example</vt:lpstr>
      <vt:lpstr>Insert a 6</vt:lpstr>
      <vt:lpstr>Insert a 6</vt:lpstr>
      <vt:lpstr>Insert a 13</vt:lpstr>
      <vt:lpstr>Insert a 14</vt:lpstr>
      <vt:lpstr>Insert a 14</vt:lpstr>
      <vt:lpstr>Insert a 14</vt:lpstr>
      <vt:lpstr>Now efficiency</vt:lpstr>
      <vt:lpstr>Pros and Cons of AVL Trees</vt:lpstr>
      <vt:lpstr>Practice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CSE373: Data Structures &amp; Algorithms  Lecture 6: Binary Search Trees continued</dc:title>
  <dc:creator>Aaron Bauer</dc:creator>
  <cp:lastModifiedBy>lshapiro</cp:lastModifiedBy>
  <cp:revision>203</cp:revision>
  <cp:lastPrinted>2016-04-07T00:39:15Z</cp:lastPrinted>
  <dcterms:created xsi:type="dcterms:W3CDTF">2014-01-16T19:44:47Z</dcterms:created>
  <dcterms:modified xsi:type="dcterms:W3CDTF">2016-04-13T23:04:11Z</dcterms:modified>
</cp:coreProperties>
</file>