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2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9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9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2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3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7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ECB6-5C5F-484B-8F0C-65813931647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A52D-9A47-4549-8B09-4CFDBD97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0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Session</a:t>
            </a:r>
            <a:br>
              <a:rPr lang="en-US" dirty="0" smtClean="0"/>
            </a:br>
            <a:r>
              <a:rPr lang="en-US" sz="4400" dirty="0" smtClean="0"/>
              <a:t>Hash Collisions,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Ezgi, Shenqi, Bran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represent with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represent with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Friends on Facebook</a:t>
            </a:r>
          </a:p>
          <a:p>
            <a:pPr lvl="1"/>
            <a:r>
              <a:rPr lang="en-US" dirty="0" smtClean="0"/>
              <a:t>Enemies in the Marvel universe</a:t>
            </a:r>
          </a:p>
          <a:p>
            <a:r>
              <a:rPr lang="en-US" dirty="0" smtClean="0"/>
              <a:t>Road systems</a:t>
            </a:r>
          </a:p>
          <a:p>
            <a:r>
              <a:rPr lang="en-US" dirty="0" smtClean="0"/>
              <a:t>Course prerequisites</a:t>
            </a:r>
          </a:p>
          <a:p>
            <a:r>
              <a:rPr lang="en-US" dirty="0" smtClean="0"/>
              <a:t>Matrices</a:t>
            </a:r>
          </a:p>
          <a:p>
            <a:r>
              <a:rPr lang="en-US" dirty="0" smtClean="0"/>
              <a:t>Anything that deals with connecting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5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Facebook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nodes of this graph be?</a:t>
            </a:r>
          </a:p>
          <a:p>
            <a:r>
              <a:rPr lang="en-US" dirty="0" smtClean="0"/>
              <a:t>What about the edges?</a:t>
            </a:r>
          </a:p>
          <a:p>
            <a:r>
              <a:rPr lang="en-US" dirty="0" smtClean="0"/>
              <a:t>Is it a directed or an undirected graph?</a:t>
            </a:r>
          </a:p>
          <a:p>
            <a:r>
              <a:rPr lang="en-US" dirty="0" smtClean="0"/>
              <a:t>Is it connected?</a:t>
            </a:r>
          </a:p>
          <a:p>
            <a:r>
              <a:rPr lang="en-US" dirty="0" smtClean="0"/>
              <a:t>Is it dense or sparse?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4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Facebook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Nodes: People</a:t>
            </a:r>
          </a:p>
          <a:p>
            <a:r>
              <a:rPr lang="en-US" dirty="0" smtClean="0"/>
              <a:t>Edges: Friends</a:t>
            </a:r>
          </a:p>
          <a:p>
            <a:r>
              <a:rPr lang="en-US" dirty="0" smtClean="0"/>
              <a:t>Directed? No, but we could use directed edges for “follows”</a:t>
            </a:r>
          </a:p>
          <a:p>
            <a:r>
              <a:rPr lang="en-US" dirty="0" smtClean="0"/>
              <a:t>Connected</a:t>
            </a:r>
            <a:r>
              <a:rPr lang="en-US" dirty="0"/>
              <a:t>?</a:t>
            </a:r>
            <a:r>
              <a:rPr lang="en-US" dirty="0" smtClean="0"/>
              <a:t> Nearly (99.1% connected)</a:t>
            </a:r>
          </a:p>
          <a:p>
            <a:pPr lvl="1"/>
            <a:r>
              <a:rPr lang="en-US" dirty="0" smtClean="0"/>
              <a:t>2011 paper “The Anatomy of the Facebook </a:t>
            </a:r>
            <a:r>
              <a:rPr lang="en-US" dirty="0"/>
              <a:t>S</a:t>
            </a:r>
            <a:r>
              <a:rPr lang="en-US" dirty="0" smtClean="0"/>
              <a:t>ocial Graph” </a:t>
            </a:r>
            <a:r>
              <a:rPr lang="en-US" dirty="0" err="1" smtClean="0"/>
              <a:t>Ugander</a:t>
            </a:r>
            <a:r>
              <a:rPr lang="en-US" dirty="0" smtClean="0"/>
              <a:t>, et al.</a:t>
            </a:r>
          </a:p>
          <a:p>
            <a:r>
              <a:rPr lang="en-US" dirty="0" smtClean="0"/>
              <a:t>Dense or sparse? SPARSE!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48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Course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nodes of this graph be?</a:t>
            </a:r>
          </a:p>
          <a:p>
            <a:r>
              <a:rPr lang="en-US" dirty="0" smtClean="0"/>
              <a:t>What about the edges?</a:t>
            </a:r>
          </a:p>
          <a:p>
            <a:r>
              <a:rPr lang="en-US" dirty="0" smtClean="0"/>
              <a:t>Is it a directed or an undirected graph?</a:t>
            </a:r>
          </a:p>
          <a:p>
            <a:r>
              <a:rPr lang="en-US" dirty="0" smtClean="0"/>
              <a:t>Is it connected?</a:t>
            </a:r>
          </a:p>
          <a:p>
            <a:r>
              <a:rPr lang="en-US" dirty="0" smtClean="0"/>
              <a:t>Is it dense or sparse?</a:t>
            </a:r>
          </a:p>
          <a:p>
            <a:r>
              <a:rPr lang="en-US" dirty="0" smtClean="0"/>
              <a:t>What could we use for weights?</a:t>
            </a:r>
          </a:p>
          <a:p>
            <a:r>
              <a:rPr lang="en-US" dirty="0" smtClean="0"/>
              <a:t>What would a path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92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Course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Nodes: Courses</a:t>
            </a:r>
          </a:p>
          <a:p>
            <a:r>
              <a:rPr lang="en-US" dirty="0" smtClean="0"/>
              <a:t>Edges: Prerequisites</a:t>
            </a:r>
          </a:p>
          <a:p>
            <a:r>
              <a:rPr lang="en-US" dirty="0" smtClean="0"/>
              <a:t>Directed? Yes.</a:t>
            </a:r>
          </a:p>
          <a:p>
            <a:r>
              <a:rPr lang="en-US" dirty="0" smtClean="0"/>
              <a:t>Connected? Not strongly connected</a:t>
            </a:r>
          </a:p>
          <a:p>
            <a:pPr lvl="1"/>
            <a:r>
              <a:rPr lang="en-US" dirty="0" smtClean="0"/>
              <a:t>But if a program has one intro class that is a </a:t>
            </a:r>
            <a:r>
              <a:rPr lang="en-US" dirty="0" err="1" smtClean="0"/>
              <a:t>prereq</a:t>
            </a:r>
            <a:r>
              <a:rPr lang="en-US" dirty="0" smtClean="0"/>
              <a:t> for everything else, it would be weakly connected.</a:t>
            </a:r>
          </a:p>
          <a:p>
            <a:r>
              <a:rPr lang="en-US" dirty="0" smtClean="0"/>
              <a:t>Dense? No</a:t>
            </a:r>
          </a:p>
          <a:p>
            <a:r>
              <a:rPr lang="en-US" dirty="0" smtClean="0"/>
              <a:t>Weights: Maybe how difficult one class is given </a:t>
            </a:r>
            <a:r>
              <a:rPr lang="en-US" dirty="0" err="1" smtClean="0"/>
              <a:t>prereqs</a:t>
            </a:r>
            <a:r>
              <a:rPr lang="en-US" dirty="0"/>
              <a:t> </a:t>
            </a:r>
            <a:r>
              <a:rPr lang="en-US" dirty="0" smtClean="0"/>
              <a:t>taken</a:t>
            </a:r>
          </a:p>
          <a:p>
            <a:r>
              <a:rPr lang="en-US" dirty="0" smtClean="0"/>
              <a:t>Path: A possible plan of courses to 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9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Course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happen if this graph had cycles?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3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Course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happen if this graph had cycles?</a:t>
            </a:r>
          </a:p>
          <a:p>
            <a:pPr lvl="1"/>
            <a:r>
              <a:rPr lang="en-US" dirty="0" smtClean="0"/>
              <a:t>Some classes would be impossible to take</a:t>
            </a:r>
          </a:p>
          <a:p>
            <a:r>
              <a:rPr lang="en-US" dirty="0" smtClean="0"/>
              <a:t>This means it should be a tree (directed acyclic graph)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11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Plane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think of this graph as completely connected.</a:t>
            </a:r>
          </a:p>
          <a:p>
            <a:r>
              <a:rPr lang="en-US" dirty="0" smtClean="0"/>
              <a:t>But some paths might be VERY expensive.</a:t>
            </a:r>
          </a:p>
          <a:p>
            <a:pPr lvl="1"/>
            <a:r>
              <a:rPr lang="en-US" dirty="0" smtClean="0"/>
              <a:t>If you want a direct flight from SeaTac to Assumption Island, you’ll need a private plane.</a:t>
            </a:r>
          </a:p>
          <a:p>
            <a:r>
              <a:rPr lang="en-US" dirty="0" smtClean="0"/>
              <a:t>Simple path = flight plan with no repeats</a:t>
            </a:r>
          </a:p>
          <a:p>
            <a:r>
              <a:rPr lang="en-US" dirty="0" smtClean="0"/>
              <a:t>Cycle = Round trip</a:t>
            </a:r>
          </a:p>
        </p:txBody>
      </p:sp>
    </p:spTree>
    <p:extLst>
      <p:ext uri="{BB962C8B-B14F-4D97-AF65-F5344CB8AC3E}">
        <p14:creationId xmlns:p14="http://schemas.microsoft.com/office/powerpoint/2010/main" val="279278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Collision: Two keys map to the same location in the hash table.</a:t>
            </a:r>
          </a:p>
          <a:p>
            <a:pPr lvl="1"/>
            <a:r>
              <a:rPr lang="en-US" dirty="0" smtClean="0"/>
              <a:t>Chaining</a:t>
            </a:r>
          </a:p>
          <a:p>
            <a:pPr lvl="1"/>
            <a:r>
              <a:rPr lang="en-US" dirty="0" smtClean="0"/>
              <a:t>Linear Probing </a:t>
            </a:r>
          </a:p>
          <a:p>
            <a:pPr lvl="1"/>
            <a:r>
              <a:rPr lang="en-US" dirty="0" smtClean="0"/>
              <a:t>Quadratic Probing </a:t>
            </a:r>
          </a:p>
          <a:p>
            <a:pPr lvl="1"/>
            <a:r>
              <a:rPr lang="en-US" dirty="0" smtClean="0"/>
              <a:t>Double hashing</a:t>
            </a:r>
          </a:p>
          <a:p>
            <a:pPr lvl="1"/>
            <a:r>
              <a:rPr lang="en-US" dirty="0" smtClean="0"/>
              <a:t>Rehashing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3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Chaining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450"/>
            <a:ext cx="7886700" cy="5295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Table size = 11, h(x) = x % 11</a:t>
            </a:r>
          </a:p>
          <a:p>
            <a:pPr marL="0" indent="0">
              <a:buNone/>
            </a:pPr>
            <a:r>
              <a:rPr lang="en-US" sz="2600" dirty="0" smtClean="0"/>
              <a:t>Insert 20, 30, 2, 13, 25, 24, 10, 9</a:t>
            </a:r>
          </a:p>
          <a:p>
            <a:r>
              <a:rPr lang="en-US" sz="2400" dirty="0" smtClean="0"/>
              <a:t>20 % 11 = 9 </a:t>
            </a:r>
          </a:p>
          <a:p>
            <a:r>
              <a:rPr lang="en-US" sz="2400" dirty="0" smtClean="0"/>
              <a:t>30 % 11 = 8</a:t>
            </a:r>
          </a:p>
          <a:p>
            <a:r>
              <a:rPr lang="en-US" sz="2400" dirty="0" smtClean="0"/>
              <a:t>2 % 11 = 2</a:t>
            </a:r>
          </a:p>
          <a:p>
            <a:r>
              <a:rPr lang="en-US" sz="2400" dirty="0" smtClean="0"/>
              <a:t>13 % 11 = 2 </a:t>
            </a:r>
          </a:p>
          <a:p>
            <a:r>
              <a:rPr lang="en-US" sz="2400" dirty="0" smtClean="0"/>
              <a:t>25 % 11 = 3</a:t>
            </a:r>
          </a:p>
          <a:p>
            <a:r>
              <a:rPr lang="en-US" sz="2400" dirty="0" smtClean="0"/>
              <a:t>24 % 11 = 2</a:t>
            </a:r>
          </a:p>
          <a:p>
            <a:r>
              <a:rPr lang="en-US" sz="2400" dirty="0" smtClean="0"/>
              <a:t>10 % 11 = 10</a:t>
            </a:r>
          </a:p>
          <a:p>
            <a:r>
              <a:rPr lang="en-US" sz="2400" dirty="0" smtClean="0"/>
              <a:t>9 % 11 = 9</a:t>
            </a:r>
          </a:p>
        </p:txBody>
      </p:sp>
      <p:graphicFrame>
        <p:nvGraphicFramePr>
          <p:cNvPr id="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492602"/>
              </p:ext>
            </p:extLst>
          </p:nvPr>
        </p:nvGraphicFramePr>
        <p:xfrm>
          <a:off x="6071286" y="1447021"/>
          <a:ext cx="1062682" cy="4389240"/>
        </p:xfrm>
        <a:graphic>
          <a:graphicData uri="http://schemas.openxmlformats.org/drawingml/2006/table">
            <a:tbl>
              <a:tblPr/>
              <a:tblGrid>
                <a:gridCol w="530856"/>
                <a:gridCol w="531826"/>
              </a:tblGrid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49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60508" y="5062883"/>
            <a:ext cx="5025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2190" y="2251591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60508" y="2251591"/>
            <a:ext cx="5025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08806" y="2684159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98826" y="2251591"/>
            <a:ext cx="5025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2190" y="4667461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2190" y="5061121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2190" y="5432215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547" y="3213713"/>
            <a:ext cx="973738" cy="4279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547" y="4099462"/>
            <a:ext cx="973738" cy="4279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547" y="5054052"/>
            <a:ext cx="973738" cy="427928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7124698" y="2436257"/>
            <a:ext cx="2358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863016" y="2436257"/>
            <a:ext cx="2358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24698" y="5247549"/>
            <a:ext cx="2358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1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3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Linear Probing: h(key) + </a:t>
            </a:r>
            <a:r>
              <a:rPr lang="en-US" sz="3200" b="1" dirty="0" err="1" smtClean="0">
                <a:latin typeface="+mn-lt"/>
              </a:rPr>
              <a:t>i</a:t>
            </a:r>
            <a:r>
              <a:rPr lang="en-US" sz="3200" b="1" dirty="0" smtClean="0">
                <a:latin typeface="+mn-lt"/>
              </a:rPr>
              <a:t> % </a:t>
            </a:r>
            <a:r>
              <a:rPr lang="en-US" sz="3200" b="1" dirty="0" err="1" smtClean="0">
                <a:latin typeface="+mn-lt"/>
              </a:rPr>
              <a:t>TableSize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450"/>
            <a:ext cx="7886700" cy="52955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Table size = 11, h(x) = x % 11</a:t>
            </a:r>
          </a:p>
          <a:p>
            <a:pPr marL="0" indent="0">
              <a:buNone/>
            </a:pPr>
            <a:r>
              <a:rPr lang="en-US" sz="2600" dirty="0" smtClean="0"/>
              <a:t>Insert 20, 30, 2, 13, 25, 24, 10, 9</a:t>
            </a:r>
          </a:p>
          <a:p>
            <a:r>
              <a:rPr lang="en-US" sz="2400" dirty="0" smtClean="0"/>
              <a:t>20 % 11 = 9 </a:t>
            </a:r>
          </a:p>
          <a:p>
            <a:r>
              <a:rPr lang="en-US" sz="2400" dirty="0" smtClean="0"/>
              <a:t>30 % 11 = 8</a:t>
            </a:r>
          </a:p>
          <a:p>
            <a:r>
              <a:rPr lang="en-US" sz="2400" dirty="0" smtClean="0"/>
              <a:t>2 % 11 = 2</a:t>
            </a:r>
          </a:p>
          <a:p>
            <a:r>
              <a:rPr lang="en-US" sz="2400" dirty="0" smtClean="0"/>
              <a:t>13 % 11 = 2 </a:t>
            </a:r>
          </a:p>
          <a:p>
            <a:pPr lvl="1"/>
            <a:r>
              <a:rPr lang="en-US" dirty="0" smtClean="0"/>
              <a:t>(13+1) % 11 = 3</a:t>
            </a:r>
          </a:p>
          <a:p>
            <a:r>
              <a:rPr lang="en-US" sz="2400" dirty="0" smtClean="0"/>
              <a:t>25 % 11 = 3</a:t>
            </a:r>
          </a:p>
          <a:p>
            <a:pPr lvl="1"/>
            <a:r>
              <a:rPr lang="en-US" dirty="0" smtClean="0"/>
              <a:t>(25+1) % 11 = 4</a:t>
            </a:r>
          </a:p>
          <a:p>
            <a:r>
              <a:rPr lang="en-US" sz="2400" dirty="0" smtClean="0"/>
              <a:t>24 % 11 = 2</a:t>
            </a:r>
          </a:p>
          <a:p>
            <a:pPr lvl="1"/>
            <a:r>
              <a:rPr lang="en-US" dirty="0" smtClean="0"/>
              <a:t>(24+1) % 11 = 3</a:t>
            </a:r>
          </a:p>
          <a:p>
            <a:pPr lvl="1"/>
            <a:r>
              <a:rPr lang="en-US" dirty="0" smtClean="0"/>
              <a:t>(24+2) % 11 = 4</a:t>
            </a:r>
          </a:p>
          <a:p>
            <a:pPr lvl="1"/>
            <a:r>
              <a:rPr lang="en-US" dirty="0" smtClean="0"/>
              <a:t>(24+3) % 11 = 5</a:t>
            </a:r>
          </a:p>
          <a:p>
            <a:r>
              <a:rPr lang="en-US" sz="2400" dirty="0" smtClean="0"/>
              <a:t>10 % 11 = 10</a:t>
            </a:r>
          </a:p>
          <a:p>
            <a:r>
              <a:rPr lang="en-US" sz="2400" dirty="0" smtClean="0"/>
              <a:t>9 % 11 = 9</a:t>
            </a:r>
          </a:p>
          <a:p>
            <a:pPr lvl="1"/>
            <a:r>
              <a:rPr lang="en-US" dirty="0" smtClean="0"/>
              <a:t>(9+1) % 11 = 10</a:t>
            </a:r>
          </a:p>
          <a:p>
            <a:pPr lvl="1"/>
            <a:r>
              <a:rPr lang="en-US" dirty="0" smtClean="0"/>
              <a:t>(9+2) % 11 = 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2291"/>
              </p:ext>
            </p:extLst>
          </p:nvPr>
        </p:nvGraphicFramePr>
        <p:xfrm>
          <a:off x="7092778" y="1531500"/>
          <a:ext cx="1289222" cy="4389240"/>
        </p:xfrm>
        <a:graphic>
          <a:graphicData uri="http://schemas.openxmlformats.org/drawingml/2006/table">
            <a:tbl>
              <a:tblPr/>
              <a:tblGrid>
                <a:gridCol w="530856"/>
                <a:gridCol w="758366"/>
              </a:tblGrid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49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4300" y="15341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4300" y="23360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34300" y="276863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38419" y="31379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34300" y="3529207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34300" y="475194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34300" y="511264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34300" y="5516694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2554674"/>
            <a:ext cx="973738" cy="4279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3174533"/>
            <a:ext cx="973738" cy="4279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3794392"/>
            <a:ext cx="973738" cy="4279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5277148"/>
            <a:ext cx="973738" cy="4279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008" y="3946792"/>
            <a:ext cx="973738" cy="4279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408" y="4099192"/>
            <a:ext cx="973738" cy="4279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008" y="5429548"/>
            <a:ext cx="973738" cy="42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3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Quadratic Probing: h(key) + i</a:t>
            </a:r>
            <a:r>
              <a:rPr lang="en-US" sz="3200" b="1" baseline="30000" dirty="0">
                <a:latin typeface="+mn-lt"/>
              </a:rPr>
              <a:t>2</a:t>
            </a:r>
            <a:r>
              <a:rPr lang="en-US" sz="3200" b="1" dirty="0" smtClean="0">
                <a:latin typeface="+mn-lt"/>
              </a:rPr>
              <a:t> % </a:t>
            </a:r>
            <a:r>
              <a:rPr lang="en-US" sz="3200" b="1" dirty="0" err="1" smtClean="0">
                <a:latin typeface="+mn-lt"/>
              </a:rPr>
              <a:t>TableSize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450"/>
            <a:ext cx="7886700" cy="52955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Table size = 11, h(x) = x % 11</a:t>
            </a:r>
          </a:p>
          <a:p>
            <a:pPr marL="0" indent="0">
              <a:buNone/>
            </a:pPr>
            <a:r>
              <a:rPr lang="en-US" sz="2600" dirty="0" smtClean="0"/>
              <a:t>Insert 20, 30, 2, 13, 25, 24, 10, 9</a:t>
            </a:r>
          </a:p>
          <a:p>
            <a:r>
              <a:rPr lang="en-US" sz="2400" dirty="0" smtClean="0"/>
              <a:t>20 % 11 = 9 </a:t>
            </a:r>
          </a:p>
          <a:p>
            <a:r>
              <a:rPr lang="en-US" sz="2400" dirty="0" smtClean="0"/>
              <a:t>30 % 11 = 8</a:t>
            </a:r>
          </a:p>
          <a:p>
            <a:r>
              <a:rPr lang="en-US" sz="2400" dirty="0" smtClean="0"/>
              <a:t>2 % 11 = 2</a:t>
            </a:r>
          </a:p>
          <a:p>
            <a:r>
              <a:rPr lang="en-US" sz="2400" dirty="0" smtClean="0"/>
              <a:t>13 % 11 = 2 </a:t>
            </a:r>
          </a:p>
          <a:p>
            <a:pPr lvl="1"/>
            <a:r>
              <a:rPr lang="en-US" dirty="0" smtClean="0"/>
              <a:t>(13+1</a:t>
            </a:r>
            <a:r>
              <a:rPr lang="en-US" baseline="30000" dirty="0" smtClean="0"/>
              <a:t>2</a:t>
            </a:r>
            <a:r>
              <a:rPr lang="en-US" dirty="0" smtClean="0"/>
              <a:t>) % 11 = 3</a:t>
            </a:r>
          </a:p>
          <a:p>
            <a:r>
              <a:rPr lang="en-US" sz="2400" dirty="0" smtClean="0"/>
              <a:t>25 % 11 = 3</a:t>
            </a:r>
          </a:p>
          <a:p>
            <a:pPr lvl="1"/>
            <a:r>
              <a:rPr lang="en-US" dirty="0" smtClean="0"/>
              <a:t>(25+</a:t>
            </a:r>
            <a:r>
              <a:rPr lang="en-US" dirty="0"/>
              <a:t>1</a:t>
            </a:r>
            <a:r>
              <a:rPr lang="en-US" baseline="30000" dirty="0"/>
              <a:t>2</a:t>
            </a:r>
            <a:r>
              <a:rPr lang="en-US" dirty="0" smtClean="0"/>
              <a:t>) % 11 = 4</a:t>
            </a:r>
          </a:p>
          <a:p>
            <a:r>
              <a:rPr lang="en-US" sz="2400" dirty="0" smtClean="0"/>
              <a:t>24 % 11 = 2</a:t>
            </a:r>
          </a:p>
          <a:p>
            <a:pPr lvl="1"/>
            <a:r>
              <a:rPr lang="en-US" dirty="0" smtClean="0"/>
              <a:t>(24+</a:t>
            </a:r>
            <a:r>
              <a:rPr lang="en-US" dirty="0"/>
              <a:t>1</a:t>
            </a:r>
            <a:r>
              <a:rPr lang="en-US" baseline="30000" dirty="0"/>
              <a:t>2</a:t>
            </a:r>
            <a:r>
              <a:rPr lang="en-US" dirty="0" smtClean="0"/>
              <a:t>) % 11 = 3</a:t>
            </a:r>
          </a:p>
          <a:p>
            <a:pPr lvl="1"/>
            <a:r>
              <a:rPr lang="en-US" dirty="0" smtClean="0"/>
              <a:t>(24+2</a:t>
            </a:r>
            <a:r>
              <a:rPr lang="en-US" baseline="30000" dirty="0"/>
              <a:t>2</a:t>
            </a:r>
            <a:r>
              <a:rPr lang="en-US" dirty="0" smtClean="0"/>
              <a:t>) % 11 = 6</a:t>
            </a:r>
          </a:p>
          <a:p>
            <a:r>
              <a:rPr lang="en-US" sz="2400" dirty="0" smtClean="0"/>
              <a:t>10 % 11 = 10</a:t>
            </a:r>
          </a:p>
          <a:p>
            <a:r>
              <a:rPr lang="en-US" sz="2400" dirty="0" smtClean="0"/>
              <a:t>9 % 11 = 9</a:t>
            </a:r>
          </a:p>
          <a:p>
            <a:pPr lvl="1"/>
            <a:r>
              <a:rPr lang="en-US" dirty="0" smtClean="0"/>
              <a:t>(9+1</a:t>
            </a:r>
            <a:r>
              <a:rPr lang="en-US" baseline="30000" dirty="0"/>
              <a:t>2</a:t>
            </a:r>
            <a:r>
              <a:rPr lang="en-US" dirty="0" smtClean="0"/>
              <a:t>) % 11 = 10</a:t>
            </a:r>
          </a:p>
          <a:p>
            <a:pPr lvl="1"/>
            <a:r>
              <a:rPr lang="en-US" dirty="0" smtClean="0"/>
              <a:t>(9+2</a:t>
            </a:r>
            <a:r>
              <a:rPr lang="en-US" baseline="30000" dirty="0"/>
              <a:t>2</a:t>
            </a:r>
            <a:r>
              <a:rPr lang="en-US" dirty="0" smtClean="0"/>
              <a:t>) % 11 = 2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(9+3</a:t>
            </a:r>
            <a:r>
              <a:rPr lang="en-US" baseline="30000" dirty="0"/>
              <a:t>2</a:t>
            </a:r>
            <a:r>
              <a:rPr lang="en-US" dirty="0" smtClean="0"/>
              <a:t>) % 11 = 7</a:t>
            </a:r>
            <a:endParaRPr lang="en-US" sz="2400" dirty="0"/>
          </a:p>
        </p:txBody>
      </p:sp>
      <p:graphicFrame>
        <p:nvGraphicFramePr>
          <p:cNvPr id="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51021"/>
              </p:ext>
            </p:extLst>
          </p:nvPr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4300" y="4347894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4300" y="23360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34300" y="276863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38419" y="31379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34300" y="3930177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34300" y="475194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34300" y="511264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34300" y="5516694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2554674"/>
            <a:ext cx="973738" cy="4279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3174533"/>
            <a:ext cx="973738" cy="4279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3794392"/>
            <a:ext cx="973738" cy="4279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08" y="4988822"/>
            <a:ext cx="973738" cy="4279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008" y="3946792"/>
            <a:ext cx="973738" cy="4279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008" y="5141222"/>
            <a:ext cx="973738" cy="4279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408" y="5293622"/>
            <a:ext cx="973738" cy="42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3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Double Hashing: h(key) + </a:t>
            </a:r>
            <a:r>
              <a:rPr lang="en-US" sz="3200" b="1" dirty="0" err="1" smtClean="0">
                <a:latin typeface="+mn-lt"/>
              </a:rPr>
              <a:t>i</a:t>
            </a:r>
            <a:r>
              <a:rPr lang="en-US" sz="3200" b="1" dirty="0" smtClean="0">
                <a:latin typeface="+mn-lt"/>
              </a:rPr>
              <a:t>*g(key) % </a:t>
            </a:r>
            <a:r>
              <a:rPr lang="en-US" sz="3200" b="1" dirty="0" err="1" smtClean="0">
                <a:latin typeface="+mn-lt"/>
              </a:rPr>
              <a:t>TableSize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450"/>
            <a:ext cx="7886700" cy="5295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Table size = 11, h(x) = x % 13, g(x) = 7 – (x % 7)</a:t>
            </a:r>
          </a:p>
          <a:p>
            <a:pPr marL="0" indent="0">
              <a:buNone/>
            </a:pPr>
            <a:r>
              <a:rPr lang="en-US" sz="2600" dirty="0" smtClean="0"/>
              <a:t>Insert 20, 30, 2, 13, 25, 24, 10, 9</a:t>
            </a:r>
          </a:p>
          <a:p>
            <a:r>
              <a:rPr lang="en-US" sz="2100" dirty="0"/>
              <a:t>(</a:t>
            </a:r>
            <a:r>
              <a:rPr lang="en-US" sz="2100" dirty="0" smtClean="0"/>
              <a:t>20 % 13) % 11 = 7</a:t>
            </a:r>
          </a:p>
          <a:p>
            <a:r>
              <a:rPr lang="en-US" sz="2100" dirty="0" smtClean="0"/>
              <a:t>(30 % 13) % 11 = 4</a:t>
            </a:r>
          </a:p>
          <a:p>
            <a:r>
              <a:rPr lang="en-US" sz="2100" dirty="0" smtClean="0"/>
              <a:t>(2 % 13) % 11 = 2</a:t>
            </a:r>
          </a:p>
          <a:p>
            <a:r>
              <a:rPr lang="en-US" sz="2100" dirty="0" smtClean="0"/>
              <a:t>(13 % 13) % 11 = 0</a:t>
            </a:r>
          </a:p>
          <a:p>
            <a:r>
              <a:rPr lang="en-US" sz="2100" dirty="0" smtClean="0"/>
              <a:t>(25 % 13) % 11 = </a:t>
            </a:r>
            <a:r>
              <a:rPr lang="en-US" sz="2100" dirty="0"/>
              <a:t>1</a:t>
            </a:r>
            <a:endParaRPr lang="en-US" sz="2100" dirty="0" smtClean="0"/>
          </a:p>
          <a:p>
            <a:r>
              <a:rPr lang="en-US" sz="2100" dirty="0" smtClean="0"/>
              <a:t>(24 % 13) % 11 = 9</a:t>
            </a:r>
          </a:p>
          <a:p>
            <a:r>
              <a:rPr lang="en-US" sz="2100" dirty="0" smtClean="0"/>
              <a:t>(10 % 13) % 11 = 10</a:t>
            </a:r>
          </a:p>
          <a:p>
            <a:r>
              <a:rPr lang="en-US" sz="2100" dirty="0" smtClean="0"/>
              <a:t>(9 % 13) % 11 = 9</a:t>
            </a:r>
          </a:p>
          <a:p>
            <a:pPr lvl="1"/>
            <a:r>
              <a:rPr lang="en-US" sz="2100" dirty="0" smtClean="0"/>
              <a:t>(9 % 13 + 7 – 9 % 7) % 11 = </a:t>
            </a:r>
            <a:br>
              <a:rPr lang="en-US" sz="2100" dirty="0" smtClean="0"/>
            </a:br>
            <a:r>
              <a:rPr lang="en-US" sz="2100" dirty="0" smtClean="0"/>
              <a:t>(9 + 7 - 2) % 11 = 3</a:t>
            </a:r>
          </a:p>
          <a:p>
            <a:pPr lvl="1"/>
            <a:endParaRPr lang="en-US" sz="2100" dirty="0"/>
          </a:p>
        </p:txBody>
      </p:sp>
      <p:graphicFrame>
        <p:nvGraphicFramePr>
          <p:cNvPr id="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74935"/>
              </p:ext>
            </p:extLst>
          </p:nvPr>
        </p:nvGraphicFramePr>
        <p:xfrm>
          <a:off x="7086600" y="1524000"/>
          <a:ext cx="1295400" cy="439293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3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4300" y="2726446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4300" y="2336070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34300" y="1542571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34300" y="193686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34300" y="5147362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34300" y="315551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34300" y="4340416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34300" y="5516694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370" y="4806942"/>
            <a:ext cx="973738" cy="42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228725"/>
            <a:ext cx="76962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2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785812"/>
            <a:ext cx="90868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2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0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897</Words>
  <Application>Microsoft Office PowerPoint</Application>
  <PresentationFormat>On-screen Show (4:3)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ＭＳ Ｐゴシック</vt:lpstr>
      <vt:lpstr>Office Theme</vt:lpstr>
      <vt:lpstr>Help Session Hash Collisions, Graphs</vt:lpstr>
      <vt:lpstr>Hash Collision Resolution</vt:lpstr>
      <vt:lpstr>Chaining</vt:lpstr>
      <vt:lpstr>Linear Probing: h(key) + i % TableSize</vt:lpstr>
      <vt:lpstr>Quadratic Probing: h(key) + i2 % TableSize</vt:lpstr>
      <vt:lpstr>Double Hashing: h(key) + i*g(key) % TableSize</vt:lpstr>
      <vt:lpstr>PowerPoint Presentation</vt:lpstr>
      <vt:lpstr>PowerPoint Presentation</vt:lpstr>
      <vt:lpstr>Graphs</vt:lpstr>
      <vt:lpstr>What can we represent with graphs?</vt:lpstr>
      <vt:lpstr>What can we represent with graphs?</vt:lpstr>
      <vt:lpstr>Example: Facebook friends</vt:lpstr>
      <vt:lpstr>Example: Facebook friends</vt:lpstr>
      <vt:lpstr>Example: Course prerequisites</vt:lpstr>
      <vt:lpstr>Example: Course prerequisites</vt:lpstr>
      <vt:lpstr>Example: Course prerequisites</vt:lpstr>
      <vt:lpstr>Example: Course prerequisites</vt:lpstr>
      <vt:lpstr>Example: Plane routes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Mercan</dc:creator>
  <cp:lastModifiedBy>Ezgi Mercan</cp:lastModifiedBy>
  <cp:revision>11</cp:revision>
  <dcterms:created xsi:type="dcterms:W3CDTF">2016-05-09T16:27:11Z</dcterms:created>
  <dcterms:modified xsi:type="dcterms:W3CDTF">2016-05-09T23:58:33Z</dcterms:modified>
</cp:coreProperties>
</file>