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1EC1D-816B-4378-9897-CBC362B9B1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B8797-570C-4901-AB43-056C720A8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8797-570C-4901-AB43-056C720A8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3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8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9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1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8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0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5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17E7-5687-4D1D-B93B-93C846B6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0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Help Session: </a:t>
            </a:r>
            <a:br>
              <a:rPr lang="en-US" sz="4800" dirty="0" smtClean="0"/>
            </a:br>
            <a:r>
              <a:rPr lang="en-US" sz="4400" dirty="0" smtClean="0"/>
              <a:t>ADTs: List, Stack, Queue</a:t>
            </a:r>
            <a:br>
              <a:rPr lang="en-US" sz="4400" dirty="0" smtClean="0"/>
            </a:br>
            <a:r>
              <a:rPr lang="en-US" sz="4400" dirty="0" smtClean="0"/>
              <a:t>Proof by Induction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Ezgi </a:t>
            </a:r>
          </a:p>
          <a:p>
            <a:r>
              <a:rPr lang="en-US" dirty="0" err="1" smtClean="0"/>
              <a:t>Shenqi</a:t>
            </a:r>
            <a:endParaRPr lang="en-US" dirty="0" smtClean="0"/>
          </a:p>
          <a:p>
            <a:r>
              <a:rPr lang="en-US" dirty="0" smtClean="0"/>
              <a:t>Bran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Palindromes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944157"/>
              </p:ext>
            </p:extLst>
          </p:nvPr>
        </p:nvGraphicFramePr>
        <p:xfrm>
          <a:off x="4555056" y="3825165"/>
          <a:ext cx="260465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93"/>
                <a:gridCol w="372093"/>
                <a:gridCol w="372093"/>
                <a:gridCol w="372093"/>
                <a:gridCol w="372093"/>
                <a:gridCol w="372093"/>
                <a:gridCol w="3720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7807925" y="1970980"/>
          <a:ext cx="37209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4777402" y="4358488"/>
            <a:ext cx="2092411" cy="0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4721" y="4491153"/>
            <a:ext cx="198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97822" y="4632763"/>
            <a:ext cx="99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20873" y="2340255"/>
            <a:ext cx="1" cy="2225040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6090" y="38194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1351" y="38194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26041" y="38194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99560" y="38194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73079" y="38194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48434" y="38194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25791" y="419596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25791" y="38207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5791" y="344601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25791" y="307249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25791" y="2698974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25791" y="2323619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628650" y="1825625"/>
            <a:ext cx="6744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hannah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Enqueue into a queue and push into a stack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Dequeue from the queue and pop from the stack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422136" y="2340255"/>
            <a:ext cx="1" cy="2225040"/>
          </a:xfrm>
          <a:prstGeom prst="straightConnector1">
            <a:avLst/>
          </a:prstGeom>
          <a:ln w="127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77402" y="4504182"/>
            <a:ext cx="209241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44020" y="414500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719281" y="414500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93971" y="414500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67490" y="414500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41009" y="414500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16364" y="414500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44020" y="450418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719281" y="450418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93971" y="450418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467490" y="450418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41009" y="450418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16364" y="450418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Stacks: (when you need to reverse something)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Function call</a:t>
            </a:r>
          </a:p>
          <a:p>
            <a:pPr lvl="2"/>
            <a:r>
              <a:rPr lang="en-US" dirty="0" smtClean="0"/>
              <a:t>Have you ever heard of “stack overflow”? </a:t>
            </a:r>
          </a:p>
          <a:p>
            <a:pPr lvl="1"/>
            <a:r>
              <a:rPr lang="en-US" dirty="0" smtClean="0"/>
              <a:t>Redo / Undo</a:t>
            </a:r>
          </a:p>
          <a:p>
            <a:r>
              <a:rPr lang="en-US" dirty="0" smtClean="0"/>
              <a:t>Queues: (when you want to preserve the order)</a:t>
            </a:r>
          </a:p>
          <a:p>
            <a:pPr lvl="1"/>
            <a:r>
              <a:rPr lang="en-US" dirty="0" smtClean="0"/>
              <a:t>Routers</a:t>
            </a:r>
          </a:p>
          <a:p>
            <a:pPr lvl="1"/>
            <a:r>
              <a:rPr lang="en-US" dirty="0" smtClean="0"/>
              <a:t>Printers</a:t>
            </a:r>
          </a:p>
          <a:p>
            <a:pPr lvl="1"/>
            <a:r>
              <a:rPr lang="en-US" dirty="0" smtClean="0"/>
              <a:t>OS scheduling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/>
              <a:t>A </a:t>
            </a:r>
            <a:r>
              <a:rPr lang="en-US" sz="3200" dirty="0"/>
              <a:t>proof consists of three parts: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/>
              <a:t>1. Prove it for the base case.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/>
              <a:t>2. Assume it for some integer k.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3. With that assumption, show </a:t>
            </a:r>
            <a:r>
              <a:rPr lang="en-US" sz="2800" dirty="0" smtClean="0">
                <a:solidFill>
                  <a:srgbClr val="FF0000"/>
                </a:solidFill>
              </a:rPr>
              <a:t>it </a:t>
            </a:r>
            <a:r>
              <a:rPr lang="en-US" sz="2800" dirty="0">
                <a:solidFill>
                  <a:srgbClr val="FF0000"/>
                </a:solidFill>
              </a:rPr>
              <a:t>holds for </a:t>
            </a:r>
            <a:r>
              <a:rPr lang="en-US" sz="2800" dirty="0" smtClean="0">
                <a:solidFill>
                  <a:srgbClr val="FF0000"/>
                </a:solidFill>
              </a:rPr>
              <a:t>k+1.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</a:t>
            </a:r>
            <a:r>
              <a:rPr lang="en-US" dirty="0" smtClean="0"/>
              <a:t>Induction: 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</m:e>
                      </m:nary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Remember special case from lecture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548640"/>
                <a:ext cx="7886700" cy="562832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m:rPr>
                          <m:aln/>
                        </m:rP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Base case: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914400" lvl="2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m:rPr>
                          <m:aln/>
                        </m:rP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0+1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2. Assume that the statement is true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m:rPr>
                        <m:aln/>
                      </m:rPr>
                      <a:rPr 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3</a:t>
                </a:r>
                <a:r>
                  <a:rPr lang="en-US" dirty="0"/>
                  <a:t>. </a:t>
                </a:r>
                <a:r>
                  <a:rPr lang="en-US" dirty="0" smtClean="0"/>
                  <a:t>Induction: Show that following statement is also true.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m:rPr>
                          <m:aln/>
                        </m:rP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548640"/>
                <a:ext cx="7886700" cy="5628323"/>
              </a:xfrm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983" y="2993047"/>
            <a:ext cx="798034" cy="7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576650"/>
                <a:ext cx="7886700" cy="560031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2. Assumption: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m:rPr>
                        <m:aln/>
                      </m:rP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3</a:t>
                </a:r>
                <a:r>
                  <a:rPr lang="en-US" sz="3100" dirty="0" smtClean="0"/>
                  <a:t>. Induction:</a:t>
                </a:r>
                <a:endParaRPr lang="en-US" sz="31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+2 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r>
                  <a:rPr lang="en-US" sz="2400" dirty="0"/>
                  <a:t/>
                </a:r>
                <a:br>
                  <a:rPr lang="en-US" sz="2400" dirty="0"/>
                </a:b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576650"/>
                <a:ext cx="7886700" cy="5600314"/>
              </a:xfrm>
              <a:blipFill rotWithShape="0">
                <a:blip r:embed="rId2"/>
                <a:stretch>
                  <a:fillRect l="-1159"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86051" y="1911176"/>
            <a:ext cx="3179290" cy="37070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22141" y="4613189"/>
            <a:ext cx="576648" cy="10709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27590" y="4576119"/>
            <a:ext cx="617838" cy="1812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4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Induction: 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3∗4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84916"/>
                <a:ext cx="7886700" cy="58118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a:rPr lang="en-US" sz="23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2∗3</m:t>
                          </m:r>
                        </m:den>
                      </m:f>
                      <m:r>
                        <a:rPr lang="en-US" sz="23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3∗4</m:t>
                          </m:r>
                        </m:den>
                      </m:f>
                      <m:r>
                        <a:rPr lang="en-US" sz="2300" i="1">
                          <a:latin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3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3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300" dirty="0" smtClean="0"/>
                  <a:t>1. Base case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300" dirty="0" smtClean="0"/>
                  <a:t>(remember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3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3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m:rPr>
                          <m:aln/>
                        </m:rP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aln/>
                        </m:rP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3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300" dirty="0" smtClean="0"/>
                  <a:t>2. </a:t>
                </a:r>
                <a:r>
                  <a:rPr lang="en-US" sz="2300" dirty="0"/>
                  <a:t>Assume that the statement is true for </a:t>
                </a:r>
                <a14:m>
                  <m:oMath xmlns:m="http://schemas.openxmlformats.org/officeDocument/2006/math">
                    <m:r>
                      <a:rPr lang="en-US" sz="23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300" dirty="0"/>
                  <a:t>.</a:t>
                </a:r>
                <a:endParaRPr lang="en-US" sz="23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a:rPr lang="en-US" sz="23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2∗3</m:t>
                          </m:r>
                        </m:den>
                      </m:f>
                      <m:r>
                        <a:rPr lang="en-US" sz="23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3∗4</m:t>
                          </m:r>
                        </m:den>
                      </m:f>
                      <m:r>
                        <a:rPr lang="en-US" sz="23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3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3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3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3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3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3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300" dirty="0" smtClean="0"/>
                  <a:t>3.</a:t>
                </a:r>
                <a:r>
                  <a:rPr lang="en-US" sz="2300" dirty="0"/>
                  <a:t> Induction: Show that </a:t>
                </a:r>
                <a:r>
                  <a:rPr lang="en-US" sz="2300" dirty="0" smtClean="0"/>
                  <a:t>the statement </a:t>
                </a:r>
                <a:r>
                  <a:rPr lang="en-US" sz="2300" dirty="0"/>
                  <a:t>is also </a:t>
                </a:r>
                <a:r>
                  <a:rPr lang="en-US" sz="2300" dirty="0" smtClean="0"/>
                  <a:t>true for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300" dirty="0" smtClean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a:rPr lang="en-US" sz="23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2∗3</m:t>
                          </m:r>
                        </m:den>
                      </m:f>
                      <m:r>
                        <a:rPr lang="en-US" sz="23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3∗4</m:t>
                          </m:r>
                        </m:den>
                      </m:f>
                      <m:r>
                        <a:rPr lang="en-US" sz="23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+1)∗</m:t>
                          </m:r>
                          <m:d>
                            <m:dPr>
                              <m:ctrlPr>
                                <a:rPr lang="en-US" sz="23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3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3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  <m:r>
                        <a:rPr lang="en-US" sz="23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3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3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84916"/>
                <a:ext cx="7886700" cy="5811837"/>
              </a:xfrm>
              <a:blipFill rotWithShape="0">
                <a:blip r:embed="rId2"/>
                <a:stretch>
                  <a:fillRect l="-1082" r="-386" b="-5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16" y="2180181"/>
            <a:ext cx="798034" cy="7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84915"/>
                <a:ext cx="7886700" cy="58118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/>
                  <a:t>2. Assumption: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1∗2</m:t>
                        </m:r>
                      </m:den>
                    </m:f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2∗3</m:t>
                        </m:r>
                      </m:den>
                    </m:f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3∗4</m:t>
                        </m:r>
                      </m:den>
                    </m:f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/>
                  <a:t>3. Induction</a:t>
                </a:r>
                <a:r>
                  <a:rPr lang="en-US" sz="20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2∗3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3∗4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1∗2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2∗3</m:t>
                          </m:r>
                        </m:den>
                      </m:f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3∗4</m:t>
                          </m:r>
                        </m:den>
                      </m:f>
                      <m:r>
                        <a:rPr lang="en-US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r>
                  <a:rPr lang="en-US" sz="2000" b="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b="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US" sz="20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r>
                  <a:rPr lang="en-US" sz="20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latin typeface="Cambria Math" panose="02040503050406030204" pitchFamily="18" charset="0"/>
                  </a:rPr>
                </a:br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num>
                        <m:den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+2∗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r>
                  <a:rPr lang="en-US" sz="2000" dirty="0"/>
                  <a:t/>
                </a:r>
                <a:br>
                  <a:rPr lang="en-US" sz="2000" dirty="0"/>
                </a:b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84915"/>
                <a:ext cx="7886700" cy="5811837"/>
              </a:xfrm>
              <a:blipFill rotWithShape="0">
                <a:blip r:embed="rId2"/>
                <a:stretch>
                  <a:fillRect l="-773" b="-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 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487044"/>
            <a:ext cx="798034" cy="73950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436727" y="6006136"/>
            <a:ext cx="744873" cy="22041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88941" y="5599258"/>
            <a:ext cx="308919" cy="20941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so far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97019"/>
              </p:ext>
            </p:extLst>
          </p:nvPr>
        </p:nvGraphicFramePr>
        <p:xfrm>
          <a:off x="628649" y="1792416"/>
          <a:ext cx="8037556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29"/>
                <a:gridCol w="1813409"/>
                <a:gridCol w="2521509"/>
                <a:gridCol w="2521509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Stack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Queue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Adding Elements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insert</a:t>
                      </a:r>
                    </a:p>
                    <a:p>
                      <a:r>
                        <a:rPr lang="en-US" sz="1600" dirty="0" smtClean="0"/>
                        <a:t>(at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location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push</a:t>
                      </a:r>
                    </a:p>
                    <a:p>
                      <a:r>
                        <a:rPr lang="en-US" sz="1600" dirty="0" smtClean="0"/>
                        <a:t>(only to</a:t>
                      </a:r>
                      <a:r>
                        <a:rPr lang="en-US" sz="1600" baseline="0" dirty="0" smtClean="0"/>
                        <a:t> the last location,</a:t>
                      </a:r>
                    </a:p>
                    <a:p>
                      <a:r>
                        <a:rPr lang="en-US" sz="1600" baseline="0" dirty="0" smtClean="0"/>
                        <a:t>top of the 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enqueue </a:t>
                      </a:r>
                    </a:p>
                    <a:p>
                      <a:r>
                        <a:rPr lang="en-US" sz="1600" dirty="0" smtClean="0"/>
                        <a:t>(only</a:t>
                      </a:r>
                      <a:r>
                        <a:rPr lang="en-US" sz="1600" baseline="0" dirty="0" smtClean="0"/>
                        <a:t> to the last location, </a:t>
                      </a:r>
                    </a:p>
                    <a:p>
                      <a:r>
                        <a:rPr lang="en-US" sz="1600" baseline="0" dirty="0" smtClean="0"/>
                        <a:t>back of the queue)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Removing</a:t>
                      </a:r>
                      <a:r>
                        <a:rPr lang="en-US" b="1" baseline="0" dirty="0" smtClean="0"/>
                        <a:t> Elements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remove</a:t>
                      </a:r>
                    </a:p>
                    <a:p>
                      <a:r>
                        <a:rPr lang="en-US" sz="1600" dirty="0" smtClean="0"/>
                        <a:t>(from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any location</a:t>
                      </a:r>
                      <a:r>
                        <a:rPr lang="en-US" sz="16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pop </a:t>
                      </a:r>
                    </a:p>
                    <a:p>
                      <a:r>
                        <a:rPr lang="en-US" sz="1600" dirty="0" smtClean="0"/>
                        <a:t>(only</a:t>
                      </a:r>
                      <a:r>
                        <a:rPr lang="en-US" sz="1600" baseline="0" dirty="0" smtClean="0"/>
                        <a:t> from the last location, </a:t>
                      </a:r>
                    </a:p>
                    <a:p>
                      <a:r>
                        <a:rPr lang="en-US" sz="1600" baseline="0" dirty="0" smtClean="0"/>
                        <a:t>top of the 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dequeue</a:t>
                      </a:r>
                    </a:p>
                    <a:p>
                      <a:r>
                        <a:rPr lang="en-US" sz="1600" dirty="0" smtClean="0"/>
                        <a:t>(only from the first location,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front of the queue)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Accessing Elements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retrieve</a:t>
                      </a:r>
                    </a:p>
                    <a:p>
                      <a:r>
                        <a:rPr lang="en-US" sz="1600" dirty="0" smtClean="0"/>
                        <a:t>(from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any location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top </a:t>
                      </a:r>
                    </a:p>
                    <a:p>
                      <a:r>
                        <a:rPr lang="en-US" sz="1600" dirty="0" smtClean="0"/>
                        <a:t>(only</a:t>
                      </a:r>
                      <a:r>
                        <a:rPr lang="en-US" sz="1600" baseline="0" dirty="0" smtClean="0"/>
                        <a:t> the last element, </a:t>
                      </a:r>
                    </a:p>
                    <a:p>
                      <a:r>
                        <a:rPr lang="en-US" sz="1600" baseline="0" dirty="0" smtClean="0"/>
                        <a:t>top of the stack)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front</a:t>
                      </a:r>
                    </a:p>
                    <a:p>
                      <a:r>
                        <a:rPr lang="en-US" sz="1600" dirty="0" smtClean="0"/>
                        <a:t>(only the</a:t>
                      </a:r>
                      <a:r>
                        <a:rPr lang="en-US" sz="1600" baseline="0" dirty="0" smtClean="0"/>
                        <a:t> first element,</a:t>
                      </a:r>
                    </a:p>
                    <a:p>
                      <a:r>
                        <a:rPr lang="en-US" sz="1600" baseline="0" dirty="0" smtClean="0"/>
                        <a:t>front of the queue)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vs Implementation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8328" y="3089188"/>
            <a:ext cx="1532238" cy="14086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rogram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(user)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9361" y="2693773"/>
            <a:ext cx="1964723" cy="203474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ADT</a:t>
            </a:r>
          </a:p>
        </p:txBody>
      </p:sp>
      <p:sp>
        <p:nvSpPr>
          <p:cNvPr id="6" name="Rectangle 5"/>
          <p:cNvSpPr/>
          <p:nvPr/>
        </p:nvSpPr>
        <p:spPr>
          <a:xfrm>
            <a:off x="6870357" y="2768516"/>
            <a:ext cx="1227438" cy="188526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Structure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90566" y="3591697"/>
            <a:ext cx="85879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790566" y="3719384"/>
            <a:ext cx="85879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14084" y="3591697"/>
            <a:ext cx="12562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14084" y="3719384"/>
            <a:ext cx="125627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ular Callout 21"/>
          <p:cNvSpPr/>
          <p:nvPr/>
        </p:nvSpPr>
        <p:spPr>
          <a:xfrm>
            <a:off x="6886833" y="4909751"/>
            <a:ext cx="1210962" cy="1169773"/>
          </a:xfrm>
          <a:prstGeom prst="wedgeRectCallout">
            <a:avLst>
              <a:gd name="adj1" fmla="val -3284"/>
              <a:gd name="adj2" fmla="val -1142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inked list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65089" y="4828962"/>
            <a:ext cx="1342768" cy="1577546"/>
          </a:xfrm>
          <a:prstGeom prst="wedgeRectCallout">
            <a:avLst>
              <a:gd name="adj1" fmla="val -49053"/>
              <a:gd name="adj2" fmla="val -1203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enqueue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dequeue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isFull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isEmpty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front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… 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091759" y="1685966"/>
            <a:ext cx="1342768" cy="623891"/>
          </a:xfrm>
          <a:prstGeom prst="wedgeRectCallout">
            <a:avLst>
              <a:gd name="adj1" fmla="val 62602"/>
              <a:gd name="adj2" fmla="val 25614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: queue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1260385" y="4716163"/>
            <a:ext cx="1783493" cy="1512502"/>
          </a:xfrm>
          <a:prstGeom prst="wedgeRectCallout">
            <a:avLst>
              <a:gd name="adj1" fmla="val -3655"/>
              <a:gd name="adj2" fmla="val -8452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your first </a:t>
            </a:r>
            <a:r>
              <a:rPr lang="en-US" dirty="0" err="1" smtClean="0">
                <a:solidFill>
                  <a:schemeClr val="tx1"/>
                </a:solidFill>
              </a:rPr>
              <a:t>hw</a:t>
            </a:r>
            <a:r>
              <a:rPr lang="en-US" dirty="0" smtClean="0">
                <a:solidFill>
                  <a:schemeClr val="tx1"/>
                </a:solidFill>
              </a:rPr>
              <a:t>! (Executor.java)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4776917" y="1405770"/>
            <a:ext cx="1935892" cy="984168"/>
          </a:xfrm>
          <a:prstGeom prst="wedgeRectCallout">
            <a:avLst>
              <a:gd name="adj1" fmla="val 3005"/>
              <a:gd name="adj2" fmla="val 1671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ow to change the data structure </a:t>
            </a:r>
          </a:p>
        </p:txBody>
      </p:sp>
      <p:sp>
        <p:nvSpPr>
          <p:cNvPr id="39" name="Oval 38"/>
          <p:cNvSpPr/>
          <p:nvPr/>
        </p:nvSpPr>
        <p:spPr>
          <a:xfrm>
            <a:off x="4990067" y="1945714"/>
            <a:ext cx="3692614" cy="3389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43119" y="1638233"/>
            <a:ext cx="170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ular Callout 44"/>
          <p:cNvSpPr/>
          <p:nvPr/>
        </p:nvSpPr>
        <p:spPr>
          <a:xfrm>
            <a:off x="6886833" y="365126"/>
            <a:ext cx="2065638" cy="1015447"/>
          </a:xfrm>
          <a:prstGeom prst="wedgeRectCallout">
            <a:avLst>
              <a:gd name="adj1" fmla="val -12857"/>
              <a:gd name="adj2" fmla="val 787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java.util.queue</a:t>
            </a:r>
            <a:r>
              <a:rPr lang="en-US" dirty="0" smtClean="0">
                <a:solidFill>
                  <a:schemeClr val="tx1"/>
                </a:solidFill>
              </a:rPr>
              <a:t> class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ArrayQueue.java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3</a:t>
            </a:fld>
            <a:endParaRPr lang="en-US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7" grpId="0" animBg="1"/>
      <p:bldP spid="29" grpId="0" animBg="1"/>
      <p:bldP spid="39" grpId="0" animBg="1"/>
      <p:bldP spid="42" grpId="0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74080"/>
              </p:ext>
            </p:extLst>
          </p:nvPr>
        </p:nvGraphicFramePr>
        <p:xfrm>
          <a:off x="628649" y="1792416"/>
          <a:ext cx="8037556" cy="122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29"/>
                <a:gridCol w="1813409"/>
                <a:gridCol w="2521509"/>
                <a:gridCol w="2521509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Stack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Queue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Adding Elements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insert</a:t>
                      </a:r>
                    </a:p>
                    <a:p>
                      <a:r>
                        <a:rPr lang="en-US" sz="1600" dirty="0" smtClean="0"/>
                        <a:t>(at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location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push</a:t>
                      </a:r>
                    </a:p>
                    <a:p>
                      <a:r>
                        <a:rPr lang="en-US" sz="1600" dirty="0" smtClean="0"/>
                        <a:t>(only to</a:t>
                      </a:r>
                      <a:r>
                        <a:rPr lang="en-US" sz="1600" baseline="0" dirty="0" smtClean="0"/>
                        <a:t> the last location,</a:t>
                      </a:r>
                    </a:p>
                    <a:p>
                      <a:r>
                        <a:rPr lang="en-US" sz="1600" baseline="0" dirty="0" smtClean="0"/>
                        <a:t>top of the 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enqueue </a:t>
                      </a:r>
                    </a:p>
                    <a:p>
                      <a:r>
                        <a:rPr lang="en-US" sz="1600" dirty="0" smtClean="0"/>
                        <a:t>(only</a:t>
                      </a:r>
                      <a:r>
                        <a:rPr lang="en-US" sz="1600" baseline="0" dirty="0" smtClean="0"/>
                        <a:t> to the last location, </a:t>
                      </a:r>
                    </a:p>
                    <a:p>
                      <a:r>
                        <a:rPr lang="en-US" sz="1600" baseline="0" dirty="0" smtClean="0"/>
                        <a:t>back of the queue)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117337"/>
              </p:ext>
            </p:extLst>
          </p:nvPr>
        </p:nvGraphicFramePr>
        <p:xfrm>
          <a:off x="90618" y="3337011"/>
          <a:ext cx="857558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182"/>
                <a:gridCol w="1812324"/>
                <a:gridCol w="2512541"/>
                <a:gridCol w="25125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Array</a:t>
                      </a:r>
                      <a:r>
                        <a:rPr lang="en-US" b="1" baseline="0" dirty="0" smtClean="0"/>
                        <a:t> 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Move n elements if not inserting to the end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Update the pointer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O(1)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Update </a:t>
                      </a: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pointer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Linked List</a:t>
                      </a:r>
                    </a:p>
                    <a:p>
                      <a:r>
                        <a:rPr lang="en-US" b="1" dirty="0" smtClean="0"/>
                        <a:t>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Traverse until</a:t>
                      </a:r>
                      <a:r>
                        <a:rPr lang="en-US" sz="1600" baseline="0" dirty="0" smtClean="0"/>
                        <a:t> the location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-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Add a new node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Add a new node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49" y="1792416"/>
          <a:ext cx="8037556" cy="122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29"/>
                <a:gridCol w="1813409"/>
                <a:gridCol w="2521509"/>
                <a:gridCol w="2521509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Stack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Queue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Removing</a:t>
                      </a:r>
                      <a:r>
                        <a:rPr lang="en-US" b="1" baseline="0" dirty="0" smtClean="0"/>
                        <a:t> Elements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remove</a:t>
                      </a:r>
                    </a:p>
                    <a:p>
                      <a:r>
                        <a:rPr lang="en-US" sz="1600" dirty="0" smtClean="0"/>
                        <a:t>(from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any location</a:t>
                      </a:r>
                      <a:r>
                        <a:rPr lang="en-US" sz="16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pop </a:t>
                      </a:r>
                    </a:p>
                    <a:p>
                      <a:r>
                        <a:rPr lang="en-US" sz="1600" dirty="0" smtClean="0"/>
                        <a:t>(only</a:t>
                      </a:r>
                      <a:r>
                        <a:rPr lang="en-US" sz="1600" baseline="0" dirty="0" smtClean="0"/>
                        <a:t> from the last location, </a:t>
                      </a:r>
                    </a:p>
                    <a:p>
                      <a:r>
                        <a:rPr lang="en-US" sz="1600" baseline="0" dirty="0" smtClean="0"/>
                        <a:t>top of the 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dequeue</a:t>
                      </a:r>
                    </a:p>
                    <a:p>
                      <a:r>
                        <a:rPr lang="en-US" sz="1600" dirty="0" smtClean="0"/>
                        <a:t>(only from the first location,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front of the queue)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04051"/>
              </p:ext>
            </p:extLst>
          </p:nvPr>
        </p:nvGraphicFramePr>
        <p:xfrm>
          <a:off x="90618" y="3337011"/>
          <a:ext cx="857558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182"/>
                <a:gridCol w="1812324"/>
                <a:gridCol w="2512541"/>
                <a:gridCol w="25125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Array</a:t>
                      </a:r>
                      <a:r>
                        <a:rPr lang="en-US" b="1" baseline="0" dirty="0" smtClean="0"/>
                        <a:t> 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Move n elements if not removing from the end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Update the pointer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O(1)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Update the pointer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Linked List</a:t>
                      </a:r>
                    </a:p>
                    <a:p>
                      <a:r>
                        <a:rPr lang="en-US" b="1" dirty="0" smtClean="0"/>
                        <a:t>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Traverse until</a:t>
                      </a:r>
                      <a:r>
                        <a:rPr lang="en-US" sz="1600" baseline="0" dirty="0" smtClean="0"/>
                        <a:t> the location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-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Remove a node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Remove a node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49" y="1792416"/>
          <a:ext cx="8037556" cy="122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29"/>
                <a:gridCol w="1813409"/>
                <a:gridCol w="2521509"/>
                <a:gridCol w="2521509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Stack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Queue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Accessing Elements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retrieve</a:t>
                      </a:r>
                    </a:p>
                    <a:p>
                      <a:r>
                        <a:rPr lang="en-US" sz="1600" dirty="0" smtClean="0"/>
                        <a:t>(from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any location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top </a:t>
                      </a:r>
                    </a:p>
                    <a:p>
                      <a:r>
                        <a:rPr lang="en-US" sz="1600" dirty="0" smtClean="0"/>
                        <a:t>(only</a:t>
                      </a:r>
                      <a:r>
                        <a:rPr lang="en-US" sz="1600" baseline="0" dirty="0" smtClean="0"/>
                        <a:t> the last element, </a:t>
                      </a:r>
                    </a:p>
                    <a:p>
                      <a:r>
                        <a:rPr lang="en-US" sz="1600" baseline="0" dirty="0" smtClean="0"/>
                        <a:t>top of the stack)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front</a:t>
                      </a:r>
                    </a:p>
                    <a:p>
                      <a:r>
                        <a:rPr lang="en-US" sz="1600" dirty="0" smtClean="0"/>
                        <a:t>(only the</a:t>
                      </a:r>
                      <a:r>
                        <a:rPr lang="en-US" sz="1600" baseline="0" dirty="0" smtClean="0"/>
                        <a:t> first element,</a:t>
                      </a:r>
                    </a:p>
                    <a:p>
                      <a:r>
                        <a:rPr lang="en-US" sz="1600" baseline="0" dirty="0" smtClean="0"/>
                        <a:t>front of the queue)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984127"/>
              </p:ext>
            </p:extLst>
          </p:nvPr>
        </p:nvGraphicFramePr>
        <p:xfrm>
          <a:off x="90618" y="3337011"/>
          <a:ext cx="857558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182"/>
                <a:gridCol w="1812324"/>
                <a:gridCol w="2512541"/>
                <a:gridCol w="25125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Array</a:t>
                      </a:r>
                      <a:r>
                        <a:rPr lang="en-US" b="1" baseline="0" dirty="0" smtClean="0"/>
                        <a:t> 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O(1)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Linked List</a:t>
                      </a:r>
                    </a:p>
                    <a:p>
                      <a:r>
                        <a:rPr lang="en-US" b="1" dirty="0" smtClean="0"/>
                        <a:t>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Traverse until</a:t>
                      </a:r>
                      <a:r>
                        <a:rPr lang="en-US" sz="1600" baseline="0" dirty="0" smtClean="0"/>
                        <a:t> the location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-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O(1)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Palindromes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palindrome</a:t>
            </a:r>
          </a:p>
          <a:p>
            <a:pPr lvl="1"/>
            <a:r>
              <a:rPr lang="en-US" altLang="en-US" dirty="0"/>
              <a:t>A string of characters that reads the same from left to right as its does from right to left</a:t>
            </a:r>
          </a:p>
          <a:p>
            <a:pPr lvl="1"/>
            <a:r>
              <a:rPr lang="en-US" i="1" dirty="0" smtClean="0"/>
              <a:t>noon</a:t>
            </a:r>
            <a:r>
              <a:rPr lang="en-US" dirty="0"/>
              <a:t>, </a:t>
            </a:r>
            <a:r>
              <a:rPr lang="en-US" i="1" dirty="0" smtClean="0"/>
              <a:t>radar</a:t>
            </a:r>
            <a:r>
              <a:rPr lang="en-US" dirty="0"/>
              <a:t>, </a:t>
            </a:r>
            <a:r>
              <a:rPr lang="en-US" i="1" dirty="0" smtClean="0"/>
              <a:t>level</a:t>
            </a:r>
            <a:r>
              <a:rPr lang="en-US" dirty="0" smtClean="0"/>
              <a:t>, </a:t>
            </a:r>
            <a:r>
              <a:rPr lang="en-US" i="1" dirty="0" smtClean="0"/>
              <a:t>racecar</a:t>
            </a:r>
            <a:endParaRPr lang="en-US" dirty="0"/>
          </a:p>
          <a:p>
            <a:pPr lvl="1"/>
            <a:r>
              <a:rPr lang="en-US" i="1" dirty="0" smtClean="0"/>
              <a:t>Eve</a:t>
            </a:r>
            <a:r>
              <a:rPr lang="en-US" i="1" dirty="0"/>
              <a:t>, </a:t>
            </a:r>
            <a:r>
              <a:rPr lang="en-US" i="1" dirty="0" smtClean="0"/>
              <a:t>Hannah</a:t>
            </a:r>
          </a:p>
          <a:p>
            <a:pPr lvl="1"/>
            <a:r>
              <a:rPr lang="es-ES" i="1" dirty="0"/>
              <a:t>A </a:t>
            </a:r>
            <a:r>
              <a:rPr lang="es-ES" i="1" dirty="0" err="1"/>
              <a:t>man</a:t>
            </a:r>
            <a:r>
              <a:rPr lang="es-ES" i="1" dirty="0"/>
              <a:t>, a plan, a canal - </a:t>
            </a:r>
            <a:r>
              <a:rPr lang="es-ES" i="1" dirty="0" err="1"/>
              <a:t>Panama</a:t>
            </a:r>
            <a:r>
              <a:rPr lang="es-ES" i="1" dirty="0" smtClean="0"/>
              <a:t>!</a:t>
            </a:r>
            <a:endParaRPr lang="en-US" altLang="en-US" i="1" dirty="0" smtClean="0"/>
          </a:p>
          <a:p>
            <a:r>
              <a:rPr lang="en-US" altLang="en-US" dirty="0" smtClean="0"/>
              <a:t>How would you recognize a palindrome using ADTs?</a:t>
            </a:r>
          </a:p>
          <a:p>
            <a:pPr lvl="1"/>
            <a:r>
              <a:rPr lang="en-US" altLang="en-US" dirty="0" smtClean="0"/>
              <a:t>Hint: order matters – </a:t>
            </a:r>
            <a:r>
              <a:rPr lang="en-US" altLang="en-US" dirty="0" smtClean="0">
                <a:solidFill>
                  <a:srgbClr val="FF0000"/>
                </a:solidFill>
              </a:rPr>
              <a:t>in both directions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Palindromes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recognize a palindrome, a queue can be used in conjunction with a stack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stack</a:t>
            </a:r>
            <a:r>
              <a:rPr lang="en-US" altLang="en-US" dirty="0"/>
              <a:t> reverses the order of occurrences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queue</a:t>
            </a:r>
            <a:r>
              <a:rPr lang="en-US" altLang="en-US" dirty="0"/>
              <a:t> preserves the order of occurrences</a:t>
            </a:r>
          </a:p>
          <a:p>
            <a:r>
              <a:rPr lang="en-US" altLang="en-US" dirty="0" smtClean="0"/>
              <a:t>As you traverse the character string from left to right, insert each character into both a queue and a stack</a:t>
            </a:r>
          </a:p>
          <a:p>
            <a:r>
              <a:rPr lang="en-US" altLang="en-US" dirty="0" smtClean="0"/>
              <a:t>Compare the characters </a:t>
            </a:r>
            <a:r>
              <a:rPr lang="en-US" altLang="en-US" dirty="0" smtClean="0">
                <a:solidFill>
                  <a:srgbClr val="0000FF"/>
                </a:solidFill>
              </a:rPr>
              <a:t>at the front of the queue </a:t>
            </a:r>
            <a:r>
              <a:rPr lang="en-US" altLang="en-US" dirty="0" smtClean="0"/>
              <a:t>and </a:t>
            </a:r>
            <a:r>
              <a:rPr lang="en-US" altLang="en-US" dirty="0" smtClean="0">
                <a:solidFill>
                  <a:srgbClr val="0000FF"/>
                </a:solidFill>
              </a:rPr>
              <a:t>the top of the stack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Palindromes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6744215" cy="4351338"/>
          </a:xfrm>
        </p:spPr>
        <p:txBody>
          <a:bodyPr/>
          <a:lstStyle/>
          <a:p>
            <a:r>
              <a:rPr lang="en-US" dirty="0" err="1" smtClean="0"/>
              <a:t>abcd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Enqueue </a:t>
            </a:r>
            <a:r>
              <a:rPr lang="en-US" dirty="0">
                <a:solidFill>
                  <a:srgbClr val="0000FF"/>
                </a:solidFill>
              </a:rPr>
              <a:t>into a queue and push into a stack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Dequeue from the queue and pop from the stack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264654"/>
              </p:ext>
            </p:extLst>
          </p:nvPr>
        </p:nvGraphicFramePr>
        <p:xfrm>
          <a:off x="4557839" y="3821107"/>
          <a:ext cx="260465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93"/>
                <a:gridCol w="372093"/>
                <a:gridCol w="372093"/>
                <a:gridCol w="372093"/>
                <a:gridCol w="372093"/>
                <a:gridCol w="372093"/>
                <a:gridCol w="3720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360118"/>
              </p:ext>
            </p:extLst>
          </p:nvPr>
        </p:nvGraphicFramePr>
        <p:xfrm>
          <a:off x="7807925" y="1970980"/>
          <a:ext cx="37209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4780185" y="4354430"/>
            <a:ext cx="2092411" cy="0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7504" y="4487095"/>
            <a:ext cx="198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97822" y="4632763"/>
            <a:ext cx="99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20873" y="2340255"/>
            <a:ext cx="1" cy="2225040"/>
          </a:xfrm>
          <a:prstGeom prst="straightConnector1">
            <a:avLst/>
          </a:prstGeom>
          <a:ln w="127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8873" y="3815344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4134" y="3815344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28824" y="3815344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2343" y="3815344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25791" y="419596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25791" y="382070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25791" y="3446012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25791" y="3072493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422136" y="2340255"/>
            <a:ext cx="1" cy="2225040"/>
          </a:xfrm>
          <a:prstGeom prst="straightConnector1">
            <a:avLst/>
          </a:prstGeom>
          <a:ln w="127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77402" y="4504182"/>
            <a:ext cx="209241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59162" y="4117763"/>
            <a:ext cx="49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34423" y="4117763"/>
            <a:ext cx="49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09113" y="4117763"/>
            <a:ext cx="49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82632" y="4117763"/>
            <a:ext cx="49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58618" y="4487095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33879" y="4487095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08569" y="4487095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82088" y="4487095"/>
            <a:ext cx="35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17E7-5687-4D1D-B93B-93C846B69B7F}" type="slidenum">
              <a:rPr lang="en-US" smtClean="0"/>
              <a:t>9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9" grpId="0"/>
      <p:bldP spid="19" grpId="1"/>
      <p:bldP spid="20" grpId="0"/>
      <p:bldP spid="20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834</Words>
  <Application>Microsoft Office PowerPoint</Application>
  <PresentationFormat>On-screen Show (4:3)</PresentationFormat>
  <Paragraphs>313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Help Session:  ADTs: List, Stack, Queue Proof by Induction</vt:lpstr>
      <vt:lpstr>ADTs so far </vt:lpstr>
      <vt:lpstr>ADT vs Implementation</vt:lpstr>
      <vt:lpstr>Implementations</vt:lpstr>
      <vt:lpstr>Implementations</vt:lpstr>
      <vt:lpstr>Implementations</vt:lpstr>
      <vt:lpstr>Example: Palindromes</vt:lpstr>
      <vt:lpstr>Example: Palindromes</vt:lpstr>
      <vt:lpstr>Example: Palindromes</vt:lpstr>
      <vt:lpstr>Example: Palindromes</vt:lpstr>
      <vt:lpstr>Real Life Applications</vt:lpstr>
      <vt:lpstr>Proof by Induction</vt:lpstr>
      <vt:lpstr>Proof by Induction: Example 1</vt:lpstr>
      <vt:lpstr>PowerPoint Presentation</vt:lpstr>
      <vt:lpstr>PowerPoint Presentation</vt:lpstr>
      <vt:lpstr>Proof by Induction: Example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Mercan</dc:creator>
  <cp:lastModifiedBy>University of Washington</cp:lastModifiedBy>
  <cp:revision>30</cp:revision>
  <dcterms:created xsi:type="dcterms:W3CDTF">2016-04-03T20:17:19Z</dcterms:created>
  <dcterms:modified xsi:type="dcterms:W3CDTF">2016-04-04T23:14:17Z</dcterms:modified>
</cp:coreProperties>
</file>