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-9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6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9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0343"/>
            <a:ext cx="7886700" cy="50666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6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4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9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9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0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F337E-DED2-4EB1-AD2B-5306CE626A9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DBEF-05C8-45E1-9CAE-47D30039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9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HW05: </a:t>
            </a:r>
            <a:br>
              <a:rPr lang="en-US" dirty="0" smtClean="0"/>
            </a:br>
            <a:r>
              <a:rPr lang="en-US" dirty="0" smtClean="0"/>
              <a:t>Graphs and Shortest Paths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CSE373</a:t>
            </a:r>
            <a:br>
              <a:rPr lang="en-US" dirty="0" smtClean="0"/>
            </a:br>
            <a:r>
              <a:rPr lang="en-US" dirty="0" smtClean="0"/>
              <a:t>Spring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Grading: 45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Correctness: 33 points</a:t>
            </a:r>
            <a:endParaRPr lang="en-US" sz="2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 smtClean="0"/>
              <a:t>MyGraph</a:t>
            </a:r>
            <a:r>
              <a:rPr lang="en-US" sz="2000" dirty="0" smtClean="0"/>
              <a:t>(</a:t>
            </a:r>
            <a:r>
              <a:rPr lang="en-US" sz="2000" dirty="0" err="1" smtClean="0"/>
              <a:t>v,e</a:t>
            </a:r>
            <a:r>
              <a:rPr lang="en-US" sz="2000" dirty="0" smtClean="0"/>
              <a:t>): 3 points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vertices(): 3 points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edges(): 3 points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 smtClean="0"/>
              <a:t>adjacentVertices</a:t>
            </a:r>
            <a:r>
              <a:rPr lang="en-US" sz="2000" dirty="0" smtClean="0"/>
              <a:t>(v): 3 points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 smtClean="0"/>
              <a:t>edgeCost</a:t>
            </a:r>
            <a:r>
              <a:rPr lang="en-US" sz="2000" dirty="0" smtClean="0"/>
              <a:t>(</a:t>
            </a:r>
            <a:r>
              <a:rPr lang="en-US" sz="2000" dirty="0" err="1" smtClean="0"/>
              <a:t>a,b</a:t>
            </a:r>
            <a:r>
              <a:rPr lang="en-US" sz="2000" dirty="0" smtClean="0"/>
              <a:t>): 3 points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 smtClean="0"/>
              <a:t>shortestPath</a:t>
            </a:r>
            <a:r>
              <a:rPr lang="en-US" sz="2000" dirty="0" smtClean="0"/>
              <a:t>(</a:t>
            </a:r>
            <a:r>
              <a:rPr lang="en-US" sz="2000" dirty="0" err="1" smtClean="0"/>
              <a:t>a,b</a:t>
            </a:r>
            <a:r>
              <a:rPr lang="en-US" sz="2000" dirty="0" smtClean="0"/>
              <a:t>): 13 points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FindPaths.java : 5 points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Readability: 5 points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Report: 7 points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Extra Credit: 15 points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Interesting dataset: 3 points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Dijkstra’s with priority queue: 4 points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MST: 8 points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96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8744"/>
          </a:xfrm>
        </p:spPr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a set of vertices and edges, construct a graph.</a:t>
            </a:r>
          </a:p>
          <a:p>
            <a:r>
              <a:rPr lang="en-US" sz="2400" dirty="0" smtClean="0"/>
              <a:t>Given a source vertex and a destination vertex, find the shortest path using Dijkstra’s Algorithm.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293"/>
          <a:stretch/>
        </p:blipFill>
        <p:spPr>
          <a:xfrm>
            <a:off x="1207727" y="2597921"/>
            <a:ext cx="6728547" cy="382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 this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3341"/>
            <a:ext cx="7886700" cy="48836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may use any ADT implementation from Java standard collections. </a:t>
            </a:r>
          </a:p>
          <a:p>
            <a:r>
              <a:rPr lang="en-US" sz="2000" dirty="0" smtClean="0"/>
              <a:t>Check out Collection, List, Map interfaces.</a:t>
            </a:r>
          </a:p>
          <a:p>
            <a:r>
              <a:rPr lang="en-US" sz="2000" dirty="0" smtClean="0"/>
              <a:t>Vertices have string labels, an efficient ADT for accessing string keys is hash table. Java has a few implementations.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12" y="2965077"/>
            <a:ext cx="4526943" cy="3346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555" y="2965077"/>
            <a:ext cx="4183736" cy="272518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452216" y="5168972"/>
            <a:ext cx="529839" cy="273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64964" y="5173862"/>
            <a:ext cx="529839" cy="273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00841" y="5430235"/>
            <a:ext cx="529839" cy="2541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idea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323703" y="2081349"/>
            <a:ext cx="923108" cy="6966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18645" y="2245025"/>
            <a:ext cx="533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98" y="3656691"/>
            <a:ext cx="938213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215" y="382841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</a:t>
            </a:r>
            <a:endParaRPr lang="en-US" dirty="0"/>
          </a:p>
        </p:txBody>
      </p:sp>
      <p:cxnSp>
        <p:nvCxnSpPr>
          <p:cNvPr id="7" name="Straight Arrow Connector 6"/>
          <p:cNvCxnSpPr>
            <a:endCxn id="1026" idx="0"/>
          </p:cNvCxnSpPr>
          <p:nvPr/>
        </p:nvCxnSpPr>
        <p:spPr>
          <a:xfrm flipH="1">
            <a:off x="1777705" y="2778034"/>
            <a:ext cx="59803" cy="8786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07771" y="2429691"/>
            <a:ext cx="2778035" cy="78378"/>
          </a:xfrm>
          <a:prstGeom prst="straightConnector1">
            <a:avLst/>
          </a:prstGeom>
          <a:ln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85806" y="1297577"/>
            <a:ext cx="3152503" cy="3831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38651" y="924895"/>
            <a:ext cx="2030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Hash Table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85806" y="2323403"/>
            <a:ext cx="31046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SEA + more                                  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026" idx="3"/>
          </p:cNvCxnSpPr>
          <p:nvPr/>
        </p:nvCxnSpPr>
        <p:spPr>
          <a:xfrm>
            <a:off x="2246811" y="4013085"/>
            <a:ext cx="2838995" cy="79944"/>
          </a:xfrm>
          <a:prstGeom prst="straightConnector1">
            <a:avLst/>
          </a:prstGeom>
          <a:ln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9741" y="3908363"/>
            <a:ext cx="31760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ORD + more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0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give: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723"/>
            <a:ext cx="7886700" cy="4974239"/>
          </a:xfrm>
        </p:spPr>
        <p:txBody>
          <a:bodyPr/>
          <a:lstStyle/>
          <a:p>
            <a:r>
              <a:rPr lang="en-US" b="1" dirty="0" smtClean="0"/>
              <a:t>Vertex.java :</a:t>
            </a:r>
            <a:r>
              <a:rPr lang="en-US" dirty="0" smtClean="0"/>
              <a:t> Vertex class – you may add to it.</a:t>
            </a:r>
          </a:p>
          <a:p>
            <a:r>
              <a:rPr lang="en-US" b="1" dirty="0" smtClean="0"/>
              <a:t>Edge.java :</a:t>
            </a:r>
            <a:r>
              <a:rPr lang="en-US" dirty="0" smtClean="0"/>
              <a:t> Edge class – you may add to it.</a:t>
            </a:r>
          </a:p>
          <a:p>
            <a:r>
              <a:rPr lang="en-US" b="1" dirty="0" smtClean="0"/>
              <a:t>Path.java :</a:t>
            </a:r>
            <a:r>
              <a:rPr lang="en-US" dirty="0" smtClean="0"/>
              <a:t> Very simple class with two fields, a vertex list and an integer cost – don’t modify.</a:t>
            </a:r>
          </a:p>
          <a:p>
            <a:r>
              <a:rPr lang="en-US" b="1" dirty="0" smtClean="0"/>
              <a:t>Graph.java :</a:t>
            </a:r>
            <a:r>
              <a:rPr lang="en-US" dirty="0" smtClean="0"/>
              <a:t> Graph interface – don’t modify.</a:t>
            </a:r>
          </a:p>
          <a:p>
            <a:r>
              <a:rPr lang="en-US" b="1" dirty="0" smtClean="0"/>
              <a:t>MyGraph.java :</a:t>
            </a:r>
            <a:r>
              <a:rPr lang="en-US" dirty="0" smtClean="0"/>
              <a:t> An implementation of Graph interface. TODO’s. </a:t>
            </a:r>
          </a:p>
          <a:p>
            <a:r>
              <a:rPr lang="en-US" b="1" dirty="0" smtClean="0"/>
              <a:t>FindPaths.java :</a:t>
            </a:r>
            <a:r>
              <a:rPr lang="en-US" dirty="0" smtClean="0"/>
              <a:t> A client of Graph interface with a main function. Driver program for the shortest path problem. TODO’s.</a:t>
            </a:r>
          </a:p>
          <a:p>
            <a:r>
              <a:rPr lang="en-US" b="1" dirty="0" smtClean="0"/>
              <a:t>vertex.txt</a:t>
            </a:r>
            <a:r>
              <a:rPr lang="en-US" dirty="0" smtClean="0"/>
              <a:t> and </a:t>
            </a:r>
            <a:r>
              <a:rPr lang="en-US" b="1" dirty="0" smtClean="0"/>
              <a:t>edge txt : </a:t>
            </a:r>
            <a:r>
              <a:rPr lang="en-US" dirty="0" smtClean="0"/>
              <a:t>An example graph input.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982"/>
          </a:xfrm>
        </p:spPr>
        <p:txBody>
          <a:bodyPr/>
          <a:lstStyle/>
          <a:p>
            <a:r>
              <a:rPr lang="en-US" dirty="0" smtClean="0"/>
              <a:t>What you need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3914"/>
            <a:ext cx="7886700" cy="4933049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1" dirty="0" smtClean="0"/>
              <a:t>MyGraph.java :</a:t>
            </a:r>
            <a:r>
              <a:rPr lang="en-US" sz="2400" dirty="0" smtClean="0"/>
              <a:t> An implementation of the Graph interface. You need to implement the following: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 smtClean="0">
                <a:solidFill>
                  <a:srgbClr val="0000FF"/>
                </a:solidFill>
              </a:rPr>
              <a:t>MyGraph</a:t>
            </a:r>
            <a:r>
              <a:rPr lang="en-US" sz="2000" dirty="0" smtClean="0">
                <a:solidFill>
                  <a:srgbClr val="0000FF"/>
                </a:solidFill>
              </a:rPr>
              <a:t>(v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e): </a:t>
            </a:r>
            <a:r>
              <a:rPr lang="en-US" sz="2000" dirty="0" smtClean="0"/>
              <a:t>Creates </a:t>
            </a:r>
            <a:r>
              <a:rPr lang="en-US" sz="2000" dirty="0"/>
              <a:t>a </a:t>
            </a:r>
            <a:r>
              <a:rPr lang="en-US" sz="2000" dirty="0" err="1"/>
              <a:t>MyGraph</a:t>
            </a:r>
            <a:r>
              <a:rPr lang="en-US" sz="2000" dirty="0"/>
              <a:t> object with the given collection of vertices and the given collection of edges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vertices():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Return </a:t>
            </a:r>
            <a:r>
              <a:rPr lang="en-US" sz="2000" dirty="0"/>
              <a:t>the collection of vertices of this </a:t>
            </a:r>
            <a:r>
              <a:rPr lang="en-US" sz="2000" dirty="0" smtClean="0"/>
              <a:t>graph.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edges</a:t>
            </a:r>
            <a:r>
              <a:rPr lang="en-US" sz="2000" dirty="0">
                <a:solidFill>
                  <a:srgbClr val="0000FF"/>
                </a:solidFill>
              </a:rPr>
              <a:t>(): </a:t>
            </a:r>
            <a:r>
              <a:rPr lang="en-US" sz="2000" dirty="0"/>
              <a:t>Return the collection of edges of this </a:t>
            </a:r>
            <a:r>
              <a:rPr lang="en-US" sz="2000" dirty="0" smtClean="0"/>
              <a:t>graph.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 smtClean="0">
                <a:solidFill>
                  <a:srgbClr val="0000FF"/>
                </a:solidFill>
              </a:rPr>
              <a:t>adjacentVertices</a:t>
            </a:r>
            <a:r>
              <a:rPr lang="en-US" sz="2000" dirty="0" smtClean="0">
                <a:solidFill>
                  <a:srgbClr val="0000FF"/>
                </a:solidFill>
              </a:rPr>
              <a:t>(Vertex </a:t>
            </a:r>
            <a:r>
              <a:rPr lang="en-US" sz="2000" dirty="0">
                <a:solidFill>
                  <a:srgbClr val="0000FF"/>
                </a:solidFill>
              </a:rPr>
              <a:t>v):  </a:t>
            </a:r>
            <a:r>
              <a:rPr lang="en-US" sz="2000" dirty="0"/>
              <a:t>Return a collection of vertices adjacent to a given vertex v. </a:t>
            </a:r>
            <a:r>
              <a:rPr lang="en-US" sz="2000" dirty="0" smtClean="0"/>
              <a:t>Return </a:t>
            </a:r>
            <a:r>
              <a:rPr lang="en-US" sz="2000" dirty="0"/>
              <a:t>an empty collection if there are no adjacent vertices</a:t>
            </a:r>
            <a:r>
              <a:rPr lang="en-US" sz="2000" dirty="0" smtClean="0"/>
              <a:t>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edgeCost</a:t>
            </a:r>
            <a:r>
              <a:rPr lang="en-US" sz="2000" dirty="0">
                <a:solidFill>
                  <a:srgbClr val="0000FF"/>
                </a:solidFill>
              </a:rPr>
              <a:t>(Vertex a, Vertex b): </a:t>
            </a:r>
            <a:r>
              <a:rPr lang="en-US" sz="2000" dirty="0" smtClean="0"/>
              <a:t>Return cost of edge if there is a directed edge from a to b in the graph, return -1 otherwise.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Path </a:t>
            </a:r>
            <a:r>
              <a:rPr lang="en-US" sz="2000" dirty="0" err="1">
                <a:solidFill>
                  <a:srgbClr val="0000FF"/>
                </a:solidFill>
              </a:rPr>
              <a:t>shortestPath</a:t>
            </a:r>
            <a:r>
              <a:rPr lang="en-US" sz="2000" dirty="0">
                <a:solidFill>
                  <a:srgbClr val="0000FF"/>
                </a:solidFill>
              </a:rPr>
              <a:t>(Vertex a, Vertex b):</a:t>
            </a:r>
            <a:r>
              <a:rPr lang="en-US" sz="2000" dirty="0" smtClean="0"/>
              <a:t> Returns the shortest path from a to b in the graph, or null if there is no such path. Uses Dijkstra's algorithm.</a:t>
            </a:r>
          </a:p>
        </p:txBody>
      </p:sp>
    </p:spTree>
    <p:extLst>
      <p:ext uri="{BB962C8B-B14F-4D97-AF65-F5344CB8AC3E}">
        <p14:creationId xmlns:p14="http://schemas.microsoft.com/office/powerpoint/2010/main" val="39350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982"/>
          </a:xfrm>
        </p:spPr>
        <p:txBody>
          <a:bodyPr/>
          <a:lstStyle/>
          <a:p>
            <a:r>
              <a:rPr lang="en-US" dirty="0" smtClean="0"/>
              <a:t>What you need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724"/>
            <a:ext cx="7886700" cy="497423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1" dirty="0" smtClean="0"/>
              <a:t>FindPaths.java :</a:t>
            </a:r>
            <a:r>
              <a:rPr lang="en-US" sz="2400" dirty="0" smtClean="0"/>
              <a:t> A driver program that reads in a graph and prom points user for the source and the destination vertices for the shortest path algorithm.</a:t>
            </a: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You need to complete the code to </a:t>
            </a:r>
            <a:r>
              <a:rPr lang="en-US" sz="2000" dirty="0" smtClean="0">
                <a:solidFill>
                  <a:srgbClr val="0000FF"/>
                </a:solidFill>
              </a:rPr>
              <a:t>call the shortest path algorithm</a:t>
            </a:r>
            <a:r>
              <a:rPr lang="en-US" sz="2000" dirty="0" smtClean="0"/>
              <a:t>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Print out the result</a:t>
            </a:r>
            <a:r>
              <a:rPr lang="en-US" sz="2000" dirty="0" smtClean="0"/>
              <a:t>:</a:t>
            </a:r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Shortest path from X to Y:</a:t>
            </a:r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does not exist</a:t>
            </a:r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1600" dirty="0"/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/>
              <a:t>Or</a:t>
            </a:r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1600" dirty="0"/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Shortest path from X to Y:</a:t>
            </a:r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W U T Z Y</a:t>
            </a:r>
          </a:p>
          <a:p>
            <a:pPr marL="6858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0225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982"/>
          </a:xfrm>
        </p:spPr>
        <p:txBody>
          <a:bodyPr/>
          <a:lstStyle/>
          <a:p>
            <a:r>
              <a:rPr lang="en-US" dirty="0" smtClean="0"/>
              <a:t>What you need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724"/>
            <a:ext cx="7886700" cy="497423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1" dirty="0" smtClean="0"/>
              <a:t>Write-Up Questions:</a:t>
            </a:r>
          </a:p>
          <a:p>
            <a:pPr marL="6858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/>
              <a:t>Worst-case asymptotic running times of your methods </a:t>
            </a:r>
            <a:endParaRPr lang="en-US" sz="20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adjacentVertices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edgeCost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shortestPath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 smtClean="0"/>
              <a:t>in </a:t>
            </a:r>
            <a:r>
              <a:rPr lang="en-US" sz="2000" dirty="0"/>
              <a:t>terms of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|E| </a:t>
            </a:r>
            <a:r>
              <a:rPr lang="en-US" sz="2000" dirty="0"/>
              <a:t>and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|V|. </a:t>
            </a:r>
            <a:r>
              <a:rPr lang="en-US" sz="2000" dirty="0"/>
              <a:t>Explain and justify your </a:t>
            </a:r>
            <a:r>
              <a:rPr lang="en-US" sz="2000" dirty="0" smtClean="0"/>
              <a:t>answers.</a:t>
            </a:r>
            <a:endParaRPr lang="en-US" sz="2000" dirty="0" smtClean="0">
              <a:cs typeface="Consolas" panose="020B0609020204030204" pitchFamily="49" charset="0"/>
            </a:endParaRPr>
          </a:p>
          <a:p>
            <a:pPr marL="3429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 smtClean="0">
                <a:cs typeface="Consolas" panose="020B0609020204030204" pitchFamily="49" charset="0"/>
              </a:rPr>
              <a:t>2.   Describe how you tested your code.</a:t>
            </a:r>
          </a:p>
          <a:p>
            <a:pPr marL="3429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 smtClean="0">
                <a:cs typeface="Consolas" panose="020B0609020204030204" pitchFamily="49" charset="0"/>
              </a:rPr>
              <a:t>3.   Describe how you divided up the tasks with your partner (if</a:t>
            </a:r>
          </a:p>
          <a:p>
            <a:pPr marL="3429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     applicable).</a:t>
            </a:r>
          </a:p>
          <a:p>
            <a:pPr marL="3429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 smtClean="0">
                <a:cs typeface="Consolas" panose="020B0609020204030204" pitchFamily="49" charset="0"/>
              </a:rPr>
              <a:t>4.   Describe any extra credit problems you attempted. </a:t>
            </a:r>
          </a:p>
        </p:txBody>
      </p:sp>
    </p:spTree>
    <p:extLst>
      <p:ext uri="{BB962C8B-B14F-4D97-AF65-F5344CB8AC3E}">
        <p14:creationId xmlns:p14="http://schemas.microsoft.com/office/powerpoint/2010/main" val="16550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982"/>
          </a:xfrm>
        </p:spPr>
        <p:txBody>
          <a:bodyPr/>
          <a:lstStyle/>
          <a:p>
            <a:r>
              <a:rPr lang="en-US" dirty="0" smtClean="0"/>
              <a:t>Extra Credit: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724"/>
            <a:ext cx="7886700" cy="497423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cs typeface="Consolas" panose="020B0609020204030204" pitchFamily="49" charset="0"/>
              </a:rPr>
              <a:t>Find an interesting </a:t>
            </a:r>
            <a:r>
              <a:rPr lang="en-US" sz="2400" b="1" dirty="0" smtClean="0">
                <a:cs typeface="Consolas" panose="020B0609020204030204" pitchFamily="49" charset="0"/>
              </a:rPr>
              <a:t>real-world data set </a:t>
            </a:r>
            <a:r>
              <a:rPr lang="en-US" sz="2400" dirty="0" smtClean="0">
                <a:cs typeface="Consolas" panose="020B0609020204030204" pitchFamily="49" charset="0"/>
              </a:rPr>
              <a:t>and convert it to the right format.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cs typeface="Consolas" panose="020B0609020204030204" pitchFamily="49" charset="0"/>
              </a:rPr>
              <a:t>Improve your implementation of Dijkstra’s algorithm by using a </a:t>
            </a:r>
            <a:r>
              <a:rPr lang="en-US" sz="2400" b="1" dirty="0" smtClean="0">
                <a:cs typeface="Consolas" panose="020B0609020204030204" pitchFamily="49" charset="0"/>
              </a:rPr>
              <a:t>priority queue</a:t>
            </a:r>
            <a:r>
              <a:rPr lang="en-US" sz="2400" dirty="0" smtClean="0">
                <a:cs typeface="Consolas" panose="020B0609020204030204" pitchFamily="49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cs typeface="Consolas" panose="020B0609020204030204" pitchFamily="49" charset="0"/>
              </a:rPr>
              <a:t>Extend </a:t>
            </a:r>
            <a:r>
              <a:rPr lang="en-US" sz="2400" dirty="0" err="1" smtClean="0">
                <a:cs typeface="Consolas" panose="020B0609020204030204" pitchFamily="49" charset="0"/>
              </a:rPr>
              <a:t>MyGraph</a:t>
            </a:r>
            <a:r>
              <a:rPr lang="en-US" sz="2400" dirty="0" smtClean="0">
                <a:cs typeface="Consolas" panose="020B0609020204030204" pitchFamily="49" charset="0"/>
              </a:rPr>
              <a:t> with a method for computing </a:t>
            </a:r>
            <a:r>
              <a:rPr lang="en-US" sz="2400" b="1" dirty="0" smtClean="0">
                <a:cs typeface="Consolas" panose="020B0609020204030204" pitchFamily="49" charset="0"/>
              </a:rPr>
              <a:t>minimum spanning trees</a:t>
            </a:r>
            <a:r>
              <a:rPr lang="en-US" sz="2400" dirty="0" smtClean="0">
                <a:cs typeface="Consolas" panose="020B0609020204030204" pitchFamily="49" charset="0"/>
              </a:rPr>
              <a:t>. Also write a driver program (similar to FindPaths.java) to demonstrate.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>
              <a:cs typeface="Consolas" panose="020B0609020204030204" pitchFamily="49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 smtClean="0">
              <a:cs typeface="Consolas" panose="020B0609020204030204" pitchFamily="49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>
              <a:cs typeface="Consolas" panose="020B0609020204030204" pitchFamily="49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cs typeface="Consolas" panose="020B0609020204030204" pitchFamily="49" charset="0"/>
              </a:rPr>
              <a:t>Explain all your work in your write-up document.</a:t>
            </a:r>
          </a:p>
        </p:txBody>
      </p:sp>
    </p:spTree>
    <p:extLst>
      <p:ext uri="{BB962C8B-B14F-4D97-AF65-F5344CB8AC3E}">
        <p14:creationId xmlns:p14="http://schemas.microsoft.com/office/powerpoint/2010/main" val="3157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618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HW05:  Graphs and Shortest Paths</vt:lpstr>
      <vt:lpstr>Problem Definition</vt:lpstr>
      <vt:lpstr>New to this assignment…</vt:lpstr>
      <vt:lpstr>Hash table idea</vt:lpstr>
      <vt:lpstr>What we give:</vt:lpstr>
      <vt:lpstr>What you need to do:</vt:lpstr>
      <vt:lpstr>What you need to do:</vt:lpstr>
      <vt:lpstr>What you need to do:</vt:lpstr>
      <vt:lpstr>Extra Credit:</vt:lpstr>
      <vt:lpstr>Grading: 45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HW05:  Graphs and Shortest Paths</dc:title>
  <dc:creator>Ezgi Mercan</dc:creator>
  <cp:lastModifiedBy>CSE</cp:lastModifiedBy>
  <cp:revision>21</cp:revision>
  <dcterms:created xsi:type="dcterms:W3CDTF">2016-05-10T19:20:06Z</dcterms:created>
  <dcterms:modified xsi:type="dcterms:W3CDTF">2016-05-13T03:45:06Z</dcterms:modified>
</cp:coreProperties>
</file>