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60" r:id="rId5"/>
    <p:sldId id="264" r:id="rId6"/>
    <p:sldId id="263" r:id="rId7"/>
    <p:sldId id="265" r:id="rId8"/>
    <p:sldId id="266" r:id="rId9"/>
    <p:sldId id="270" r:id="rId10"/>
    <p:sldId id="261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4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3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7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6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7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5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2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5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7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A001-41ED-4203-8175-4659A2186509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0555D-9E10-4AF0-9A2B-4BFC0E29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5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373 Spring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HW 3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BST: Keyword Search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due Friday April 22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786856"/>
            <a:ext cx="3810000" cy="2428875"/>
          </a:xfrm>
        </p:spPr>
      </p:pic>
    </p:spTree>
    <p:extLst>
      <p:ext uri="{BB962C8B-B14F-4D97-AF65-F5344CB8AC3E}">
        <p14:creationId xmlns:p14="http://schemas.microsoft.com/office/powerpoint/2010/main" val="7155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8374"/>
          </a:xfrm>
        </p:spPr>
        <p:txBody>
          <a:bodyPr/>
          <a:lstStyle/>
          <a:p>
            <a:r>
              <a:rPr lang="en-US" dirty="0" smtClean="0"/>
              <a:t>BST.java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5379" y="1066800"/>
            <a:ext cx="797324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BST{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Node root;</a:t>
            </a:r>
          </a:p>
          <a:p>
            <a:endParaRPr lang="en-US" sz="1400" dirty="0"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Node{</a:t>
            </a:r>
          </a:p>
          <a:p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    //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These attributes of the Node class will not be sufficient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 for those attempting the AVL extra credit.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 You are free to add extra attributes as you see fit,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 but do not remove attributes given as it will mess with help code.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String keyword;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Record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record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size;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Node l;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Node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r;</a:t>
            </a:r>
          </a:p>
          <a:p>
            <a:endParaRPr lang="en-US" sz="1400" dirty="0"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Node(String k){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 </a:t>
            </a:r>
            <a:r>
              <a:rPr lang="en-US" sz="1400" b="1" dirty="0">
                <a:solidFill>
                  <a:srgbClr val="7F9FBF"/>
                </a:solidFill>
                <a:latin typeface="Courier New" panose="02070309020205020404" pitchFamily="49" charset="0"/>
              </a:rPr>
              <a:t>TODO</a:t>
            </a:r>
            <a:r>
              <a:rPr lang="en-US" sz="1400" b="1" dirty="0">
                <a:solidFill>
                  <a:srgbClr val="3F7F5F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3F7F5F"/>
                </a:solidFill>
                <a:latin typeface="Courier New" panose="02070309020205020404" pitchFamily="49" charset="0"/>
              </a:rPr>
              <a:t>Instantialize</a:t>
            </a:r>
            <a:r>
              <a:rPr lang="en-US" sz="1400" b="1" dirty="0">
                <a:solidFill>
                  <a:srgbClr val="3F7F5F"/>
                </a:solidFill>
                <a:latin typeface="Courier New" panose="02070309020205020404" pitchFamily="49" charset="0"/>
              </a:rPr>
              <a:t> a new Node with keyword k.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}</a:t>
            </a:r>
          </a:p>
          <a:p>
            <a:endParaRPr lang="en-US" sz="1400" dirty="0"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update(Record r){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</a:t>
            </a:r>
            <a:r>
              <a:rPr lang="en-US" sz="1400" b="1" dirty="0">
                <a:solidFill>
                  <a:srgbClr val="7F9FBF"/>
                </a:solidFill>
                <a:latin typeface="Courier New" panose="02070309020205020404" pitchFamily="49" charset="0"/>
              </a:rPr>
              <a:t>TODO</a:t>
            </a:r>
            <a:r>
              <a:rPr lang="en-US" sz="1400" b="1" dirty="0">
                <a:solidFill>
                  <a:srgbClr val="3F7F5F"/>
                </a:solidFill>
                <a:latin typeface="Courier New" panose="02070309020205020404" pitchFamily="49" charset="0"/>
              </a:rPr>
              <a:t> Adds the Record r to the linked list of records.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 You do not have to check if the record is already in the list.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//HINT: Add the Record r to the front of your linked list.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       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48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95300" y="1163501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4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BST(){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this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.root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      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insert(String keyword,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FileData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Record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recordToAdd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Record(fd.id,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fd.title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fd.author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400" b="1" smtClean="0">
                <a:solidFill>
                  <a:srgbClr val="7F0055"/>
                </a:solidFill>
                <a:latin typeface="Courier New" panose="02070309020205020404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</a:t>
            </a:r>
            <a:r>
              <a:rPr lang="en-US" sz="1400" b="1" dirty="0">
                <a:solidFill>
                  <a:srgbClr val="7F9FBF"/>
                </a:solidFill>
                <a:latin typeface="Courier New" panose="02070309020205020404" pitchFamily="49" charset="0"/>
              </a:rPr>
              <a:t>TODO</a:t>
            </a:r>
            <a:r>
              <a:rPr lang="en-US" sz="1400" b="1" dirty="0">
                <a:solidFill>
                  <a:srgbClr val="3F7F5F"/>
                </a:solidFill>
                <a:latin typeface="Courier New" panose="02070309020205020404" pitchFamily="49" charset="0"/>
              </a:rPr>
              <a:t> Write a recursive insertion that adds </a:t>
            </a:r>
            <a:r>
              <a:rPr lang="en-US" sz="1400" b="1" dirty="0" err="1">
                <a:solidFill>
                  <a:srgbClr val="3F7F5F"/>
                </a:solidFill>
                <a:latin typeface="Courier New" panose="02070309020205020404" pitchFamily="49" charset="0"/>
              </a:rPr>
              <a:t>recordToAdd</a:t>
            </a:r>
            <a:r>
              <a:rPr lang="en-US" sz="1400" b="1" dirty="0">
                <a:solidFill>
                  <a:srgbClr val="3F7F5F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to the list of records for the node associated with keyword.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If there is no node, this code should add the node.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boolean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contains(String keyword){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</a:t>
            </a:r>
            <a:r>
              <a:rPr lang="en-US" sz="1400" b="1" dirty="0">
                <a:solidFill>
                  <a:srgbClr val="7F9FBF"/>
                </a:solidFill>
                <a:latin typeface="Courier New" panose="02070309020205020404" pitchFamily="49" charset="0"/>
              </a:rPr>
              <a:t>TODO</a:t>
            </a:r>
            <a:r>
              <a:rPr lang="en-US" sz="1400" b="1" dirty="0">
                <a:solidFill>
                  <a:srgbClr val="3F7F5F"/>
                </a:solidFill>
                <a:latin typeface="Courier New" panose="02070309020205020404" pitchFamily="49" charset="0"/>
              </a:rPr>
              <a:t> Write a recursive function which returns true 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if a particular keyword exists in the BST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Record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get_records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keyword){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</a:t>
            </a:r>
            <a:r>
              <a:rPr lang="en-US" sz="1400" b="1" dirty="0">
                <a:solidFill>
                  <a:srgbClr val="7F9FBF"/>
                </a:solidFill>
                <a:latin typeface="Courier New" panose="02070309020205020404" pitchFamily="49" charset="0"/>
              </a:rPr>
              <a:t>TODO</a:t>
            </a:r>
            <a:r>
              <a:rPr lang="en-US" sz="1400" b="1" dirty="0">
                <a:solidFill>
                  <a:srgbClr val="3F7F5F"/>
                </a:solidFill>
                <a:latin typeface="Courier New" panose="02070309020205020404" pitchFamily="49" charset="0"/>
              </a:rPr>
              <a:t> Returns the first record for a particular keyword.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This record will link to other records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If the keyword is not in the BST, it should return null.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delete(String keyword){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</a:t>
            </a:r>
            <a:r>
              <a:rPr lang="en-US" sz="1400" b="1" dirty="0">
                <a:solidFill>
                  <a:srgbClr val="7F9FBF"/>
                </a:solidFill>
                <a:latin typeface="Courier New" panose="02070309020205020404" pitchFamily="49" charset="0"/>
              </a:rPr>
              <a:t>TODO</a:t>
            </a:r>
            <a:r>
              <a:rPr lang="en-US" sz="1400" b="1" dirty="0">
                <a:solidFill>
                  <a:srgbClr val="3F7F5F"/>
                </a:solidFill>
                <a:latin typeface="Courier New" panose="02070309020205020404" pitchFamily="49" charset="0"/>
              </a:rPr>
              <a:t> Write a recursive function which removes the Node with </a:t>
            </a:r>
            <a:endParaRPr lang="en-US" sz="1400" b="1" dirty="0" smtClean="0">
              <a:solidFill>
                <a:srgbClr val="3F7F5F"/>
              </a:solidFill>
              <a:latin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3F7F5F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      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 keyword from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the binary search tree.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You may not use lazy deletion and if the keyword is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not</a:t>
            </a:r>
            <a:endParaRPr lang="en-US" sz="1400" dirty="0">
              <a:solidFill>
                <a:srgbClr val="3F7F5F"/>
              </a:solidFill>
              <a:latin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// in the BST, </a:t>
            </a:r>
            <a:r>
              <a:rPr lang="en-US" sz="1400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the </a:t>
            </a:r>
            <a:r>
              <a:rPr lang="en-US" sz="1400" dirty="0">
                <a:solidFill>
                  <a:srgbClr val="3F7F5F"/>
                </a:solidFill>
                <a:latin typeface="Courier New" panose="02070309020205020404" pitchFamily="49" charset="0"/>
              </a:rPr>
              <a:t>function should do nothing.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  <a:endParaRPr lang="en-US" sz="140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8374"/>
          </a:xfrm>
        </p:spPr>
        <p:txBody>
          <a:bodyPr/>
          <a:lstStyle/>
          <a:p>
            <a:r>
              <a:rPr lang="en-US" dirty="0" smtClean="0"/>
              <a:t>BST.java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4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905000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print(){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print(root);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</a:p>
          <a:p>
            <a:endParaRPr lang="en-US" sz="1400" dirty="0"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print(Node t){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if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(t !=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print(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t.l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t.keyword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Record r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t.record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while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(r !=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urier New" panose="02070309020205020404" pitchFamily="49" charset="0"/>
              </a:rPr>
              <a:t>"\t"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+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r.title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r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r.next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}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print(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t.r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}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  <a:endParaRPr lang="en-US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365127"/>
            <a:ext cx="7886700" cy="798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BST.java cont.</a:t>
            </a:r>
          </a:p>
        </p:txBody>
      </p:sp>
    </p:spTree>
    <p:extLst>
      <p:ext uri="{BB962C8B-B14F-4D97-AF65-F5344CB8AC3E}">
        <p14:creationId xmlns:p14="http://schemas.microsoft.com/office/powerpoint/2010/main" val="47398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735676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6560" y="1641523"/>
            <a:ext cx="66945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binary search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keys are keywords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values are lists of records for technical papers having that keyword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implement a standard binary search tree.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keys</a:t>
            </a:r>
            <a:r>
              <a:rPr lang="en-US" dirty="0" smtClean="0"/>
              <a:t> will be keywords that come in a file along with associated technical papers.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values</a:t>
            </a:r>
            <a:r>
              <a:rPr lang="en-US" dirty="0" smtClean="0"/>
              <a:t> associated with the keys will be records for those technical papers.</a:t>
            </a:r>
          </a:p>
          <a:p>
            <a:r>
              <a:rPr lang="en-US" dirty="0" smtClean="0"/>
              <a:t>Since each keyword may have multiple technical papers, the value at a node will be a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dirty="0" smtClean="0"/>
              <a:t> of all the papers that have this keyword.</a:t>
            </a:r>
          </a:p>
          <a:p>
            <a:r>
              <a:rPr lang="en-US" dirty="0" smtClean="0"/>
              <a:t>So you will also implement </a:t>
            </a:r>
            <a:r>
              <a:rPr lang="en-US" dirty="0" smtClean="0">
                <a:solidFill>
                  <a:srgbClr val="FF0000"/>
                </a:solidFill>
              </a:rPr>
              <a:t>linked lists</a:t>
            </a:r>
            <a:r>
              <a:rPr lang="en-US" dirty="0" smtClean="0"/>
              <a:t>, which will operate like stacks, putting new records at the beginning.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5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Give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Record.java</a:t>
            </a:r>
          </a:p>
          <a:p>
            <a:pPr lvl="1"/>
            <a:r>
              <a:rPr lang="en-US" dirty="0" smtClean="0"/>
              <a:t>the record class (you should not change it)</a:t>
            </a:r>
          </a:p>
          <a:p>
            <a:r>
              <a:rPr lang="en-US" dirty="0" smtClean="0"/>
              <a:t>BST.java</a:t>
            </a:r>
          </a:p>
          <a:p>
            <a:pPr lvl="1"/>
            <a:r>
              <a:rPr lang="en-US" dirty="0" smtClean="0"/>
              <a:t>the methods you need to implement and some that we give you</a:t>
            </a:r>
          </a:p>
          <a:p>
            <a:r>
              <a:rPr lang="en-US" dirty="0" smtClean="0"/>
              <a:t>test.java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partial</a:t>
            </a:r>
            <a:r>
              <a:rPr lang="en-US" dirty="0" smtClean="0"/>
              <a:t> test that creates the tree (with your methods), retrieves a record, prints the tree in </a:t>
            </a:r>
            <a:r>
              <a:rPr lang="en-US" dirty="0" err="1" smtClean="0"/>
              <a:t>inorder</a:t>
            </a:r>
            <a:r>
              <a:rPr lang="en-US" dirty="0" smtClean="0"/>
              <a:t>, deletes 3 keywords, prints it again. You should add more tests to it.</a:t>
            </a:r>
          </a:p>
          <a:p>
            <a:r>
              <a:rPr lang="en-US" dirty="0" smtClean="0"/>
              <a:t>datafile.txt</a:t>
            </a:r>
          </a:p>
          <a:p>
            <a:pPr lvl="1"/>
            <a:r>
              <a:rPr lang="en-US" dirty="0" smtClean="0"/>
              <a:t>the data for the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9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ecord.java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90" y="1447800"/>
            <a:ext cx="533992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Record{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00C0"/>
                </a:solidFill>
                <a:latin typeface="Courier New" panose="02070309020205020404" pitchFamily="49" charset="0"/>
              </a:rPr>
              <a:t>id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String </a:t>
            </a:r>
            <a:r>
              <a:rPr lang="en-US" sz="1400" dirty="0">
                <a:solidFill>
                  <a:srgbClr val="0000C0"/>
                </a:solidFill>
                <a:latin typeface="Courier New" panose="02070309020205020404" pitchFamily="49" charset="0"/>
              </a:rPr>
              <a:t>title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String </a:t>
            </a:r>
            <a:r>
              <a:rPr lang="en-US" sz="1400" dirty="0">
                <a:solidFill>
                  <a:srgbClr val="0000C0"/>
                </a:solidFill>
                <a:latin typeface="Courier New" panose="02070309020205020404" pitchFamily="49" charset="0"/>
              </a:rPr>
              <a:t>author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Record </a:t>
            </a:r>
            <a:r>
              <a:rPr lang="en-US" sz="1400" dirty="0">
                <a:solidFill>
                  <a:srgbClr val="0000C0"/>
                </a:solidFill>
                <a:latin typeface="Courier New" panose="02070309020205020404" pitchFamily="49" charset="0"/>
              </a:rPr>
              <a:t>next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Record(</a:t>
            </a:r>
            <a:r>
              <a:rPr lang="en-U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, String t, String a, Record r){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this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sz="1400" b="1" dirty="0">
                <a:solidFill>
                  <a:srgbClr val="0000C0"/>
                </a:solidFill>
                <a:latin typeface="Courier New" panose="02070309020205020404" pitchFamily="49" charset="0"/>
              </a:rPr>
              <a:t>id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this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sz="1400" b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title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= t;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this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sz="1400" b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author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= a;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this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sz="1400" b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next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= r;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 print(){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out</a:t>
            </a:r>
            <a:r>
              <a:rPr lang="en-US" sz="1400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.println</a:t>
            </a:r>
            <a:r>
              <a:rPr lang="en-US" sz="14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b="1" i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this</a:t>
            </a:r>
            <a:r>
              <a:rPr lang="en-US" sz="1400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sz="1400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title</a:t>
            </a:r>
            <a:r>
              <a:rPr lang="en-US" sz="14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out</a:t>
            </a:r>
            <a:r>
              <a:rPr lang="en-US" sz="1400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.println</a:t>
            </a:r>
            <a:r>
              <a:rPr lang="en-US" sz="14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b="1" i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this</a:t>
            </a:r>
            <a:r>
              <a:rPr lang="en-US" sz="1400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sz="1400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author</a:t>
            </a:r>
            <a:r>
              <a:rPr lang="en-US" sz="14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sz="1400" dirty="0" smtClean="0">
              <a:latin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797074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DO NOT MODIFY.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44"/>
          <a:stretch/>
        </p:blipFill>
        <p:spPr bwMode="auto">
          <a:xfrm>
            <a:off x="1295400" y="5105400"/>
            <a:ext cx="735676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0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datafile.txt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295400"/>
            <a:ext cx="518924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46359</a:t>
            </a:r>
          </a:p>
          <a:p>
            <a:r>
              <a:rPr lang="en-US" dirty="0"/>
              <a:t>A Content-Based Retrieval System for Medical Images</a:t>
            </a:r>
          </a:p>
          <a:p>
            <a:r>
              <a:rPr lang="en-US" dirty="0"/>
              <a:t>John Anderson</a:t>
            </a:r>
          </a:p>
          <a:p>
            <a:r>
              <a:rPr lang="en-US" dirty="0"/>
              <a:t>4</a:t>
            </a:r>
          </a:p>
          <a:p>
            <a:r>
              <a:rPr lang="en-US" dirty="0">
                <a:solidFill>
                  <a:srgbClr val="FF0000"/>
                </a:solidFill>
              </a:rPr>
              <a:t>database</a:t>
            </a:r>
          </a:p>
          <a:p>
            <a:r>
              <a:rPr lang="en-US" dirty="0"/>
              <a:t>image-retrieval</a:t>
            </a:r>
          </a:p>
          <a:p>
            <a:r>
              <a:rPr lang="en-US" dirty="0"/>
              <a:t>content-based</a:t>
            </a:r>
          </a:p>
          <a:p>
            <a:r>
              <a:rPr lang="en-US" dirty="0"/>
              <a:t>medical</a:t>
            </a:r>
          </a:p>
          <a:p>
            <a:endParaRPr lang="en-US" dirty="0"/>
          </a:p>
          <a:p>
            <a:r>
              <a:rPr lang="en-US" dirty="0"/>
              <a:t>83528</a:t>
            </a:r>
          </a:p>
          <a:p>
            <a:r>
              <a:rPr lang="en-US" dirty="0"/>
              <a:t>Query by Example: the CANDID Approach</a:t>
            </a:r>
          </a:p>
          <a:p>
            <a:r>
              <a:rPr lang="en-US" dirty="0"/>
              <a:t>Paul Kelly</a:t>
            </a:r>
          </a:p>
          <a:p>
            <a:r>
              <a:rPr lang="en-US" dirty="0"/>
              <a:t>4</a:t>
            </a:r>
          </a:p>
          <a:p>
            <a:r>
              <a:rPr lang="en-US" dirty="0">
                <a:solidFill>
                  <a:srgbClr val="FF0000"/>
                </a:solidFill>
              </a:rPr>
              <a:t>database</a:t>
            </a:r>
          </a:p>
          <a:p>
            <a:r>
              <a:rPr lang="en-US" dirty="0"/>
              <a:t>image-retrieval</a:t>
            </a:r>
          </a:p>
          <a:p>
            <a:r>
              <a:rPr lang="en-US" dirty="0"/>
              <a:t>medical</a:t>
            </a:r>
          </a:p>
          <a:p>
            <a:r>
              <a:rPr lang="en-US" dirty="0"/>
              <a:t>query-by-example</a:t>
            </a:r>
          </a:p>
          <a:p>
            <a:r>
              <a:rPr lang="en-U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0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n-US" dirty="0" smtClean="0"/>
              <a:t>Methods to Implement (35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Node constructor: </a:t>
            </a:r>
            <a:r>
              <a:rPr lang="en-US" dirty="0" smtClean="0"/>
              <a:t>3 points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update(Record r): </a:t>
            </a:r>
            <a:r>
              <a:rPr lang="en-US" dirty="0" smtClean="0"/>
              <a:t>3 points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adds Record r to the beginning of the list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insert(String keyword, </a:t>
            </a:r>
            <a:r>
              <a:rPr lang="en-US" dirty="0" err="1" smtClean="0">
                <a:solidFill>
                  <a:srgbClr val="FF0000"/>
                </a:solidFill>
              </a:rPr>
              <a:t>FileData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fd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6 points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creates the Record r for </a:t>
            </a:r>
            <a:r>
              <a:rPr lang="en-US" dirty="0" err="1" smtClean="0"/>
              <a:t>FileData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/>
              <a:t> </a:t>
            </a:r>
            <a:r>
              <a:rPr lang="en-US" dirty="0" smtClean="0"/>
              <a:t>(not for you to do)</a:t>
            </a:r>
          </a:p>
          <a:p>
            <a:pPr lvl="1"/>
            <a:r>
              <a:rPr lang="en-US" dirty="0" smtClean="0"/>
              <a:t>finds or inserts the keyword in the tree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pdates the node with the keyword by adding Record 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boolean contains(String keyword): </a:t>
            </a:r>
            <a:r>
              <a:rPr lang="en-US" dirty="0" smtClean="0"/>
              <a:t>5 points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determines if keyword is in the tree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get_records</a:t>
            </a:r>
            <a:r>
              <a:rPr lang="en-US" dirty="0" smtClean="0">
                <a:solidFill>
                  <a:srgbClr val="FF0000"/>
                </a:solidFill>
              </a:rPr>
              <a:t>(String keyword): </a:t>
            </a:r>
            <a:r>
              <a:rPr lang="en-US" dirty="0" smtClean="0"/>
              <a:t>6 points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returns the list of Record objects for the keyword</a:t>
            </a:r>
          </a:p>
          <a:p>
            <a:r>
              <a:rPr lang="en-US" dirty="0">
                <a:solidFill>
                  <a:srgbClr val="FF0000"/>
                </a:solidFill>
              </a:rPr>
              <a:t>delete(String keyword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7 points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removes the keyword from tree</a:t>
            </a:r>
          </a:p>
          <a:p>
            <a:r>
              <a:rPr lang="en-US" dirty="0" smtClean="0"/>
              <a:t>5 points for style: comments and readability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4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(up to 10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 into AVL Trees </a:t>
            </a:r>
          </a:p>
          <a:p>
            <a:r>
              <a:rPr lang="en-US" dirty="0" smtClean="0"/>
              <a:t>(First you still do binary search trees with all functionality)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3276600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7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BST.java</a:t>
            </a:r>
            <a:r>
              <a:rPr lang="en-US" sz="2400" dirty="0" smtClean="0"/>
              <a:t> with the all functionality of BST ADT.</a:t>
            </a:r>
          </a:p>
          <a:p>
            <a:r>
              <a:rPr lang="en-US" sz="2400" dirty="0" smtClean="0"/>
              <a:t>If you implement extra credit, create another file named </a:t>
            </a:r>
            <a:r>
              <a:rPr lang="en-US" sz="2400" dirty="0" smtClean="0">
                <a:solidFill>
                  <a:srgbClr val="FF0000"/>
                </a:solidFill>
              </a:rPr>
              <a:t>AVL.java</a:t>
            </a:r>
            <a:r>
              <a:rPr lang="en-US" sz="2400" dirty="0" smtClean="0"/>
              <a:t>, copy all the methods from BST.java and convert to an AVL tree. Submit AVL.java in addition to BST.java.</a:t>
            </a:r>
          </a:p>
          <a:p>
            <a:endParaRPr lang="en-US" sz="2400" dirty="0" smtClean="0"/>
          </a:p>
          <a:p>
            <a:r>
              <a:rPr lang="en-US" sz="2400" dirty="0" smtClean="0"/>
              <a:t>Do not submit .class files EVER.</a:t>
            </a:r>
          </a:p>
        </p:txBody>
      </p:sp>
    </p:spTree>
    <p:extLst>
      <p:ext uri="{BB962C8B-B14F-4D97-AF65-F5344CB8AC3E}">
        <p14:creationId xmlns:p14="http://schemas.microsoft.com/office/powerpoint/2010/main" val="339730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924</Words>
  <Application>Microsoft Office PowerPoint</Application>
  <PresentationFormat>On-screen Show (4:3)</PresentationFormat>
  <Paragraphs>154</Paragraphs>
  <Slides>13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CSE 373 Spring 2016</vt:lpstr>
      <vt:lpstr>The Concept</vt:lpstr>
      <vt:lpstr>The Details</vt:lpstr>
      <vt:lpstr>What We Give You</vt:lpstr>
      <vt:lpstr>Record.java</vt:lpstr>
      <vt:lpstr>datafile.txt</vt:lpstr>
      <vt:lpstr>Methods to Implement (35 points)</vt:lpstr>
      <vt:lpstr>Extra Credit (up to 10 points)</vt:lpstr>
      <vt:lpstr>What to submit</vt:lpstr>
      <vt:lpstr>Questions?</vt:lpstr>
      <vt:lpstr>BST.java</vt:lpstr>
      <vt:lpstr>BST.java cont.</vt:lpstr>
      <vt:lpstr>PowerPoint Presentation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 Winter 2015</dc:title>
  <dc:creator>CSE</dc:creator>
  <cp:lastModifiedBy>Ezgi Mercan</cp:lastModifiedBy>
  <cp:revision>33</cp:revision>
  <dcterms:created xsi:type="dcterms:W3CDTF">2015-01-05T21:30:56Z</dcterms:created>
  <dcterms:modified xsi:type="dcterms:W3CDTF">2016-04-13T03:30:00Z</dcterms:modified>
</cp:coreProperties>
</file>