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6858000" cx="9144000"/>
  <p:notesSz cx="6934200" cy="92202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927775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36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36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36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36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36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set elements are not contiguous numbers, could have a separate dictionary to map elements (keys) to numbers (values)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implement find?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implement union?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Okay, so let’s find(6), so look at up[6], find 5, look at up[5], look up[7]</a:t>
            </a:r>
          </a:p>
        </p:txBody>
      </p:sp>
      <p:sp>
        <p:nvSpPr>
          <p:cNvPr id="273" name="Shape 273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is union by size O(m logn +n)</a:t>
            </a:r>
          </a:p>
        </p:txBody>
      </p:sp>
      <p:sp>
        <p:nvSpPr>
          <p:cNvPr id="281" name="Shape 281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does find take O(n) in the worst case?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fix this?</a:t>
            </a:r>
          </a:p>
        </p:txBody>
      </p:sp>
      <p:sp>
        <p:nvSpPr>
          <p:cNvPr id="318" name="Shape 318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yellow represents the number of nodes in the tree</a:t>
            </a:r>
          </a:p>
        </p:txBody>
      </p:sp>
      <p:sp>
        <p:nvSpPr>
          <p:cNvPr id="341" name="Shape 341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32" name="Shape 432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takes twice as much room!  So it is more time efficient and less space efficient!  How can we improve on the space efficiency?</a:t>
            </a:r>
          </a:p>
        </p:txBody>
      </p:sp>
      <p:sp>
        <p:nvSpPr>
          <p:cNvPr id="433" name="Shape 433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6" name="Shape 486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2" name="Shape 522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7" name="Shape 547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4" name="Shape 56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62" name="Shape 662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do n-1 total unions (that affect the tree)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make the trees taller if you are unioning two trees of the same size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step you are trying to union trees that are the same size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Worst case = tallest tree with the fewest number of nodes</a:t>
            </a:r>
          </a:p>
        </p:txBody>
      </p:sp>
      <p:sp>
        <p:nvSpPr>
          <p:cNvPr id="663" name="Shape 663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9" name="Shape 709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16" name="Shape 71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Maintaining height becomes inefficient, but maintaining size still easy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Shape 717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Shape 72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4" name="Shape 72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7" name="Shape 777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3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Shape 814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5" name="Shape 81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0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2" name="Shape 822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7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Shape 828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9" name="Shape 829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4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6" name="Shape 836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Shape 95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4" name="Shape 95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9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1" name="Shape 961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hape 106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4" name="Shape 106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3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5" name="Shape 107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Shape 1174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5" name="Shape 117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0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Shape 1261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2" name="Shape 1262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if x and y are in the same tree? Do nothing</a:t>
            </a:r>
          </a:p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-158750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591049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628649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381000" y="2590800"/>
            <a:ext cx="83057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CSE373: Data Structures &amp; Algorithms</a:t>
            </a:r>
            <a:br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Implementing Union-Find</a:t>
            </a:r>
          </a:p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1295400" y="4572000"/>
            <a:ext cx="6629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Jul 21 review session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2015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838200"/>
            <a:ext cx="1904999" cy="114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86600" y="762000"/>
            <a:ext cx="1371599" cy="137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implementation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set elements are contiguous numbers (e.g., 1,2,…,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use  array of length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called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up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 at index 1 on slides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Put in array index of parent, with 0 (or -1, etc.) for a root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6553200" y="6553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198" name="Shape 198"/>
          <p:cNvGrpSpPr/>
          <p:nvPr/>
        </p:nvGrpSpPr>
        <p:grpSpPr>
          <a:xfrm>
            <a:off x="1600200" y="3962400"/>
            <a:ext cx="7239000" cy="1752600"/>
            <a:chOff x="1600200" y="3962400"/>
            <a:chExt cx="7239000" cy="1752600"/>
          </a:xfrm>
        </p:grpSpPr>
        <p:sp>
          <p:nvSpPr>
            <p:cNvPr id="199" name="Shape 199"/>
            <p:cNvSpPr/>
            <p:nvPr/>
          </p:nvSpPr>
          <p:spPr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200" name="Shape 200"/>
            <p:cNvSpPr/>
            <p:nvPr/>
          </p:nvSpPr>
          <p:spPr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201" name="Shape 201"/>
            <p:cNvSpPr/>
            <p:nvPr/>
          </p:nvSpPr>
          <p:spPr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cxnSp>
          <p:nvCxnSpPr>
            <p:cNvPr id="206" name="Shape 206"/>
            <p:cNvCxnSpPr/>
            <p:nvPr/>
          </p:nvCxnSpPr>
          <p:spPr>
            <a:xfrm rot="10800000">
              <a:off x="1905000" y="4495799"/>
              <a:ext cx="152399" cy="457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07" name="Shape 207"/>
            <p:cNvCxnSpPr/>
            <p:nvPr/>
          </p:nvCxnSpPr>
          <p:spPr>
            <a:xfrm flipH="1" rot="10800000">
              <a:off x="4076700" y="4495800"/>
              <a:ext cx="190500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08" name="Shape 208"/>
            <p:cNvCxnSpPr/>
            <p:nvPr/>
          </p:nvCxnSpPr>
          <p:spPr>
            <a:xfrm rot="10800000">
              <a:off x="4571999" y="4495800"/>
              <a:ext cx="228600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09" name="Shape 209"/>
            <p:cNvCxnSpPr/>
            <p:nvPr/>
          </p:nvCxnSpPr>
          <p:spPr>
            <a:xfrm flipH="1" rot="10800000">
              <a:off x="3810000" y="5143499"/>
              <a:ext cx="114300" cy="190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210" name="Shape 210"/>
            <p:cNvSpPr/>
            <p:nvPr/>
          </p:nvSpPr>
          <p:spPr>
            <a:xfrm>
              <a:off x="6172200" y="43434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6553200" y="43434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6934200" y="43434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7315200" y="43434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7696200" y="43434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8077200" y="43434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8458200" y="43434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6172200" y="3962400"/>
              <a:ext cx="2640013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1   2    3    4   5    6   7</a:t>
              </a:r>
            </a:p>
          </p:txBody>
        </p:sp>
        <p:sp>
          <p:nvSpPr>
            <p:cNvPr id="218" name="Shape 218"/>
            <p:cNvSpPr txBox="1"/>
            <p:nvPr/>
          </p:nvSpPr>
          <p:spPr>
            <a:xfrm>
              <a:off x="5638800" y="4343400"/>
              <a:ext cx="46672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up</a:t>
              </a:r>
            </a:p>
          </p:txBody>
        </p:sp>
      </p:grpSp>
      <p:grpSp>
        <p:nvGrpSpPr>
          <p:cNvPr id="219" name="Shape 219"/>
          <p:cNvGrpSpPr/>
          <p:nvPr/>
        </p:nvGrpSpPr>
        <p:grpSpPr>
          <a:xfrm>
            <a:off x="1143000" y="2895600"/>
            <a:ext cx="7620000" cy="777874"/>
            <a:chOff x="1143000" y="2895600"/>
            <a:chExt cx="7620000" cy="777874"/>
          </a:xfrm>
        </p:grpSpPr>
        <p:sp>
          <p:nvSpPr>
            <p:cNvPr id="220" name="Shape 220"/>
            <p:cNvSpPr/>
            <p:nvPr/>
          </p:nvSpPr>
          <p:spPr>
            <a:xfrm>
              <a:off x="11430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221" name="Shape 221"/>
            <p:cNvSpPr/>
            <p:nvPr/>
          </p:nvSpPr>
          <p:spPr>
            <a:xfrm>
              <a:off x="17526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2362200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2971800" y="3203713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356235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419100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4772439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28" name="Shape 228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6858000" y="32766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7239000" y="32766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7620000" y="32766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8001000" y="32766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8382000" y="3276600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6096000" y="2895600"/>
              <a:ext cx="2640013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1   2    3    4   5    6   7</a:t>
              </a:r>
            </a:p>
          </p:txBody>
        </p:sp>
        <p:sp>
          <p:nvSpPr>
            <p:cNvPr id="235" name="Shape 235"/>
            <p:cNvSpPr txBox="1"/>
            <p:nvPr/>
          </p:nvSpPr>
          <p:spPr>
            <a:xfrm>
              <a:off x="5562600" y="3276600"/>
              <a:ext cx="46672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up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 operations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518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Worst-case run-time for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 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Worst-case run-time for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 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Worst-case run-time for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and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s?  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4" name="Shape 244"/>
          <p:cNvSpPr txBox="1"/>
          <p:nvPr/>
        </p:nvSpPr>
        <p:spPr>
          <a:xfrm>
            <a:off x="533400" y="1219200"/>
            <a:ext cx="4038599" cy="220979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// assumes x in range 1,n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(up[x] != 0) {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x = up[x];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return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x;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4800600" y="1219200"/>
            <a:ext cx="4038599" cy="220979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// assumes x,y are roots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up[y] = x;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grpSp>
        <p:nvGrpSpPr>
          <p:cNvPr id="246" name="Shape 246"/>
          <p:cNvGrpSpPr/>
          <p:nvPr/>
        </p:nvGrpSpPr>
        <p:grpSpPr>
          <a:xfrm>
            <a:off x="1143000" y="3505200"/>
            <a:ext cx="7239000" cy="1600200"/>
            <a:chOff x="1600200" y="4114800"/>
            <a:chExt cx="7239000" cy="1600200"/>
          </a:xfrm>
        </p:grpSpPr>
        <p:sp>
          <p:nvSpPr>
            <p:cNvPr id="247" name="Shape 247"/>
            <p:cNvSpPr/>
            <p:nvPr/>
          </p:nvSpPr>
          <p:spPr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249" name="Shape 249"/>
            <p:cNvSpPr/>
            <p:nvPr/>
          </p:nvSpPr>
          <p:spPr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cxnSp>
          <p:nvCxnSpPr>
            <p:cNvPr id="254" name="Shape 254"/>
            <p:cNvCxnSpPr/>
            <p:nvPr/>
          </p:nvCxnSpPr>
          <p:spPr>
            <a:xfrm rot="10800000">
              <a:off x="1905000" y="4495799"/>
              <a:ext cx="152399" cy="457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55" name="Shape 255"/>
            <p:cNvCxnSpPr/>
            <p:nvPr/>
          </p:nvCxnSpPr>
          <p:spPr>
            <a:xfrm flipH="1" rot="10800000">
              <a:off x="4076700" y="4495800"/>
              <a:ext cx="190500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56" name="Shape 256"/>
            <p:cNvCxnSpPr/>
            <p:nvPr/>
          </p:nvCxnSpPr>
          <p:spPr>
            <a:xfrm rot="10800000">
              <a:off x="4571999" y="4495800"/>
              <a:ext cx="228600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57" name="Shape 257"/>
            <p:cNvCxnSpPr/>
            <p:nvPr/>
          </p:nvCxnSpPr>
          <p:spPr>
            <a:xfrm flipH="1" rot="10800000">
              <a:off x="3810000" y="5143499"/>
              <a:ext cx="114300" cy="190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258" name="Shape 258"/>
            <p:cNvSpPr/>
            <p:nvPr/>
          </p:nvSpPr>
          <p:spPr>
            <a:xfrm>
              <a:off x="6172200" y="4937125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6553200" y="4937125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6934200" y="4937125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7315200" y="4937125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sp>
          <p:nvSpPr>
            <p:cNvPr id="262" name="Shape 262"/>
            <p:cNvSpPr/>
            <p:nvPr/>
          </p:nvSpPr>
          <p:spPr>
            <a:xfrm>
              <a:off x="7696200" y="4937125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8077200" y="4937125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264" name="Shape 264"/>
            <p:cNvSpPr/>
            <p:nvPr/>
          </p:nvSpPr>
          <p:spPr>
            <a:xfrm>
              <a:off x="8458200" y="4937125"/>
              <a:ext cx="381000" cy="381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6172200" y="4556125"/>
              <a:ext cx="2640013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1   2    3    4   5    6   7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5638800" y="4937125"/>
              <a:ext cx="46672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up</a:t>
              </a:r>
            </a:p>
          </p:txBody>
        </p:sp>
      </p:grpSp>
      <p:sp>
        <p:nvSpPr>
          <p:cNvPr id="267" name="Shape 267"/>
          <p:cNvSpPr/>
          <p:nvPr/>
        </p:nvSpPr>
        <p:spPr>
          <a:xfrm>
            <a:off x="4876800" y="5177135"/>
            <a:ext cx="788246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</a:t>
            </a:r>
          </a:p>
        </p:txBody>
      </p:sp>
      <p:sp>
        <p:nvSpPr>
          <p:cNvPr id="268" name="Shape 268"/>
          <p:cNvSpPr/>
          <p:nvPr/>
        </p:nvSpPr>
        <p:spPr>
          <a:xfrm>
            <a:off x="4833271" y="5558135"/>
            <a:ext cx="805528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(n)</a:t>
            </a:r>
          </a:p>
        </p:txBody>
      </p:sp>
      <p:sp>
        <p:nvSpPr>
          <p:cNvPr id="269" name="Shape 269"/>
          <p:cNvSpPr/>
          <p:nvPr/>
        </p:nvSpPr>
        <p:spPr>
          <a:xfrm>
            <a:off x="6966871" y="5867400"/>
            <a:ext cx="1215797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(m*n)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key optimizations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AutoNum type="arabicPeriod"/>
            </a:pP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Improve </a:t>
            </a:r>
            <a:r>
              <a:rPr b="1" baseline="0" i="0" lang="en-US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union 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so it stays 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O(1) 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but makes </a:t>
            </a:r>
            <a:r>
              <a:rPr b="1" baseline="0" i="0" lang="en-US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find 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indent="-3492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So 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 and 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 is 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 </a:t>
            </a:r>
            <a:r>
              <a:rPr b="1" baseline="0" i="0" lang="en-US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 + n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-3492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–"/>
            </a:pPr>
            <a:r>
              <a:rPr b="0" baseline="0" i="1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Union-by-size: 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connect smaller tree to larger tree</a:t>
            </a:r>
          </a:p>
          <a:p>
            <a: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it becomes even faster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and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</a:t>
            </a:r>
            <a:r>
              <a:rPr b="1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almost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 + 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Path-compression: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connect directly to root during finds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bad case to avoid</a:t>
            </a:r>
          </a:p>
        </p:txBody>
      </p:sp>
      <p:sp>
        <p:nvSpPr>
          <p:cNvPr id="284" name="Shape 28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85" name="Shape 285"/>
          <p:cNvSpPr/>
          <p:nvPr/>
        </p:nvSpPr>
        <p:spPr>
          <a:xfrm>
            <a:off x="1981200" y="1600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86" name="Shape 286"/>
          <p:cNvSpPr/>
          <p:nvPr/>
        </p:nvSpPr>
        <p:spPr>
          <a:xfrm>
            <a:off x="2667000" y="1600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87" name="Shape 287"/>
          <p:cNvSpPr/>
          <p:nvPr/>
        </p:nvSpPr>
        <p:spPr>
          <a:xfrm>
            <a:off x="3352800" y="1600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288" name="Shape 288"/>
          <p:cNvSpPr/>
          <p:nvPr/>
        </p:nvSpPr>
        <p:spPr>
          <a:xfrm>
            <a:off x="4724400" y="1600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290" name="Shape 290"/>
          <p:cNvSpPr/>
          <p:nvPr/>
        </p:nvSpPr>
        <p:spPr>
          <a:xfrm>
            <a:off x="2209800" y="28956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91" name="Shape 291"/>
          <p:cNvSpPr/>
          <p:nvPr/>
        </p:nvSpPr>
        <p:spPr>
          <a:xfrm>
            <a:off x="2667000" y="2362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92" name="Shape 292"/>
          <p:cNvSpPr/>
          <p:nvPr/>
        </p:nvSpPr>
        <p:spPr>
          <a:xfrm>
            <a:off x="3352800" y="2362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293" name="Shape 293"/>
          <p:cNvSpPr/>
          <p:nvPr/>
        </p:nvSpPr>
        <p:spPr>
          <a:xfrm>
            <a:off x="4724400" y="2362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cxnSp>
        <p:nvCxnSpPr>
          <p:cNvPr id="294" name="Shape 294"/>
          <p:cNvCxnSpPr/>
          <p:nvPr/>
        </p:nvCxnSpPr>
        <p:spPr>
          <a:xfrm flipH="1" rot="10800000">
            <a:off x="2362200" y="25908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295" name="Shape 295"/>
          <p:cNvSpPr txBox="1"/>
          <p:nvPr/>
        </p:nvSpPr>
        <p:spPr>
          <a:xfrm>
            <a:off x="5410200" y="2266890"/>
            <a:ext cx="147989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(2,1)</a:t>
            </a:r>
          </a:p>
        </p:txBody>
      </p:sp>
      <p:sp>
        <p:nvSpPr>
          <p:cNvPr id="296" name="Shape 296"/>
          <p:cNvSpPr/>
          <p:nvPr/>
        </p:nvSpPr>
        <p:spPr>
          <a:xfrm>
            <a:off x="2438400" y="42672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97" name="Shape 297"/>
          <p:cNvSpPr/>
          <p:nvPr/>
        </p:nvSpPr>
        <p:spPr>
          <a:xfrm>
            <a:off x="2895600" y="37338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98" name="Shape 298"/>
          <p:cNvSpPr/>
          <p:nvPr/>
        </p:nvSpPr>
        <p:spPr>
          <a:xfrm>
            <a:off x="3352800" y="3200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299" name="Shape 299"/>
          <p:cNvSpPr/>
          <p:nvPr/>
        </p:nvSpPr>
        <p:spPr>
          <a:xfrm>
            <a:off x="4724400" y="3200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cxnSp>
        <p:nvCxnSpPr>
          <p:cNvPr id="300" name="Shape 300"/>
          <p:cNvCxnSpPr/>
          <p:nvPr/>
        </p:nvCxnSpPr>
        <p:spPr>
          <a:xfrm flipH="1" rot="10800000">
            <a:off x="2590800" y="39624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01" name="Shape 301"/>
          <p:cNvCxnSpPr/>
          <p:nvPr/>
        </p:nvCxnSpPr>
        <p:spPr>
          <a:xfrm flipH="1" rot="10800000">
            <a:off x="3124200" y="34290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302" name="Shape 302"/>
          <p:cNvSpPr txBox="1"/>
          <p:nvPr/>
        </p:nvSpPr>
        <p:spPr>
          <a:xfrm>
            <a:off x="5410200" y="2940019"/>
            <a:ext cx="147989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(3,2)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5410200" y="4019489"/>
            <a:ext cx="1707518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-1)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306" name="Shape 306"/>
          <p:cNvSpPr/>
          <p:nvPr/>
        </p:nvSpPr>
        <p:spPr>
          <a:xfrm>
            <a:off x="2819400" y="56388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07" name="Shape 307"/>
          <p:cNvSpPr/>
          <p:nvPr/>
        </p:nvSpPr>
        <p:spPr>
          <a:xfrm>
            <a:off x="3276600" y="5105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08" name="Shape 308"/>
          <p:cNvSpPr/>
          <p:nvPr/>
        </p:nvSpPr>
        <p:spPr>
          <a:xfrm>
            <a:off x="3733800" y="45720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09" name="Shape 309"/>
          <p:cNvSpPr/>
          <p:nvPr/>
        </p:nvSpPr>
        <p:spPr>
          <a:xfrm>
            <a:off x="4724400" y="40386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cxnSp>
        <p:nvCxnSpPr>
          <p:cNvPr id="310" name="Shape 310"/>
          <p:cNvCxnSpPr/>
          <p:nvPr/>
        </p:nvCxnSpPr>
        <p:spPr>
          <a:xfrm flipH="1" rot="10800000">
            <a:off x="2971800" y="53340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11" name="Shape 311"/>
          <p:cNvCxnSpPr/>
          <p:nvPr/>
        </p:nvCxnSpPr>
        <p:spPr>
          <a:xfrm flipH="1" rot="10800000">
            <a:off x="3505200" y="48006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12" name="Shape 312"/>
          <p:cNvCxnSpPr/>
          <p:nvPr/>
        </p:nvCxnSpPr>
        <p:spPr>
          <a:xfrm flipH="1" rot="10800000">
            <a:off x="4267200" y="4190999"/>
            <a:ext cx="4572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313" name="Shape 313"/>
          <p:cNvSpPr txBox="1"/>
          <p:nvPr/>
        </p:nvSpPr>
        <p:spPr>
          <a:xfrm>
            <a:off x="5960953" y="3265211"/>
            <a:ext cx="254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5562600" y="5543489"/>
            <a:ext cx="2446777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=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steps!!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Union-by-size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Union-by-size: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Always point the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smaller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(total # of nodes) tree to the root of the larger tree</a:t>
            </a: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23" name="Shape 323"/>
          <p:cNvSpPr/>
          <p:nvPr/>
        </p:nvSpPr>
        <p:spPr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24" name="Shape 324"/>
          <p:cNvSpPr/>
          <p:nvPr/>
        </p:nvSpPr>
        <p:spPr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25" name="Shape 325"/>
          <p:cNvSpPr/>
          <p:nvPr/>
        </p:nvSpPr>
        <p:spPr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26" name="Shape 326"/>
          <p:cNvSpPr/>
          <p:nvPr/>
        </p:nvSpPr>
        <p:spPr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27" name="Shape 327"/>
          <p:cNvSpPr/>
          <p:nvPr/>
        </p:nvSpPr>
        <p:spPr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328" name="Shape 328"/>
          <p:cNvSpPr/>
          <p:nvPr/>
        </p:nvSpPr>
        <p:spPr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329" name="Shape 329"/>
          <p:cNvSpPr/>
          <p:nvPr/>
        </p:nvSpPr>
        <p:spPr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330" name="Shape 330"/>
          <p:cNvCxnSpPr/>
          <p:nvPr/>
        </p:nvCxnSpPr>
        <p:spPr>
          <a:xfrm rot="10800000">
            <a:off x="2438400" y="39116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31" name="Shape 331"/>
          <p:cNvCxnSpPr/>
          <p:nvPr/>
        </p:nvCxnSpPr>
        <p:spPr>
          <a:xfrm flipH="1" rot="10800000">
            <a:off x="5943600" y="3911600"/>
            <a:ext cx="3047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32" name="Shape 332"/>
          <p:cNvCxnSpPr/>
          <p:nvPr/>
        </p:nvCxnSpPr>
        <p:spPr>
          <a:xfrm rot="10800000">
            <a:off x="6477000" y="3835400"/>
            <a:ext cx="304799" cy="609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33" name="Shape 333"/>
          <p:cNvCxnSpPr/>
          <p:nvPr/>
        </p:nvCxnSpPr>
        <p:spPr>
          <a:xfrm flipH="1" rot="10800000">
            <a:off x="5562600" y="4826000"/>
            <a:ext cx="228600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334" name="Shape 334"/>
          <p:cNvSpPr txBox="1"/>
          <p:nvPr/>
        </p:nvSpPr>
        <p:spPr>
          <a:xfrm>
            <a:off x="6689725" y="3084513"/>
            <a:ext cx="147989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(1,7)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600200" y="3683000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5486400" y="3606800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3489325" y="3646487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Union-by-size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Union-by-size: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Always point the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smaller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(total # of nodes) tree to the root of the larger tree</a:t>
            </a: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Shape 34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46" name="Shape 346"/>
          <p:cNvSpPr/>
          <p:nvPr/>
        </p:nvSpPr>
        <p:spPr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47" name="Shape 347"/>
          <p:cNvSpPr/>
          <p:nvPr/>
        </p:nvSpPr>
        <p:spPr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48" name="Shape 348"/>
          <p:cNvSpPr/>
          <p:nvPr/>
        </p:nvSpPr>
        <p:spPr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49" name="Shape 349"/>
          <p:cNvSpPr/>
          <p:nvPr/>
        </p:nvSpPr>
        <p:spPr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50" name="Shape 350"/>
          <p:cNvSpPr/>
          <p:nvPr/>
        </p:nvSpPr>
        <p:spPr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351" name="Shape 351"/>
          <p:cNvSpPr/>
          <p:nvPr/>
        </p:nvSpPr>
        <p:spPr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352" name="Shape 352"/>
          <p:cNvSpPr/>
          <p:nvPr/>
        </p:nvSpPr>
        <p:spPr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353" name="Shape 353"/>
          <p:cNvCxnSpPr/>
          <p:nvPr/>
        </p:nvCxnSpPr>
        <p:spPr>
          <a:xfrm rot="10800000">
            <a:off x="2438400" y="39116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54" name="Shape 354"/>
          <p:cNvCxnSpPr/>
          <p:nvPr/>
        </p:nvCxnSpPr>
        <p:spPr>
          <a:xfrm flipH="1" rot="10800000">
            <a:off x="5943600" y="3911600"/>
            <a:ext cx="3047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55" name="Shape 355"/>
          <p:cNvCxnSpPr/>
          <p:nvPr/>
        </p:nvCxnSpPr>
        <p:spPr>
          <a:xfrm rot="10800000">
            <a:off x="6477000" y="3835400"/>
            <a:ext cx="304799" cy="609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56" name="Shape 356"/>
          <p:cNvCxnSpPr/>
          <p:nvPr/>
        </p:nvCxnSpPr>
        <p:spPr>
          <a:xfrm flipH="1" rot="10800000">
            <a:off x="5562600" y="4826000"/>
            <a:ext cx="228600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357" name="Shape 357"/>
          <p:cNvSpPr/>
          <p:nvPr/>
        </p:nvSpPr>
        <p:spPr>
          <a:xfrm>
            <a:off x="2406650" y="3048000"/>
            <a:ext cx="3797300" cy="506412"/>
          </a:xfrm>
          <a:custGeom>
            <a:pathLst>
              <a:path extrusionOk="0" h="319" w="2392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cap="flat" cmpd="sng" w="349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Shape 358"/>
          <p:cNvSpPr txBox="1"/>
          <p:nvPr/>
        </p:nvSpPr>
        <p:spPr>
          <a:xfrm>
            <a:off x="6689725" y="3084513"/>
            <a:ext cx="147989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(1,7)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5486400" y="360680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3489325" y="3646487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Array implementation</a:t>
            </a:r>
          </a:p>
        </p:txBody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the size (number of nodes in a second array)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have one array of objects with two fields</a:t>
            </a:r>
          </a:p>
        </p:txBody>
      </p:sp>
      <p:sp>
        <p:nvSpPr>
          <p:cNvPr id="367" name="Shape 36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68" name="Shape 368"/>
          <p:cNvSpPr/>
          <p:nvPr/>
        </p:nvSpPr>
        <p:spPr>
          <a:xfrm>
            <a:off x="1371600" y="2514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69" name="Shape 369"/>
          <p:cNvSpPr/>
          <p:nvPr/>
        </p:nvSpPr>
        <p:spPr>
          <a:xfrm>
            <a:off x="1676400" y="34290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70" name="Shape 370"/>
          <p:cNvSpPr/>
          <p:nvPr/>
        </p:nvSpPr>
        <p:spPr>
          <a:xfrm>
            <a:off x="2835275" y="2514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cxnSp>
        <p:nvCxnSpPr>
          <p:cNvPr id="371" name="Shape 371"/>
          <p:cNvCxnSpPr/>
          <p:nvPr/>
        </p:nvCxnSpPr>
        <p:spPr>
          <a:xfrm rot="10800000">
            <a:off x="1676400" y="28956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372" name="Shape 372"/>
          <p:cNvSpPr txBox="1"/>
          <p:nvPr/>
        </p:nvSpPr>
        <p:spPr>
          <a:xfrm>
            <a:off x="838200" y="2667000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2286000" y="2630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74" name="Shape 374"/>
          <p:cNvSpPr/>
          <p:nvPr/>
        </p:nvSpPr>
        <p:spPr>
          <a:xfrm>
            <a:off x="6272212" y="3084513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375" name="Shape 375"/>
          <p:cNvSpPr/>
          <p:nvPr/>
        </p:nvSpPr>
        <p:spPr>
          <a:xfrm>
            <a:off x="6272212" y="34655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76" name="Shape 376"/>
          <p:cNvSpPr/>
          <p:nvPr/>
        </p:nvSpPr>
        <p:spPr>
          <a:xfrm>
            <a:off x="6653211" y="3084513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77" name="Shape 377"/>
          <p:cNvSpPr/>
          <p:nvPr/>
        </p:nvSpPr>
        <p:spPr>
          <a:xfrm>
            <a:off x="6653211" y="34655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7034211" y="3084513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379" name="Shape 379"/>
          <p:cNvSpPr/>
          <p:nvPr/>
        </p:nvSpPr>
        <p:spPr>
          <a:xfrm>
            <a:off x="7034211" y="34655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80" name="Shape 380"/>
          <p:cNvSpPr/>
          <p:nvPr/>
        </p:nvSpPr>
        <p:spPr>
          <a:xfrm>
            <a:off x="7415211" y="3084513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381" name="Shape 381"/>
          <p:cNvSpPr/>
          <p:nvPr/>
        </p:nvSpPr>
        <p:spPr>
          <a:xfrm>
            <a:off x="7415211" y="34655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Shape 382"/>
          <p:cNvSpPr/>
          <p:nvPr/>
        </p:nvSpPr>
        <p:spPr>
          <a:xfrm>
            <a:off x="7796211" y="3084513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383" name="Shape 383"/>
          <p:cNvSpPr/>
          <p:nvPr/>
        </p:nvSpPr>
        <p:spPr>
          <a:xfrm>
            <a:off x="7796211" y="34655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Shape 384"/>
          <p:cNvSpPr/>
          <p:nvPr/>
        </p:nvSpPr>
        <p:spPr>
          <a:xfrm>
            <a:off x="8177211" y="3084513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385" name="Shape 385"/>
          <p:cNvSpPr/>
          <p:nvPr/>
        </p:nvSpPr>
        <p:spPr>
          <a:xfrm>
            <a:off x="8177211" y="34655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8558211" y="3084513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387" name="Shape 387"/>
          <p:cNvSpPr/>
          <p:nvPr/>
        </p:nvSpPr>
        <p:spPr>
          <a:xfrm>
            <a:off x="8558211" y="34655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6256337" y="2667000"/>
            <a:ext cx="2665512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1   2  3   4  5   6  7  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5724525" y="3084513"/>
            <a:ext cx="5238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5189537" y="3429000"/>
            <a:ext cx="1066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weight</a:t>
            </a:r>
          </a:p>
        </p:txBody>
      </p:sp>
      <p:sp>
        <p:nvSpPr>
          <p:cNvPr id="391" name="Shape 391"/>
          <p:cNvSpPr/>
          <p:nvPr/>
        </p:nvSpPr>
        <p:spPr>
          <a:xfrm>
            <a:off x="4641575" y="3124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92" name="Shape 392"/>
          <p:cNvSpPr/>
          <p:nvPr/>
        </p:nvSpPr>
        <p:spPr>
          <a:xfrm>
            <a:off x="3803375" y="3124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393" name="Shape 393"/>
          <p:cNvSpPr/>
          <p:nvPr/>
        </p:nvSpPr>
        <p:spPr>
          <a:xfrm>
            <a:off x="3505200" y="3657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394" name="Shape 394"/>
          <p:cNvSpPr/>
          <p:nvPr/>
        </p:nvSpPr>
        <p:spPr>
          <a:xfrm>
            <a:off x="4184375" y="2514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395" name="Shape 395"/>
          <p:cNvCxnSpPr/>
          <p:nvPr/>
        </p:nvCxnSpPr>
        <p:spPr>
          <a:xfrm flipH="1" rot="10800000">
            <a:off x="4070075" y="2819400"/>
            <a:ext cx="1905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96" name="Shape 396"/>
          <p:cNvCxnSpPr/>
          <p:nvPr/>
        </p:nvCxnSpPr>
        <p:spPr>
          <a:xfrm rot="10800000">
            <a:off x="4565374" y="2819400"/>
            <a:ext cx="2286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397" name="Shape 397"/>
          <p:cNvCxnSpPr/>
          <p:nvPr/>
        </p:nvCxnSpPr>
        <p:spPr>
          <a:xfrm flipH="1" rot="10800000">
            <a:off x="3803375" y="3467099"/>
            <a:ext cx="114300" cy="19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398" name="Shape 398"/>
          <p:cNvSpPr txBox="1"/>
          <p:nvPr/>
        </p:nvSpPr>
        <p:spPr>
          <a:xfrm>
            <a:off x="3608387" y="2533709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99" name="Shape 399"/>
          <p:cNvSpPr/>
          <p:nvPr/>
        </p:nvSpPr>
        <p:spPr>
          <a:xfrm>
            <a:off x="1347787" y="4648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00" name="Shape 400"/>
          <p:cNvSpPr/>
          <p:nvPr/>
        </p:nvSpPr>
        <p:spPr>
          <a:xfrm>
            <a:off x="1652588" y="5562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401" name="Shape 401"/>
          <p:cNvSpPr/>
          <p:nvPr/>
        </p:nvSpPr>
        <p:spPr>
          <a:xfrm>
            <a:off x="2811463" y="4648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cxnSp>
        <p:nvCxnSpPr>
          <p:cNvPr id="402" name="Shape 402"/>
          <p:cNvCxnSpPr/>
          <p:nvPr/>
        </p:nvCxnSpPr>
        <p:spPr>
          <a:xfrm rot="10800000">
            <a:off x="1652588" y="50292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403" name="Shape 403"/>
          <p:cNvSpPr txBox="1"/>
          <p:nvPr/>
        </p:nvSpPr>
        <p:spPr>
          <a:xfrm>
            <a:off x="2262188" y="4764087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04" name="Shape 404"/>
          <p:cNvSpPr/>
          <p:nvPr/>
        </p:nvSpPr>
        <p:spPr>
          <a:xfrm>
            <a:off x="6248400" y="5218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05" name="Shape 405"/>
          <p:cNvSpPr/>
          <p:nvPr/>
        </p:nvSpPr>
        <p:spPr>
          <a:xfrm>
            <a:off x="6248400" y="5599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6629400" y="5218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07" name="Shape 407"/>
          <p:cNvSpPr/>
          <p:nvPr/>
        </p:nvSpPr>
        <p:spPr>
          <a:xfrm>
            <a:off x="6629400" y="5599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7010400" y="5218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409" name="Shape 409"/>
          <p:cNvSpPr/>
          <p:nvPr/>
        </p:nvSpPr>
        <p:spPr>
          <a:xfrm>
            <a:off x="7010400" y="5599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10" name="Shape 410"/>
          <p:cNvSpPr/>
          <p:nvPr/>
        </p:nvSpPr>
        <p:spPr>
          <a:xfrm>
            <a:off x="7391400" y="5218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11" name="Shape 411"/>
          <p:cNvSpPr/>
          <p:nvPr/>
        </p:nvSpPr>
        <p:spPr>
          <a:xfrm>
            <a:off x="7391400" y="5599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7772400" y="5218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13" name="Shape 413"/>
          <p:cNvSpPr/>
          <p:nvPr/>
        </p:nvSpPr>
        <p:spPr>
          <a:xfrm>
            <a:off x="7772400" y="5599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4" name="Shape 414"/>
          <p:cNvSpPr/>
          <p:nvPr/>
        </p:nvSpPr>
        <p:spPr>
          <a:xfrm>
            <a:off x="8153400" y="5218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415" name="Shape 415"/>
          <p:cNvSpPr/>
          <p:nvPr/>
        </p:nvSpPr>
        <p:spPr>
          <a:xfrm>
            <a:off x="8153400" y="5599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6" name="Shape 416"/>
          <p:cNvSpPr/>
          <p:nvPr/>
        </p:nvSpPr>
        <p:spPr>
          <a:xfrm>
            <a:off x="8534400" y="5218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417" name="Shape 417"/>
          <p:cNvSpPr/>
          <p:nvPr/>
        </p:nvSpPr>
        <p:spPr>
          <a:xfrm>
            <a:off x="8534400" y="5599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5700712" y="5218112"/>
            <a:ext cx="5238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5165725" y="5562600"/>
            <a:ext cx="1066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weight</a:t>
            </a:r>
          </a:p>
        </p:txBody>
      </p:sp>
      <p:sp>
        <p:nvSpPr>
          <p:cNvPr id="420" name="Shape 420"/>
          <p:cNvSpPr/>
          <p:nvPr/>
        </p:nvSpPr>
        <p:spPr>
          <a:xfrm>
            <a:off x="4617762" y="5257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21" name="Shape 421"/>
          <p:cNvSpPr/>
          <p:nvPr/>
        </p:nvSpPr>
        <p:spPr>
          <a:xfrm>
            <a:off x="3779562" y="5257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422" name="Shape 422"/>
          <p:cNvSpPr/>
          <p:nvPr/>
        </p:nvSpPr>
        <p:spPr>
          <a:xfrm>
            <a:off x="3481387" y="5791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423" name="Shape 423"/>
          <p:cNvSpPr/>
          <p:nvPr/>
        </p:nvSpPr>
        <p:spPr>
          <a:xfrm>
            <a:off x="4160562" y="4648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424" name="Shape 424"/>
          <p:cNvCxnSpPr/>
          <p:nvPr/>
        </p:nvCxnSpPr>
        <p:spPr>
          <a:xfrm flipH="1" rot="10800000">
            <a:off x="4046262" y="4953000"/>
            <a:ext cx="1905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25" name="Shape 425"/>
          <p:cNvCxnSpPr/>
          <p:nvPr/>
        </p:nvCxnSpPr>
        <p:spPr>
          <a:xfrm rot="10800000">
            <a:off x="4541562" y="4953000"/>
            <a:ext cx="2286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26" name="Shape 426"/>
          <p:cNvCxnSpPr/>
          <p:nvPr/>
        </p:nvCxnSpPr>
        <p:spPr>
          <a:xfrm flipH="1" rot="10800000">
            <a:off x="3779562" y="5600699"/>
            <a:ext cx="114300" cy="19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427" name="Shape 427"/>
          <p:cNvSpPr txBox="1"/>
          <p:nvPr/>
        </p:nvSpPr>
        <p:spPr>
          <a:xfrm>
            <a:off x="3584575" y="4667310"/>
            <a:ext cx="356187" cy="46166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428" name="Shape 428"/>
          <p:cNvSpPr/>
          <p:nvPr/>
        </p:nvSpPr>
        <p:spPr>
          <a:xfrm>
            <a:off x="1652588" y="4267200"/>
            <a:ext cx="2607987" cy="400109"/>
          </a:xfrm>
          <a:custGeom>
            <a:pathLst>
              <a:path extrusionOk="0" h="319" w="2392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cap="flat" cmpd="sng" w="349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6248400" y="4800600"/>
            <a:ext cx="2665512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1   2  3   4  5   6  7 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Nifty trick</a:t>
            </a:r>
          </a:p>
        </p:txBody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Actually we do not need a second array…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Instead of storing 0 for a root, store negation of size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up value &lt; 0 means a root</a:t>
            </a:r>
          </a:p>
        </p:txBody>
      </p:sp>
      <p:sp>
        <p:nvSpPr>
          <p:cNvPr id="437" name="Shape 43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38" name="Shape 438"/>
          <p:cNvSpPr/>
          <p:nvPr/>
        </p:nvSpPr>
        <p:spPr>
          <a:xfrm>
            <a:off x="1295400" y="2743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39" name="Shape 439"/>
          <p:cNvSpPr/>
          <p:nvPr/>
        </p:nvSpPr>
        <p:spPr>
          <a:xfrm>
            <a:off x="1600200" y="3657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440" name="Shape 440"/>
          <p:cNvSpPr/>
          <p:nvPr/>
        </p:nvSpPr>
        <p:spPr>
          <a:xfrm>
            <a:off x="2759075" y="2743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cxnSp>
        <p:nvCxnSpPr>
          <p:cNvPr id="441" name="Shape 441"/>
          <p:cNvCxnSpPr/>
          <p:nvPr/>
        </p:nvCxnSpPr>
        <p:spPr>
          <a:xfrm rot="10800000">
            <a:off x="1600200" y="31242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442" name="Shape 442"/>
          <p:cNvSpPr txBox="1"/>
          <p:nvPr/>
        </p:nvSpPr>
        <p:spPr>
          <a:xfrm>
            <a:off x="762000" y="2895600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2209800" y="2859088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44" name="Shape 444"/>
          <p:cNvSpPr/>
          <p:nvPr/>
        </p:nvSpPr>
        <p:spPr>
          <a:xfrm>
            <a:off x="6196012" y="3313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	</a:t>
            </a:r>
          </a:p>
        </p:txBody>
      </p:sp>
      <p:sp>
        <p:nvSpPr>
          <p:cNvPr id="445" name="Shape 445"/>
          <p:cNvSpPr/>
          <p:nvPr/>
        </p:nvSpPr>
        <p:spPr>
          <a:xfrm>
            <a:off x="6577011" y="3313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46" name="Shape 446"/>
          <p:cNvSpPr/>
          <p:nvPr/>
        </p:nvSpPr>
        <p:spPr>
          <a:xfrm>
            <a:off x="6958011" y="3313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</a:p>
        </p:txBody>
      </p:sp>
      <p:sp>
        <p:nvSpPr>
          <p:cNvPr id="447" name="Shape 447"/>
          <p:cNvSpPr/>
          <p:nvPr/>
        </p:nvSpPr>
        <p:spPr>
          <a:xfrm>
            <a:off x="7339011" y="3313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48" name="Shape 448"/>
          <p:cNvSpPr/>
          <p:nvPr/>
        </p:nvSpPr>
        <p:spPr>
          <a:xfrm>
            <a:off x="7720011" y="3313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49" name="Shape 449"/>
          <p:cNvSpPr/>
          <p:nvPr/>
        </p:nvSpPr>
        <p:spPr>
          <a:xfrm>
            <a:off x="8101011" y="3313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450" name="Shape 450"/>
          <p:cNvSpPr/>
          <p:nvPr/>
        </p:nvSpPr>
        <p:spPr>
          <a:xfrm>
            <a:off x="8482011" y="33131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6180137" y="2895600"/>
            <a:ext cx="288766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1   2   3  4  5   6   7  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5648325" y="3313112"/>
            <a:ext cx="469999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</a:p>
        </p:txBody>
      </p:sp>
      <p:sp>
        <p:nvSpPr>
          <p:cNvPr id="453" name="Shape 453"/>
          <p:cNvSpPr/>
          <p:nvPr/>
        </p:nvSpPr>
        <p:spPr>
          <a:xfrm>
            <a:off x="4565375" y="3352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54" name="Shape 454"/>
          <p:cNvSpPr/>
          <p:nvPr/>
        </p:nvSpPr>
        <p:spPr>
          <a:xfrm>
            <a:off x="3727175" y="3352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455" name="Shape 455"/>
          <p:cNvSpPr/>
          <p:nvPr/>
        </p:nvSpPr>
        <p:spPr>
          <a:xfrm>
            <a:off x="3429000" y="3886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456" name="Shape 456"/>
          <p:cNvSpPr/>
          <p:nvPr/>
        </p:nvSpPr>
        <p:spPr>
          <a:xfrm>
            <a:off x="4108175" y="2743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457" name="Shape 457"/>
          <p:cNvCxnSpPr/>
          <p:nvPr/>
        </p:nvCxnSpPr>
        <p:spPr>
          <a:xfrm flipH="1" rot="10800000">
            <a:off x="3993875" y="3048000"/>
            <a:ext cx="1905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58" name="Shape 458"/>
          <p:cNvCxnSpPr/>
          <p:nvPr/>
        </p:nvCxnSpPr>
        <p:spPr>
          <a:xfrm rot="10800000">
            <a:off x="4489174" y="3048000"/>
            <a:ext cx="2286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59" name="Shape 459"/>
          <p:cNvCxnSpPr/>
          <p:nvPr/>
        </p:nvCxnSpPr>
        <p:spPr>
          <a:xfrm flipH="1" rot="10800000">
            <a:off x="3727175" y="3695699"/>
            <a:ext cx="114300" cy="19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460" name="Shape 460"/>
          <p:cNvSpPr txBox="1"/>
          <p:nvPr/>
        </p:nvSpPr>
        <p:spPr>
          <a:xfrm>
            <a:off x="3532187" y="2762309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61" name="Shape 461"/>
          <p:cNvSpPr/>
          <p:nvPr/>
        </p:nvSpPr>
        <p:spPr>
          <a:xfrm>
            <a:off x="1271587" y="4876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62" name="Shape 462"/>
          <p:cNvSpPr/>
          <p:nvPr/>
        </p:nvSpPr>
        <p:spPr>
          <a:xfrm>
            <a:off x="1576387" y="5791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463" name="Shape 463"/>
          <p:cNvSpPr/>
          <p:nvPr/>
        </p:nvSpPr>
        <p:spPr>
          <a:xfrm>
            <a:off x="2735263" y="4876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cxnSp>
        <p:nvCxnSpPr>
          <p:cNvPr id="464" name="Shape 464"/>
          <p:cNvCxnSpPr/>
          <p:nvPr/>
        </p:nvCxnSpPr>
        <p:spPr>
          <a:xfrm rot="10800000">
            <a:off x="1576388" y="52578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465" name="Shape 465"/>
          <p:cNvSpPr txBox="1"/>
          <p:nvPr/>
        </p:nvSpPr>
        <p:spPr>
          <a:xfrm>
            <a:off x="2185988" y="4992687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66" name="Shape 466"/>
          <p:cNvSpPr/>
          <p:nvPr/>
        </p:nvSpPr>
        <p:spPr>
          <a:xfrm>
            <a:off x="6172200" y="54467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67" name="Shape 467"/>
          <p:cNvSpPr/>
          <p:nvPr/>
        </p:nvSpPr>
        <p:spPr>
          <a:xfrm>
            <a:off x="6553200" y="54467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68" name="Shape 468"/>
          <p:cNvSpPr/>
          <p:nvPr/>
        </p:nvSpPr>
        <p:spPr>
          <a:xfrm>
            <a:off x="6934200" y="54467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</a:p>
        </p:txBody>
      </p:sp>
      <p:sp>
        <p:nvSpPr>
          <p:cNvPr id="469" name="Shape 469"/>
          <p:cNvSpPr/>
          <p:nvPr/>
        </p:nvSpPr>
        <p:spPr>
          <a:xfrm>
            <a:off x="7315200" y="54467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70" name="Shape 470"/>
          <p:cNvSpPr/>
          <p:nvPr/>
        </p:nvSpPr>
        <p:spPr>
          <a:xfrm>
            <a:off x="7696200" y="54467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471" name="Shape 471"/>
          <p:cNvSpPr/>
          <p:nvPr/>
        </p:nvSpPr>
        <p:spPr>
          <a:xfrm>
            <a:off x="8077200" y="54467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472" name="Shape 472"/>
          <p:cNvSpPr/>
          <p:nvPr/>
        </p:nvSpPr>
        <p:spPr>
          <a:xfrm>
            <a:off x="8458200" y="5446712"/>
            <a:ext cx="381000" cy="381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5624512" y="5446712"/>
            <a:ext cx="469999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</a:p>
        </p:txBody>
      </p:sp>
      <p:sp>
        <p:nvSpPr>
          <p:cNvPr id="474" name="Shape 474"/>
          <p:cNvSpPr/>
          <p:nvPr/>
        </p:nvSpPr>
        <p:spPr>
          <a:xfrm>
            <a:off x="4541562" y="5486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75" name="Shape 475"/>
          <p:cNvSpPr/>
          <p:nvPr/>
        </p:nvSpPr>
        <p:spPr>
          <a:xfrm>
            <a:off x="3703362" y="5486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476" name="Shape 476"/>
          <p:cNvSpPr/>
          <p:nvPr/>
        </p:nvSpPr>
        <p:spPr>
          <a:xfrm>
            <a:off x="3405187" y="6019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477" name="Shape 477"/>
          <p:cNvSpPr/>
          <p:nvPr/>
        </p:nvSpPr>
        <p:spPr>
          <a:xfrm>
            <a:off x="4084362" y="4876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478" name="Shape 478"/>
          <p:cNvCxnSpPr/>
          <p:nvPr/>
        </p:nvCxnSpPr>
        <p:spPr>
          <a:xfrm flipH="1" rot="10800000">
            <a:off x="3970062" y="5181600"/>
            <a:ext cx="1905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79" name="Shape 479"/>
          <p:cNvCxnSpPr/>
          <p:nvPr/>
        </p:nvCxnSpPr>
        <p:spPr>
          <a:xfrm rot="10800000">
            <a:off x="4465362" y="5181600"/>
            <a:ext cx="22860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80" name="Shape 480"/>
          <p:cNvCxnSpPr/>
          <p:nvPr/>
        </p:nvCxnSpPr>
        <p:spPr>
          <a:xfrm flipH="1" rot="10800000">
            <a:off x="3703362" y="5829299"/>
            <a:ext cx="114300" cy="19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481" name="Shape 481"/>
          <p:cNvSpPr txBox="1"/>
          <p:nvPr/>
        </p:nvSpPr>
        <p:spPr>
          <a:xfrm>
            <a:off x="3508375" y="4895910"/>
            <a:ext cx="327333" cy="40010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482" name="Shape 482"/>
          <p:cNvSpPr/>
          <p:nvPr/>
        </p:nvSpPr>
        <p:spPr>
          <a:xfrm>
            <a:off x="1576387" y="4495800"/>
            <a:ext cx="2736574" cy="400109"/>
          </a:xfrm>
          <a:custGeom>
            <a:pathLst>
              <a:path extrusionOk="0" h="319" w="2392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cap="flat" cmpd="sng" w="349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3" name="Shape 483"/>
          <p:cNvSpPr txBox="1"/>
          <p:nvPr/>
        </p:nvSpPr>
        <p:spPr>
          <a:xfrm>
            <a:off x="6180137" y="5029200"/>
            <a:ext cx="2665512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1   2   3  4  5  6   7 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Bad case? Now a Great case…</a:t>
            </a:r>
          </a:p>
        </p:txBody>
      </p:sp>
      <p:sp>
        <p:nvSpPr>
          <p:cNvPr id="489" name="Shape 48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90" name="Shape 490"/>
          <p:cNvSpPr txBox="1"/>
          <p:nvPr/>
        </p:nvSpPr>
        <p:spPr>
          <a:xfrm>
            <a:off x="5410200" y="1981200"/>
            <a:ext cx="147989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(2,1)</a:t>
            </a:r>
          </a:p>
        </p:txBody>
      </p:sp>
      <p:sp>
        <p:nvSpPr>
          <p:cNvPr id="491" name="Shape 491"/>
          <p:cNvSpPr txBox="1"/>
          <p:nvPr/>
        </p:nvSpPr>
        <p:spPr>
          <a:xfrm>
            <a:off x="5413512" y="2750593"/>
            <a:ext cx="147989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(3,2)</a:t>
            </a:r>
          </a:p>
        </p:txBody>
      </p:sp>
      <p:sp>
        <p:nvSpPr>
          <p:cNvPr id="492" name="Shape 492"/>
          <p:cNvSpPr txBox="1"/>
          <p:nvPr/>
        </p:nvSpPr>
        <p:spPr>
          <a:xfrm>
            <a:off x="5410200" y="3638489"/>
            <a:ext cx="1707518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-1)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x="6005914" y="3154361"/>
            <a:ext cx="254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Shape 494"/>
          <p:cNvSpPr txBox="1"/>
          <p:nvPr/>
        </p:nvSpPr>
        <p:spPr>
          <a:xfrm>
            <a:off x="5410200" y="5181600"/>
            <a:ext cx="2876108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 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constant here</a:t>
            </a:r>
          </a:p>
        </p:txBody>
      </p:sp>
      <p:sp>
        <p:nvSpPr>
          <p:cNvPr id="495" name="Shape 495"/>
          <p:cNvSpPr/>
          <p:nvPr/>
        </p:nvSpPr>
        <p:spPr>
          <a:xfrm>
            <a:off x="1981200" y="2057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96" name="Shape 496"/>
          <p:cNvSpPr/>
          <p:nvPr/>
        </p:nvSpPr>
        <p:spPr>
          <a:xfrm>
            <a:off x="2667000" y="2057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497" name="Shape 497"/>
          <p:cNvSpPr/>
          <p:nvPr/>
        </p:nvSpPr>
        <p:spPr>
          <a:xfrm>
            <a:off x="3352800" y="2057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498" name="Shape 498"/>
          <p:cNvSpPr/>
          <p:nvPr/>
        </p:nvSpPr>
        <p:spPr>
          <a:xfrm>
            <a:off x="4724400" y="2057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499" name="Shape 499"/>
          <p:cNvSpPr/>
          <p:nvPr/>
        </p:nvSpPr>
        <p:spPr>
          <a:xfrm>
            <a:off x="2209800" y="33528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500" name="Shape 500"/>
          <p:cNvSpPr/>
          <p:nvPr/>
        </p:nvSpPr>
        <p:spPr>
          <a:xfrm>
            <a:off x="2667000" y="2819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501" name="Shape 501"/>
          <p:cNvSpPr/>
          <p:nvPr/>
        </p:nvSpPr>
        <p:spPr>
          <a:xfrm>
            <a:off x="3352800" y="2819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502" name="Shape 502"/>
          <p:cNvSpPr/>
          <p:nvPr/>
        </p:nvSpPr>
        <p:spPr>
          <a:xfrm>
            <a:off x="4724400" y="28194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cxnSp>
        <p:nvCxnSpPr>
          <p:cNvPr id="503" name="Shape 503"/>
          <p:cNvCxnSpPr/>
          <p:nvPr/>
        </p:nvCxnSpPr>
        <p:spPr>
          <a:xfrm flipH="1" rot="10800000">
            <a:off x="2362200" y="30480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04" name="Shape 504"/>
          <p:cNvSpPr/>
          <p:nvPr/>
        </p:nvSpPr>
        <p:spPr>
          <a:xfrm>
            <a:off x="2819400" y="41910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505" name="Shape 505"/>
          <p:cNvSpPr/>
          <p:nvPr/>
        </p:nvSpPr>
        <p:spPr>
          <a:xfrm>
            <a:off x="3276600" y="36576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506" name="Shape 506"/>
          <p:cNvSpPr/>
          <p:nvPr/>
        </p:nvSpPr>
        <p:spPr>
          <a:xfrm>
            <a:off x="3733800" y="41910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507" name="Shape 507"/>
          <p:cNvSpPr/>
          <p:nvPr/>
        </p:nvSpPr>
        <p:spPr>
          <a:xfrm>
            <a:off x="4724400" y="36576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cxnSp>
        <p:nvCxnSpPr>
          <p:cNvPr id="510" name="Shape 510"/>
          <p:cNvCxnSpPr/>
          <p:nvPr/>
        </p:nvCxnSpPr>
        <p:spPr>
          <a:xfrm flipH="1" rot="10800000">
            <a:off x="3048000" y="38862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11" name="Shape 511"/>
          <p:cNvCxnSpPr/>
          <p:nvPr/>
        </p:nvCxnSpPr>
        <p:spPr>
          <a:xfrm rot="10800000">
            <a:off x="3581400" y="38862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12" name="Shape 512"/>
          <p:cNvSpPr/>
          <p:nvPr/>
        </p:nvSpPr>
        <p:spPr>
          <a:xfrm>
            <a:off x="2819400" y="53340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513" name="Shape 513"/>
          <p:cNvSpPr/>
          <p:nvPr/>
        </p:nvSpPr>
        <p:spPr>
          <a:xfrm>
            <a:off x="3276600" y="48006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514" name="Shape 514"/>
          <p:cNvSpPr/>
          <p:nvPr/>
        </p:nvSpPr>
        <p:spPr>
          <a:xfrm>
            <a:off x="3657600" y="53340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515" name="Shape 515"/>
          <p:cNvSpPr/>
          <p:nvPr/>
        </p:nvSpPr>
        <p:spPr>
          <a:xfrm>
            <a:off x="4572000" y="5334000"/>
            <a:ext cx="304799" cy="3047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cxnSp>
        <p:nvCxnSpPr>
          <p:cNvPr id="516" name="Shape 516"/>
          <p:cNvCxnSpPr/>
          <p:nvPr/>
        </p:nvCxnSpPr>
        <p:spPr>
          <a:xfrm flipH="1" rot="10800000">
            <a:off x="2971800" y="50292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17" name="Shape 517"/>
          <p:cNvCxnSpPr/>
          <p:nvPr/>
        </p:nvCxnSpPr>
        <p:spPr>
          <a:xfrm rot="10800000">
            <a:off x="3505200" y="5029200"/>
            <a:ext cx="3047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18" name="Shape 518"/>
          <p:cNvCxnSpPr/>
          <p:nvPr/>
        </p:nvCxnSpPr>
        <p:spPr>
          <a:xfrm rot="10800000">
            <a:off x="3581399" y="4876799"/>
            <a:ext cx="114300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19" name="Shape 519"/>
          <p:cNvSpPr txBox="1"/>
          <p:nvPr/>
        </p:nvSpPr>
        <p:spPr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analysis</a:t>
            </a:r>
          </a:p>
        </p:txBody>
      </p:sp>
      <p:sp>
        <p:nvSpPr>
          <p:cNvPr id="525" name="Shape 525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Showing one worst-case example is now good is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proof that the worst-case has improved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let’s prove: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–"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still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– this is “obvious”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–"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now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Claim: If we use union-by-size, an up-tree of height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has at least 2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nodes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Proof by induction on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526" name="Shape 52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Outline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2000">
                <a:solidFill>
                  <a:schemeClr val="accent2"/>
                </a:solidFill>
              </a:rPr>
              <a:t>Today: </a:t>
            </a:r>
          </a:p>
          <a:p>
            <a: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/>
              <a:t>Disjoint sets</a:t>
            </a:r>
          </a:p>
          <a:p>
            <a: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/>
              <a:t>Union find ADT</a:t>
            </a:r>
          </a:p>
          <a:p>
            <a: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/>
              <a:t>Implementation and runtime analysis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2"/>
              </a:solidFill>
            </a:endParaRPr>
          </a:p>
          <a:p>
            <a: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1" lang="en-US" sz="2000">
                <a:solidFill>
                  <a:schemeClr val="accent2"/>
                </a:solidFill>
              </a:rPr>
              <a:t>Thursday session (tentative plan):</a:t>
            </a:r>
          </a:p>
          <a:p>
            <a: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000"/>
              <a:t>Memory hierarchies</a:t>
            </a:r>
          </a:p>
          <a:p>
            <a: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/>
              <a:t>Amortized analysis</a:t>
            </a:r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Exponential number of nodes</a:t>
            </a:r>
          </a:p>
        </p:txBody>
      </p:sp>
      <p:sp>
        <p:nvSpPr>
          <p:cNvPr id="532" name="Shape 532"/>
          <p:cNvSpPr txBox="1"/>
          <p:nvPr>
            <p:ph idx="1" type="body"/>
          </p:nvPr>
        </p:nvSpPr>
        <p:spPr>
          <a:xfrm>
            <a:off x="381000" y="1524000"/>
            <a:ext cx="79247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)= With union-by-size, up-tree of height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has at least 2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nodes</a:t>
            </a:r>
          </a:p>
          <a:p>
            <a:pPr indent="-209550" lvl="1" marL="74295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Proof by induction on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 case: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0: The up-tree has 1 node and 2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1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Inductive case: Assume P(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and show P(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height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 tree T has at least one height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child T1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T1 has at least 2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nodes by induction (assumption)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 has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least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many nodes not in T1 than in T1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Else union-by-size would have </a:t>
            </a:r>
          </a:p>
          <a:p>
            <a:pPr indent="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had T point to T1, not T1 point to T (!!)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total number of nodes is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least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+ 2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3000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2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h+1</a:t>
            </a:r>
            <a:r>
              <a:rPr b="0" baseline="0" i="0" lang="en-US" sz="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Shape 53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534" name="Shape 534"/>
          <p:cNvGrpSpPr/>
          <p:nvPr/>
        </p:nvGrpSpPr>
        <p:grpSpPr>
          <a:xfrm>
            <a:off x="6934200" y="4495800"/>
            <a:ext cx="1828800" cy="1371600"/>
            <a:chOff x="6934200" y="4495800"/>
            <a:chExt cx="1828800" cy="1371600"/>
          </a:xfrm>
        </p:grpSpPr>
        <p:sp>
          <p:nvSpPr>
            <p:cNvPr id="535" name="Shape 535"/>
            <p:cNvSpPr/>
            <p:nvPr/>
          </p:nvSpPr>
          <p:spPr>
            <a:xfrm>
              <a:off x="7010400" y="4876800"/>
              <a:ext cx="609599" cy="838199"/>
            </a:xfrm>
            <a:prstGeom prst="triangle">
              <a:avLst>
                <a:gd fmla="val 50000" name="adj"/>
              </a:avLst>
            </a:prstGeom>
            <a:solidFill>
              <a:srgbClr val="84FFE0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1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6" name="Shape 536"/>
            <p:cNvSpPr/>
            <p:nvPr/>
          </p:nvSpPr>
          <p:spPr>
            <a:xfrm>
              <a:off x="7696200" y="5029200"/>
              <a:ext cx="609599" cy="838199"/>
            </a:xfrm>
            <a:prstGeom prst="triangle">
              <a:avLst>
                <a:gd fmla="val 50000" name="adj"/>
              </a:avLst>
            </a:prstGeom>
            <a:solidFill>
              <a:srgbClr val="84FFE0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1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37" name="Shape 537"/>
            <p:cNvCxnSpPr/>
            <p:nvPr/>
          </p:nvCxnSpPr>
          <p:spPr>
            <a:xfrm rot="10800000">
              <a:off x="7315200" y="4876800"/>
              <a:ext cx="685799" cy="152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38" name="Shape 538"/>
            <p:cNvSpPr txBox="1"/>
            <p:nvPr/>
          </p:nvSpPr>
          <p:spPr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cxnSp>
          <p:nvCxnSpPr>
            <p:cNvPr id="539" name="Shape 539"/>
            <p:cNvCxnSpPr/>
            <p:nvPr/>
          </p:nvCxnSpPr>
          <p:spPr>
            <a:xfrm>
              <a:off x="8534400" y="5029200"/>
              <a:ext cx="152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0" name="Shape 540"/>
            <p:cNvCxnSpPr/>
            <p:nvPr/>
          </p:nvCxnSpPr>
          <p:spPr>
            <a:xfrm>
              <a:off x="8610600" y="5029200"/>
              <a:ext cx="0" cy="152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1" name="Shape 541"/>
            <p:cNvCxnSpPr/>
            <p:nvPr/>
          </p:nvCxnSpPr>
          <p:spPr>
            <a:xfrm>
              <a:off x="8534400" y="5867400"/>
              <a:ext cx="152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2" name="Shape 542"/>
            <p:cNvCxnSpPr/>
            <p:nvPr/>
          </p:nvCxnSpPr>
          <p:spPr>
            <a:xfrm rot="10800000">
              <a:off x="8610600" y="5562600"/>
              <a:ext cx="0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43" name="Shape 543"/>
            <p:cNvSpPr txBox="1"/>
            <p:nvPr/>
          </p:nvSpPr>
          <p:spPr>
            <a:xfrm>
              <a:off x="7772400" y="5410200"/>
              <a:ext cx="48442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ct val="25000"/>
                <a:buFont typeface="Arial"/>
                <a:buNone/>
              </a:pPr>
              <a:r>
                <a:rPr b="1" baseline="0" i="0" lang="en-US" sz="2000" u="none" cap="none" strike="noStrike">
                  <a:solidFill>
                    <a:schemeClr val="accent6"/>
                  </a:solidFill>
                  <a:latin typeface="Arial"/>
                  <a:ea typeface="Arial"/>
                  <a:cs typeface="Arial"/>
                  <a:sym typeface="Arial"/>
                </a:rPr>
                <a:t>T1</a:t>
              </a:r>
            </a:p>
          </p:txBody>
        </p:sp>
        <p:sp>
          <p:nvSpPr>
            <p:cNvPr id="544" name="Shape 544"/>
            <p:cNvSpPr txBox="1"/>
            <p:nvPr/>
          </p:nvSpPr>
          <p:spPr>
            <a:xfrm>
              <a:off x="6934200" y="4495800"/>
              <a:ext cx="3397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Arial"/>
                <a:buNone/>
              </a:pPr>
              <a:r>
                <a:rPr b="1" baseline="0" i="0" lang="en-US" sz="2000" u="none" cap="none" strike="noStrik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key idea</a:t>
            </a:r>
          </a:p>
        </p:txBody>
      </p:sp>
      <p:sp>
        <p:nvSpPr>
          <p:cNvPr id="550" name="Shape 55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Intuition behind the proof: No one child can have more than half the nodes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usual, if number of nodes is exponential in height,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height is logarithmic in number of nodes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Shape 55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52" name="Shape 552"/>
          <p:cNvSpPr/>
          <p:nvPr/>
        </p:nvSpPr>
        <p:spPr>
          <a:xfrm>
            <a:off x="3657600" y="2590800"/>
            <a:ext cx="609599" cy="838199"/>
          </a:xfrm>
          <a:prstGeom prst="triangle">
            <a:avLst>
              <a:gd fmla="val 50000" name="adj"/>
            </a:avLst>
          </a:prstGeom>
          <a:solidFill>
            <a:srgbClr val="84FFE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3" name="Shape 553"/>
          <p:cNvSpPr/>
          <p:nvPr/>
        </p:nvSpPr>
        <p:spPr>
          <a:xfrm>
            <a:off x="4343400" y="2743200"/>
            <a:ext cx="609599" cy="838199"/>
          </a:xfrm>
          <a:prstGeom prst="triangle">
            <a:avLst>
              <a:gd fmla="val 50000" name="adj"/>
            </a:avLst>
          </a:prstGeom>
          <a:solidFill>
            <a:srgbClr val="84FFE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54" name="Shape 554"/>
          <p:cNvCxnSpPr/>
          <p:nvPr/>
        </p:nvCxnSpPr>
        <p:spPr>
          <a:xfrm rot="10800000">
            <a:off x="3962400" y="2590800"/>
            <a:ext cx="685799" cy="152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55" name="Shape 555"/>
          <p:cNvSpPr txBox="1"/>
          <p:nvPr/>
        </p:nvSpPr>
        <p:spPr>
          <a:xfrm>
            <a:off x="5084469" y="2921000"/>
            <a:ext cx="325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cxnSp>
        <p:nvCxnSpPr>
          <p:cNvPr id="556" name="Shape 556"/>
          <p:cNvCxnSpPr/>
          <p:nvPr/>
        </p:nvCxnSpPr>
        <p:spPr>
          <a:xfrm>
            <a:off x="5181600" y="2743200"/>
            <a:ext cx="1523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7" name="Shape 557"/>
          <p:cNvCxnSpPr/>
          <p:nvPr/>
        </p:nvCxnSpPr>
        <p:spPr>
          <a:xfrm>
            <a:off x="5257800" y="2743200"/>
            <a:ext cx="0" cy="152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8" name="Shape 558"/>
          <p:cNvCxnSpPr/>
          <p:nvPr/>
        </p:nvCxnSpPr>
        <p:spPr>
          <a:xfrm>
            <a:off x="5181600" y="3581400"/>
            <a:ext cx="1523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9" name="Shape 559"/>
          <p:cNvCxnSpPr/>
          <p:nvPr/>
        </p:nvCxnSpPr>
        <p:spPr>
          <a:xfrm rot="10800000">
            <a:off x="5257800" y="3276600"/>
            <a:ext cx="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0" name="Shape 560"/>
          <p:cNvSpPr txBox="1"/>
          <p:nvPr/>
        </p:nvSpPr>
        <p:spPr>
          <a:xfrm>
            <a:off x="4419600" y="3124200"/>
            <a:ext cx="484428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T1</a:t>
            </a:r>
          </a:p>
        </p:txBody>
      </p:sp>
      <p:sp>
        <p:nvSpPr>
          <p:cNvPr id="561" name="Shape 561"/>
          <p:cNvSpPr txBox="1"/>
          <p:nvPr/>
        </p:nvSpPr>
        <p:spPr>
          <a:xfrm>
            <a:off x="3581400" y="2209800"/>
            <a:ext cx="3397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new worst case</a:t>
            </a:r>
          </a:p>
        </p:txBody>
      </p:sp>
      <p:sp>
        <p:nvSpPr>
          <p:cNvPr id="567" name="Shape 56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68" name="Shape 568"/>
          <p:cNvSpPr txBox="1"/>
          <p:nvPr/>
        </p:nvSpPr>
        <p:spPr>
          <a:xfrm>
            <a:off x="838200" y="1676400"/>
            <a:ext cx="2308645" cy="3170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n/2 Unions-by-size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n/4 Unions-by-size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n/8 Unions-by-size</a:t>
            </a:r>
          </a:p>
        </p:txBody>
      </p:sp>
      <p:grpSp>
        <p:nvGrpSpPr>
          <p:cNvPr id="569" name="Shape 569"/>
          <p:cNvGrpSpPr/>
          <p:nvPr/>
        </p:nvGrpSpPr>
        <p:grpSpPr>
          <a:xfrm>
            <a:off x="1676400" y="2286000"/>
            <a:ext cx="4190999" cy="533400"/>
            <a:chOff x="1676400" y="2286000"/>
            <a:chExt cx="4876799" cy="685800"/>
          </a:xfrm>
        </p:grpSpPr>
        <p:sp>
          <p:nvSpPr>
            <p:cNvPr id="570" name="Shape 570"/>
            <p:cNvSpPr/>
            <p:nvPr/>
          </p:nvSpPr>
          <p:spPr>
            <a:xfrm>
              <a:off x="16764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16764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72" name="Shape 572"/>
            <p:cNvCxnSpPr/>
            <p:nvPr/>
          </p:nvCxnSpPr>
          <p:spPr>
            <a:xfrm rot="10800000">
              <a:off x="18288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73" name="Shape 573"/>
            <p:cNvSpPr/>
            <p:nvPr/>
          </p:nvSpPr>
          <p:spPr>
            <a:xfrm>
              <a:off x="23622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23622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75" name="Shape 575"/>
            <p:cNvCxnSpPr/>
            <p:nvPr/>
          </p:nvCxnSpPr>
          <p:spPr>
            <a:xfrm rot="10800000">
              <a:off x="25146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76" name="Shape 576"/>
            <p:cNvSpPr/>
            <p:nvPr/>
          </p:nvSpPr>
          <p:spPr>
            <a:xfrm>
              <a:off x="29718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29718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78" name="Shape 578"/>
            <p:cNvCxnSpPr/>
            <p:nvPr/>
          </p:nvCxnSpPr>
          <p:spPr>
            <a:xfrm rot="10800000">
              <a:off x="31242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79" name="Shape 579"/>
            <p:cNvSpPr/>
            <p:nvPr/>
          </p:nvSpPr>
          <p:spPr>
            <a:xfrm>
              <a:off x="36576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36576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81" name="Shape 581"/>
            <p:cNvCxnSpPr/>
            <p:nvPr/>
          </p:nvCxnSpPr>
          <p:spPr>
            <a:xfrm rot="10800000">
              <a:off x="38100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82" name="Shape 582"/>
            <p:cNvSpPr/>
            <p:nvPr/>
          </p:nvSpPr>
          <p:spPr>
            <a:xfrm>
              <a:off x="42672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42672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84" name="Shape 584"/>
            <p:cNvCxnSpPr/>
            <p:nvPr/>
          </p:nvCxnSpPr>
          <p:spPr>
            <a:xfrm rot="10800000">
              <a:off x="44196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85" name="Shape 585"/>
            <p:cNvSpPr/>
            <p:nvPr/>
          </p:nvSpPr>
          <p:spPr>
            <a:xfrm>
              <a:off x="49530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6" name="Shape 586"/>
            <p:cNvSpPr/>
            <p:nvPr/>
          </p:nvSpPr>
          <p:spPr>
            <a:xfrm>
              <a:off x="49530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87" name="Shape 587"/>
            <p:cNvCxnSpPr/>
            <p:nvPr/>
          </p:nvCxnSpPr>
          <p:spPr>
            <a:xfrm rot="10800000">
              <a:off x="51054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88" name="Shape 588"/>
            <p:cNvSpPr/>
            <p:nvPr/>
          </p:nvSpPr>
          <p:spPr>
            <a:xfrm>
              <a:off x="55626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9" name="Shape 589"/>
            <p:cNvSpPr/>
            <p:nvPr/>
          </p:nvSpPr>
          <p:spPr>
            <a:xfrm>
              <a:off x="55626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0" name="Shape 590"/>
            <p:cNvCxnSpPr/>
            <p:nvPr/>
          </p:nvCxnSpPr>
          <p:spPr>
            <a:xfrm rot="10800000">
              <a:off x="57150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91" name="Shape 591"/>
            <p:cNvSpPr/>
            <p:nvPr/>
          </p:nvSpPr>
          <p:spPr>
            <a:xfrm>
              <a:off x="6248400" y="2286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2" name="Shape 592"/>
            <p:cNvSpPr/>
            <p:nvPr/>
          </p:nvSpPr>
          <p:spPr>
            <a:xfrm>
              <a:off x="6248400" y="2743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3" name="Shape 593"/>
            <p:cNvCxnSpPr/>
            <p:nvPr/>
          </p:nvCxnSpPr>
          <p:spPr>
            <a:xfrm rot="10800000">
              <a:off x="6400800" y="2514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  <p:grpSp>
        <p:nvGrpSpPr>
          <p:cNvPr id="594" name="Shape 594"/>
          <p:cNvGrpSpPr/>
          <p:nvPr/>
        </p:nvGrpSpPr>
        <p:grpSpPr>
          <a:xfrm>
            <a:off x="1676400" y="3352800"/>
            <a:ext cx="3886200" cy="990600"/>
            <a:chOff x="1600200" y="3810000"/>
            <a:chExt cx="4571999" cy="1143000"/>
          </a:xfrm>
        </p:grpSpPr>
        <p:sp>
          <p:nvSpPr>
            <p:cNvPr id="595" name="Shape 595"/>
            <p:cNvSpPr/>
            <p:nvPr/>
          </p:nvSpPr>
          <p:spPr>
            <a:xfrm>
              <a:off x="3048000" y="3810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6" name="Shape 596"/>
            <p:cNvSpPr/>
            <p:nvPr/>
          </p:nvSpPr>
          <p:spPr>
            <a:xfrm>
              <a:off x="2743200" y="4267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7" name="Shape 597"/>
            <p:cNvCxnSpPr/>
            <p:nvPr/>
          </p:nvCxnSpPr>
          <p:spPr>
            <a:xfrm flipH="1" rot="10800000">
              <a:off x="2971800" y="4038599"/>
              <a:ext cx="22860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598" name="Shape 598"/>
            <p:cNvSpPr/>
            <p:nvPr/>
          </p:nvSpPr>
          <p:spPr>
            <a:xfrm>
              <a:off x="3276600" y="4267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9" name="Shape 599"/>
            <p:cNvSpPr/>
            <p:nvPr/>
          </p:nvSpPr>
          <p:spPr>
            <a:xfrm>
              <a:off x="3276600" y="47244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00" name="Shape 600"/>
            <p:cNvCxnSpPr/>
            <p:nvPr/>
          </p:nvCxnSpPr>
          <p:spPr>
            <a:xfrm rot="10800000">
              <a:off x="3429000" y="44957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601" name="Shape 601"/>
            <p:cNvCxnSpPr/>
            <p:nvPr/>
          </p:nvCxnSpPr>
          <p:spPr>
            <a:xfrm rot="10800000">
              <a:off x="3276600" y="4038599"/>
              <a:ext cx="152399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602" name="Shape 602"/>
            <p:cNvSpPr/>
            <p:nvPr/>
          </p:nvSpPr>
          <p:spPr>
            <a:xfrm>
              <a:off x="4343400" y="3810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3" name="Shape 603"/>
            <p:cNvSpPr/>
            <p:nvPr/>
          </p:nvSpPr>
          <p:spPr>
            <a:xfrm>
              <a:off x="4038600" y="4267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04" name="Shape 604"/>
            <p:cNvCxnSpPr/>
            <p:nvPr/>
          </p:nvCxnSpPr>
          <p:spPr>
            <a:xfrm flipH="1" rot="10800000">
              <a:off x="4267200" y="4038599"/>
              <a:ext cx="22860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605" name="Shape 605"/>
            <p:cNvSpPr/>
            <p:nvPr/>
          </p:nvSpPr>
          <p:spPr>
            <a:xfrm>
              <a:off x="4572000" y="4267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6" name="Shape 606"/>
            <p:cNvSpPr/>
            <p:nvPr/>
          </p:nvSpPr>
          <p:spPr>
            <a:xfrm>
              <a:off x="4572000" y="47244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07" name="Shape 607"/>
            <p:cNvCxnSpPr/>
            <p:nvPr/>
          </p:nvCxnSpPr>
          <p:spPr>
            <a:xfrm rot="10800000">
              <a:off x="4724400" y="44957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608" name="Shape 608"/>
            <p:cNvCxnSpPr/>
            <p:nvPr/>
          </p:nvCxnSpPr>
          <p:spPr>
            <a:xfrm rot="10800000">
              <a:off x="4572000" y="4038599"/>
              <a:ext cx="152399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609" name="Shape 609"/>
            <p:cNvSpPr/>
            <p:nvPr/>
          </p:nvSpPr>
          <p:spPr>
            <a:xfrm>
              <a:off x="5638800" y="38100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0" name="Shape 610"/>
            <p:cNvSpPr/>
            <p:nvPr/>
          </p:nvSpPr>
          <p:spPr>
            <a:xfrm>
              <a:off x="5334000" y="4267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11" name="Shape 611"/>
            <p:cNvCxnSpPr/>
            <p:nvPr/>
          </p:nvCxnSpPr>
          <p:spPr>
            <a:xfrm flipH="1" rot="10800000">
              <a:off x="5562600" y="4038599"/>
              <a:ext cx="22860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612" name="Shape 612"/>
            <p:cNvSpPr/>
            <p:nvPr/>
          </p:nvSpPr>
          <p:spPr>
            <a:xfrm>
              <a:off x="5867400" y="42672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3" name="Shape 613"/>
            <p:cNvSpPr/>
            <p:nvPr/>
          </p:nvSpPr>
          <p:spPr>
            <a:xfrm>
              <a:off x="5867400" y="4724400"/>
              <a:ext cx="304799" cy="2286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14" name="Shape 614"/>
            <p:cNvCxnSpPr/>
            <p:nvPr/>
          </p:nvCxnSpPr>
          <p:spPr>
            <a:xfrm rot="10800000">
              <a:off x="6019800" y="44957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615" name="Shape 615"/>
            <p:cNvCxnSpPr/>
            <p:nvPr/>
          </p:nvCxnSpPr>
          <p:spPr>
            <a:xfrm rot="10800000">
              <a:off x="5867400" y="4038599"/>
              <a:ext cx="152399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grpSp>
          <p:nvGrpSpPr>
            <p:cNvPr id="616" name="Shape 616"/>
            <p:cNvGrpSpPr/>
            <p:nvPr/>
          </p:nvGrpSpPr>
          <p:grpSpPr>
            <a:xfrm>
              <a:off x="1600200" y="3810000"/>
              <a:ext cx="838199" cy="1143000"/>
              <a:chOff x="1447800" y="3810000"/>
              <a:chExt cx="838199" cy="1143000"/>
            </a:xfrm>
          </p:grpSpPr>
          <p:sp>
            <p:nvSpPr>
              <p:cNvPr id="617" name="Shape 617"/>
              <p:cNvSpPr/>
              <p:nvPr/>
            </p:nvSpPr>
            <p:spPr>
              <a:xfrm>
                <a:off x="1752600" y="38100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8" name="Shape 618"/>
              <p:cNvSpPr/>
              <p:nvPr/>
            </p:nvSpPr>
            <p:spPr>
              <a:xfrm>
                <a:off x="14478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19" name="Shape 619"/>
              <p:cNvCxnSpPr/>
              <p:nvPr/>
            </p:nvCxnSpPr>
            <p:spPr>
              <a:xfrm flipH="1" rot="10800000">
                <a:off x="1676400" y="4038599"/>
                <a:ext cx="22860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sp>
            <p:nvSpPr>
              <p:cNvPr id="620" name="Shape 620"/>
              <p:cNvSpPr/>
              <p:nvPr/>
            </p:nvSpPr>
            <p:spPr>
              <a:xfrm>
                <a:off x="19812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21" name="Shape 621"/>
              <p:cNvSpPr/>
              <p:nvPr/>
            </p:nvSpPr>
            <p:spPr>
              <a:xfrm>
                <a:off x="1981200" y="47244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22" name="Shape 622"/>
              <p:cNvCxnSpPr/>
              <p:nvPr/>
            </p:nvCxnSpPr>
            <p:spPr>
              <a:xfrm rot="10800000">
                <a:off x="2133600" y="449579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623" name="Shape 623"/>
              <p:cNvCxnSpPr/>
              <p:nvPr/>
            </p:nvCxnSpPr>
            <p:spPr>
              <a:xfrm rot="10800000">
                <a:off x="1981200" y="4038599"/>
                <a:ext cx="152399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</p:grpSp>
      <p:grpSp>
        <p:nvGrpSpPr>
          <p:cNvPr id="624" name="Shape 624"/>
          <p:cNvGrpSpPr/>
          <p:nvPr/>
        </p:nvGrpSpPr>
        <p:grpSpPr>
          <a:xfrm>
            <a:off x="1523999" y="4876800"/>
            <a:ext cx="1600199" cy="1524000"/>
            <a:chOff x="1523999" y="4876800"/>
            <a:chExt cx="1600199" cy="1524000"/>
          </a:xfrm>
        </p:grpSpPr>
        <p:grpSp>
          <p:nvGrpSpPr>
            <p:cNvPr id="625" name="Shape 625"/>
            <p:cNvGrpSpPr/>
            <p:nvPr/>
          </p:nvGrpSpPr>
          <p:grpSpPr>
            <a:xfrm>
              <a:off x="1523999" y="4876800"/>
              <a:ext cx="685799" cy="1066800"/>
              <a:chOff x="1447800" y="3810000"/>
              <a:chExt cx="838199" cy="1143000"/>
            </a:xfrm>
          </p:grpSpPr>
          <p:sp>
            <p:nvSpPr>
              <p:cNvPr id="626" name="Shape 626"/>
              <p:cNvSpPr/>
              <p:nvPr/>
            </p:nvSpPr>
            <p:spPr>
              <a:xfrm>
                <a:off x="1752600" y="38100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27" name="Shape 627"/>
              <p:cNvSpPr/>
              <p:nvPr/>
            </p:nvSpPr>
            <p:spPr>
              <a:xfrm>
                <a:off x="14478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28" name="Shape 628"/>
              <p:cNvCxnSpPr/>
              <p:nvPr/>
            </p:nvCxnSpPr>
            <p:spPr>
              <a:xfrm flipH="1" rot="10800000">
                <a:off x="1676400" y="4038599"/>
                <a:ext cx="22860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sp>
            <p:nvSpPr>
              <p:cNvPr id="629" name="Shape 629"/>
              <p:cNvSpPr/>
              <p:nvPr/>
            </p:nvSpPr>
            <p:spPr>
              <a:xfrm>
                <a:off x="19812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0" name="Shape 630"/>
              <p:cNvSpPr/>
              <p:nvPr/>
            </p:nvSpPr>
            <p:spPr>
              <a:xfrm>
                <a:off x="1981200" y="47244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31" name="Shape 631"/>
              <p:cNvCxnSpPr/>
              <p:nvPr/>
            </p:nvCxnSpPr>
            <p:spPr>
              <a:xfrm rot="10800000">
                <a:off x="2133600" y="449579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632" name="Shape 632"/>
              <p:cNvCxnSpPr/>
              <p:nvPr/>
            </p:nvCxnSpPr>
            <p:spPr>
              <a:xfrm rot="10800000">
                <a:off x="1981200" y="4038599"/>
                <a:ext cx="152399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grpSp>
          <p:nvGrpSpPr>
            <p:cNvPr id="633" name="Shape 633"/>
            <p:cNvGrpSpPr/>
            <p:nvPr/>
          </p:nvGrpSpPr>
          <p:grpSpPr>
            <a:xfrm>
              <a:off x="2438399" y="5334000"/>
              <a:ext cx="685799" cy="1066800"/>
              <a:chOff x="1447800" y="3810000"/>
              <a:chExt cx="838199" cy="1143000"/>
            </a:xfrm>
          </p:grpSpPr>
          <p:sp>
            <p:nvSpPr>
              <p:cNvPr id="634" name="Shape 634"/>
              <p:cNvSpPr/>
              <p:nvPr/>
            </p:nvSpPr>
            <p:spPr>
              <a:xfrm>
                <a:off x="1752600" y="38100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5" name="Shape 635"/>
              <p:cNvSpPr/>
              <p:nvPr/>
            </p:nvSpPr>
            <p:spPr>
              <a:xfrm>
                <a:off x="14478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36" name="Shape 636"/>
              <p:cNvCxnSpPr/>
              <p:nvPr/>
            </p:nvCxnSpPr>
            <p:spPr>
              <a:xfrm flipH="1" rot="10800000">
                <a:off x="1676400" y="4038599"/>
                <a:ext cx="22860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sp>
            <p:nvSpPr>
              <p:cNvPr id="637" name="Shape 637"/>
              <p:cNvSpPr/>
              <p:nvPr/>
            </p:nvSpPr>
            <p:spPr>
              <a:xfrm>
                <a:off x="19812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8" name="Shape 638"/>
              <p:cNvSpPr/>
              <p:nvPr/>
            </p:nvSpPr>
            <p:spPr>
              <a:xfrm>
                <a:off x="1981200" y="47244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39" name="Shape 639"/>
              <p:cNvCxnSpPr/>
              <p:nvPr/>
            </p:nvCxnSpPr>
            <p:spPr>
              <a:xfrm rot="10800000">
                <a:off x="2133600" y="449579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640" name="Shape 640"/>
              <p:cNvCxnSpPr/>
              <p:nvPr/>
            </p:nvCxnSpPr>
            <p:spPr>
              <a:xfrm rot="10800000">
                <a:off x="1981200" y="4038599"/>
                <a:ext cx="152399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cxnSp>
          <p:nvCxnSpPr>
            <p:cNvPr id="641" name="Shape 641"/>
            <p:cNvCxnSpPr>
              <a:stCxn id="634" idx="1"/>
              <a:endCxn id="626" idx="5"/>
            </p:cNvCxnSpPr>
            <p:nvPr/>
          </p:nvCxnSpPr>
          <p:spPr>
            <a:xfrm rot="10800000">
              <a:off x="1986302" y="5058945"/>
              <a:ext cx="738000" cy="3063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stealth"/>
            </a:ln>
          </p:spPr>
        </p:cxnSp>
      </p:grpSp>
      <p:grpSp>
        <p:nvGrpSpPr>
          <p:cNvPr id="642" name="Shape 642"/>
          <p:cNvGrpSpPr/>
          <p:nvPr/>
        </p:nvGrpSpPr>
        <p:grpSpPr>
          <a:xfrm>
            <a:off x="3733799" y="4876800"/>
            <a:ext cx="1600199" cy="1524000"/>
            <a:chOff x="1523999" y="4876800"/>
            <a:chExt cx="1600199" cy="1524000"/>
          </a:xfrm>
        </p:grpSpPr>
        <p:grpSp>
          <p:nvGrpSpPr>
            <p:cNvPr id="643" name="Shape 643"/>
            <p:cNvGrpSpPr/>
            <p:nvPr/>
          </p:nvGrpSpPr>
          <p:grpSpPr>
            <a:xfrm>
              <a:off x="1523999" y="4876800"/>
              <a:ext cx="685799" cy="1066800"/>
              <a:chOff x="1447800" y="3810000"/>
              <a:chExt cx="838199" cy="1143000"/>
            </a:xfrm>
          </p:grpSpPr>
          <p:sp>
            <p:nvSpPr>
              <p:cNvPr id="644" name="Shape 644"/>
              <p:cNvSpPr/>
              <p:nvPr/>
            </p:nvSpPr>
            <p:spPr>
              <a:xfrm>
                <a:off x="1752600" y="38100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5" name="Shape 645"/>
              <p:cNvSpPr/>
              <p:nvPr/>
            </p:nvSpPr>
            <p:spPr>
              <a:xfrm>
                <a:off x="14478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46" name="Shape 646"/>
              <p:cNvCxnSpPr/>
              <p:nvPr/>
            </p:nvCxnSpPr>
            <p:spPr>
              <a:xfrm flipH="1" rot="10800000">
                <a:off x="1676400" y="4038599"/>
                <a:ext cx="22860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sp>
            <p:nvSpPr>
              <p:cNvPr id="647" name="Shape 647"/>
              <p:cNvSpPr/>
              <p:nvPr/>
            </p:nvSpPr>
            <p:spPr>
              <a:xfrm>
                <a:off x="19812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8" name="Shape 648"/>
              <p:cNvSpPr/>
              <p:nvPr/>
            </p:nvSpPr>
            <p:spPr>
              <a:xfrm>
                <a:off x="1981200" y="47244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49" name="Shape 649"/>
              <p:cNvCxnSpPr/>
              <p:nvPr/>
            </p:nvCxnSpPr>
            <p:spPr>
              <a:xfrm rot="10800000">
                <a:off x="2133600" y="449579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650" name="Shape 650"/>
              <p:cNvCxnSpPr/>
              <p:nvPr/>
            </p:nvCxnSpPr>
            <p:spPr>
              <a:xfrm rot="10800000">
                <a:off x="1981200" y="4038599"/>
                <a:ext cx="152399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grpSp>
          <p:nvGrpSpPr>
            <p:cNvPr id="651" name="Shape 651"/>
            <p:cNvGrpSpPr/>
            <p:nvPr/>
          </p:nvGrpSpPr>
          <p:grpSpPr>
            <a:xfrm>
              <a:off x="2438399" y="5334000"/>
              <a:ext cx="685799" cy="1066800"/>
              <a:chOff x="1447800" y="3810000"/>
              <a:chExt cx="838199" cy="1143000"/>
            </a:xfrm>
          </p:grpSpPr>
          <p:sp>
            <p:nvSpPr>
              <p:cNvPr id="652" name="Shape 652"/>
              <p:cNvSpPr/>
              <p:nvPr/>
            </p:nvSpPr>
            <p:spPr>
              <a:xfrm>
                <a:off x="1752600" y="38100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3" name="Shape 653"/>
              <p:cNvSpPr/>
              <p:nvPr/>
            </p:nvSpPr>
            <p:spPr>
              <a:xfrm>
                <a:off x="14478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54" name="Shape 654"/>
              <p:cNvCxnSpPr/>
              <p:nvPr/>
            </p:nvCxnSpPr>
            <p:spPr>
              <a:xfrm flipH="1" rot="10800000">
                <a:off x="1676400" y="4038599"/>
                <a:ext cx="22860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sp>
            <p:nvSpPr>
              <p:cNvPr id="655" name="Shape 655"/>
              <p:cNvSpPr/>
              <p:nvPr/>
            </p:nvSpPr>
            <p:spPr>
              <a:xfrm>
                <a:off x="1981200" y="42672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6" name="Shape 656"/>
              <p:cNvSpPr/>
              <p:nvPr/>
            </p:nvSpPr>
            <p:spPr>
              <a:xfrm>
                <a:off x="1981200" y="4724400"/>
                <a:ext cx="304799" cy="228600"/>
              </a:xfrm>
              <a:prstGeom prst="ellipse">
                <a:avLst/>
              </a:prstGeom>
              <a:solidFill>
                <a:schemeClr val="hlink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57" name="Shape 657"/>
              <p:cNvCxnSpPr/>
              <p:nvPr/>
            </p:nvCxnSpPr>
            <p:spPr>
              <a:xfrm rot="10800000">
                <a:off x="2133600" y="449579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658" name="Shape 658"/>
              <p:cNvCxnSpPr/>
              <p:nvPr/>
            </p:nvCxnSpPr>
            <p:spPr>
              <a:xfrm rot="10800000">
                <a:off x="1981200" y="4038599"/>
                <a:ext cx="152399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cxnSp>
          <p:nvCxnSpPr>
            <p:cNvPr id="659" name="Shape 659"/>
            <p:cNvCxnSpPr>
              <a:stCxn id="652" idx="1"/>
              <a:endCxn id="644" idx="5"/>
            </p:cNvCxnSpPr>
            <p:nvPr/>
          </p:nvCxnSpPr>
          <p:spPr>
            <a:xfrm rot="10800000">
              <a:off x="1986302" y="5058945"/>
              <a:ext cx="738000" cy="3063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stealth"/>
            </a:ln>
          </p:spPr>
        </p:cxnSp>
      </p:grp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new worst case (continued)</a:t>
            </a:r>
          </a:p>
        </p:txBody>
      </p:sp>
      <p:sp>
        <p:nvSpPr>
          <p:cNvPr id="666" name="Shape 66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67" name="Shape 667"/>
          <p:cNvSpPr txBox="1"/>
          <p:nvPr/>
        </p:nvSpPr>
        <p:spPr>
          <a:xfrm>
            <a:off x="822325" y="1792288"/>
            <a:ext cx="4566925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n/2 + n/4 + …+ 1 Unions-by-size:</a:t>
            </a:r>
          </a:p>
        </p:txBody>
      </p:sp>
      <p:sp>
        <p:nvSpPr>
          <p:cNvPr id="668" name="Shape 668"/>
          <p:cNvSpPr/>
          <p:nvPr/>
        </p:nvSpPr>
        <p:spPr>
          <a:xfrm>
            <a:off x="2971800" y="26670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9" name="Shape 669"/>
          <p:cNvSpPr/>
          <p:nvPr/>
        </p:nvSpPr>
        <p:spPr>
          <a:xfrm>
            <a:off x="2667000" y="31242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70" name="Shape 670"/>
          <p:cNvCxnSpPr/>
          <p:nvPr/>
        </p:nvCxnSpPr>
        <p:spPr>
          <a:xfrm flipH="1" rot="10800000">
            <a:off x="2895600" y="2895599"/>
            <a:ext cx="2286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71" name="Shape 671"/>
          <p:cNvSpPr/>
          <p:nvPr/>
        </p:nvSpPr>
        <p:spPr>
          <a:xfrm>
            <a:off x="3200400" y="31242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2" name="Shape 672"/>
          <p:cNvSpPr/>
          <p:nvPr/>
        </p:nvSpPr>
        <p:spPr>
          <a:xfrm>
            <a:off x="3200400" y="35814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73" name="Shape 673"/>
          <p:cNvCxnSpPr/>
          <p:nvPr/>
        </p:nvCxnSpPr>
        <p:spPr>
          <a:xfrm rot="10800000">
            <a:off x="3352800" y="3352799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674" name="Shape 674"/>
          <p:cNvCxnSpPr/>
          <p:nvPr/>
        </p:nvCxnSpPr>
        <p:spPr>
          <a:xfrm rot="10800000">
            <a:off x="3200400" y="2895599"/>
            <a:ext cx="152399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75" name="Shape 675"/>
          <p:cNvSpPr/>
          <p:nvPr/>
        </p:nvSpPr>
        <p:spPr>
          <a:xfrm>
            <a:off x="4038600" y="31242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6" name="Shape 676"/>
          <p:cNvSpPr/>
          <p:nvPr/>
        </p:nvSpPr>
        <p:spPr>
          <a:xfrm>
            <a:off x="3733800" y="35814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77" name="Shape 677"/>
          <p:cNvCxnSpPr/>
          <p:nvPr/>
        </p:nvCxnSpPr>
        <p:spPr>
          <a:xfrm flipH="1" rot="10800000">
            <a:off x="3962400" y="3352799"/>
            <a:ext cx="2286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78" name="Shape 678"/>
          <p:cNvSpPr/>
          <p:nvPr/>
        </p:nvSpPr>
        <p:spPr>
          <a:xfrm>
            <a:off x="4267200" y="35814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9" name="Shape 679"/>
          <p:cNvSpPr/>
          <p:nvPr/>
        </p:nvSpPr>
        <p:spPr>
          <a:xfrm>
            <a:off x="4267200" y="40386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80" name="Shape 680"/>
          <p:cNvCxnSpPr/>
          <p:nvPr/>
        </p:nvCxnSpPr>
        <p:spPr>
          <a:xfrm rot="10800000">
            <a:off x="4419600" y="3809999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681" name="Shape 681"/>
          <p:cNvCxnSpPr/>
          <p:nvPr/>
        </p:nvCxnSpPr>
        <p:spPr>
          <a:xfrm rot="10800000">
            <a:off x="4267200" y="3352799"/>
            <a:ext cx="152399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682" name="Shape 682"/>
          <p:cNvCxnSpPr/>
          <p:nvPr/>
        </p:nvCxnSpPr>
        <p:spPr>
          <a:xfrm rot="10800000">
            <a:off x="3276600" y="2819400"/>
            <a:ext cx="8381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83" name="Shape 683"/>
          <p:cNvSpPr/>
          <p:nvPr/>
        </p:nvSpPr>
        <p:spPr>
          <a:xfrm>
            <a:off x="5257800" y="31242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4" name="Shape 684"/>
          <p:cNvSpPr/>
          <p:nvPr/>
        </p:nvSpPr>
        <p:spPr>
          <a:xfrm>
            <a:off x="4953000" y="35814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85" name="Shape 685"/>
          <p:cNvCxnSpPr/>
          <p:nvPr/>
        </p:nvCxnSpPr>
        <p:spPr>
          <a:xfrm flipH="1" rot="10800000">
            <a:off x="5181600" y="3352799"/>
            <a:ext cx="2286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86" name="Shape 686"/>
          <p:cNvSpPr/>
          <p:nvPr/>
        </p:nvSpPr>
        <p:spPr>
          <a:xfrm>
            <a:off x="5486400" y="35814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7" name="Shape 687"/>
          <p:cNvSpPr/>
          <p:nvPr/>
        </p:nvSpPr>
        <p:spPr>
          <a:xfrm>
            <a:off x="5486400" y="40386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88" name="Shape 688"/>
          <p:cNvCxnSpPr/>
          <p:nvPr/>
        </p:nvCxnSpPr>
        <p:spPr>
          <a:xfrm rot="10800000">
            <a:off x="5638800" y="3809999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689" name="Shape 689"/>
          <p:cNvCxnSpPr/>
          <p:nvPr/>
        </p:nvCxnSpPr>
        <p:spPr>
          <a:xfrm rot="10800000">
            <a:off x="5486400" y="3352799"/>
            <a:ext cx="152399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90" name="Shape 690"/>
          <p:cNvSpPr/>
          <p:nvPr/>
        </p:nvSpPr>
        <p:spPr>
          <a:xfrm>
            <a:off x="6324600" y="35814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1" name="Shape 691"/>
          <p:cNvSpPr/>
          <p:nvPr/>
        </p:nvSpPr>
        <p:spPr>
          <a:xfrm>
            <a:off x="6019800" y="40386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92" name="Shape 692"/>
          <p:cNvCxnSpPr/>
          <p:nvPr/>
        </p:nvCxnSpPr>
        <p:spPr>
          <a:xfrm flipH="1" rot="10800000">
            <a:off x="6248400" y="3809999"/>
            <a:ext cx="2286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93" name="Shape 693"/>
          <p:cNvSpPr/>
          <p:nvPr/>
        </p:nvSpPr>
        <p:spPr>
          <a:xfrm>
            <a:off x="6553200" y="40386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4" name="Shape 694"/>
          <p:cNvSpPr/>
          <p:nvPr/>
        </p:nvSpPr>
        <p:spPr>
          <a:xfrm>
            <a:off x="6553200" y="4495800"/>
            <a:ext cx="304799" cy="2286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2400" u="none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95" name="Shape 695"/>
          <p:cNvCxnSpPr/>
          <p:nvPr/>
        </p:nvCxnSpPr>
        <p:spPr>
          <a:xfrm rot="10800000">
            <a:off x="6705600" y="4267199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696" name="Shape 696"/>
          <p:cNvCxnSpPr/>
          <p:nvPr/>
        </p:nvCxnSpPr>
        <p:spPr>
          <a:xfrm rot="10800000">
            <a:off x="6553200" y="3809999"/>
            <a:ext cx="152399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697" name="Shape 697"/>
          <p:cNvCxnSpPr/>
          <p:nvPr/>
        </p:nvCxnSpPr>
        <p:spPr>
          <a:xfrm rot="10800000">
            <a:off x="5562600" y="3276600"/>
            <a:ext cx="838199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698" name="Shape 698"/>
          <p:cNvCxnSpPr/>
          <p:nvPr/>
        </p:nvCxnSpPr>
        <p:spPr>
          <a:xfrm rot="10800000">
            <a:off x="3276599" y="2743199"/>
            <a:ext cx="205740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99" name="Shape 699"/>
          <p:cNvSpPr txBox="1"/>
          <p:nvPr/>
        </p:nvSpPr>
        <p:spPr>
          <a:xfrm>
            <a:off x="7391400" y="4800600"/>
            <a:ext cx="84850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Worst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</a:p>
        </p:txBody>
      </p:sp>
      <p:cxnSp>
        <p:nvCxnSpPr>
          <p:cNvPr id="700" name="Shape 700"/>
          <p:cNvCxnSpPr/>
          <p:nvPr/>
        </p:nvCxnSpPr>
        <p:spPr>
          <a:xfrm rot="10800000">
            <a:off x="6934199" y="4800599"/>
            <a:ext cx="4572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01" name="Shape 701"/>
          <p:cNvSpPr txBox="1"/>
          <p:nvPr/>
        </p:nvSpPr>
        <p:spPr>
          <a:xfrm>
            <a:off x="762000" y="5105400"/>
            <a:ext cx="4709944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Height grows by 1 a total of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times</a:t>
            </a:r>
          </a:p>
        </p:txBody>
      </p:sp>
      <p:cxnSp>
        <p:nvCxnSpPr>
          <p:cNvPr id="702" name="Shape 702"/>
          <p:cNvCxnSpPr/>
          <p:nvPr/>
        </p:nvCxnSpPr>
        <p:spPr>
          <a:xfrm>
            <a:off x="7162800" y="2438400"/>
            <a:ext cx="5333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3" name="Shape 703"/>
          <p:cNvCxnSpPr/>
          <p:nvPr/>
        </p:nvCxnSpPr>
        <p:spPr>
          <a:xfrm>
            <a:off x="7162800" y="4648200"/>
            <a:ext cx="5333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4" name="Shape 704"/>
          <p:cNvCxnSpPr/>
          <p:nvPr/>
        </p:nvCxnSpPr>
        <p:spPr>
          <a:xfrm>
            <a:off x="7391400" y="2438400"/>
            <a:ext cx="0" cy="914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5" name="Shape 705"/>
          <p:cNvCxnSpPr/>
          <p:nvPr/>
        </p:nvCxnSpPr>
        <p:spPr>
          <a:xfrm>
            <a:off x="7391400" y="3810000"/>
            <a:ext cx="0" cy="8381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6" name="Shape 706"/>
          <p:cNvSpPr txBox="1"/>
          <p:nvPr/>
        </p:nvSpPr>
        <p:spPr>
          <a:xfrm>
            <a:off x="7086600" y="3352800"/>
            <a:ext cx="853118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0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Shape 71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about union-by-height</a:t>
            </a:r>
          </a:p>
        </p:txBody>
      </p:sp>
      <p:sp>
        <p:nvSpPr>
          <p:cNvPr id="712" name="Shape 712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could store the height of each root rather than size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Still guarantees logarithmic worst-case find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Proof left as an exercise if interested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Shape 71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Shape 7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key optimizations</a:t>
            </a:r>
          </a:p>
        </p:txBody>
      </p:sp>
      <p:sp>
        <p:nvSpPr>
          <p:cNvPr id="720" name="Shape 72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it stays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O(1)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makes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indent="-3492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and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is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+ 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-3492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Union-by-size: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 smaller tree to larger tree</a:t>
            </a:r>
          </a:p>
          <a:p>
            <a: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Improve </a:t>
            </a: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find 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so it becomes even faster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Make </a:t>
            </a:r>
            <a:r>
              <a:rPr b="0" baseline="0" i="1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 and </a:t>
            </a:r>
            <a:r>
              <a:rPr b="0" baseline="0" i="1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 </a:t>
            </a:r>
            <a:r>
              <a:rPr b="1" baseline="0" i="1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almost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 + n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–"/>
            </a:pPr>
            <a:r>
              <a:rPr b="0" baseline="0" i="1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Path-compression:</a:t>
            </a:r>
            <a:r>
              <a:rPr b="0" baseline="0" i="0" lang="en-US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connect directly to root during finds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Shape 72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compression</a:t>
            </a:r>
          </a:p>
        </p:txBody>
      </p:sp>
      <p:sp>
        <p:nvSpPr>
          <p:cNvPr id="727" name="Shape 727"/>
          <p:cNvSpPr txBox="1"/>
          <p:nvPr>
            <p:ph idx="1" type="body"/>
          </p:nvPr>
        </p:nvSpPr>
        <p:spPr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idea: As part of a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change each encountered node’s parent to point directly to root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Faster future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for everything on the path (and their descendants)</a:t>
            </a:r>
          </a:p>
        </p:txBody>
      </p:sp>
      <p:sp>
        <p:nvSpPr>
          <p:cNvPr id="728" name="Shape 72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29" name="Shape 729"/>
          <p:cNvSpPr/>
          <p:nvPr/>
        </p:nvSpPr>
        <p:spPr>
          <a:xfrm>
            <a:off x="935037" y="3200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730" name="Shape 730"/>
          <p:cNvSpPr/>
          <p:nvPr/>
        </p:nvSpPr>
        <p:spPr>
          <a:xfrm>
            <a:off x="1239837" y="4114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731" name="Shape 731"/>
          <p:cNvSpPr/>
          <p:nvPr/>
        </p:nvSpPr>
        <p:spPr>
          <a:xfrm>
            <a:off x="1612555" y="5421796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732" name="Shape 732"/>
          <p:cNvSpPr/>
          <p:nvPr/>
        </p:nvSpPr>
        <p:spPr>
          <a:xfrm>
            <a:off x="3200400" y="4038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733" name="Shape 733"/>
          <p:cNvSpPr/>
          <p:nvPr/>
        </p:nvSpPr>
        <p:spPr>
          <a:xfrm>
            <a:off x="2362200" y="3886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734" name="Shape 734"/>
          <p:cNvSpPr/>
          <p:nvPr/>
        </p:nvSpPr>
        <p:spPr>
          <a:xfrm>
            <a:off x="2019300" y="4724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735" name="Shape 735"/>
          <p:cNvSpPr/>
          <p:nvPr/>
        </p:nvSpPr>
        <p:spPr>
          <a:xfrm>
            <a:off x="2667000" y="3124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736" name="Shape 736"/>
          <p:cNvCxnSpPr/>
          <p:nvPr/>
        </p:nvCxnSpPr>
        <p:spPr>
          <a:xfrm rot="10800000">
            <a:off x="1239837" y="35814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37" name="Shape 737"/>
          <p:cNvCxnSpPr/>
          <p:nvPr/>
        </p:nvCxnSpPr>
        <p:spPr>
          <a:xfrm flipH="1" rot="10800000">
            <a:off x="2646361" y="3505199"/>
            <a:ext cx="173037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38" name="Shape 738"/>
          <p:cNvCxnSpPr/>
          <p:nvPr/>
        </p:nvCxnSpPr>
        <p:spPr>
          <a:xfrm rot="10800000">
            <a:off x="3048000" y="3429000"/>
            <a:ext cx="304799" cy="609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39" name="Shape 739"/>
          <p:cNvCxnSpPr/>
          <p:nvPr/>
        </p:nvCxnSpPr>
        <p:spPr>
          <a:xfrm flipH="1" rot="10800000">
            <a:off x="2286000" y="4267200"/>
            <a:ext cx="228600" cy="4190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40" name="Shape 740"/>
          <p:cNvCxnSpPr/>
          <p:nvPr/>
        </p:nvCxnSpPr>
        <p:spPr>
          <a:xfrm flipH="1" rot="10800000">
            <a:off x="1919909" y="5092148"/>
            <a:ext cx="1523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41" name="Shape 741"/>
          <p:cNvSpPr txBox="1"/>
          <p:nvPr/>
        </p:nvSpPr>
        <p:spPr>
          <a:xfrm>
            <a:off x="4068794" y="3547380"/>
            <a:ext cx="1112804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</a:t>
            </a:r>
          </a:p>
        </p:txBody>
      </p:sp>
      <p:sp>
        <p:nvSpPr>
          <p:cNvPr id="742" name="Shape 742"/>
          <p:cNvSpPr/>
          <p:nvPr/>
        </p:nvSpPr>
        <p:spPr>
          <a:xfrm>
            <a:off x="2895600" y="480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sp>
        <p:nvSpPr>
          <p:cNvPr id="743" name="Shape 743"/>
          <p:cNvSpPr/>
          <p:nvPr/>
        </p:nvSpPr>
        <p:spPr>
          <a:xfrm>
            <a:off x="3505200" y="480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</a:p>
        </p:txBody>
      </p:sp>
      <p:cxnSp>
        <p:nvCxnSpPr>
          <p:cNvPr id="744" name="Shape 744"/>
          <p:cNvCxnSpPr/>
          <p:nvPr/>
        </p:nvCxnSpPr>
        <p:spPr>
          <a:xfrm flipH="1" rot="10800000">
            <a:off x="3124200" y="4419600"/>
            <a:ext cx="228600" cy="3677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45" name="Shape 745"/>
          <p:cNvCxnSpPr/>
          <p:nvPr/>
        </p:nvCxnSpPr>
        <p:spPr>
          <a:xfrm rot="10800000">
            <a:off x="3581399" y="4419600"/>
            <a:ext cx="114300" cy="3677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46" name="Shape 746"/>
          <p:cNvSpPr/>
          <p:nvPr/>
        </p:nvSpPr>
        <p:spPr>
          <a:xfrm>
            <a:off x="2362200" y="5421801"/>
            <a:ext cx="650100" cy="5333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cxnSp>
        <p:nvCxnSpPr>
          <p:cNvPr id="747" name="Shape 747"/>
          <p:cNvCxnSpPr/>
          <p:nvPr/>
        </p:nvCxnSpPr>
        <p:spPr>
          <a:xfrm rot="10800000">
            <a:off x="2362200" y="5092148"/>
            <a:ext cx="1904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48" name="Shape 748"/>
          <p:cNvSpPr/>
          <p:nvPr/>
        </p:nvSpPr>
        <p:spPr>
          <a:xfrm>
            <a:off x="4191000" y="3962400"/>
            <a:ext cx="978407" cy="48463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9" name="Shape 749"/>
          <p:cNvSpPr/>
          <p:nvPr/>
        </p:nvSpPr>
        <p:spPr>
          <a:xfrm>
            <a:off x="5181600" y="2971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750" name="Shape 750"/>
          <p:cNvSpPr/>
          <p:nvPr/>
        </p:nvSpPr>
        <p:spPr>
          <a:xfrm>
            <a:off x="5486400" y="3886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751" name="Shape 751"/>
          <p:cNvSpPr/>
          <p:nvPr/>
        </p:nvSpPr>
        <p:spPr>
          <a:xfrm>
            <a:off x="6324600" y="3886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752" name="Shape 752"/>
          <p:cNvSpPr/>
          <p:nvPr/>
        </p:nvSpPr>
        <p:spPr>
          <a:xfrm>
            <a:off x="8153400" y="3886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753" name="Shape 753"/>
          <p:cNvSpPr/>
          <p:nvPr/>
        </p:nvSpPr>
        <p:spPr>
          <a:xfrm>
            <a:off x="7543800" y="3886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754" name="Shape 754"/>
          <p:cNvSpPr/>
          <p:nvPr/>
        </p:nvSpPr>
        <p:spPr>
          <a:xfrm>
            <a:off x="6934200" y="3886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755" name="Shape 755"/>
          <p:cNvSpPr/>
          <p:nvPr/>
        </p:nvSpPr>
        <p:spPr>
          <a:xfrm>
            <a:off x="7620000" y="2971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756" name="Shape 756"/>
          <p:cNvCxnSpPr/>
          <p:nvPr/>
        </p:nvCxnSpPr>
        <p:spPr>
          <a:xfrm rot="10800000">
            <a:off x="5486400" y="33528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57" name="Shape 757"/>
          <p:cNvCxnSpPr/>
          <p:nvPr/>
        </p:nvCxnSpPr>
        <p:spPr>
          <a:xfrm rot="10800000">
            <a:off x="7772400" y="3352800"/>
            <a:ext cx="0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58" name="Shape 758"/>
          <p:cNvCxnSpPr/>
          <p:nvPr/>
        </p:nvCxnSpPr>
        <p:spPr>
          <a:xfrm rot="10800000">
            <a:off x="8001000" y="3276600"/>
            <a:ext cx="304799" cy="609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59" name="Shape 759"/>
          <p:cNvCxnSpPr/>
          <p:nvPr/>
        </p:nvCxnSpPr>
        <p:spPr>
          <a:xfrm flipH="1" rot="10800000">
            <a:off x="7162800" y="3276600"/>
            <a:ext cx="533399" cy="609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60" name="Shape 760"/>
          <p:cNvCxnSpPr/>
          <p:nvPr/>
        </p:nvCxnSpPr>
        <p:spPr>
          <a:xfrm flipH="1" rot="10800000">
            <a:off x="6553200" y="3200400"/>
            <a:ext cx="1066799" cy="685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61" name="Shape 761"/>
          <p:cNvSpPr/>
          <p:nvPr/>
        </p:nvSpPr>
        <p:spPr>
          <a:xfrm>
            <a:off x="7906950" y="4686307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sp>
        <p:nvSpPr>
          <p:cNvPr id="762" name="Shape 762"/>
          <p:cNvSpPr/>
          <p:nvPr/>
        </p:nvSpPr>
        <p:spPr>
          <a:xfrm>
            <a:off x="8458200" y="4648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</a:p>
        </p:txBody>
      </p:sp>
      <p:cxnSp>
        <p:nvCxnSpPr>
          <p:cNvPr id="763" name="Shape 763"/>
          <p:cNvCxnSpPr>
            <a:stCxn id="761" idx="0"/>
          </p:cNvCxnSpPr>
          <p:nvPr/>
        </p:nvCxnSpPr>
        <p:spPr>
          <a:xfrm flipH="1" rot="10800000">
            <a:off x="8135550" y="4267207"/>
            <a:ext cx="94200" cy="419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64" name="Shape 764"/>
          <p:cNvCxnSpPr/>
          <p:nvPr/>
        </p:nvCxnSpPr>
        <p:spPr>
          <a:xfrm rot="10800000">
            <a:off x="8458199" y="4267199"/>
            <a:ext cx="22860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65" name="Shape 765"/>
          <p:cNvSpPr/>
          <p:nvPr/>
        </p:nvSpPr>
        <p:spPr>
          <a:xfrm>
            <a:off x="7162800" y="4648200"/>
            <a:ext cx="650100" cy="6095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cxnSp>
        <p:nvCxnSpPr>
          <p:cNvPr id="766" name="Shape 766"/>
          <p:cNvCxnSpPr/>
          <p:nvPr/>
        </p:nvCxnSpPr>
        <p:spPr>
          <a:xfrm rot="10800000">
            <a:off x="7162799" y="4267199"/>
            <a:ext cx="22860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67" name="Shape 767"/>
          <p:cNvSpPr/>
          <p:nvPr/>
        </p:nvSpPr>
        <p:spPr>
          <a:xfrm>
            <a:off x="1269650" y="6096000"/>
            <a:ext cx="650100" cy="5333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</a:p>
        </p:txBody>
      </p:sp>
      <p:cxnSp>
        <p:nvCxnSpPr>
          <p:cNvPr id="768" name="Shape 768"/>
          <p:cNvCxnSpPr/>
          <p:nvPr/>
        </p:nvCxnSpPr>
        <p:spPr>
          <a:xfrm flipH="1" rot="10800000">
            <a:off x="1577011" y="5766351"/>
            <a:ext cx="1523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69" name="Shape 769"/>
          <p:cNvSpPr/>
          <p:nvPr/>
        </p:nvSpPr>
        <p:spPr>
          <a:xfrm>
            <a:off x="2019299" y="6096000"/>
            <a:ext cx="650100" cy="5333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</a:p>
        </p:txBody>
      </p:sp>
      <p:cxnSp>
        <p:nvCxnSpPr>
          <p:cNvPr id="770" name="Shape 770"/>
          <p:cNvCxnSpPr/>
          <p:nvPr/>
        </p:nvCxnSpPr>
        <p:spPr>
          <a:xfrm rot="10800000">
            <a:off x="2019300" y="5766351"/>
            <a:ext cx="1904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71" name="Shape 771"/>
          <p:cNvSpPr/>
          <p:nvPr/>
        </p:nvSpPr>
        <p:spPr>
          <a:xfrm>
            <a:off x="5879750" y="4596850"/>
            <a:ext cx="533399" cy="5333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</a:p>
        </p:txBody>
      </p:sp>
      <p:cxnSp>
        <p:nvCxnSpPr>
          <p:cNvPr id="772" name="Shape 772"/>
          <p:cNvCxnSpPr/>
          <p:nvPr/>
        </p:nvCxnSpPr>
        <p:spPr>
          <a:xfrm flipH="1" rot="10800000">
            <a:off x="6187110" y="4204716"/>
            <a:ext cx="213690" cy="39213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73" name="Shape 773"/>
          <p:cNvSpPr/>
          <p:nvPr/>
        </p:nvSpPr>
        <p:spPr>
          <a:xfrm>
            <a:off x="6512700" y="4596850"/>
            <a:ext cx="650100" cy="609599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</a:p>
        </p:txBody>
      </p:sp>
      <p:cxnSp>
        <p:nvCxnSpPr>
          <p:cNvPr id="774" name="Shape 774"/>
          <p:cNvCxnSpPr/>
          <p:nvPr/>
        </p:nvCxnSpPr>
        <p:spPr>
          <a:xfrm rot="10800000">
            <a:off x="6629400" y="4267200"/>
            <a:ext cx="1904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Pseudocode</a:t>
            </a:r>
          </a:p>
        </p:txBody>
      </p:sp>
      <p:sp>
        <p:nvSpPr>
          <p:cNvPr id="780" name="Shape 78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81" name="Shape 781"/>
          <p:cNvSpPr txBox="1"/>
          <p:nvPr/>
        </p:nvSpPr>
        <p:spPr>
          <a:xfrm>
            <a:off x="304800" y="1219200"/>
            <a:ext cx="4495800" cy="548639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// performs path compression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// find root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i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	</a:t>
            </a: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(up[r] &gt; 0)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r = up[r]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baseline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baseline="0" i="0" lang="en-US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// compress path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i==r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  return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r;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baseline="0" i="0" lang="en-US" sz="2000" u="none" cap="none" strike="noStrik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old_parent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up[i]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(old_parent != r) {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up[i] = r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 = old_parent;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old_parent = up[i]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return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r;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342900" marR="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sp>
        <p:nvSpPr>
          <p:cNvPr id="782" name="Shape 782"/>
          <p:cNvSpPr/>
          <p:nvPr/>
        </p:nvSpPr>
        <p:spPr>
          <a:xfrm>
            <a:off x="6743699" y="2526196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783" name="Shape 783"/>
          <p:cNvSpPr/>
          <p:nvPr/>
        </p:nvSpPr>
        <p:spPr>
          <a:xfrm>
            <a:off x="7493342" y="990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784" name="Shape 784"/>
          <p:cNvSpPr/>
          <p:nvPr/>
        </p:nvSpPr>
        <p:spPr>
          <a:xfrm>
            <a:off x="7150443" y="1828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785" name="Shape 785"/>
          <p:cNvSpPr/>
          <p:nvPr/>
        </p:nvSpPr>
        <p:spPr>
          <a:xfrm>
            <a:off x="7798142" y="228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786" name="Shape 786"/>
          <p:cNvCxnSpPr/>
          <p:nvPr/>
        </p:nvCxnSpPr>
        <p:spPr>
          <a:xfrm flipH="1" rot="10800000">
            <a:off x="7777504" y="609599"/>
            <a:ext cx="173037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87" name="Shape 787"/>
          <p:cNvCxnSpPr/>
          <p:nvPr/>
        </p:nvCxnSpPr>
        <p:spPr>
          <a:xfrm flipH="1" rot="10800000">
            <a:off x="7417142" y="1371600"/>
            <a:ext cx="228600" cy="4190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88" name="Shape 788"/>
          <p:cNvCxnSpPr/>
          <p:nvPr/>
        </p:nvCxnSpPr>
        <p:spPr>
          <a:xfrm flipH="1" rot="10800000">
            <a:off x="7051053" y="2196548"/>
            <a:ext cx="1523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89" name="Shape 789"/>
          <p:cNvSpPr txBox="1"/>
          <p:nvPr/>
        </p:nvSpPr>
        <p:spPr>
          <a:xfrm>
            <a:off x="7924800" y="3505200"/>
            <a:ext cx="1112804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</a:t>
            </a:r>
          </a:p>
        </p:txBody>
      </p:sp>
      <p:sp>
        <p:nvSpPr>
          <p:cNvPr id="790" name="Shape 790"/>
          <p:cNvSpPr/>
          <p:nvPr/>
        </p:nvSpPr>
        <p:spPr>
          <a:xfrm>
            <a:off x="7493342" y="2526196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cxnSp>
        <p:nvCxnSpPr>
          <p:cNvPr id="791" name="Shape 791"/>
          <p:cNvCxnSpPr/>
          <p:nvPr/>
        </p:nvCxnSpPr>
        <p:spPr>
          <a:xfrm rot="10800000">
            <a:off x="7493343" y="2196548"/>
            <a:ext cx="1904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92" name="Shape 792"/>
          <p:cNvSpPr/>
          <p:nvPr/>
        </p:nvSpPr>
        <p:spPr>
          <a:xfrm rot="5400000">
            <a:off x="7599942" y="3637543"/>
            <a:ext cx="521208" cy="28090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3" name="Shape 793"/>
          <p:cNvSpPr/>
          <p:nvPr/>
        </p:nvSpPr>
        <p:spPr>
          <a:xfrm>
            <a:off x="7150443" y="5232951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794" name="Shape 794"/>
          <p:cNvSpPr/>
          <p:nvPr/>
        </p:nvSpPr>
        <p:spPr>
          <a:xfrm>
            <a:off x="8610600" y="5173317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795" name="Shape 795"/>
          <p:cNvSpPr/>
          <p:nvPr/>
        </p:nvSpPr>
        <p:spPr>
          <a:xfrm>
            <a:off x="8001000" y="5173317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796" name="Shape 796"/>
          <p:cNvSpPr/>
          <p:nvPr/>
        </p:nvSpPr>
        <p:spPr>
          <a:xfrm>
            <a:off x="7924800" y="4258917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797" name="Shape 797"/>
          <p:cNvCxnSpPr/>
          <p:nvPr/>
        </p:nvCxnSpPr>
        <p:spPr>
          <a:xfrm rot="10800000">
            <a:off x="8305800" y="4572000"/>
            <a:ext cx="533399" cy="609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98" name="Shape 798"/>
          <p:cNvCxnSpPr/>
          <p:nvPr/>
        </p:nvCxnSpPr>
        <p:spPr>
          <a:xfrm rot="10800000">
            <a:off x="8153400" y="4648199"/>
            <a:ext cx="761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99" name="Shape 799"/>
          <p:cNvCxnSpPr/>
          <p:nvPr/>
        </p:nvCxnSpPr>
        <p:spPr>
          <a:xfrm flipH="1" rot="10800000">
            <a:off x="7543800" y="4563716"/>
            <a:ext cx="457200" cy="69408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00" name="Shape 800"/>
          <p:cNvSpPr/>
          <p:nvPr/>
        </p:nvSpPr>
        <p:spPr>
          <a:xfrm>
            <a:off x="8001000" y="5943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cxnSp>
        <p:nvCxnSpPr>
          <p:cNvPr id="801" name="Shape 801"/>
          <p:cNvCxnSpPr/>
          <p:nvPr/>
        </p:nvCxnSpPr>
        <p:spPr>
          <a:xfrm rot="10800000">
            <a:off x="8229600" y="5562599"/>
            <a:ext cx="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02" name="Shape 802"/>
          <p:cNvSpPr/>
          <p:nvPr/>
        </p:nvSpPr>
        <p:spPr>
          <a:xfrm>
            <a:off x="6400800" y="3200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</a:p>
        </p:txBody>
      </p:sp>
      <p:cxnSp>
        <p:nvCxnSpPr>
          <p:cNvPr id="803" name="Shape 803"/>
          <p:cNvCxnSpPr/>
          <p:nvPr/>
        </p:nvCxnSpPr>
        <p:spPr>
          <a:xfrm flipH="1" rot="10800000">
            <a:off x="6708153" y="2870751"/>
            <a:ext cx="1523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04" name="Shape 804"/>
          <p:cNvSpPr/>
          <p:nvPr/>
        </p:nvSpPr>
        <p:spPr>
          <a:xfrm>
            <a:off x="7150443" y="32004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</a:p>
        </p:txBody>
      </p:sp>
      <p:cxnSp>
        <p:nvCxnSpPr>
          <p:cNvPr id="805" name="Shape 805"/>
          <p:cNvCxnSpPr/>
          <p:nvPr/>
        </p:nvCxnSpPr>
        <p:spPr>
          <a:xfrm rot="10800000">
            <a:off x="7150443" y="2870751"/>
            <a:ext cx="1904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06" name="Shape 806"/>
          <p:cNvSpPr/>
          <p:nvPr/>
        </p:nvSpPr>
        <p:spPr>
          <a:xfrm>
            <a:off x="6705600" y="5943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</a:p>
        </p:txBody>
      </p:sp>
      <p:cxnSp>
        <p:nvCxnSpPr>
          <p:cNvPr id="807" name="Shape 807"/>
          <p:cNvCxnSpPr/>
          <p:nvPr/>
        </p:nvCxnSpPr>
        <p:spPr>
          <a:xfrm flipH="1" rot="10800000">
            <a:off x="7012953" y="5551468"/>
            <a:ext cx="213690" cy="39213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08" name="Shape 808"/>
          <p:cNvSpPr/>
          <p:nvPr/>
        </p:nvSpPr>
        <p:spPr>
          <a:xfrm>
            <a:off x="7455243" y="5943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</a:p>
        </p:txBody>
      </p:sp>
      <p:cxnSp>
        <p:nvCxnSpPr>
          <p:cNvPr id="809" name="Shape 809"/>
          <p:cNvCxnSpPr/>
          <p:nvPr/>
        </p:nvCxnSpPr>
        <p:spPr>
          <a:xfrm rot="10800000">
            <a:off x="7455243" y="5613951"/>
            <a:ext cx="190499" cy="3296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10" name="Shape 810"/>
          <p:cNvSpPr txBox="1"/>
          <p:nvPr/>
        </p:nvSpPr>
        <p:spPr>
          <a:xfrm>
            <a:off x="4876800" y="1676400"/>
            <a:ext cx="654637" cy="1754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i=3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r=3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1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r=6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r=5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r=7</a:t>
            </a:r>
          </a:p>
        </p:txBody>
      </p:sp>
      <p:sp>
        <p:nvSpPr>
          <p:cNvPr id="811" name="Shape 811"/>
          <p:cNvSpPr txBox="1"/>
          <p:nvPr/>
        </p:nvSpPr>
        <p:spPr>
          <a:xfrm>
            <a:off x="4858669" y="3733800"/>
            <a:ext cx="1901335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old_parent=6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1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up[3]=7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i=6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old_parent=5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1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up[6]=7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i=5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old_parent=7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1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12" name="Shape 812"/>
          <p:cNvSpPr/>
          <p:nvPr/>
        </p:nvSpPr>
        <p:spPr>
          <a:xfrm>
            <a:off x="4876800" y="1352490"/>
            <a:ext cx="1341967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1" lang="en-US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Example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6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how fast is it?</a:t>
            </a:r>
          </a:p>
        </p:txBody>
      </p:sp>
      <p:sp>
        <p:nvSpPr>
          <p:cNvPr id="818" name="Shape 818"/>
          <p:cNvSpPr txBox="1"/>
          <p:nvPr>
            <p:ph idx="1" type="body"/>
          </p:nvPr>
        </p:nvSpPr>
        <p:spPr>
          <a:xfrm>
            <a:off x="533400" y="1600200"/>
            <a:ext cx="8381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single worst-case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be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only if we did a lot of worst-case unions beforehand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path compression will make future finds faster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Turns out the amortized worst-case bound is much better than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won’t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– see text if curious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we will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it: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it is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almost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total for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and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is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almost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m+n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Shape 81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Shape 8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really slow-growing function</a:t>
            </a:r>
          </a:p>
        </p:txBody>
      </p:sp>
      <p:sp>
        <p:nvSpPr>
          <p:cNvPr id="825" name="Shape 825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log*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the minimum number of times you need to apply “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of” to go from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number &lt;= 1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just about every number we care about,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log*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less than or equal to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(!)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&lt;= 2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65536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log*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&lt;= 5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log* 2 = 1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log* 4 = log*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2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log* 16 = log*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(22)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3          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(log log log 16 = 1)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log* 65536 = log*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((22)2)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4   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(log log log log 65536 = 1)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log*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65536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…………… = 5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Shape 82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Partition of a set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/>
              <a:t>Given a set S, </a:t>
            </a:r>
            <a:r>
              <a:rPr i="1" lang="en-US" sz="2000"/>
              <a:t>a partition of S</a:t>
            </a:r>
            <a:r>
              <a:rPr lang="en-US" sz="2000"/>
              <a:t> is a family of sets</a:t>
            </a:r>
          </a:p>
          <a:p>
            <a:pPr indent="45720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400"/>
              <a:t>{P</a:t>
            </a:r>
            <a:r>
              <a:rPr baseline="-25000" lang="en-US" sz="2400"/>
              <a:t>1</a:t>
            </a:r>
            <a:r>
              <a:rPr lang="en-US" sz="2400"/>
              <a:t>, P</a:t>
            </a:r>
            <a:r>
              <a:rPr baseline="-25000" lang="en-US" sz="2400"/>
              <a:t>2</a:t>
            </a:r>
            <a:r>
              <a:rPr lang="en-US" sz="2400"/>
              <a:t>, … P</a:t>
            </a:r>
            <a:r>
              <a:rPr baseline="-25000" lang="en-US" sz="2400"/>
              <a:t>n</a:t>
            </a:r>
            <a:r>
              <a:rPr lang="en-US" sz="2400"/>
              <a:t>}</a:t>
            </a:r>
          </a:p>
          <a:p>
            <a:pPr indent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/>
              <a:t>where </a:t>
            </a:r>
          </a:p>
          <a:p>
            <a:pPr indent="-355600" lvl="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/>
              <a:t>P</a:t>
            </a:r>
            <a:r>
              <a:rPr baseline="-25000" lang="en-US" sz="2000"/>
              <a:t>i</a:t>
            </a:r>
            <a:r>
              <a:rPr lang="en-US" sz="2000"/>
              <a:t>⊆ S for all i</a:t>
            </a:r>
          </a:p>
          <a:p>
            <a:pPr indent="-355600" lvl="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/>
              <a:t>if i ≠ j then P</a:t>
            </a:r>
            <a:r>
              <a:rPr baseline="-25000" lang="en-US" sz="2000"/>
              <a:t>i</a:t>
            </a:r>
            <a:r>
              <a:rPr lang="en-US" sz="2000"/>
              <a:t> ∩ </a:t>
            </a:r>
            <a:r>
              <a:rPr lang="en-US" sz="2000">
                <a:solidFill>
                  <a:schemeClr val="dk1"/>
                </a:solidFill>
              </a:rPr>
              <a:t>P</a:t>
            </a:r>
            <a:r>
              <a:rPr baseline="-25000" lang="en-US" sz="2000">
                <a:solidFill>
                  <a:schemeClr val="dk1"/>
                </a:solidFill>
              </a:rPr>
              <a:t>j</a:t>
            </a:r>
            <a:r>
              <a:rPr lang="en-US" sz="2000">
                <a:solidFill>
                  <a:schemeClr val="dk1"/>
                </a:solidFill>
              </a:rPr>
              <a:t> = ∅</a:t>
            </a:r>
          </a:p>
          <a:p>
            <a:pPr indent="-355600" lvl="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>
                <a:solidFill>
                  <a:schemeClr val="dk1"/>
                </a:solidFill>
              </a:rPr>
              <a:t>P</a:t>
            </a:r>
            <a:r>
              <a:rPr baseline="-25000" lang="en-US" sz="2000">
                <a:solidFill>
                  <a:schemeClr val="dk1"/>
                </a:solidFill>
              </a:rPr>
              <a:t>1</a:t>
            </a:r>
            <a:r>
              <a:rPr lang="en-US" sz="2000">
                <a:solidFill>
                  <a:schemeClr val="dk1"/>
                </a:solidFill>
              </a:rPr>
              <a:t>∪ P</a:t>
            </a:r>
            <a:r>
              <a:rPr baseline="-25000" lang="en-US" sz="2000">
                <a:solidFill>
                  <a:schemeClr val="dk1"/>
                </a:solidFill>
              </a:rPr>
              <a:t>2</a:t>
            </a:r>
            <a:r>
              <a:rPr lang="en-US" sz="2000">
                <a:solidFill>
                  <a:schemeClr val="dk1"/>
                </a:solidFill>
              </a:rPr>
              <a:t> ∪ … ∪ P</a:t>
            </a:r>
            <a:r>
              <a:rPr baseline="-25000" lang="en-US" sz="2000">
                <a:solidFill>
                  <a:schemeClr val="dk1"/>
                </a:solidFill>
              </a:rPr>
              <a:t>n </a:t>
            </a:r>
            <a:r>
              <a:rPr lang="en-US" sz="2000">
                <a:solidFill>
                  <a:schemeClr val="dk1"/>
                </a:solidFill>
              </a:rPr>
              <a:t>= S</a:t>
            </a:r>
          </a:p>
          <a:p>
            <a:pPr indent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Example: S = {a,b,c,d,e,f}</a:t>
            </a:r>
          </a:p>
          <a:p>
            <a:pPr indent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{{a},{b},{c},{d,e,f}}, {{a,b,c},{d,f},{e}}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How about: {{a,b}, {c,f}, {a,d}}  {{a,b}, {e, f}}</a:t>
            </a: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0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Shape 83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Almost linear</a:t>
            </a:r>
          </a:p>
        </p:txBody>
      </p:sp>
      <p:sp>
        <p:nvSpPr>
          <p:cNvPr id="832" name="Shape 832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Turns out total time for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and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is 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)*(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log*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Remember, if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65536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then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log*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&lt; 5</a:t>
            </a: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so effectively we have O(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log*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grows soooo slowly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all practical purposes, amortized bound is constant, i.e., cost of find is constant, total cost for m finds is linear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say “near linear” or “effectively linear”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union-by-size and path-compression for this bound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Path-compression changes height but not weight, so they interact well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always, asymptotic analysis is separate from “coding it up”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Shape 83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7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application: maze-building</a:t>
            </a:r>
          </a:p>
        </p:txBody>
      </p:sp>
      <p:sp>
        <p:nvSpPr>
          <p:cNvPr id="839" name="Shape 839"/>
          <p:cNvSpPr txBox="1"/>
          <p:nvPr>
            <p:ph idx="1" type="body"/>
          </p:nvPr>
        </p:nvSpPr>
        <p:spPr>
          <a:xfrm>
            <a:off x="228600" y="15240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 a random maze by erasing edges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Possible to get from anywhere to anywhere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“start” to “finish”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loops possible without backtracking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a “bad turn” have to “undo”</a:t>
            </a:r>
          </a:p>
        </p:txBody>
      </p:sp>
      <p:sp>
        <p:nvSpPr>
          <p:cNvPr id="840" name="Shape 84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841" name="Shape 841"/>
          <p:cNvGrpSpPr/>
          <p:nvPr/>
        </p:nvGrpSpPr>
        <p:grpSpPr>
          <a:xfrm>
            <a:off x="2971799" y="2133599"/>
            <a:ext cx="3048000" cy="2514599"/>
            <a:chOff x="4648200" y="2895599"/>
            <a:chExt cx="3657600" cy="3200400"/>
          </a:xfrm>
        </p:grpSpPr>
        <p:grpSp>
          <p:nvGrpSpPr>
            <p:cNvPr id="842" name="Shape 842"/>
            <p:cNvGrpSpPr/>
            <p:nvPr/>
          </p:nvGrpSpPr>
          <p:grpSpPr>
            <a:xfrm>
              <a:off x="4648200" y="2895599"/>
              <a:ext cx="609600" cy="533400"/>
              <a:chOff x="1200" y="1823"/>
              <a:chExt cx="384" cy="336"/>
            </a:xfrm>
          </p:grpSpPr>
          <p:cxnSp>
            <p:nvCxnSpPr>
              <p:cNvPr id="843" name="Shape 843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4" name="Shape 844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5" name="Shape 845"/>
            <p:cNvGrpSpPr/>
            <p:nvPr/>
          </p:nvGrpSpPr>
          <p:grpSpPr>
            <a:xfrm>
              <a:off x="5257801" y="2895599"/>
              <a:ext cx="609600" cy="533400"/>
              <a:chOff x="1200" y="1823"/>
              <a:chExt cx="384" cy="336"/>
            </a:xfrm>
          </p:grpSpPr>
          <p:cxnSp>
            <p:nvCxnSpPr>
              <p:cNvPr id="846" name="Shape 846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7" name="Shape 847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8" name="Shape 848"/>
            <p:cNvGrpSpPr/>
            <p:nvPr/>
          </p:nvGrpSpPr>
          <p:grpSpPr>
            <a:xfrm>
              <a:off x="5867401" y="2895599"/>
              <a:ext cx="609600" cy="533400"/>
              <a:chOff x="1200" y="1823"/>
              <a:chExt cx="384" cy="336"/>
            </a:xfrm>
          </p:grpSpPr>
          <p:cxnSp>
            <p:nvCxnSpPr>
              <p:cNvPr id="849" name="Shape 849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0" name="Shape 850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51" name="Shape 851"/>
            <p:cNvGrpSpPr/>
            <p:nvPr/>
          </p:nvGrpSpPr>
          <p:grpSpPr>
            <a:xfrm>
              <a:off x="6477001" y="2895599"/>
              <a:ext cx="609600" cy="533400"/>
              <a:chOff x="1200" y="1823"/>
              <a:chExt cx="384" cy="336"/>
            </a:xfrm>
          </p:grpSpPr>
          <p:cxnSp>
            <p:nvCxnSpPr>
              <p:cNvPr id="852" name="Shape 852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3" name="Shape 853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54" name="Shape 854"/>
            <p:cNvGrpSpPr/>
            <p:nvPr/>
          </p:nvGrpSpPr>
          <p:grpSpPr>
            <a:xfrm>
              <a:off x="7086601" y="2895599"/>
              <a:ext cx="609600" cy="533400"/>
              <a:chOff x="1200" y="1823"/>
              <a:chExt cx="384" cy="336"/>
            </a:xfrm>
          </p:grpSpPr>
          <p:cxnSp>
            <p:nvCxnSpPr>
              <p:cNvPr id="855" name="Shape 855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6" name="Shape 856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57" name="Shape 857"/>
            <p:cNvGrpSpPr/>
            <p:nvPr/>
          </p:nvGrpSpPr>
          <p:grpSpPr>
            <a:xfrm>
              <a:off x="7696201" y="2895599"/>
              <a:ext cx="609600" cy="533400"/>
              <a:chOff x="1200" y="1823"/>
              <a:chExt cx="384" cy="336"/>
            </a:xfrm>
          </p:grpSpPr>
          <p:cxnSp>
            <p:nvCxnSpPr>
              <p:cNvPr id="858" name="Shape 858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9" name="Shape 859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60" name="Shape 860"/>
            <p:cNvGrpSpPr/>
            <p:nvPr/>
          </p:nvGrpSpPr>
          <p:grpSpPr>
            <a:xfrm>
              <a:off x="4648200" y="3428999"/>
              <a:ext cx="609600" cy="533400"/>
              <a:chOff x="1200" y="1823"/>
              <a:chExt cx="384" cy="336"/>
            </a:xfrm>
          </p:grpSpPr>
          <p:cxnSp>
            <p:nvCxnSpPr>
              <p:cNvPr id="861" name="Shape 861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2" name="Shape 862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63" name="Shape 863"/>
            <p:cNvGrpSpPr/>
            <p:nvPr/>
          </p:nvGrpSpPr>
          <p:grpSpPr>
            <a:xfrm>
              <a:off x="5257801" y="3428999"/>
              <a:ext cx="609600" cy="533400"/>
              <a:chOff x="1200" y="1823"/>
              <a:chExt cx="384" cy="336"/>
            </a:xfrm>
          </p:grpSpPr>
          <p:cxnSp>
            <p:nvCxnSpPr>
              <p:cNvPr id="864" name="Shape 864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5" name="Shape 865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66" name="Shape 866"/>
            <p:cNvGrpSpPr/>
            <p:nvPr/>
          </p:nvGrpSpPr>
          <p:grpSpPr>
            <a:xfrm>
              <a:off x="5867401" y="3428999"/>
              <a:ext cx="609600" cy="533400"/>
              <a:chOff x="1200" y="1823"/>
              <a:chExt cx="384" cy="336"/>
            </a:xfrm>
          </p:grpSpPr>
          <p:cxnSp>
            <p:nvCxnSpPr>
              <p:cNvPr id="867" name="Shape 867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8" name="Shape 868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69" name="Shape 869"/>
            <p:cNvGrpSpPr/>
            <p:nvPr/>
          </p:nvGrpSpPr>
          <p:grpSpPr>
            <a:xfrm>
              <a:off x="6477001" y="3428999"/>
              <a:ext cx="609600" cy="533400"/>
              <a:chOff x="1200" y="1823"/>
              <a:chExt cx="384" cy="336"/>
            </a:xfrm>
          </p:grpSpPr>
          <p:cxnSp>
            <p:nvCxnSpPr>
              <p:cNvPr id="870" name="Shape 870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1" name="Shape 871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72" name="Shape 872"/>
            <p:cNvGrpSpPr/>
            <p:nvPr/>
          </p:nvGrpSpPr>
          <p:grpSpPr>
            <a:xfrm>
              <a:off x="7086601" y="3428999"/>
              <a:ext cx="609600" cy="533400"/>
              <a:chOff x="1200" y="1823"/>
              <a:chExt cx="384" cy="336"/>
            </a:xfrm>
          </p:grpSpPr>
          <p:cxnSp>
            <p:nvCxnSpPr>
              <p:cNvPr id="873" name="Shape 873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4" name="Shape 874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75" name="Shape 875"/>
            <p:cNvGrpSpPr/>
            <p:nvPr/>
          </p:nvGrpSpPr>
          <p:grpSpPr>
            <a:xfrm>
              <a:off x="7696201" y="3428999"/>
              <a:ext cx="609600" cy="533400"/>
              <a:chOff x="1200" y="1823"/>
              <a:chExt cx="384" cy="336"/>
            </a:xfrm>
          </p:grpSpPr>
          <p:cxnSp>
            <p:nvCxnSpPr>
              <p:cNvPr id="876" name="Shape 876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7" name="Shape 877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78" name="Shape 878"/>
            <p:cNvGrpSpPr/>
            <p:nvPr/>
          </p:nvGrpSpPr>
          <p:grpSpPr>
            <a:xfrm>
              <a:off x="4648200" y="3962399"/>
              <a:ext cx="609600" cy="533400"/>
              <a:chOff x="1200" y="1823"/>
              <a:chExt cx="384" cy="336"/>
            </a:xfrm>
          </p:grpSpPr>
          <p:cxnSp>
            <p:nvCxnSpPr>
              <p:cNvPr id="879" name="Shape 879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0" name="Shape 880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81" name="Shape 881"/>
            <p:cNvGrpSpPr/>
            <p:nvPr/>
          </p:nvGrpSpPr>
          <p:grpSpPr>
            <a:xfrm>
              <a:off x="5257801" y="3962399"/>
              <a:ext cx="609600" cy="533400"/>
              <a:chOff x="1200" y="1823"/>
              <a:chExt cx="384" cy="336"/>
            </a:xfrm>
          </p:grpSpPr>
          <p:cxnSp>
            <p:nvCxnSpPr>
              <p:cNvPr id="882" name="Shape 882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3" name="Shape 883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84" name="Shape 884"/>
            <p:cNvGrpSpPr/>
            <p:nvPr/>
          </p:nvGrpSpPr>
          <p:grpSpPr>
            <a:xfrm>
              <a:off x="5867401" y="3962399"/>
              <a:ext cx="609600" cy="533400"/>
              <a:chOff x="1200" y="1823"/>
              <a:chExt cx="384" cy="336"/>
            </a:xfrm>
          </p:grpSpPr>
          <p:cxnSp>
            <p:nvCxnSpPr>
              <p:cNvPr id="885" name="Shape 885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6" name="Shape 886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87" name="Shape 887"/>
            <p:cNvGrpSpPr/>
            <p:nvPr/>
          </p:nvGrpSpPr>
          <p:grpSpPr>
            <a:xfrm>
              <a:off x="6477001" y="3962399"/>
              <a:ext cx="609600" cy="533400"/>
              <a:chOff x="1200" y="1823"/>
              <a:chExt cx="384" cy="336"/>
            </a:xfrm>
          </p:grpSpPr>
          <p:cxnSp>
            <p:nvCxnSpPr>
              <p:cNvPr id="888" name="Shape 888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9" name="Shape 889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90" name="Shape 890"/>
            <p:cNvGrpSpPr/>
            <p:nvPr/>
          </p:nvGrpSpPr>
          <p:grpSpPr>
            <a:xfrm>
              <a:off x="7086601" y="3962399"/>
              <a:ext cx="609600" cy="533400"/>
              <a:chOff x="1200" y="1823"/>
              <a:chExt cx="384" cy="336"/>
            </a:xfrm>
          </p:grpSpPr>
          <p:cxnSp>
            <p:nvCxnSpPr>
              <p:cNvPr id="891" name="Shape 891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2" name="Shape 892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93" name="Shape 893"/>
            <p:cNvGrpSpPr/>
            <p:nvPr/>
          </p:nvGrpSpPr>
          <p:grpSpPr>
            <a:xfrm>
              <a:off x="7696201" y="3962399"/>
              <a:ext cx="609600" cy="533400"/>
              <a:chOff x="1200" y="1823"/>
              <a:chExt cx="384" cy="336"/>
            </a:xfrm>
          </p:grpSpPr>
          <p:cxnSp>
            <p:nvCxnSpPr>
              <p:cNvPr id="894" name="Shape 894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5" name="Shape 895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96" name="Shape 896"/>
            <p:cNvGrpSpPr/>
            <p:nvPr/>
          </p:nvGrpSpPr>
          <p:grpSpPr>
            <a:xfrm>
              <a:off x="4648200" y="4495799"/>
              <a:ext cx="609600" cy="533400"/>
              <a:chOff x="1200" y="1823"/>
              <a:chExt cx="384" cy="336"/>
            </a:xfrm>
          </p:grpSpPr>
          <p:cxnSp>
            <p:nvCxnSpPr>
              <p:cNvPr id="897" name="Shape 897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8" name="Shape 898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99" name="Shape 899"/>
            <p:cNvGrpSpPr/>
            <p:nvPr/>
          </p:nvGrpSpPr>
          <p:grpSpPr>
            <a:xfrm>
              <a:off x="5257801" y="4495799"/>
              <a:ext cx="609600" cy="533400"/>
              <a:chOff x="1200" y="1823"/>
              <a:chExt cx="384" cy="336"/>
            </a:xfrm>
          </p:grpSpPr>
          <p:cxnSp>
            <p:nvCxnSpPr>
              <p:cNvPr id="900" name="Shape 900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1" name="Shape 901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02" name="Shape 902"/>
            <p:cNvGrpSpPr/>
            <p:nvPr/>
          </p:nvGrpSpPr>
          <p:grpSpPr>
            <a:xfrm>
              <a:off x="5867401" y="4495799"/>
              <a:ext cx="609600" cy="533400"/>
              <a:chOff x="1200" y="1823"/>
              <a:chExt cx="384" cy="336"/>
            </a:xfrm>
          </p:grpSpPr>
          <p:cxnSp>
            <p:nvCxnSpPr>
              <p:cNvPr id="903" name="Shape 903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4" name="Shape 904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05" name="Shape 905"/>
            <p:cNvGrpSpPr/>
            <p:nvPr/>
          </p:nvGrpSpPr>
          <p:grpSpPr>
            <a:xfrm>
              <a:off x="6477001" y="4495799"/>
              <a:ext cx="609600" cy="533400"/>
              <a:chOff x="1200" y="1823"/>
              <a:chExt cx="384" cy="336"/>
            </a:xfrm>
          </p:grpSpPr>
          <p:cxnSp>
            <p:nvCxnSpPr>
              <p:cNvPr id="906" name="Shape 906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7" name="Shape 907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08" name="Shape 908"/>
            <p:cNvGrpSpPr/>
            <p:nvPr/>
          </p:nvGrpSpPr>
          <p:grpSpPr>
            <a:xfrm>
              <a:off x="7086601" y="4495799"/>
              <a:ext cx="609600" cy="533400"/>
              <a:chOff x="1200" y="1823"/>
              <a:chExt cx="384" cy="336"/>
            </a:xfrm>
          </p:grpSpPr>
          <p:cxnSp>
            <p:nvCxnSpPr>
              <p:cNvPr id="909" name="Shape 909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0" name="Shape 910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11" name="Shape 911"/>
            <p:cNvGrpSpPr/>
            <p:nvPr/>
          </p:nvGrpSpPr>
          <p:grpSpPr>
            <a:xfrm>
              <a:off x="7696201" y="4495799"/>
              <a:ext cx="609600" cy="533400"/>
              <a:chOff x="1200" y="1823"/>
              <a:chExt cx="384" cy="336"/>
            </a:xfrm>
          </p:grpSpPr>
          <p:cxnSp>
            <p:nvCxnSpPr>
              <p:cNvPr id="912" name="Shape 912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3" name="Shape 913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14" name="Shape 914"/>
            <p:cNvGrpSpPr/>
            <p:nvPr/>
          </p:nvGrpSpPr>
          <p:grpSpPr>
            <a:xfrm>
              <a:off x="4648200" y="5029199"/>
              <a:ext cx="609600" cy="533400"/>
              <a:chOff x="1200" y="1823"/>
              <a:chExt cx="384" cy="336"/>
            </a:xfrm>
          </p:grpSpPr>
          <p:cxnSp>
            <p:nvCxnSpPr>
              <p:cNvPr id="915" name="Shape 915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6" name="Shape 916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17" name="Shape 917"/>
            <p:cNvGrpSpPr/>
            <p:nvPr/>
          </p:nvGrpSpPr>
          <p:grpSpPr>
            <a:xfrm>
              <a:off x="5257801" y="5029199"/>
              <a:ext cx="609600" cy="533400"/>
              <a:chOff x="1200" y="1823"/>
              <a:chExt cx="384" cy="336"/>
            </a:xfrm>
          </p:grpSpPr>
          <p:cxnSp>
            <p:nvCxnSpPr>
              <p:cNvPr id="918" name="Shape 918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9" name="Shape 919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0" name="Shape 920"/>
            <p:cNvGrpSpPr/>
            <p:nvPr/>
          </p:nvGrpSpPr>
          <p:grpSpPr>
            <a:xfrm>
              <a:off x="5867401" y="5029199"/>
              <a:ext cx="609600" cy="533400"/>
              <a:chOff x="1200" y="1823"/>
              <a:chExt cx="384" cy="336"/>
            </a:xfrm>
          </p:grpSpPr>
          <p:cxnSp>
            <p:nvCxnSpPr>
              <p:cNvPr id="921" name="Shape 921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2" name="Shape 922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3" name="Shape 923"/>
            <p:cNvGrpSpPr/>
            <p:nvPr/>
          </p:nvGrpSpPr>
          <p:grpSpPr>
            <a:xfrm>
              <a:off x="6477001" y="5029199"/>
              <a:ext cx="609600" cy="533400"/>
              <a:chOff x="1200" y="1823"/>
              <a:chExt cx="384" cy="336"/>
            </a:xfrm>
          </p:grpSpPr>
          <p:cxnSp>
            <p:nvCxnSpPr>
              <p:cNvPr id="924" name="Shape 924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5" name="Shape 925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6" name="Shape 926"/>
            <p:cNvGrpSpPr/>
            <p:nvPr/>
          </p:nvGrpSpPr>
          <p:grpSpPr>
            <a:xfrm>
              <a:off x="7086601" y="5029199"/>
              <a:ext cx="609600" cy="533400"/>
              <a:chOff x="1200" y="1823"/>
              <a:chExt cx="384" cy="336"/>
            </a:xfrm>
          </p:grpSpPr>
          <p:cxnSp>
            <p:nvCxnSpPr>
              <p:cNvPr id="927" name="Shape 927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8" name="Shape 928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9" name="Shape 929"/>
            <p:cNvGrpSpPr/>
            <p:nvPr/>
          </p:nvGrpSpPr>
          <p:grpSpPr>
            <a:xfrm>
              <a:off x="7696201" y="5029199"/>
              <a:ext cx="609600" cy="533400"/>
              <a:chOff x="1200" y="1823"/>
              <a:chExt cx="384" cy="336"/>
            </a:xfrm>
          </p:grpSpPr>
          <p:cxnSp>
            <p:nvCxnSpPr>
              <p:cNvPr id="930" name="Shape 930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1" name="Shape 931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32" name="Shape 932"/>
            <p:cNvGrpSpPr/>
            <p:nvPr/>
          </p:nvGrpSpPr>
          <p:grpSpPr>
            <a:xfrm>
              <a:off x="4648200" y="5562599"/>
              <a:ext cx="609600" cy="533400"/>
              <a:chOff x="1200" y="1823"/>
              <a:chExt cx="384" cy="336"/>
            </a:xfrm>
          </p:grpSpPr>
          <p:cxnSp>
            <p:nvCxnSpPr>
              <p:cNvPr id="933" name="Shape 933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4" name="Shape 934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35" name="Shape 935"/>
            <p:cNvGrpSpPr/>
            <p:nvPr/>
          </p:nvGrpSpPr>
          <p:grpSpPr>
            <a:xfrm>
              <a:off x="5257801" y="5562599"/>
              <a:ext cx="609600" cy="533400"/>
              <a:chOff x="1200" y="1823"/>
              <a:chExt cx="384" cy="336"/>
            </a:xfrm>
          </p:grpSpPr>
          <p:cxnSp>
            <p:nvCxnSpPr>
              <p:cNvPr id="936" name="Shape 936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7" name="Shape 937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38" name="Shape 938"/>
            <p:cNvGrpSpPr/>
            <p:nvPr/>
          </p:nvGrpSpPr>
          <p:grpSpPr>
            <a:xfrm>
              <a:off x="5867401" y="5562599"/>
              <a:ext cx="609600" cy="533400"/>
              <a:chOff x="1200" y="1823"/>
              <a:chExt cx="384" cy="336"/>
            </a:xfrm>
          </p:grpSpPr>
          <p:cxnSp>
            <p:nvCxnSpPr>
              <p:cNvPr id="939" name="Shape 939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0" name="Shape 940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41" name="Shape 941"/>
            <p:cNvGrpSpPr/>
            <p:nvPr/>
          </p:nvGrpSpPr>
          <p:grpSpPr>
            <a:xfrm>
              <a:off x="6477001" y="5562599"/>
              <a:ext cx="609600" cy="533400"/>
              <a:chOff x="1200" y="1823"/>
              <a:chExt cx="384" cy="336"/>
            </a:xfrm>
          </p:grpSpPr>
          <p:cxnSp>
            <p:nvCxnSpPr>
              <p:cNvPr id="942" name="Shape 942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3" name="Shape 943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44" name="Shape 944"/>
            <p:cNvGrpSpPr/>
            <p:nvPr/>
          </p:nvGrpSpPr>
          <p:grpSpPr>
            <a:xfrm>
              <a:off x="7086601" y="5562599"/>
              <a:ext cx="609600" cy="533400"/>
              <a:chOff x="1200" y="1823"/>
              <a:chExt cx="384" cy="336"/>
            </a:xfrm>
          </p:grpSpPr>
          <p:cxnSp>
            <p:nvCxnSpPr>
              <p:cNvPr id="945" name="Shape 945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6" name="Shape 946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47" name="Shape 947"/>
            <p:cNvGrpSpPr/>
            <p:nvPr/>
          </p:nvGrpSpPr>
          <p:grpSpPr>
            <a:xfrm>
              <a:off x="7696201" y="5562599"/>
              <a:ext cx="609600" cy="533400"/>
              <a:chOff x="1200" y="1823"/>
              <a:chExt cx="384" cy="336"/>
            </a:xfrm>
          </p:grpSpPr>
          <p:cxnSp>
            <p:nvCxnSpPr>
              <p:cNvPr id="948" name="Shape 948"/>
              <p:cNvCxnSpPr/>
              <p:nvPr/>
            </p:nvCxnSpPr>
            <p:spPr>
              <a:xfrm>
                <a:off x="1200" y="1823"/>
                <a:ext cx="383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9" name="Shape 949"/>
              <p:cNvCxnSpPr/>
              <p:nvPr/>
            </p:nvCxnSpPr>
            <p:spPr>
              <a:xfrm>
                <a:off x="1584" y="1823"/>
                <a:ext cx="0" cy="3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950" name="Shape 950"/>
            <p:cNvCxnSpPr/>
            <p:nvPr/>
          </p:nvCxnSpPr>
          <p:spPr>
            <a:xfrm rot="10800000">
              <a:off x="4648200" y="6096000"/>
              <a:ext cx="3657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1" name="Shape 951"/>
            <p:cNvCxnSpPr/>
            <p:nvPr/>
          </p:nvCxnSpPr>
          <p:spPr>
            <a:xfrm rot="10800000">
              <a:off x="4648201" y="2895600"/>
              <a:ext cx="0" cy="3200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5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Shape 95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algorithm</a:t>
            </a:r>
          </a:p>
        </p:txBody>
      </p:sp>
      <p:sp>
        <p:nvSpPr>
          <p:cNvPr id="957" name="Shape 957"/>
          <p:cNvSpPr txBox="1"/>
          <p:nvPr>
            <p:ph idx="1" type="body"/>
          </p:nvPr>
        </p:nvSpPr>
        <p:spPr>
          <a:xfrm>
            <a:off x="381000" y="1295400"/>
            <a:ext cx="84582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119F33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19F33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disjoint sets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connected cells </a:t>
            </a: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initially each cell in its own 1-element set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119F33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19F33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edges not yet processed, initially all (internal) edges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119F33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19F33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edges kept in maze (initially empty)</a:t>
            </a:r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P has more than one set {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Pick a random edge (</a:t>
            </a:r>
            <a:r>
              <a:rPr b="0" baseline="0" i="0" lang="en-US" sz="1800" u="none" cap="none" strike="noStrike">
                <a:solidFill>
                  <a:srgbClr val="119F33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baseline="0" i="0" lang="en-US" sz="1800" u="none" cap="none" strike="noStrike">
                <a:solidFill>
                  <a:srgbClr val="119F33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to remove from E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rgbClr val="119F33"/>
              </a:buClr>
              <a:buSzPct val="100000"/>
              <a:buFont typeface="Arial"/>
              <a:buChar char="–"/>
            </a:pPr>
            <a:r>
              <a:rPr b="0" baseline="0" i="0" lang="en-US" sz="1800" u="none" cap="none" strike="noStrike">
                <a:solidFill>
                  <a:srgbClr val="119F33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(x)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rgbClr val="119F33"/>
              </a:buClr>
              <a:buSzPct val="100000"/>
              <a:buFont typeface="Arial"/>
              <a:buChar char="–"/>
            </a:pPr>
            <a:r>
              <a:rPr b="0" baseline="0" i="0" lang="en-US" sz="1800" u="none" cap="none" strike="noStrike">
                <a:solidFill>
                  <a:srgbClr val="119F33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(y)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u==v</a:t>
            </a: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	add (x,y) to M </a:t>
            </a:r>
            <a:r>
              <a:rPr b="0" baseline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// same subset, leave edge in maze, do not create cycle</a:t>
            </a: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else </a:t>
            </a: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union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(u,v) </a:t>
            </a:r>
            <a:r>
              <a:rPr b="0" baseline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// connect subsets, remove edge from maze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remaining members of E to M, then output M as the maze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Shape 95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2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964" name="Shape 96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65" name="Shape 965"/>
          <p:cNvSpPr txBox="1"/>
          <p:nvPr/>
        </p:nvSpPr>
        <p:spPr>
          <a:xfrm>
            <a:off x="812800" y="1447800"/>
            <a:ext cx="205229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Pick edge (8,14)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Find(8) = 7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Find(14) = 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Union(7,20)</a:t>
            </a:r>
          </a:p>
        </p:txBody>
      </p:sp>
      <p:sp>
        <p:nvSpPr>
          <p:cNvPr id="966" name="Shape 966"/>
          <p:cNvSpPr txBox="1"/>
          <p:nvPr/>
        </p:nvSpPr>
        <p:spPr>
          <a:xfrm>
            <a:off x="5638800" y="762000"/>
            <a:ext cx="2334293" cy="5632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{1,2,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,8,9,13,19}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{11,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{14,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,26,27}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{15,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,21}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31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{22,23,24,29,30,32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33,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,35,36}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67" name="Shape 967"/>
          <p:cNvGrpSpPr/>
          <p:nvPr/>
        </p:nvGrpSpPr>
        <p:grpSpPr>
          <a:xfrm>
            <a:off x="685800" y="3048000"/>
            <a:ext cx="4343400" cy="2933699"/>
            <a:chOff x="762000" y="2476500"/>
            <a:chExt cx="4343400" cy="2933699"/>
          </a:xfrm>
        </p:grpSpPr>
        <p:grpSp>
          <p:nvGrpSpPr>
            <p:cNvPr id="968" name="Shape 968"/>
            <p:cNvGrpSpPr/>
            <p:nvPr/>
          </p:nvGrpSpPr>
          <p:grpSpPr>
            <a:xfrm>
              <a:off x="762000" y="2476500"/>
              <a:ext cx="4343400" cy="2933699"/>
              <a:chOff x="685800" y="2209799"/>
              <a:chExt cx="4979988" cy="3200399"/>
            </a:xfrm>
          </p:grpSpPr>
          <p:cxnSp>
            <p:nvCxnSpPr>
              <p:cNvPr id="969" name="Shape 969"/>
              <p:cNvCxnSpPr/>
              <p:nvPr/>
            </p:nvCxnSpPr>
            <p:spPr>
              <a:xfrm>
                <a:off x="1981200" y="22097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0" name="Shape 970"/>
              <p:cNvCxnSpPr/>
              <p:nvPr/>
            </p:nvCxnSpPr>
            <p:spPr>
              <a:xfrm>
                <a:off x="2590800" y="22097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1" name="Shape 971"/>
              <p:cNvCxnSpPr/>
              <p:nvPr/>
            </p:nvCxnSpPr>
            <p:spPr>
              <a:xfrm>
                <a:off x="2590800" y="22097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2" name="Shape 972"/>
              <p:cNvCxnSpPr/>
              <p:nvPr/>
            </p:nvCxnSpPr>
            <p:spPr>
              <a:xfrm>
                <a:off x="3200400" y="22097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3" name="Shape 973"/>
              <p:cNvCxnSpPr/>
              <p:nvPr/>
            </p:nvCxnSpPr>
            <p:spPr>
              <a:xfrm>
                <a:off x="3200400" y="22097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4" name="Shape 974"/>
              <p:cNvCxnSpPr/>
              <p:nvPr/>
            </p:nvCxnSpPr>
            <p:spPr>
              <a:xfrm>
                <a:off x="3810000" y="22097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5" name="Shape 975"/>
              <p:cNvCxnSpPr/>
              <p:nvPr/>
            </p:nvCxnSpPr>
            <p:spPr>
              <a:xfrm>
                <a:off x="3810000" y="22097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6" name="Shape 976"/>
              <p:cNvCxnSpPr/>
              <p:nvPr/>
            </p:nvCxnSpPr>
            <p:spPr>
              <a:xfrm>
                <a:off x="4419600" y="22097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7" name="Shape 977"/>
              <p:cNvCxnSpPr/>
              <p:nvPr/>
            </p:nvCxnSpPr>
            <p:spPr>
              <a:xfrm>
                <a:off x="4419600" y="22097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8" name="Shape 978"/>
              <p:cNvCxnSpPr/>
              <p:nvPr/>
            </p:nvCxnSpPr>
            <p:spPr>
              <a:xfrm>
                <a:off x="5029200" y="22097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9" name="Shape 979"/>
              <p:cNvCxnSpPr/>
              <p:nvPr/>
            </p:nvCxnSpPr>
            <p:spPr>
              <a:xfrm>
                <a:off x="1371600" y="27431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0" name="Shape 980"/>
              <p:cNvCxnSpPr/>
              <p:nvPr/>
            </p:nvCxnSpPr>
            <p:spPr>
              <a:xfrm>
                <a:off x="2590800" y="27431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1" name="Shape 981"/>
              <p:cNvCxnSpPr/>
              <p:nvPr/>
            </p:nvCxnSpPr>
            <p:spPr>
              <a:xfrm>
                <a:off x="3200400" y="27431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2" name="Shape 982"/>
              <p:cNvCxnSpPr/>
              <p:nvPr/>
            </p:nvCxnSpPr>
            <p:spPr>
              <a:xfrm>
                <a:off x="3200400" y="27431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3" name="Shape 983"/>
              <p:cNvCxnSpPr/>
              <p:nvPr/>
            </p:nvCxnSpPr>
            <p:spPr>
              <a:xfrm>
                <a:off x="3810000" y="27431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4" name="Shape 984"/>
              <p:cNvCxnSpPr/>
              <p:nvPr/>
            </p:nvCxnSpPr>
            <p:spPr>
              <a:xfrm>
                <a:off x="3810000" y="27431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5" name="Shape 985"/>
              <p:cNvCxnSpPr/>
              <p:nvPr/>
            </p:nvCxnSpPr>
            <p:spPr>
              <a:xfrm>
                <a:off x="4419600" y="27431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6" name="Shape 986"/>
              <p:cNvCxnSpPr/>
              <p:nvPr/>
            </p:nvCxnSpPr>
            <p:spPr>
              <a:xfrm>
                <a:off x="4419600" y="27431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7" name="Shape 987"/>
              <p:cNvCxnSpPr/>
              <p:nvPr/>
            </p:nvCxnSpPr>
            <p:spPr>
              <a:xfrm>
                <a:off x="5029200" y="27431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8" name="Shape 988"/>
              <p:cNvCxnSpPr/>
              <p:nvPr/>
            </p:nvCxnSpPr>
            <p:spPr>
              <a:xfrm>
                <a:off x="1981200" y="32765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9" name="Shape 989"/>
              <p:cNvCxnSpPr/>
              <p:nvPr/>
            </p:nvCxnSpPr>
            <p:spPr>
              <a:xfrm>
                <a:off x="2590800" y="32765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0" name="Shape 990"/>
              <p:cNvCxnSpPr/>
              <p:nvPr/>
            </p:nvCxnSpPr>
            <p:spPr>
              <a:xfrm>
                <a:off x="2590800" y="32765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1" name="Shape 991"/>
              <p:cNvCxnSpPr/>
              <p:nvPr/>
            </p:nvCxnSpPr>
            <p:spPr>
              <a:xfrm>
                <a:off x="3200400" y="32765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2" name="Shape 992"/>
              <p:cNvCxnSpPr/>
              <p:nvPr/>
            </p:nvCxnSpPr>
            <p:spPr>
              <a:xfrm>
                <a:off x="3810000" y="32765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3" name="Shape 993"/>
              <p:cNvCxnSpPr/>
              <p:nvPr/>
            </p:nvCxnSpPr>
            <p:spPr>
              <a:xfrm>
                <a:off x="4419600" y="32765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4" name="Shape 994"/>
              <p:cNvCxnSpPr/>
              <p:nvPr/>
            </p:nvCxnSpPr>
            <p:spPr>
              <a:xfrm>
                <a:off x="4419600" y="32765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5" name="Shape 995"/>
              <p:cNvCxnSpPr/>
              <p:nvPr/>
            </p:nvCxnSpPr>
            <p:spPr>
              <a:xfrm>
                <a:off x="5029200" y="3276599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6" name="Shape 996"/>
              <p:cNvCxnSpPr/>
              <p:nvPr/>
            </p:nvCxnSpPr>
            <p:spPr>
              <a:xfrm>
                <a:off x="1981200" y="38099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7" name="Shape 997"/>
              <p:cNvCxnSpPr/>
              <p:nvPr/>
            </p:nvCxnSpPr>
            <p:spPr>
              <a:xfrm>
                <a:off x="2590800" y="38099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8" name="Shape 998"/>
              <p:cNvCxnSpPr/>
              <p:nvPr/>
            </p:nvCxnSpPr>
            <p:spPr>
              <a:xfrm>
                <a:off x="3200400" y="38099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9" name="Shape 999"/>
              <p:cNvCxnSpPr/>
              <p:nvPr/>
            </p:nvCxnSpPr>
            <p:spPr>
              <a:xfrm>
                <a:off x="3200400" y="38099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0" name="Shape 1000"/>
              <p:cNvCxnSpPr/>
              <p:nvPr/>
            </p:nvCxnSpPr>
            <p:spPr>
              <a:xfrm>
                <a:off x="3810000" y="38099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1" name="Shape 1001"/>
              <p:cNvCxnSpPr/>
              <p:nvPr/>
            </p:nvCxnSpPr>
            <p:spPr>
              <a:xfrm>
                <a:off x="4419600" y="38099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2" name="Shape 1002"/>
              <p:cNvCxnSpPr/>
              <p:nvPr/>
            </p:nvCxnSpPr>
            <p:spPr>
              <a:xfrm>
                <a:off x="4419600" y="38099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3" name="Shape 1003"/>
              <p:cNvCxnSpPr/>
              <p:nvPr/>
            </p:nvCxnSpPr>
            <p:spPr>
              <a:xfrm>
                <a:off x="5029200" y="38099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4" name="Shape 1004"/>
              <p:cNvCxnSpPr/>
              <p:nvPr/>
            </p:nvCxnSpPr>
            <p:spPr>
              <a:xfrm>
                <a:off x="1371600" y="43433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5" name="Shape 1005"/>
              <p:cNvCxnSpPr/>
              <p:nvPr/>
            </p:nvCxnSpPr>
            <p:spPr>
              <a:xfrm>
                <a:off x="1981200" y="43433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6" name="Shape 1006"/>
              <p:cNvCxnSpPr/>
              <p:nvPr/>
            </p:nvCxnSpPr>
            <p:spPr>
              <a:xfrm>
                <a:off x="2590800" y="43433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7" name="Shape 1007"/>
              <p:cNvCxnSpPr/>
              <p:nvPr/>
            </p:nvCxnSpPr>
            <p:spPr>
              <a:xfrm>
                <a:off x="3200400" y="43433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8" name="Shape 1008"/>
              <p:cNvCxnSpPr/>
              <p:nvPr/>
            </p:nvCxnSpPr>
            <p:spPr>
              <a:xfrm>
                <a:off x="3200400" y="43433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9" name="Shape 1009"/>
              <p:cNvCxnSpPr/>
              <p:nvPr/>
            </p:nvCxnSpPr>
            <p:spPr>
              <a:xfrm>
                <a:off x="3810000" y="43433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0" name="Shape 1010"/>
              <p:cNvCxnSpPr/>
              <p:nvPr/>
            </p:nvCxnSpPr>
            <p:spPr>
              <a:xfrm>
                <a:off x="5029200" y="43433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1" name="Shape 1011"/>
              <p:cNvCxnSpPr/>
              <p:nvPr/>
            </p:nvCxnSpPr>
            <p:spPr>
              <a:xfrm>
                <a:off x="1371600" y="48767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2" name="Shape 1012"/>
              <p:cNvCxnSpPr/>
              <p:nvPr/>
            </p:nvCxnSpPr>
            <p:spPr>
              <a:xfrm>
                <a:off x="1981200" y="4876798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3" name="Shape 1013"/>
              <p:cNvCxnSpPr/>
              <p:nvPr/>
            </p:nvCxnSpPr>
            <p:spPr>
              <a:xfrm>
                <a:off x="1981200" y="48767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4" name="Shape 1014"/>
              <p:cNvCxnSpPr/>
              <p:nvPr/>
            </p:nvCxnSpPr>
            <p:spPr>
              <a:xfrm>
                <a:off x="2590800" y="48767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5" name="Shape 1015"/>
              <p:cNvCxnSpPr/>
              <p:nvPr/>
            </p:nvCxnSpPr>
            <p:spPr>
              <a:xfrm>
                <a:off x="3200400" y="48767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6" name="Shape 1016"/>
              <p:cNvCxnSpPr/>
              <p:nvPr/>
            </p:nvCxnSpPr>
            <p:spPr>
              <a:xfrm>
                <a:off x="4419600" y="48767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7" name="Shape 1017"/>
              <p:cNvCxnSpPr/>
              <p:nvPr/>
            </p:nvCxnSpPr>
            <p:spPr>
              <a:xfrm rot="10800000">
                <a:off x="1371599" y="5410198"/>
                <a:ext cx="3048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8" name="Shape 1018"/>
              <p:cNvCxnSpPr/>
              <p:nvPr/>
            </p:nvCxnSpPr>
            <p:spPr>
              <a:xfrm rot="10800000">
                <a:off x="1371600" y="2743198"/>
                <a:ext cx="0" cy="26669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19" name="Shape 1019"/>
              <p:cNvSpPr txBox="1"/>
              <p:nvPr/>
            </p:nvSpPr>
            <p:spPr>
              <a:xfrm>
                <a:off x="685800" y="2209799"/>
                <a:ext cx="719138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Start</a:t>
                </a:r>
              </a:p>
            </p:txBody>
          </p:sp>
          <p:sp>
            <p:nvSpPr>
              <p:cNvPr id="1020" name="Shape 1020"/>
              <p:cNvSpPr txBox="1"/>
              <p:nvPr/>
            </p:nvSpPr>
            <p:spPr>
              <a:xfrm>
                <a:off x="5029200" y="4876798"/>
                <a:ext cx="636588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End</a:t>
                </a:r>
              </a:p>
            </p:txBody>
          </p:sp>
          <p:sp>
            <p:nvSpPr>
              <p:cNvPr id="1021" name="Shape 1021"/>
              <p:cNvSpPr/>
              <p:nvPr/>
            </p:nvSpPr>
            <p:spPr>
              <a:xfrm>
                <a:off x="1447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</a:p>
            </p:txBody>
          </p:sp>
          <p:sp>
            <p:nvSpPr>
              <p:cNvPr id="1022" name="Shape 1022"/>
              <p:cNvSpPr/>
              <p:nvPr/>
            </p:nvSpPr>
            <p:spPr>
              <a:xfrm>
                <a:off x="20574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</a:p>
            </p:txBody>
          </p:sp>
          <p:sp>
            <p:nvSpPr>
              <p:cNvPr id="1023" name="Shape 1023"/>
              <p:cNvSpPr/>
              <p:nvPr/>
            </p:nvSpPr>
            <p:spPr>
              <a:xfrm>
                <a:off x="26670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</a:p>
            </p:txBody>
          </p:sp>
          <p:sp>
            <p:nvSpPr>
              <p:cNvPr id="1024" name="Shape 1024"/>
              <p:cNvSpPr/>
              <p:nvPr/>
            </p:nvSpPr>
            <p:spPr>
              <a:xfrm>
                <a:off x="32766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</a:p>
            </p:txBody>
          </p:sp>
          <p:sp>
            <p:nvSpPr>
              <p:cNvPr id="1025" name="Shape 1025"/>
              <p:cNvSpPr/>
              <p:nvPr/>
            </p:nvSpPr>
            <p:spPr>
              <a:xfrm>
                <a:off x="38862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</a:p>
            </p:txBody>
          </p:sp>
          <p:sp>
            <p:nvSpPr>
              <p:cNvPr id="1026" name="Shape 1026"/>
              <p:cNvSpPr/>
              <p:nvPr/>
            </p:nvSpPr>
            <p:spPr>
              <a:xfrm>
                <a:off x="4495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</a:t>
                </a:r>
              </a:p>
            </p:txBody>
          </p:sp>
          <p:sp>
            <p:nvSpPr>
              <p:cNvPr id="1027" name="Shape 1027"/>
              <p:cNvSpPr/>
              <p:nvPr/>
            </p:nvSpPr>
            <p:spPr>
              <a:xfrm>
                <a:off x="1447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</a:p>
            </p:txBody>
          </p:sp>
          <p:sp>
            <p:nvSpPr>
              <p:cNvPr id="1028" name="Shape 1028"/>
              <p:cNvSpPr/>
              <p:nvPr/>
            </p:nvSpPr>
            <p:spPr>
              <a:xfrm>
                <a:off x="20574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</a:t>
                </a:r>
              </a:p>
            </p:txBody>
          </p:sp>
          <p:sp>
            <p:nvSpPr>
              <p:cNvPr id="1029" name="Shape 1029"/>
              <p:cNvSpPr/>
              <p:nvPr/>
            </p:nvSpPr>
            <p:spPr>
              <a:xfrm>
                <a:off x="26670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9</a:t>
                </a:r>
              </a:p>
            </p:txBody>
          </p:sp>
          <p:sp>
            <p:nvSpPr>
              <p:cNvPr id="1030" name="Shape 1030"/>
              <p:cNvSpPr/>
              <p:nvPr/>
            </p:nvSpPr>
            <p:spPr>
              <a:xfrm>
                <a:off x="32766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10</a:t>
                </a:r>
              </a:p>
            </p:txBody>
          </p:sp>
          <p:sp>
            <p:nvSpPr>
              <p:cNvPr id="1031" name="Shape 1031"/>
              <p:cNvSpPr/>
              <p:nvPr/>
            </p:nvSpPr>
            <p:spPr>
              <a:xfrm>
                <a:off x="38862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11</a:t>
                </a:r>
              </a:p>
            </p:txBody>
          </p:sp>
          <p:sp>
            <p:nvSpPr>
              <p:cNvPr id="1032" name="Shape 1032"/>
              <p:cNvSpPr/>
              <p:nvPr/>
            </p:nvSpPr>
            <p:spPr>
              <a:xfrm>
                <a:off x="4495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</a:t>
                </a:r>
              </a:p>
            </p:txBody>
          </p:sp>
          <p:sp>
            <p:nvSpPr>
              <p:cNvPr id="1033" name="Shape 1033"/>
              <p:cNvSpPr/>
              <p:nvPr/>
            </p:nvSpPr>
            <p:spPr>
              <a:xfrm>
                <a:off x="1447800" y="33527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</a:t>
                </a:r>
              </a:p>
            </p:txBody>
          </p:sp>
          <p:sp>
            <p:nvSpPr>
              <p:cNvPr id="1034" name="Shape 1034"/>
              <p:cNvSpPr/>
              <p:nvPr/>
            </p:nvSpPr>
            <p:spPr>
              <a:xfrm>
                <a:off x="2057400" y="33527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14</a:t>
                </a:r>
              </a:p>
            </p:txBody>
          </p:sp>
          <p:sp>
            <p:nvSpPr>
              <p:cNvPr id="1035" name="Shape 1035"/>
              <p:cNvSpPr/>
              <p:nvPr/>
            </p:nvSpPr>
            <p:spPr>
              <a:xfrm>
                <a:off x="2667000" y="33527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15</a:t>
                </a:r>
              </a:p>
            </p:txBody>
          </p:sp>
          <p:sp>
            <p:nvSpPr>
              <p:cNvPr id="1036" name="Shape 1036"/>
              <p:cNvSpPr/>
              <p:nvPr/>
            </p:nvSpPr>
            <p:spPr>
              <a:xfrm>
                <a:off x="3276600" y="33527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16</a:t>
                </a:r>
              </a:p>
            </p:txBody>
          </p:sp>
          <p:sp>
            <p:nvSpPr>
              <p:cNvPr id="1037" name="Shape 1037"/>
              <p:cNvSpPr/>
              <p:nvPr/>
            </p:nvSpPr>
            <p:spPr>
              <a:xfrm>
                <a:off x="3886200" y="33527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17</a:t>
                </a:r>
              </a:p>
            </p:txBody>
          </p:sp>
          <p:sp>
            <p:nvSpPr>
              <p:cNvPr id="1038" name="Shape 1038"/>
              <p:cNvSpPr/>
              <p:nvPr/>
            </p:nvSpPr>
            <p:spPr>
              <a:xfrm>
                <a:off x="4495800" y="33527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18</a:t>
                </a:r>
              </a:p>
            </p:txBody>
          </p:sp>
          <p:sp>
            <p:nvSpPr>
              <p:cNvPr id="1039" name="Shape 1039"/>
              <p:cNvSpPr/>
              <p:nvPr/>
            </p:nvSpPr>
            <p:spPr>
              <a:xfrm>
                <a:off x="1447800" y="38861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19</a:t>
                </a:r>
              </a:p>
            </p:txBody>
          </p:sp>
          <p:sp>
            <p:nvSpPr>
              <p:cNvPr id="1040" name="Shape 1040"/>
              <p:cNvSpPr/>
              <p:nvPr/>
            </p:nvSpPr>
            <p:spPr>
              <a:xfrm>
                <a:off x="2057400" y="38861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</a:t>
                </a:r>
              </a:p>
            </p:txBody>
          </p:sp>
          <p:sp>
            <p:nvSpPr>
              <p:cNvPr id="1041" name="Shape 1041"/>
              <p:cNvSpPr/>
              <p:nvPr/>
            </p:nvSpPr>
            <p:spPr>
              <a:xfrm>
                <a:off x="2667000" y="38861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21</a:t>
                </a:r>
              </a:p>
            </p:txBody>
          </p:sp>
          <p:sp>
            <p:nvSpPr>
              <p:cNvPr id="1042" name="Shape 1042"/>
              <p:cNvSpPr/>
              <p:nvPr/>
            </p:nvSpPr>
            <p:spPr>
              <a:xfrm>
                <a:off x="3276600" y="38861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22</a:t>
                </a:r>
              </a:p>
            </p:txBody>
          </p:sp>
          <p:sp>
            <p:nvSpPr>
              <p:cNvPr id="1043" name="Shape 1043"/>
              <p:cNvSpPr/>
              <p:nvPr/>
            </p:nvSpPr>
            <p:spPr>
              <a:xfrm>
                <a:off x="3886200" y="38861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23</a:t>
                </a:r>
              </a:p>
            </p:txBody>
          </p:sp>
          <p:sp>
            <p:nvSpPr>
              <p:cNvPr id="1044" name="Shape 1044"/>
              <p:cNvSpPr/>
              <p:nvPr/>
            </p:nvSpPr>
            <p:spPr>
              <a:xfrm>
                <a:off x="4495800" y="38861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</a:t>
                </a:r>
              </a:p>
            </p:txBody>
          </p:sp>
          <p:sp>
            <p:nvSpPr>
              <p:cNvPr id="1045" name="Shape 1045"/>
              <p:cNvSpPr/>
              <p:nvPr/>
            </p:nvSpPr>
            <p:spPr>
              <a:xfrm>
                <a:off x="1447800" y="44195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25</a:t>
                </a:r>
              </a:p>
            </p:txBody>
          </p:sp>
          <p:sp>
            <p:nvSpPr>
              <p:cNvPr id="1046" name="Shape 1046"/>
              <p:cNvSpPr/>
              <p:nvPr/>
            </p:nvSpPr>
            <p:spPr>
              <a:xfrm>
                <a:off x="2057400" y="44195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26</a:t>
                </a:r>
              </a:p>
            </p:txBody>
          </p:sp>
          <p:sp>
            <p:nvSpPr>
              <p:cNvPr id="1047" name="Shape 1047"/>
              <p:cNvSpPr/>
              <p:nvPr/>
            </p:nvSpPr>
            <p:spPr>
              <a:xfrm>
                <a:off x="2667000" y="44195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27</a:t>
                </a:r>
              </a:p>
            </p:txBody>
          </p:sp>
          <p:sp>
            <p:nvSpPr>
              <p:cNvPr id="1048" name="Shape 1048"/>
              <p:cNvSpPr/>
              <p:nvPr/>
            </p:nvSpPr>
            <p:spPr>
              <a:xfrm>
                <a:off x="3276600" y="44195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28</a:t>
                </a:r>
              </a:p>
            </p:txBody>
          </p:sp>
          <p:sp>
            <p:nvSpPr>
              <p:cNvPr id="1049" name="Shape 1049"/>
              <p:cNvSpPr/>
              <p:nvPr/>
            </p:nvSpPr>
            <p:spPr>
              <a:xfrm>
                <a:off x="3886200" y="44195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29</a:t>
                </a:r>
              </a:p>
            </p:txBody>
          </p:sp>
          <p:sp>
            <p:nvSpPr>
              <p:cNvPr id="1050" name="Shape 1050"/>
              <p:cNvSpPr/>
              <p:nvPr/>
            </p:nvSpPr>
            <p:spPr>
              <a:xfrm>
                <a:off x="4495800" y="44195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30</a:t>
                </a:r>
              </a:p>
            </p:txBody>
          </p:sp>
          <p:sp>
            <p:nvSpPr>
              <p:cNvPr id="1051" name="Shape 1051"/>
              <p:cNvSpPr/>
              <p:nvPr/>
            </p:nvSpPr>
            <p:spPr>
              <a:xfrm>
                <a:off x="1447800" y="49529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31</a:t>
                </a:r>
              </a:p>
            </p:txBody>
          </p:sp>
          <p:sp>
            <p:nvSpPr>
              <p:cNvPr id="1052" name="Shape 1052"/>
              <p:cNvSpPr/>
              <p:nvPr/>
            </p:nvSpPr>
            <p:spPr>
              <a:xfrm>
                <a:off x="2057400" y="49529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32</a:t>
                </a:r>
              </a:p>
            </p:txBody>
          </p:sp>
          <p:sp>
            <p:nvSpPr>
              <p:cNvPr id="1053" name="Shape 1053"/>
              <p:cNvSpPr/>
              <p:nvPr/>
            </p:nvSpPr>
            <p:spPr>
              <a:xfrm>
                <a:off x="2667000" y="49529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</a:t>
                </a:r>
              </a:p>
            </p:txBody>
          </p:sp>
          <p:sp>
            <p:nvSpPr>
              <p:cNvPr id="1054" name="Shape 1054"/>
              <p:cNvSpPr/>
              <p:nvPr/>
            </p:nvSpPr>
            <p:spPr>
              <a:xfrm>
                <a:off x="3276600" y="49529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34</a:t>
                </a:r>
              </a:p>
            </p:txBody>
          </p:sp>
          <p:sp>
            <p:nvSpPr>
              <p:cNvPr id="1055" name="Shape 1055"/>
              <p:cNvSpPr/>
              <p:nvPr/>
            </p:nvSpPr>
            <p:spPr>
              <a:xfrm>
                <a:off x="3886200" y="49529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35</a:t>
                </a:r>
              </a:p>
            </p:txBody>
          </p:sp>
          <p:sp>
            <p:nvSpPr>
              <p:cNvPr id="1056" name="Shape 1056"/>
              <p:cNvSpPr/>
              <p:nvPr/>
            </p:nvSpPr>
            <p:spPr>
              <a:xfrm>
                <a:off x="4495800" y="4952998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</a:t>
                </a:r>
              </a:p>
            </p:txBody>
          </p:sp>
          <p:cxnSp>
            <p:nvCxnSpPr>
              <p:cNvPr id="1057" name="Shape 1057"/>
              <p:cNvCxnSpPr/>
              <p:nvPr/>
            </p:nvCxnSpPr>
            <p:spPr>
              <a:xfrm>
                <a:off x="1447800" y="2209799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8" name="Shape 1058"/>
              <p:cNvCxnSpPr/>
              <p:nvPr/>
            </p:nvCxnSpPr>
            <p:spPr>
              <a:xfrm>
                <a:off x="4419600" y="5410198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059" name="Shape 1059"/>
            <p:cNvCxnSpPr/>
            <p:nvPr/>
          </p:nvCxnSpPr>
          <p:spPr>
            <a:xfrm>
              <a:off x="1891809" y="3454400"/>
              <a:ext cx="531674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060" name="Shape 1060"/>
          <p:cNvCxnSpPr/>
          <p:nvPr/>
        </p:nvCxnSpPr>
        <p:spPr>
          <a:xfrm>
            <a:off x="1828800" y="4038600"/>
            <a:ext cx="531674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1" name="Shape 1061"/>
          <p:cNvSpPr txBox="1"/>
          <p:nvPr/>
        </p:nvSpPr>
        <p:spPr>
          <a:xfrm>
            <a:off x="10196646" y="0"/>
            <a:ext cx="184666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5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Shape 106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1067" name="Shape 106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68" name="Shape 1068"/>
          <p:cNvSpPr txBox="1"/>
          <p:nvPr/>
        </p:nvSpPr>
        <p:spPr>
          <a:xfrm>
            <a:off x="789906" y="1149488"/>
            <a:ext cx="3852337" cy="53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{1,2,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,8,9,13,19}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{11,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{14,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,26,27}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{15,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,21}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31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{22,23,24,29,30,32,33,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,35,36}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Shape 1069"/>
          <p:cNvSpPr txBox="1"/>
          <p:nvPr/>
        </p:nvSpPr>
        <p:spPr>
          <a:xfrm>
            <a:off x="3276600" y="2286000"/>
            <a:ext cx="171728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Find(8) = </a:t>
            </a: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Find(14) = </a:t>
            </a: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</p:txBody>
      </p:sp>
      <p:sp>
        <p:nvSpPr>
          <p:cNvPr id="1070" name="Shape 1070"/>
          <p:cNvSpPr txBox="1"/>
          <p:nvPr/>
        </p:nvSpPr>
        <p:spPr>
          <a:xfrm>
            <a:off x="3333107" y="3244850"/>
            <a:ext cx="15112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Union(</a:t>
            </a: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071" name="Shape 1071"/>
          <p:cNvSpPr/>
          <p:nvPr/>
        </p:nvSpPr>
        <p:spPr>
          <a:xfrm>
            <a:off x="3429000" y="3657600"/>
            <a:ext cx="1395412" cy="48463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2" name="Shape 1072"/>
          <p:cNvSpPr txBox="1"/>
          <p:nvPr/>
        </p:nvSpPr>
        <p:spPr>
          <a:xfrm>
            <a:off x="5181600" y="1073288"/>
            <a:ext cx="3993401" cy="5016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{1,2,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,8,9,13,19,14,20,26,27}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{11,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{15,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,21}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31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{22,23,24,29,30,32,33,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,35,36}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Shape 107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Add edge to M step</a:t>
            </a:r>
          </a:p>
        </p:txBody>
      </p:sp>
      <p:sp>
        <p:nvSpPr>
          <p:cNvPr id="1078" name="Shape 107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79" name="Shape 1079"/>
          <p:cNvSpPr txBox="1"/>
          <p:nvPr/>
        </p:nvSpPr>
        <p:spPr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{1,2,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,8,9,13,19,14,20,26,27}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{11,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{15,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,21}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31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{22,23,24,29,30,32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33,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,35,36}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80" name="Shape 1080"/>
          <p:cNvGrpSpPr/>
          <p:nvPr/>
        </p:nvGrpSpPr>
        <p:grpSpPr>
          <a:xfrm>
            <a:off x="531812" y="3505199"/>
            <a:ext cx="4267199" cy="2666999"/>
            <a:chOff x="531812" y="2743199"/>
            <a:chExt cx="4267199" cy="2666999"/>
          </a:xfrm>
        </p:grpSpPr>
        <p:grpSp>
          <p:nvGrpSpPr>
            <p:cNvPr id="1081" name="Shape 1081"/>
            <p:cNvGrpSpPr/>
            <p:nvPr/>
          </p:nvGrpSpPr>
          <p:grpSpPr>
            <a:xfrm>
              <a:off x="531812" y="2743199"/>
              <a:ext cx="4267199" cy="2666999"/>
              <a:chOff x="381000" y="2743200"/>
              <a:chExt cx="4979988" cy="3200400"/>
            </a:xfrm>
          </p:grpSpPr>
          <p:cxnSp>
            <p:nvCxnSpPr>
              <p:cNvPr id="1082" name="Shape 1082"/>
              <p:cNvCxnSpPr/>
              <p:nvPr/>
            </p:nvCxnSpPr>
            <p:spPr>
              <a:xfrm>
                <a:off x="1676400" y="2743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3" name="Shape 1083"/>
              <p:cNvCxnSpPr/>
              <p:nvPr/>
            </p:nvCxnSpPr>
            <p:spPr>
              <a:xfrm>
                <a:off x="2286000" y="27432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4" name="Shape 1084"/>
              <p:cNvCxnSpPr/>
              <p:nvPr/>
            </p:nvCxnSpPr>
            <p:spPr>
              <a:xfrm>
                <a:off x="2286000" y="2743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5" name="Shape 1085"/>
              <p:cNvCxnSpPr/>
              <p:nvPr/>
            </p:nvCxnSpPr>
            <p:spPr>
              <a:xfrm>
                <a:off x="2895600" y="27432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6" name="Shape 1086"/>
              <p:cNvCxnSpPr/>
              <p:nvPr/>
            </p:nvCxnSpPr>
            <p:spPr>
              <a:xfrm>
                <a:off x="2895600" y="2743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7" name="Shape 1087"/>
              <p:cNvCxnSpPr/>
              <p:nvPr/>
            </p:nvCxnSpPr>
            <p:spPr>
              <a:xfrm>
                <a:off x="3505200" y="27432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8" name="Shape 1088"/>
              <p:cNvCxnSpPr/>
              <p:nvPr/>
            </p:nvCxnSpPr>
            <p:spPr>
              <a:xfrm>
                <a:off x="3505200" y="2743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9" name="Shape 1089"/>
              <p:cNvCxnSpPr/>
              <p:nvPr/>
            </p:nvCxnSpPr>
            <p:spPr>
              <a:xfrm>
                <a:off x="4114800" y="27432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0" name="Shape 1090"/>
              <p:cNvCxnSpPr/>
              <p:nvPr/>
            </p:nvCxnSpPr>
            <p:spPr>
              <a:xfrm>
                <a:off x="4114800" y="2743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1" name="Shape 1091"/>
              <p:cNvCxnSpPr/>
              <p:nvPr/>
            </p:nvCxnSpPr>
            <p:spPr>
              <a:xfrm>
                <a:off x="4724400" y="27432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2" name="Shape 1092"/>
              <p:cNvCxnSpPr/>
              <p:nvPr/>
            </p:nvCxnSpPr>
            <p:spPr>
              <a:xfrm>
                <a:off x="1066800" y="32766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3" name="Shape 1093"/>
              <p:cNvCxnSpPr/>
              <p:nvPr/>
            </p:nvCxnSpPr>
            <p:spPr>
              <a:xfrm>
                <a:off x="2286000" y="32766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4" name="Shape 1094"/>
              <p:cNvCxnSpPr/>
              <p:nvPr/>
            </p:nvCxnSpPr>
            <p:spPr>
              <a:xfrm>
                <a:off x="2895600" y="32766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5" name="Shape 1095"/>
              <p:cNvCxnSpPr/>
              <p:nvPr/>
            </p:nvCxnSpPr>
            <p:spPr>
              <a:xfrm>
                <a:off x="2895600" y="32766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6" name="Shape 1096"/>
              <p:cNvCxnSpPr/>
              <p:nvPr/>
            </p:nvCxnSpPr>
            <p:spPr>
              <a:xfrm>
                <a:off x="3505200" y="32766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7" name="Shape 1097"/>
              <p:cNvCxnSpPr/>
              <p:nvPr/>
            </p:nvCxnSpPr>
            <p:spPr>
              <a:xfrm>
                <a:off x="3505200" y="32766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8" name="Shape 1098"/>
              <p:cNvCxnSpPr/>
              <p:nvPr/>
            </p:nvCxnSpPr>
            <p:spPr>
              <a:xfrm>
                <a:off x="4114800" y="32766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9" name="Shape 1099"/>
              <p:cNvCxnSpPr/>
              <p:nvPr/>
            </p:nvCxnSpPr>
            <p:spPr>
              <a:xfrm>
                <a:off x="4114800" y="32766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0" name="Shape 1100"/>
              <p:cNvCxnSpPr/>
              <p:nvPr/>
            </p:nvCxnSpPr>
            <p:spPr>
              <a:xfrm>
                <a:off x="4724400" y="32766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1" name="Shape 1101"/>
              <p:cNvCxnSpPr/>
              <p:nvPr/>
            </p:nvCxnSpPr>
            <p:spPr>
              <a:xfrm>
                <a:off x="1676400" y="38100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2" name="Shape 1102"/>
              <p:cNvCxnSpPr/>
              <p:nvPr/>
            </p:nvCxnSpPr>
            <p:spPr>
              <a:xfrm>
                <a:off x="2286000" y="38100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3" name="Shape 1103"/>
              <p:cNvCxnSpPr/>
              <p:nvPr/>
            </p:nvCxnSpPr>
            <p:spPr>
              <a:xfrm>
                <a:off x="2286000" y="38100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4" name="Shape 1104"/>
              <p:cNvCxnSpPr/>
              <p:nvPr/>
            </p:nvCxnSpPr>
            <p:spPr>
              <a:xfrm>
                <a:off x="2895600" y="38100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5" name="Shape 1105"/>
              <p:cNvCxnSpPr/>
              <p:nvPr/>
            </p:nvCxnSpPr>
            <p:spPr>
              <a:xfrm>
                <a:off x="3505200" y="38100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6" name="Shape 1106"/>
              <p:cNvCxnSpPr/>
              <p:nvPr/>
            </p:nvCxnSpPr>
            <p:spPr>
              <a:xfrm>
                <a:off x="4114800" y="38100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7" name="Shape 1107"/>
              <p:cNvCxnSpPr/>
              <p:nvPr/>
            </p:nvCxnSpPr>
            <p:spPr>
              <a:xfrm>
                <a:off x="4114800" y="38100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8" name="Shape 1108"/>
              <p:cNvCxnSpPr/>
              <p:nvPr/>
            </p:nvCxnSpPr>
            <p:spPr>
              <a:xfrm>
                <a:off x="4724400" y="38100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9" name="Shape 1109"/>
              <p:cNvCxnSpPr/>
              <p:nvPr/>
            </p:nvCxnSpPr>
            <p:spPr>
              <a:xfrm>
                <a:off x="2286000" y="43434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0" name="Shape 1110"/>
              <p:cNvCxnSpPr/>
              <p:nvPr/>
            </p:nvCxnSpPr>
            <p:spPr>
              <a:xfrm>
                <a:off x="2895600" y="43434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1" name="Shape 1111"/>
              <p:cNvCxnSpPr/>
              <p:nvPr/>
            </p:nvCxnSpPr>
            <p:spPr>
              <a:xfrm>
                <a:off x="2895600" y="43434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2" name="Shape 1112"/>
              <p:cNvCxnSpPr/>
              <p:nvPr/>
            </p:nvCxnSpPr>
            <p:spPr>
              <a:xfrm>
                <a:off x="3505200" y="43434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3" name="Shape 1113"/>
              <p:cNvCxnSpPr/>
              <p:nvPr/>
            </p:nvCxnSpPr>
            <p:spPr>
              <a:xfrm>
                <a:off x="4114800" y="43434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4" name="Shape 1114"/>
              <p:cNvCxnSpPr/>
              <p:nvPr/>
            </p:nvCxnSpPr>
            <p:spPr>
              <a:xfrm>
                <a:off x="4114800" y="43434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5" name="Shape 1115"/>
              <p:cNvCxnSpPr/>
              <p:nvPr/>
            </p:nvCxnSpPr>
            <p:spPr>
              <a:xfrm>
                <a:off x="4724400" y="43434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6" name="Shape 1116"/>
              <p:cNvCxnSpPr/>
              <p:nvPr/>
            </p:nvCxnSpPr>
            <p:spPr>
              <a:xfrm>
                <a:off x="1066800" y="48768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7" name="Shape 1117"/>
              <p:cNvCxnSpPr/>
              <p:nvPr/>
            </p:nvCxnSpPr>
            <p:spPr>
              <a:xfrm>
                <a:off x="1676400" y="48768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8" name="Shape 1118"/>
              <p:cNvCxnSpPr/>
              <p:nvPr/>
            </p:nvCxnSpPr>
            <p:spPr>
              <a:xfrm>
                <a:off x="2286000" y="48768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9" name="Shape 1119"/>
              <p:cNvCxnSpPr/>
              <p:nvPr/>
            </p:nvCxnSpPr>
            <p:spPr>
              <a:xfrm>
                <a:off x="2895600" y="48768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0" name="Shape 1120"/>
              <p:cNvCxnSpPr/>
              <p:nvPr/>
            </p:nvCxnSpPr>
            <p:spPr>
              <a:xfrm>
                <a:off x="2895600" y="48768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1" name="Shape 1121"/>
              <p:cNvCxnSpPr/>
              <p:nvPr/>
            </p:nvCxnSpPr>
            <p:spPr>
              <a:xfrm>
                <a:off x="3505200" y="48768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2" name="Shape 1122"/>
              <p:cNvCxnSpPr/>
              <p:nvPr/>
            </p:nvCxnSpPr>
            <p:spPr>
              <a:xfrm>
                <a:off x="4724400" y="48768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3" name="Shape 1123"/>
              <p:cNvCxnSpPr/>
              <p:nvPr/>
            </p:nvCxnSpPr>
            <p:spPr>
              <a:xfrm>
                <a:off x="1066800" y="5410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4" name="Shape 1124"/>
              <p:cNvCxnSpPr/>
              <p:nvPr/>
            </p:nvCxnSpPr>
            <p:spPr>
              <a:xfrm>
                <a:off x="1676400" y="5410200"/>
                <a:ext cx="0" cy="533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5" name="Shape 1125"/>
              <p:cNvCxnSpPr/>
              <p:nvPr/>
            </p:nvCxnSpPr>
            <p:spPr>
              <a:xfrm>
                <a:off x="1676400" y="5410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6" name="Shape 1126"/>
              <p:cNvCxnSpPr/>
              <p:nvPr/>
            </p:nvCxnSpPr>
            <p:spPr>
              <a:xfrm>
                <a:off x="2286000" y="5410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7" name="Shape 1127"/>
              <p:cNvCxnSpPr/>
              <p:nvPr/>
            </p:nvCxnSpPr>
            <p:spPr>
              <a:xfrm>
                <a:off x="2895600" y="5410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8" name="Shape 1128"/>
              <p:cNvCxnSpPr/>
              <p:nvPr/>
            </p:nvCxnSpPr>
            <p:spPr>
              <a:xfrm>
                <a:off x="4114800" y="5410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9" name="Shape 1129"/>
              <p:cNvCxnSpPr/>
              <p:nvPr/>
            </p:nvCxnSpPr>
            <p:spPr>
              <a:xfrm rot="10800000">
                <a:off x="1066799" y="5943600"/>
                <a:ext cx="3048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0" name="Shape 1130"/>
              <p:cNvCxnSpPr/>
              <p:nvPr/>
            </p:nvCxnSpPr>
            <p:spPr>
              <a:xfrm rot="10800000">
                <a:off x="1066800" y="3276600"/>
                <a:ext cx="0" cy="26669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31" name="Shape 1131"/>
              <p:cNvSpPr txBox="1"/>
              <p:nvPr/>
            </p:nvSpPr>
            <p:spPr>
              <a:xfrm>
                <a:off x="381000" y="2743200"/>
                <a:ext cx="719138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Start</a:t>
                </a:r>
              </a:p>
            </p:txBody>
          </p:sp>
          <p:sp>
            <p:nvSpPr>
              <p:cNvPr id="1132" name="Shape 1132"/>
              <p:cNvSpPr txBox="1"/>
              <p:nvPr/>
            </p:nvSpPr>
            <p:spPr>
              <a:xfrm>
                <a:off x="4724400" y="5486400"/>
                <a:ext cx="636588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End</a:t>
                </a:r>
              </a:p>
            </p:txBody>
          </p:sp>
          <p:sp>
            <p:nvSpPr>
              <p:cNvPr id="1133" name="Shape 1133"/>
              <p:cNvSpPr/>
              <p:nvPr/>
            </p:nvSpPr>
            <p:spPr>
              <a:xfrm>
                <a:off x="1143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</a:p>
            </p:txBody>
          </p:sp>
          <p:sp>
            <p:nvSpPr>
              <p:cNvPr id="1134" name="Shape 1134"/>
              <p:cNvSpPr/>
              <p:nvPr/>
            </p:nvSpPr>
            <p:spPr>
              <a:xfrm>
                <a:off x="17526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</a:p>
            </p:txBody>
          </p:sp>
          <p:sp>
            <p:nvSpPr>
              <p:cNvPr id="1135" name="Shape 1135"/>
              <p:cNvSpPr/>
              <p:nvPr/>
            </p:nvSpPr>
            <p:spPr>
              <a:xfrm>
                <a:off x="23622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</a:p>
            </p:txBody>
          </p:sp>
          <p:sp>
            <p:nvSpPr>
              <p:cNvPr id="1136" name="Shape 1136"/>
              <p:cNvSpPr/>
              <p:nvPr/>
            </p:nvSpPr>
            <p:spPr>
              <a:xfrm>
                <a:off x="29718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</a:p>
            </p:txBody>
          </p:sp>
          <p:sp>
            <p:nvSpPr>
              <p:cNvPr id="1137" name="Shape 1137"/>
              <p:cNvSpPr/>
              <p:nvPr/>
            </p:nvSpPr>
            <p:spPr>
              <a:xfrm>
                <a:off x="35814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</a:p>
            </p:txBody>
          </p:sp>
          <p:sp>
            <p:nvSpPr>
              <p:cNvPr id="1138" name="Shape 1138"/>
              <p:cNvSpPr/>
              <p:nvPr/>
            </p:nvSpPr>
            <p:spPr>
              <a:xfrm>
                <a:off x="4191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</a:t>
                </a:r>
              </a:p>
            </p:txBody>
          </p:sp>
          <p:sp>
            <p:nvSpPr>
              <p:cNvPr id="1139" name="Shape 1139"/>
              <p:cNvSpPr/>
              <p:nvPr/>
            </p:nvSpPr>
            <p:spPr>
              <a:xfrm>
                <a:off x="1143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</a:p>
            </p:txBody>
          </p:sp>
          <p:sp>
            <p:nvSpPr>
              <p:cNvPr id="1140" name="Shape 1140"/>
              <p:cNvSpPr/>
              <p:nvPr/>
            </p:nvSpPr>
            <p:spPr>
              <a:xfrm>
                <a:off x="17526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</a:t>
                </a:r>
              </a:p>
            </p:txBody>
          </p:sp>
          <p:sp>
            <p:nvSpPr>
              <p:cNvPr id="1141" name="Shape 1141"/>
              <p:cNvSpPr/>
              <p:nvPr/>
            </p:nvSpPr>
            <p:spPr>
              <a:xfrm>
                <a:off x="23622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9</a:t>
                </a:r>
              </a:p>
            </p:txBody>
          </p:sp>
          <p:sp>
            <p:nvSpPr>
              <p:cNvPr id="1142" name="Shape 1142"/>
              <p:cNvSpPr/>
              <p:nvPr/>
            </p:nvSpPr>
            <p:spPr>
              <a:xfrm>
                <a:off x="29718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10</a:t>
                </a:r>
              </a:p>
            </p:txBody>
          </p:sp>
          <p:sp>
            <p:nvSpPr>
              <p:cNvPr id="1143" name="Shape 1143"/>
              <p:cNvSpPr/>
              <p:nvPr/>
            </p:nvSpPr>
            <p:spPr>
              <a:xfrm>
                <a:off x="35814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11</a:t>
                </a:r>
              </a:p>
            </p:txBody>
          </p:sp>
          <p:sp>
            <p:nvSpPr>
              <p:cNvPr id="1144" name="Shape 1144"/>
              <p:cNvSpPr/>
              <p:nvPr/>
            </p:nvSpPr>
            <p:spPr>
              <a:xfrm>
                <a:off x="4191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</a:t>
                </a:r>
              </a:p>
            </p:txBody>
          </p:sp>
          <p:sp>
            <p:nvSpPr>
              <p:cNvPr id="1145" name="Shape 1145"/>
              <p:cNvSpPr/>
              <p:nvPr/>
            </p:nvSpPr>
            <p:spPr>
              <a:xfrm>
                <a:off x="1143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</a:t>
                </a:r>
              </a:p>
            </p:txBody>
          </p:sp>
          <p:sp>
            <p:nvSpPr>
              <p:cNvPr id="1146" name="Shape 1146"/>
              <p:cNvSpPr/>
              <p:nvPr/>
            </p:nvSpPr>
            <p:spPr>
              <a:xfrm>
                <a:off x="17526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14</a:t>
                </a:r>
              </a:p>
            </p:txBody>
          </p:sp>
          <p:sp>
            <p:nvSpPr>
              <p:cNvPr id="1147" name="Shape 1147"/>
              <p:cNvSpPr/>
              <p:nvPr/>
            </p:nvSpPr>
            <p:spPr>
              <a:xfrm>
                <a:off x="23622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15</a:t>
                </a:r>
              </a:p>
            </p:txBody>
          </p:sp>
          <p:sp>
            <p:nvSpPr>
              <p:cNvPr id="1148" name="Shape 1148"/>
              <p:cNvSpPr/>
              <p:nvPr/>
            </p:nvSpPr>
            <p:spPr>
              <a:xfrm>
                <a:off x="29718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16</a:t>
                </a:r>
              </a:p>
            </p:txBody>
          </p:sp>
          <p:sp>
            <p:nvSpPr>
              <p:cNvPr id="1149" name="Shape 1149"/>
              <p:cNvSpPr/>
              <p:nvPr/>
            </p:nvSpPr>
            <p:spPr>
              <a:xfrm>
                <a:off x="35814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17</a:t>
                </a:r>
              </a:p>
            </p:txBody>
          </p:sp>
          <p:sp>
            <p:nvSpPr>
              <p:cNvPr id="1150" name="Shape 1150"/>
              <p:cNvSpPr/>
              <p:nvPr/>
            </p:nvSpPr>
            <p:spPr>
              <a:xfrm>
                <a:off x="4191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18</a:t>
                </a:r>
              </a:p>
            </p:txBody>
          </p:sp>
          <p:sp>
            <p:nvSpPr>
              <p:cNvPr id="1151" name="Shape 1151"/>
              <p:cNvSpPr/>
              <p:nvPr/>
            </p:nvSpPr>
            <p:spPr>
              <a:xfrm>
                <a:off x="1143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19</a:t>
                </a:r>
              </a:p>
            </p:txBody>
          </p:sp>
          <p:sp>
            <p:nvSpPr>
              <p:cNvPr id="1152" name="Shape 1152"/>
              <p:cNvSpPr/>
              <p:nvPr/>
            </p:nvSpPr>
            <p:spPr>
              <a:xfrm>
                <a:off x="17526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</a:t>
                </a:r>
              </a:p>
            </p:txBody>
          </p:sp>
          <p:sp>
            <p:nvSpPr>
              <p:cNvPr id="1153" name="Shape 1153"/>
              <p:cNvSpPr/>
              <p:nvPr/>
            </p:nvSpPr>
            <p:spPr>
              <a:xfrm>
                <a:off x="23622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21</a:t>
                </a:r>
              </a:p>
            </p:txBody>
          </p:sp>
          <p:sp>
            <p:nvSpPr>
              <p:cNvPr id="1154" name="Shape 1154"/>
              <p:cNvSpPr/>
              <p:nvPr/>
            </p:nvSpPr>
            <p:spPr>
              <a:xfrm>
                <a:off x="29718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22</a:t>
                </a:r>
              </a:p>
            </p:txBody>
          </p:sp>
          <p:sp>
            <p:nvSpPr>
              <p:cNvPr id="1155" name="Shape 1155"/>
              <p:cNvSpPr/>
              <p:nvPr/>
            </p:nvSpPr>
            <p:spPr>
              <a:xfrm>
                <a:off x="35814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23</a:t>
                </a:r>
              </a:p>
            </p:txBody>
          </p:sp>
          <p:sp>
            <p:nvSpPr>
              <p:cNvPr id="1156" name="Shape 1156"/>
              <p:cNvSpPr/>
              <p:nvPr/>
            </p:nvSpPr>
            <p:spPr>
              <a:xfrm>
                <a:off x="4191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</a:t>
                </a:r>
              </a:p>
            </p:txBody>
          </p:sp>
          <p:sp>
            <p:nvSpPr>
              <p:cNvPr id="1157" name="Shape 1157"/>
              <p:cNvSpPr/>
              <p:nvPr/>
            </p:nvSpPr>
            <p:spPr>
              <a:xfrm>
                <a:off x="1143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25</a:t>
                </a:r>
              </a:p>
            </p:txBody>
          </p:sp>
          <p:sp>
            <p:nvSpPr>
              <p:cNvPr id="1158" name="Shape 1158"/>
              <p:cNvSpPr/>
              <p:nvPr/>
            </p:nvSpPr>
            <p:spPr>
              <a:xfrm>
                <a:off x="17526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26</a:t>
                </a:r>
              </a:p>
            </p:txBody>
          </p:sp>
          <p:sp>
            <p:nvSpPr>
              <p:cNvPr id="1159" name="Shape 1159"/>
              <p:cNvSpPr/>
              <p:nvPr/>
            </p:nvSpPr>
            <p:spPr>
              <a:xfrm>
                <a:off x="23622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27</a:t>
                </a:r>
              </a:p>
            </p:txBody>
          </p:sp>
          <p:sp>
            <p:nvSpPr>
              <p:cNvPr id="1160" name="Shape 1160"/>
              <p:cNvSpPr/>
              <p:nvPr/>
            </p:nvSpPr>
            <p:spPr>
              <a:xfrm>
                <a:off x="29718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28</a:t>
                </a:r>
              </a:p>
            </p:txBody>
          </p:sp>
          <p:sp>
            <p:nvSpPr>
              <p:cNvPr id="1161" name="Shape 1161"/>
              <p:cNvSpPr/>
              <p:nvPr/>
            </p:nvSpPr>
            <p:spPr>
              <a:xfrm>
                <a:off x="35814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29</a:t>
                </a:r>
              </a:p>
            </p:txBody>
          </p:sp>
          <p:sp>
            <p:nvSpPr>
              <p:cNvPr id="1162" name="Shape 1162"/>
              <p:cNvSpPr/>
              <p:nvPr/>
            </p:nvSpPr>
            <p:spPr>
              <a:xfrm>
                <a:off x="4191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30</a:t>
                </a:r>
              </a:p>
            </p:txBody>
          </p:sp>
          <p:sp>
            <p:nvSpPr>
              <p:cNvPr id="1163" name="Shape 1163"/>
              <p:cNvSpPr/>
              <p:nvPr/>
            </p:nvSpPr>
            <p:spPr>
              <a:xfrm>
                <a:off x="1143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31</a:t>
                </a:r>
              </a:p>
            </p:txBody>
          </p:sp>
          <p:sp>
            <p:nvSpPr>
              <p:cNvPr id="1164" name="Shape 1164"/>
              <p:cNvSpPr/>
              <p:nvPr/>
            </p:nvSpPr>
            <p:spPr>
              <a:xfrm>
                <a:off x="17526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32</a:t>
                </a:r>
              </a:p>
            </p:txBody>
          </p:sp>
          <p:sp>
            <p:nvSpPr>
              <p:cNvPr id="1165" name="Shape 1165"/>
              <p:cNvSpPr/>
              <p:nvPr/>
            </p:nvSpPr>
            <p:spPr>
              <a:xfrm>
                <a:off x="23622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</a:t>
                </a:r>
              </a:p>
            </p:txBody>
          </p:sp>
          <p:sp>
            <p:nvSpPr>
              <p:cNvPr id="1166" name="Shape 1166"/>
              <p:cNvSpPr/>
              <p:nvPr/>
            </p:nvSpPr>
            <p:spPr>
              <a:xfrm>
                <a:off x="29718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34</a:t>
                </a:r>
              </a:p>
            </p:txBody>
          </p:sp>
          <p:sp>
            <p:nvSpPr>
              <p:cNvPr id="1167" name="Shape 1167"/>
              <p:cNvSpPr/>
              <p:nvPr/>
            </p:nvSpPr>
            <p:spPr>
              <a:xfrm>
                <a:off x="35814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35</a:t>
                </a:r>
              </a:p>
            </p:txBody>
          </p:sp>
          <p:sp>
            <p:nvSpPr>
              <p:cNvPr id="1168" name="Shape 1168"/>
              <p:cNvSpPr/>
              <p:nvPr/>
            </p:nvSpPr>
            <p:spPr>
              <a:xfrm>
                <a:off x="4191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b="0" baseline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</a:t>
                </a:r>
              </a:p>
            </p:txBody>
          </p:sp>
          <p:cxnSp>
            <p:nvCxnSpPr>
              <p:cNvPr id="1169" name="Shape 1169"/>
              <p:cNvCxnSpPr/>
              <p:nvPr/>
            </p:nvCxnSpPr>
            <p:spPr>
              <a:xfrm>
                <a:off x="1143000" y="27432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70" name="Shape 1170"/>
              <p:cNvCxnSpPr/>
              <p:nvPr/>
            </p:nvCxnSpPr>
            <p:spPr>
              <a:xfrm>
                <a:off x="4114800" y="59436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171" name="Shape 1171"/>
            <p:cNvCxnSpPr/>
            <p:nvPr/>
          </p:nvCxnSpPr>
          <p:spPr>
            <a:xfrm>
              <a:off x="1641801" y="4076700"/>
              <a:ext cx="0" cy="444500"/>
            </a:xfrm>
            <a:prstGeom prst="straightConnector1">
              <a:avLst/>
            </a:prstGeom>
            <a:noFill/>
            <a:ln cap="flat" cmpd="sng" w="317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72" name="Shape 1172"/>
          <p:cNvSpPr txBox="1"/>
          <p:nvPr/>
        </p:nvSpPr>
        <p:spPr>
          <a:xfrm>
            <a:off x="1066800" y="1524000"/>
            <a:ext cx="2207755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Pick edge (19,20)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(19) = </a:t>
            </a: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(20) = </a:t>
            </a: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(19,20) to M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6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Shape 117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end of while loop</a:t>
            </a:r>
          </a:p>
        </p:txBody>
      </p:sp>
      <p:sp>
        <p:nvSpPr>
          <p:cNvPr id="1178" name="Shape 117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Stop when P has one set (i.e. all cells connected)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Suppose green edges are already in M and black edges were not yet picked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all black edges to M</a:t>
            </a:r>
          </a:p>
        </p:txBody>
      </p:sp>
      <p:sp>
        <p:nvSpPr>
          <p:cNvPr id="1179" name="Shape 117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1180" name="Shape 1180"/>
          <p:cNvGrpSpPr/>
          <p:nvPr/>
        </p:nvGrpSpPr>
        <p:grpSpPr>
          <a:xfrm>
            <a:off x="990599" y="3429000"/>
            <a:ext cx="3962399" cy="2400300"/>
            <a:chOff x="838200" y="2743200"/>
            <a:chExt cx="4979988" cy="3200400"/>
          </a:xfrm>
        </p:grpSpPr>
        <p:cxnSp>
          <p:nvCxnSpPr>
            <p:cNvPr id="1181" name="Shape 1181"/>
            <p:cNvCxnSpPr/>
            <p:nvPr/>
          </p:nvCxnSpPr>
          <p:spPr>
            <a:xfrm>
              <a:off x="2133600" y="2743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2" name="Shape 1182"/>
            <p:cNvCxnSpPr/>
            <p:nvPr/>
          </p:nvCxnSpPr>
          <p:spPr>
            <a:xfrm>
              <a:off x="2743200" y="2743200"/>
              <a:ext cx="0" cy="533399"/>
            </a:xfrm>
            <a:prstGeom prst="straightConnector1">
              <a:avLst/>
            </a:prstGeom>
            <a:noFill/>
            <a:ln cap="flat" cmpd="sng" w="28575">
              <a:solidFill>
                <a:srgbClr val="119F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3" name="Shape 1183"/>
            <p:cNvCxnSpPr/>
            <p:nvPr/>
          </p:nvCxnSpPr>
          <p:spPr>
            <a:xfrm>
              <a:off x="2743200" y="2743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4" name="Shape 1184"/>
            <p:cNvCxnSpPr/>
            <p:nvPr/>
          </p:nvCxnSpPr>
          <p:spPr>
            <a:xfrm>
              <a:off x="3352800" y="27432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5" name="Shape 1185"/>
            <p:cNvCxnSpPr/>
            <p:nvPr/>
          </p:nvCxnSpPr>
          <p:spPr>
            <a:xfrm>
              <a:off x="3352800" y="2743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6" name="Shape 1186"/>
            <p:cNvCxnSpPr/>
            <p:nvPr/>
          </p:nvCxnSpPr>
          <p:spPr>
            <a:xfrm>
              <a:off x="3962400" y="2743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7" name="Shape 1187"/>
            <p:cNvCxnSpPr/>
            <p:nvPr/>
          </p:nvCxnSpPr>
          <p:spPr>
            <a:xfrm>
              <a:off x="4572000" y="2743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8" name="Shape 1188"/>
            <p:cNvCxnSpPr/>
            <p:nvPr/>
          </p:nvCxnSpPr>
          <p:spPr>
            <a:xfrm>
              <a:off x="5181600" y="27432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9" name="Shape 1189"/>
            <p:cNvCxnSpPr/>
            <p:nvPr/>
          </p:nvCxnSpPr>
          <p:spPr>
            <a:xfrm>
              <a:off x="1524000" y="32766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0" name="Shape 1190"/>
            <p:cNvCxnSpPr/>
            <p:nvPr/>
          </p:nvCxnSpPr>
          <p:spPr>
            <a:xfrm>
              <a:off x="3352800" y="32766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1" name="Shape 1191"/>
            <p:cNvCxnSpPr/>
            <p:nvPr/>
          </p:nvCxnSpPr>
          <p:spPr>
            <a:xfrm>
              <a:off x="3962400" y="32766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2" name="Shape 1192"/>
            <p:cNvCxnSpPr/>
            <p:nvPr/>
          </p:nvCxnSpPr>
          <p:spPr>
            <a:xfrm>
              <a:off x="4572000" y="3276600"/>
              <a:ext cx="0" cy="533399"/>
            </a:xfrm>
            <a:prstGeom prst="straightConnector1">
              <a:avLst/>
            </a:prstGeom>
            <a:noFill/>
            <a:ln cap="flat" cmpd="sng" w="28575">
              <a:solidFill>
                <a:srgbClr val="119F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3" name="Shape 1193"/>
            <p:cNvCxnSpPr/>
            <p:nvPr/>
          </p:nvCxnSpPr>
          <p:spPr>
            <a:xfrm>
              <a:off x="5181600" y="32766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4" name="Shape 1194"/>
            <p:cNvCxnSpPr/>
            <p:nvPr/>
          </p:nvCxnSpPr>
          <p:spPr>
            <a:xfrm>
              <a:off x="2133600" y="38100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5" name="Shape 1195"/>
            <p:cNvCxnSpPr/>
            <p:nvPr/>
          </p:nvCxnSpPr>
          <p:spPr>
            <a:xfrm>
              <a:off x="2743200" y="38100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6" name="Shape 1196"/>
            <p:cNvCxnSpPr/>
            <p:nvPr/>
          </p:nvCxnSpPr>
          <p:spPr>
            <a:xfrm>
              <a:off x="2743200" y="38100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7" name="Shape 1197"/>
            <p:cNvCxnSpPr/>
            <p:nvPr/>
          </p:nvCxnSpPr>
          <p:spPr>
            <a:xfrm>
              <a:off x="3352800" y="38100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8" name="Shape 1198"/>
            <p:cNvCxnSpPr/>
            <p:nvPr/>
          </p:nvCxnSpPr>
          <p:spPr>
            <a:xfrm>
              <a:off x="4572000" y="38100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9" name="Shape 1199"/>
            <p:cNvCxnSpPr/>
            <p:nvPr/>
          </p:nvCxnSpPr>
          <p:spPr>
            <a:xfrm>
              <a:off x="5181600" y="38100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0" name="Shape 1200"/>
            <p:cNvCxnSpPr/>
            <p:nvPr/>
          </p:nvCxnSpPr>
          <p:spPr>
            <a:xfrm>
              <a:off x="2133600" y="4343400"/>
              <a:ext cx="0" cy="533399"/>
            </a:xfrm>
            <a:prstGeom prst="straightConnector1">
              <a:avLst/>
            </a:prstGeom>
            <a:noFill/>
            <a:ln cap="flat" cmpd="sng" w="28575">
              <a:solidFill>
                <a:srgbClr val="119F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1" name="Shape 1201"/>
            <p:cNvCxnSpPr/>
            <p:nvPr/>
          </p:nvCxnSpPr>
          <p:spPr>
            <a:xfrm>
              <a:off x="2743200" y="43434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2" name="Shape 1202"/>
            <p:cNvCxnSpPr/>
            <p:nvPr/>
          </p:nvCxnSpPr>
          <p:spPr>
            <a:xfrm>
              <a:off x="3352800" y="43434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3" name="Shape 1203"/>
            <p:cNvCxnSpPr/>
            <p:nvPr/>
          </p:nvCxnSpPr>
          <p:spPr>
            <a:xfrm>
              <a:off x="3962400" y="43434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4" name="Shape 1204"/>
            <p:cNvCxnSpPr/>
            <p:nvPr/>
          </p:nvCxnSpPr>
          <p:spPr>
            <a:xfrm>
              <a:off x="4572000" y="43434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5" name="Shape 1205"/>
            <p:cNvCxnSpPr/>
            <p:nvPr/>
          </p:nvCxnSpPr>
          <p:spPr>
            <a:xfrm>
              <a:off x="5181600" y="43434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6" name="Shape 1206"/>
            <p:cNvCxnSpPr/>
            <p:nvPr/>
          </p:nvCxnSpPr>
          <p:spPr>
            <a:xfrm>
              <a:off x="1524000" y="48768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7" name="Shape 1207"/>
            <p:cNvCxnSpPr/>
            <p:nvPr/>
          </p:nvCxnSpPr>
          <p:spPr>
            <a:xfrm>
              <a:off x="2743200" y="48768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8" name="Shape 1208"/>
            <p:cNvCxnSpPr/>
            <p:nvPr/>
          </p:nvCxnSpPr>
          <p:spPr>
            <a:xfrm>
              <a:off x="3352800" y="4876800"/>
              <a:ext cx="609599" cy="0"/>
            </a:xfrm>
            <a:prstGeom prst="straightConnector1">
              <a:avLst/>
            </a:prstGeom>
            <a:noFill/>
            <a:ln cap="flat" cmpd="sng" w="28575">
              <a:solidFill>
                <a:srgbClr val="119F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9" name="Shape 1209"/>
            <p:cNvCxnSpPr/>
            <p:nvPr/>
          </p:nvCxnSpPr>
          <p:spPr>
            <a:xfrm>
              <a:off x="3962400" y="48768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0" name="Shape 1210"/>
            <p:cNvCxnSpPr/>
            <p:nvPr/>
          </p:nvCxnSpPr>
          <p:spPr>
            <a:xfrm>
              <a:off x="5181600" y="48768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1" name="Shape 1211"/>
            <p:cNvCxnSpPr/>
            <p:nvPr/>
          </p:nvCxnSpPr>
          <p:spPr>
            <a:xfrm>
              <a:off x="2133600" y="541020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2" name="Shape 1212"/>
            <p:cNvCxnSpPr/>
            <p:nvPr/>
          </p:nvCxnSpPr>
          <p:spPr>
            <a:xfrm>
              <a:off x="2133600" y="5410200"/>
              <a:ext cx="609599" cy="0"/>
            </a:xfrm>
            <a:prstGeom prst="straightConnector1">
              <a:avLst/>
            </a:prstGeom>
            <a:noFill/>
            <a:ln cap="flat" cmpd="sng" w="28575">
              <a:solidFill>
                <a:srgbClr val="119F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3" name="Shape 1213"/>
            <p:cNvCxnSpPr/>
            <p:nvPr/>
          </p:nvCxnSpPr>
          <p:spPr>
            <a:xfrm>
              <a:off x="2743200" y="5410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4" name="Shape 1214"/>
            <p:cNvCxnSpPr/>
            <p:nvPr/>
          </p:nvCxnSpPr>
          <p:spPr>
            <a:xfrm>
              <a:off x="3352800" y="5410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5" name="Shape 1215"/>
            <p:cNvCxnSpPr/>
            <p:nvPr/>
          </p:nvCxnSpPr>
          <p:spPr>
            <a:xfrm>
              <a:off x="4572000" y="5410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6" name="Shape 1216"/>
            <p:cNvCxnSpPr/>
            <p:nvPr/>
          </p:nvCxnSpPr>
          <p:spPr>
            <a:xfrm rot="10800000">
              <a:off x="1523999" y="5943600"/>
              <a:ext cx="3048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7" name="Shape 1217"/>
            <p:cNvCxnSpPr/>
            <p:nvPr/>
          </p:nvCxnSpPr>
          <p:spPr>
            <a:xfrm rot="10800000">
              <a:off x="1524000" y="3276600"/>
              <a:ext cx="0" cy="26669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18" name="Shape 1218"/>
            <p:cNvSpPr txBox="1"/>
            <p:nvPr/>
          </p:nvSpPr>
          <p:spPr>
            <a:xfrm>
              <a:off x="838200" y="2743200"/>
              <a:ext cx="719138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Start</a:t>
              </a:r>
            </a:p>
          </p:txBody>
        </p:sp>
        <p:sp>
          <p:nvSpPr>
            <p:cNvPr id="1219" name="Shape 1219"/>
            <p:cNvSpPr txBox="1"/>
            <p:nvPr/>
          </p:nvSpPr>
          <p:spPr>
            <a:xfrm>
              <a:off x="5181600" y="5486400"/>
              <a:ext cx="636588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End</a:t>
              </a:r>
            </a:p>
          </p:txBody>
        </p:sp>
        <p:sp>
          <p:nvSpPr>
            <p:cNvPr id="1220" name="Shape 1220"/>
            <p:cNvSpPr/>
            <p:nvPr/>
          </p:nvSpPr>
          <p:spPr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1221" name="Shape 1221"/>
            <p:cNvSpPr/>
            <p:nvPr/>
          </p:nvSpPr>
          <p:spPr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1222" name="Shape 1222"/>
            <p:cNvSpPr/>
            <p:nvPr/>
          </p:nvSpPr>
          <p:spPr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1223" name="Shape 1223"/>
            <p:cNvSpPr/>
            <p:nvPr/>
          </p:nvSpPr>
          <p:spPr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</p:txBody>
        </p:sp>
        <p:sp>
          <p:nvSpPr>
            <p:cNvPr id="1224" name="Shape 1224"/>
            <p:cNvSpPr/>
            <p:nvPr/>
          </p:nvSpPr>
          <p:spPr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1225" name="Shape 1225"/>
            <p:cNvSpPr/>
            <p:nvPr/>
          </p:nvSpPr>
          <p:spPr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sp>
          <p:nvSpPr>
            <p:cNvPr id="1226" name="Shape 1226"/>
            <p:cNvSpPr/>
            <p:nvPr/>
          </p:nvSpPr>
          <p:spPr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sp>
          <p:nvSpPr>
            <p:cNvPr id="1227" name="Shape 1227"/>
            <p:cNvSpPr/>
            <p:nvPr/>
          </p:nvSpPr>
          <p:spPr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</a:p>
          </p:txBody>
        </p:sp>
        <p:sp>
          <p:nvSpPr>
            <p:cNvPr id="1228" name="Shape 1228"/>
            <p:cNvSpPr/>
            <p:nvPr/>
          </p:nvSpPr>
          <p:spPr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</a:p>
          </p:txBody>
        </p:sp>
        <p:sp>
          <p:nvSpPr>
            <p:cNvPr id="1229" name="Shape 1229"/>
            <p:cNvSpPr/>
            <p:nvPr/>
          </p:nvSpPr>
          <p:spPr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</a:p>
          </p:txBody>
        </p:sp>
        <p:sp>
          <p:nvSpPr>
            <p:cNvPr id="1230" name="Shape 1230"/>
            <p:cNvSpPr/>
            <p:nvPr/>
          </p:nvSpPr>
          <p:spPr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</a:p>
          </p:txBody>
        </p:sp>
        <p:sp>
          <p:nvSpPr>
            <p:cNvPr id="1231" name="Shape 1231"/>
            <p:cNvSpPr/>
            <p:nvPr/>
          </p:nvSpPr>
          <p:spPr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</a:p>
          </p:txBody>
        </p:sp>
        <p:sp>
          <p:nvSpPr>
            <p:cNvPr id="1232" name="Shape 1232"/>
            <p:cNvSpPr/>
            <p:nvPr/>
          </p:nvSpPr>
          <p:spPr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13</a:t>
              </a:r>
            </a:p>
          </p:txBody>
        </p:sp>
        <p:sp>
          <p:nvSpPr>
            <p:cNvPr id="1233" name="Shape 1233"/>
            <p:cNvSpPr/>
            <p:nvPr/>
          </p:nvSpPr>
          <p:spPr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14</a:t>
              </a:r>
            </a:p>
          </p:txBody>
        </p:sp>
        <p:sp>
          <p:nvSpPr>
            <p:cNvPr id="1234" name="Shape 1234"/>
            <p:cNvSpPr/>
            <p:nvPr/>
          </p:nvSpPr>
          <p:spPr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</a:t>
              </a:r>
            </a:p>
          </p:txBody>
        </p:sp>
        <p:sp>
          <p:nvSpPr>
            <p:cNvPr id="1235" name="Shape 1235"/>
            <p:cNvSpPr/>
            <p:nvPr/>
          </p:nvSpPr>
          <p:spPr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</a:p>
          </p:txBody>
        </p:sp>
        <p:sp>
          <p:nvSpPr>
            <p:cNvPr id="1236" name="Shape 1236"/>
            <p:cNvSpPr/>
            <p:nvPr/>
          </p:nvSpPr>
          <p:spPr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17</a:t>
              </a:r>
            </a:p>
          </p:txBody>
        </p:sp>
        <p:sp>
          <p:nvSpPr>
            <p:cNvPr id="1237" name="Shape 1237"/>
            <p:cNvSpPr/>
            <p:nvPr/>
          </p:nvSpPr>
          <p:spPr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18</a:t>
              </a:r>
            </a:p>
          </p:txBody>
        </p:sp>
        <p:sp>
          <p:nvSpPr>
            <p:cNvPr id="1238" name="Shape 1238"/>
            <p:cNvSpPr/>
            <p:nvPr/>
          </p:nvSpPr>
          <p:spPr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19</a:t>
              </a:r>
            </a:p>
          </p:txBody>
        </p:sp>
        <p:sp>
          <p:nvSpPr>
            <p:cNvPr id="1239" name="Shape 1239"/>
            <p:cNvSpPr/>
            <p:nvPr/>
          </p:nvSpPr>
          <p:spPr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</a:p>
          </p:txBody>
        </p:sp>
        <p:sp>
          <p:nvSpPr>
            <p:cNvPr id="1240" name="Shape 1240"/>
            <p:cNvSpPr/>
            <p:nvPr/>
          </p:nvSpPr>
          <p:spPr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21</a:t>
              </a:r>
            </a:p>
          </p:txBody>
        </p:sp>
        <p:sp>
          <p:nvSpPr>
            <p:cNvPr id="1241" name="Shape 1241"/>
            <p:cNvSpPr/>
            <p:nvPr/>
          </p:nvSpPr>
          <p:spPr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22</a:t>
              </a:r>
            </a:p>
          </p:txBody>
        </p:sp>
        <p:sp>
          <p:nvSpPr>
            <p:cNvPr id="1242" name="Shape 1242"/>
            <p:cNvSpPr/>
            <p:nvPr/>
          </p:nvSpPr>
          <p:spPr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23</a:t>
              </a:r>
            </a:p>
          </p:txBody>
        </p:sp>
        <p:sp>
          <p:nvSpPr>
            <p:cNvPr id="1243" name="Shape 1243"/>
            <p:cNvSpPr/>
            <p:nvPr/>
          </p:nvSpPr>
          <p:spPr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24</a:t>
              </a:r>
            </a:p>
          </p:txBody>
        </p:sp>
        <p:sp>
          <p:nvSpPr>
            <p:cNvPr id="1244" name="Shape 1244"/>
            <p:cNvSpPr/>
            <p:nvPr/>
          </p:nvSpPr>
          <p:spPr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25</a:t>
              </a:r>
            </a:p>
          </p:txBody>
        </p:sp>
        <p:sp>
          <p:nvSpPr>
            <p:cNvPr id="1245" name="Shape 1245"/>
            <p:cNvSpPr/>
            <p:nvPr/>
          </p:nvSpPr>
          <p:spPr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26</a:t>
              </a:r>
            </a:p>
          </p:txBody>
        </p:sp>
        <p:sp>
          <p:nvSpPr>
            <p:cNvPr id="1246" name="Shape 1246"/>
            <p:cNvSpPr/>
            <p:nvPr/>
          </p:nvSpPr>
          <p:spPr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27</a:t>
              </a:r>
            </a:p>
          </p:txBody>
        </p:sp>
        <p:sp>
          <p:nvSpPr>
            <p:cNvPr id="1247" name="Shape 1247"/>
            <p:cNvSpPr/>
            <p:nvPr/>
          </p:nvSpPr>
          <p:spPr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28</a:t>
              </a:r>
            </a:p>
          </p:txBody>
        </p:sp>
        <p:sp>
          <p:nvSpPr>
            <p:cNvPr id="1248" name="Shape 1248"/>
            <p:cNvSpPr/>
            <p:nvPr/>
          </p:nvSpPr>
          <p:spPr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29</a:t>
              </a:r>
            </a:p>
          </p:txBody>
        </p:sp>
        <p:sp>
          <p:nvSpPr>
            <p:cNvPr id="1249" name="Shape 1249"/>
            <p:cNvSpPr/>
            <p:nvPr/>
          </p:nvSpPr>
          <p:spPr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</a:p>
          </p:txBody>
        </p:sp>
        <p:sp>
          <p:nvSpPr>
            <p:cNvPr id="1250" name="Shape 1250"/>
            <p:cNvSpPr/>
            <p:nvPr/>
          </p:nvSpPr>
          <p:spPr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31</a:t>
              </a: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32</a:t>
              </a:r>
            </a:p>
          </p:txBody>
        </p:sp>
        <p:sp>
          <p:nvSpPr>
            <p:cNvPr id="1252" name="Shape 1252"/>
            <p:cNvSpPr/>
            <p:nvPr/>
          </p:nvSpPr>
          <p:spPr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33</a:t>
              </a:r>
            </a:p>
          </p:txBody>
        </p:sp>
        <p:sp>
          <p:nvSpPr>
            <p:cNvPr id="1253" name="Shape 1253"/>
            <p:cNvSpPr/>
            <p:nvPr/>
          </p:nvSpPr>
          <p:spPr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34</a:t>
              </a:r>
            </a:p>
          </p:txBody>
        </p:sp>
        <p:sp>
          <p:nvSpPr>
            <p:cNvPr id="1254" name="Shape 1254"/>
            <p:cNvSpPr/>
            <p:nvPr/>
          </p:nvSpPr>
          <p:spPr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35</a:t>
              </a:r>
            </a:p>
          </p:txBody>
        </p:sp>
        <p:sp>
          <p:nvSpPr>
            <p:cNvPr id="1255" name="Shape 1255"/>
            <p:cNvSpPr/>
            <p:nvPr/>
          </p:nvSpPr>
          <p:spPr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36</a:t>
              </a:r>
            </a:p>
          </p:txBody>
        </p:sp>
        <p:cxnSp>
          <p:nvCxnSpPr>
            <p:cNvPr id="1256" name="Shape 1256"/>
            <p:cNvCxnSpPr/>
            <p:nvPr/>
          </p:nvCxnSpPr>
          <p:spPr>
            <a:xfrm>
              <a:off x="1600200" y="27432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7" name="Shape 1257"/>
            <p:cNvCxnSpPr/>
            <p:nvPr/>
          </p:nvCxnSpPr>
          <p:spPr>
            <a:xfrm>
              <a:off x="4572000" y="5943600"/>
              <a:ext cx="609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58" name="Shape 1258"/>
          <p:cNvSpPr txBox="1"/>
          <p:nvPr/>
        </p:nvSpPr>
        <p:spPr>
          <a:xfrm>
            <a:off x="5715000" y="2955925"/>
            <a:ext cx="2436812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{1,2,3,4,5,6,</a:t>
            </a:r>
            <a:r>
              <a:rPr b="0" baseline="0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,… 36}</a:t>
            </a:r>
          </a:p>
        </p:txBody>
      </p:sp>
      <p:sp>
        <p:nvSpPr>
          <p:cNvPr id="1259" name="Shape 1259"/>
          <p:cNvSpPr txBox="1"/>
          <p:nvPr/>
        </p:nvSpPr>
        <p:spPr>
          <a:xfrm>
            <a:off x="5791200" y="5410200"/>
            <a:ext cx="1545389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Done! ☺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Union-Find ADT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/>
              <a:t>Given a partition P of a set S, support two operations</a:t>
            </a:r>
          </a:p>
          <a:p>
            <a:pPr lvl="1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1" lang="en-US" sz="2000"/>
              <a:t>merge</a:t>
            </a:r>
            <a:r>
              <a:rPr lang="en-US" sz="2000"/>
              <a:t>(i, j): Merge parts P</a:t>
            </a:r>
            <a:r>
              <a:rPr baseline="-25000" lang="en-US" sz="2000"/>
              <a:t>i</a:t>
            </a:r>
            <a:r>
              <a:rPr lang="en-US" sz="2000"/>
              <a:t> and P</a:t>
            </a:r>
            <a:r>
              <a:rPr baseline="-25000" lang="en-US" sz="2000"/>
              <a:t>j</a:t>
            </a:r>
            <a:r>
              <a:rPr lang="en-US" sz="2000"/>
              <a:t> into one</a:t>
            </a:r>
          </a:p>
          <a:p>
            <a:pPr lvl="1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1" lang="en-US" sz="2000"/>
              <a:t>isEquivalent</a:t>
            </a:r>
            <a:r>
              <a:rPr lang="en-US" sz="2000"/>
              <a:t>(a, b): Given a,b∈S, tell whether a,b</a:t>
            </a:r>
            <a:r>
              <a:rPr lang="en-US" sz="2000">
                <a:solidFill>
                  <a:schemeClr val="dk1"/>
                </a:solidFill>
              </a:rPr>
              <a:t>∈P</a:t>
            </a:r>
            <a:r>
              <a:rPr baseline="-25000" lang="en-US" sz="2000">
                <a:solidFill>
                  <a:schemeClr val="dk1"/>
                </a:solidFill>
              </a:rPr>
              <a:t>i </a:t>
            </a:r>
            <a:r>
              <a:rPr lang="en-US" sz="2000">
                <a:solidFill>
                  <a:schemeClr val="dk1"/>
                </a:solidFill>
              </a:rPr>
              <a:t>for some i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In our implementation we will provide a method stronger than </a:t>
            </a:r>
            <a:r>
              <a:rPr b="1" lang="en-US" sz="2000">
                <a:solidFill>
                  <a:schemeClr val="dk1"/>
                </a:solidFill>
              </a:rPr>
              <a:t>isEquivalent</a:t>
            </a:r>
            <a:r>
              <a:rPr lang="en-US" sz="2000">
                <a:solidFill>
                  <a:schemeClr val="dk1"/>
                </a:solidFill>
              </a:rPr>
              <a:t>(a, b).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For each part P</a:t>
            </a:r>
            <a:r>
              <a:rPr baseline="-25000" lang="en-US" sz="2000">
                <a:solidFill>
                  <a:schemeClr val="dk1"/>
                </a:solidFill>
              </a:rPr>
              <a:t>i</a:t>
            </a:r>
            <a:r>
              <a:rPr lang="en-US" sz="2000">
                <a:solidFill>
                  <a:schemeClr val="dk1"/>
                </a:solidFill>
              </a:rPr>
              <a:t>, designate a representative r</a:t>
            </a:r>
            <a:r>
              <a:rPr baseline="-25000" lang="en-US" sz="2000">
                <a:solidFill>
                  <a:schemeClr val="dk1"/>
                </a:solidFill>
              </a:rPr>
              <a:t>i</a:t>
            </a:r>
            <a:r>
              <a:rPr lang="en-US" sz="2000">
                <a:solidFill>
                  <a:schemeClr val="dk1"/>
                </a:solidFill>
              </a:rPr>
              <a:t>∈ P</a:t>
            </a:r>
            <a:r>
              <a:rPr baseline="-25000" lang="en-US" sz="2000">
                <a:solidFill>
                  <a:schemeClr val="dk1"/>
                </a:solidFill>
              </a:rPr>
              <a:t>i</a:t>
            </a:r>
          </a:p>
          <a:p>
            <a:pPr indent="-215900" lvl="0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find</a:t>
            </a:r>
            <a:r>
              <a:rPr lang="en-US" sz="2000">
                <a:solidFill>
                  <a:schemeClr val="dk1"/>
                </a:solidFill>
              </a:rPr>
              <a:t>(a): If a∈ P</a:t>
            </a:r>
            <a:r>
              <a:rPr baseline="-25000" lang="en-US" sz="2000">
                <a:solidFill>
                  <a:schemeClr val="dk1"/>
                </a:solidFill>
              </a:rPr>
              <a:t>i </a:t>
            </a:r>
            <a:r>
              <a:rPr lang="en-US" sz="2000">
                <a:solidFill>
                  <a:schemeClr val="dk1"/>
                </a:solidFill>
              </a:rPr>
              <a:t>return r</a:t>
            </a:r>
            <a:r>
              <a:rPr baseline="-25000" lang="en-US" sz="2000">
                <a:solidFill>
                  <a:schemeClr val="dk1"/>
                </a:solidFill>
              </a:rPr>
              <a:t>i</a:t>
            </a:r>
          </a:p>
          <a:p>
            <a:pPr indent="-215900" lvl="0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lv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Notice that </a:t>
            </a:r>
            <a:r>
              <a:rPr b="1" lang="en-US" sz="2000">
                <a:solidFill>
                  <a:schemeClr val="dk1"/>
                </a:solidFill>
              </a:rPr>
              <a:t>isEquivalent</a:t>
            </a:r>
            <a:r>
              <a:rPr lang="en-US" sz="2000">
                <a:solidFill>
                  <a:schemeClr val="dk1"/>
                </a:solidFill>
              </a:rPr>
              <a:t>(a, b) := (</a:t>
            </a:r>
            <a:r>
              <a:rPr b="1" lang="en-US" sz="2000">
                <a:solidFill>
                  <a:schemeClr val="dk1"/>
                </a:solidFill>
              </a:rPr>
              <a:t>find</a:t>
            </a:r>
            <a:r>
              <a:rPr lang="en-US" sz="2000">
                <a:solidFill>
                  <a:schemeClr val="dk1"/>
                </a:solidFill>
              </a:rPr>
              <a:t>(a) == </a:t>
            </a:r>
            <a:r>
              <a:rPr b="1" lang="en-US" sz="2000">
                <a:solidFill>
                  <a:schemeClr val="dk1"/>
                </a:solidFill>
              </a:rPr>
              <a:t>find</a:t>
            </a:r>
            <a:r>
              <a:rPr lang="en-US" sz="2000">
                <a:solidFill>
                  <a:schemeClr val="dk1"/>
                </a:solidFill>
              </a:rPr>
              <a:t>(b))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Union-Find ADT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ourier New"/>
              <a:buChar char="•"/>
            </a:pP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create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initial partition of a set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 each item in its own subset: {a}, {b}, {c}, …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each subset by choosing a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representative element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ourier New"/>
              <a:buChar char="•"/>
            </a:pP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takes an element of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returns the representative element of the subset it is in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ourier New"/>
              <a:buChar char="•"/>
            </a:pPr>
            <a:r>
              <a:rPr b="1" baseline="0" i="0" lang="en-US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union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takes two subsets and (permanently) makes one larger subset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Implementation – our goal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with an initial partition of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subsets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Often 1-element sets, e.g., {1}, {2}, {3}, …, {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have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 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have up to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operations, every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returns same 1 set</a:t>
            </a:r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Up-tree data structure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Tree with: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limit on branching factor 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 from </a:t>
            </a:r>
            <a:r>
              <a:rPr b="0" baseline="0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children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b="0" baseline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parent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with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forest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1-node trees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Possible forest after several unions: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use roots for</a:t>
            </a: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set names</a:t>
            </a: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128" name="Shape 128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129" name="Shape 129"/>
            <p:cNvSpPr/>
            <p:nvPr/>
          </p:nvSpPr>
          <p:spPr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132" name="Shape 132"/>
            <p:cNvSpPr/>
            <p:nvPr/>
          </p:nvSpPr>
          <p:spPr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sp>
          <p:nvSpPr>
            <p:cNvPr id="135" name="Shape 135"/>
            <p:cNvSpPr/>
            <p:nvPr/>
          </p:nvSpPr>
          <p:spPr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</p:grpSp>
      <p:grpSp>
        <p:nvGrpSpPr>
          <p:cNvPr id="136" name="Shape 136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37" name="Shape 137"/>
            <p:cNvSpPr/>
            <p:nvPr/>
          </p:nvSpPr>
          <p:spPr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139" name="Shape 139"/>
            <p:cNvSpPr/>
            <p:nvPr/>
          </p:nvSpPr>
          <p:spPr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140" name="Shape 140"/>
            <p:cNvSpPr/>
            <p:nvPr/>
          </p:nvSpPr>
          <p:spPr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142" name="Shape 142"/>
            <p:cNvSpPr/>
            <p:nvPr/>
          </p:nvSpPr>
          <p:spPr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sp>
          <p:nvSpPr>
            <p:cNvPr id="143" name="Shape 143"/>
            <p:cNvSpPr/>
            <p:nvPr/>
          </p:nvSpPr>
          <p:spPr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cxnSp>
          <p:nvCxnSpPr>
            <p:cNvPr id="144" name="Shape 144"/>
            <p:cNvCxnSpPr/>
            <p:nvPr/>
          </p:nvCxnSpPr>
          <p:spPr>
            <a:xfrm rot="10800000">
              <a:off x="4572000" y="4800600"/>
              <a:ext cx="1523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145" name="Shape 145"/>
            <p:cNvCxnSpPr/>
            <p:nvPr/>
          </p:nvCxnSpPr>
          <p:spPr>
            <a:xfrm flipH="1" rot="10800000">
              <a:off x="6629400" y="4724400"/>
              <a:ext cx="3047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146" name="Shape 146"/>
            <p:cNvCxnSpPr/>
            <p:nvPr/>
          </p:nvCxnSpPr>
          <p:spPr>
            <a:xfrm rot="10800000">
              <a:off x="7162800" y="4724400"/>
              <a:ext cx="3047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147" name="Shape 147"/>
            <p:cNvCxnSpPr/>
            <p:nvPr/>
          </p:nvCxnSpPr>
          <p:spPr>
            <a:xfrm flipH="1" rot="10800000">
              <a:off x="6324600" y="5638799"/>
              <a:ext cx="152399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 have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access to each node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use an array where index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holds node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at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follow parent pointers to root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Return the root</a:t>
            </a: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5" name="Shape 155"/>
          <p:cNvSpPr/>
          <p:nvPr/>
        </p:nvSpPr>
        <p:spPr>
          <a:xfrm>
            <a:off x="3352800" y="3733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56" name="Shape 156"/>
          <p:cNvSpPr/>
          <p:nvPr/>
        </p:nvSpPr>
        <p:spPr>
          <a:xfrm>
            <a:off x="3657600" y="4648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57" name="Shape 157"/>
          <p:cNvSpPr/>
          <p:nvPr/>
        </p:nvSpPr>
        <p:spPr>
          <a:xfrm>
            <a:off x="4648200" y="3706812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158" name="Shape 158"/>
          <p:cNvSpPr/>
          <p:nvPr/>
        </p:nvSpPr>
        <p:spPr>
          <a:xfrm>
            <a:off x="7239000" y="4621212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159" name="Shape 159"/>
          <p:cNvSpPr/>
          <p:nvPr/>
        </p:nvSpPr>
        <p:spPr>
          <a:xfrm>
            <a:off x="6248400" y="4621212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160" name="Shape 160"/>
          <p:cNvSpPr/>
          <p:nvPr/>
        </p:nvSpPr>
        <p:spPr>
          <a:xfrm>
            <a:off x="5867400" y="5535612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161" name="Shape 161"/>
          <p:cNvSpPr/>
          <p:nvPr/>
        </p:nvSpPr>
        <p:spPr>
          <a:xfrm>
            <a:off x="6705600" y="3706812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162" name="Shape 162"/>
          <p:cNvCxnSpPr/>
          <p:nvPr/>
        </p:nvCxnSpPr>
        <p:spPr>
          <a:xfrm rot="10800000">
            <a:off x="3657600" y="41148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63" name="Shape 163"/>
          <p:cNvCxnSpPr/>
          <p:nvPr/>
        </p:nvCxnSpPr>
        <p:spPr>
          <a:xfrm flipH="1" rot="10800000">
            <a:off x="6553200" y="4087812"/>
            <a:ext cx="3047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64" name="Shape 164"/>
          <p:cNvCxnSpPr/>
          <p:nvPr/>
        </p:nvCxnSpPr>
        <p:spPr>
          <a:xfrm rot="10800000">
            <a:off x="7086600" y="4087812"/>
            <a:ext cx="3047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65" name="Shape 165"/>
          <p:cNvCxnSpPr/>
          <p:nvPr/>
        </p:nvCxnSpPr>
        <p:spPr>
          <a:xfrm flipH="1" rot="10800000">
            <a:off x="6172200" y="5002212"/>
            <a:ext cx="228600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66" name="Shape 166"/>
          <p:cNvSpPr txBox="1"/>
          <p:nvPr/>
        </p:nvSpPr>
        <p:spPr>
          <a:xfrm>
            <a:off x="1066800" y="4154457"/>
            <a:ext cx="1113781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(6)</a:t>
            </a:r>
          </a:p>
        </p:txBody>
      </p:sp>
      <p:sp>
        <p:nvSpPr>
          <p:cNvPr id="167" name="Shape 167"/>
          <p:cNvSpPr/>
          <p:nvPr/>
        </p:nvSpPr>
        <p:spPr>
          <a:xfrm>
            <a:off x="5651500" y="4849812"/>
            <a:ext cx="444500" cy="762000"/>
          </a:xfrm>
          <a:custGeom>
            <a:pathLst>
              <a:path extrusionOk="0" h="480" w="2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5943600" y="3859212"/>
            <a:ext cx="609600" cy="990600"/>
          </a:xfrm>
          <a:custGeom>
            <a:pathLst>
              <a:path extrusionOk="0" h="624" w="38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2133600" y="4171889"/>
            <a:ext cx="548347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7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Union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13716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x,y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roots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Else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roots of their trees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root of one to have parent be the root of the other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no limit on branching factor</a:t>
            </a:r>
          </a:p>
          <a:p>
            <a: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7" name="Shape 177"/>
          <p:cNvSpPr/>
          <p:nvPr/>
        </p:nvSpPr>
        <p:spPr>
          <a:xfrm>
            <a:off x="2895600" y="4114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8" name="Shape 178"/>
          <p:cNvSpPr/>
          <p:nvPr/>
        </p:nvSpPr>
        <p:spPr>
          <a:xfrm>
            <a:off x="3200400" y="5029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79" name="Shape 179"/>
          <p:cNvSpPr/>
          <p:nvPr/>
        </p:nvSpPr>
        <p:spPr>
          <a:xfrm>
            <a:off x="4648200" y="4114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180" name="Shape 180"/>
          <p:cNvSpPr/>
          <p:nvPr/>
        </p:nvSpPr>
        <p:spPr>
          <a:xfrm>
            <a:off x="6858000" y="5029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181" name="Shape 181"/>
          <p:cNvSpPr/>
          <p:nvPr/>
        </p:nvSpPr>
        <p:spPr>
          <a:xfrm>
            <a:off x="5867400" y="50292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182" name="Shape 182"/>
          <p:cNvSpPr/>
          <p:nvPr/>
        </p:nvSpPr>
        <p:spPr>
          <a:xfrm>
            <a:off x="5486400" y="59436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183" name="Shape 183"/>
          <p:cNvSpPr/>
          <p:nvPr/>
        </p:nvSpPr>
        <p:spPr>
          <a:xfrm>
            <a:off x="6324600" y="4114800"/>
            <a:ext cx="457200" cy="381000"/>
          </a:xfrm>
          <a:prstGeom prst="ellipse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cxnSp>
        <p:nvCxnSpPr>
          <p:cNvPr id="184" name="Shape 184"/>
          <p:cNvCxnSpPr/>
          <p:nvPr/>
        </p:nvCxnSpPr>
        <p:spPr>
          <a:xfrm rot="10800000">
            <a:off x="3200400" y="4495800"/>
            <a:ext cx="1523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85" name="Shape 185"/>
          <p:cNvCxnSpPr/>
          <p:nvPr/>
        </p:nvCxnSpPr>
        <p:spPr>
          <a:xfrm flipH="1" rot="10800000">
            <a:off x="6172200" y="4495800"/>
            <a:ext cx="3047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86" name="Shape 186"/>
          <p:cNvCxnSpPr/>
          <p:nvPr/>
        </p:nvCxnSpPr>
        <p:spPr>
          <a:xfrm rot="10800000">
            <a:off x="6705600" y="4495800"/>
            <a:ext cx="304799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87" name="Shape 187"/>
          <p:cNvCxnSpPr/>
          <p:nvPr/>
        </p:nvCxnSpPr>
        <p:spPr>
          <a:xfrm flipH="1" rot="10800000">
            <a:off x="5791200" y="5410200"/>
            <a:ext cx="228600" cy="533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88" name="Shape 188"/>
          <p:cNvSpPr/>
          <p:nvPr/>
        </p:nvSpPr>
        <p:spPr>
          <a:xfrm>
            <a:off x="3200400" y="3632201"/>
            <a:ext cx="3232150" cy="482600"/>
          </a:xfrm>
          <a:custGeom>
            <a:pathLst>
              <a:path extrusionOk="0" h="319" w="2392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838200" y="4629089"/>
            <a:ext cx="147989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(1,7)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