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1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1.xml" ContentType="application/vnd.openxmlformats-officedocument.presentationml.tags+xml"/>
  <Override PartName="/ppt/notesSlides/notesSlide13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14.xml" ContentType="application/vnd.openxmlformats-officedocument.presentationml.notesSlide+xml"/>
  <Override PartName="/ppt/tags/tag153.xml" ContentType="application/vnd.openxmlformats-officedocument.presentationml.tags+xml"/>
  <Override PartName="/ppt/notesSlides/notesSlide15.xml" ContentType="application/vnd.openxmlformats-officedocument.presentationml.notesSlide+xml"/>
  <Override PartName="/ppt/tags/tag154.xml" ContentType="application/vnd.openxmlformats-officedocument.presentationml.tags+xml"/>
  <Override PartName="/ppt/notesSlides/notesSlide16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17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18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notesSlides/notesSlide19.xml" ContentType="application/vnd.openxmlformats-officedocument.presentationml.notesSlide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notesSlides/notesSlide20.xml" ContentType="application/vnd.openxmlformats-officedocument.presentationml.notesSlide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notesSlides/notesSlide21.xml" ContentType="application/vnd.openxmlformats-officedocument.presentationml.notesSlide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notesSlides/notesSlide22.xml" ContentType="application/vnd.openxmlformats-officedocument.presentationml.notesSlide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notesSlides/notesSlide23.xml" ContentType="application/vnd.openxmlformats-officedocument.presentationml.notesSlide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notesSlides/notesSlide24.xml" ContentType="application/vnd.openxmlformats-officedocument.presentationml.notesSlide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notesSlides/notesSlide25.xml" ContentType="application/vnd.openxmlformats-officedocument.presentationml.notesSlide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notesSlides/notesSlide26.xml" ContentType="application/vnd.openxmlformats-officedocument.presentationml.notesSlide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27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3" r:id="rId3"/>
    <p:sldId id="352" r:id="rId4"/>
    <p:sldId id="359" r:id="rId5"/>
    <p:sldId id="357" r:id="rId6"/>
    <p:sldId id="285" r:id="rId7"/>
    <p:sldId id="286" r:id="rId8"/>
    <p:sldId id="320" r:id="rId9"/>
    <p:sldId id="321" r:id="rId10"/>
    <p:sldId id="319" r:id="rId11"/>
    <p:sldId id="328" r:id="rId12"/>
    <p:sldId id="322" r:id="rId13"/>
    <p:sldId id="329" r:id="rId14"/>
    <p:sldId id="288" r:id="rId15"/>
    <p:sldId id="351" r:id="rId16"/>
    <p:sldId id="334" r:id="rId17"/>
    <p:sldId id="324" r:id="rId18"/>
    <p:sldId id="323" r:id="rId19"/>
    <p:sldId id="358" r:id="rId20"/>
    <p:sldId id="340" r:id="rId21"/>
    <p:sldId id="341" r:id="rId22"/>
    <p:sldId id="350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36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504D"/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57" autoAdjust="0"/>
    <p:restoredTop sz="74648" autoAdjust="0"/>
  </p:normalViewPr>
  <p:slideViewPr>
    <p:cSldViewPr>
      <p:cViewPr varScale="1">
        <p:scale>
          <a:sx n="92" d="100"/>
          <a:sy n="92" d="100"/>
        </p:scale>
        <p:origin x="-8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664"/>
    </p:cViewPr>
  </p:sorterViewPr>
  <p:notesViewPr>
    <p:cSldViewPr snapToGrid="0" snapToObjects="1">
      <p:cViewPr varScale="1">
        <p:scale>
          <a:sx n="66" d="100"/>
          <a:sy n="66" d="100"/>
        </p:scale>
        <p:origin x="-3104" y="-11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6/30/15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160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470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40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72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 n</a:t>
            </a:r>
          </a:p>
          <a:p>
            <a:r>
              <a:rPr lang="en-US" dirty="0" smtClean="0"/>
              <a:t>Log (base 14) 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890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DC6826-9909-4381-820A-1A18B7ADEB82}" type="datetime1">
              <a:rPr lang="en-US" smtClean="0"/>
              <a:pPr/>
              <a:t>6/30/15</a:t>
            </a:fld>
            <a:endParaRPr lang="en-US" smtClean="0"/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24471-CBD9-43E2-97A0-C47258C8443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099" y="5448578"/>
            <a:ext cx="6248003" cy="3504835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5741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DC6826-9909-4381-820A-1A18B7ADEB82}" type="datetime1">
              <a:rPr lang="en-US" smtClean="0"/>
              <a:pPr/>
              <a:t>6/30/15</a:t>
            </a:fld>
            <a:endParaRPr lang="en-US" smtClean="0"/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24471-CBD9-43E2-97A0-C47258C8443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099" y="5448578"/>
            <a:ext cx="6248003" cy="3504835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4187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3EF31CF-DBC3-4232-86E0-4840F0E14BEB}" type="datetime1">
              <a:rPr lang="en-US" smtClean="0"/>
              <a:pPr/>
              <a:t>6/30/15</a:t>
            </a:fld>
            <a:endParaRPr lang="en-US" smtClean="0"/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26B6E-DE37-48DB-9E31-39383C2EE0B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Some tree calculations, for tree of height h:</a:t>
            </a:r>
            <a:br>
              <a:rPr lang="en-US" dirty="0" smtClean="0"/>
            </a:br>
            <a:r>
              <a:rPr lang="en-US" dirty="0" smtClean="0"/>
              <a:t>- Max number of leaves (perfect tree): 2^h </a:t>
            </a:r>
          </a:p>
          <a:p>
            <a:pPr marL="0" indent="0">
              <a:buFontTx/>
              <a:buNone/>
            </a:pPr>
            <a:r>
              <a:rPr lang="en-US" dirty="0" smtClean="0"/>
              <a:t>- Max number of nodes (perfect tree): 2^(h+1) – 1</a:t>
            </a:r>
          </a:p>
          <a:p>
            <a:pPr marL="0" indent="0">
              <a:buFontTx/>
              <a:buNone/>
            </a:pPr>
            <a:r>
              <a:rPr lang="en-US" dirty="0" smtClean="0"/>
              <a:t>- Min number of nodes/leaves (degenerate tree): h-1/1 </a:t>
            </a:r>
          </a:p>
          <a:p>
            <a:pPr marL="0" indent="0">
              <a:buFontTx/>
              <a:buNone/>
            </a:pPr>
            <a:r>
              <a:rPr lang="en-US" dirty="0" smtClean="0"/>
              <a:t>- What fraction of the tree is located in the last level of a perfect tree? ½ </a:t>
            </a:r>
          </a:p>
          <a:p>
            <a:r>
              <a:rPr lang="en-US" dirty="0" smtClean="0"/>
              <a:t>  - Average depth for N nodes: </a:t>
            </a:r>
            <a:r>
              <a:rPr lang="en-US" dirty="0" err="1" smtClean="0"/>
              <a:t>sqrt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r>
              <a:rPr lang="en-US" dirty="0" smtClean="0"/>
              <a:t>Bigger, so it’s not good enough!)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26048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40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with</a:t>
            </a:r>
            <a:r>
              <a:rPr lang="en-US" baseline="0" dirty="0" smtClean="0"/>
              <a:t> someone in the class and figure 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13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6/30/15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56646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6/30/15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44314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6/30/15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5744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783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6/30/15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12360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6/30/15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4337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6/30/15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76675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6/30/15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07264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6/30/15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65983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6/30/15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62606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6/30/15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58165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6/30/15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68531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6/30/15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On your own,</a:t>
            </a:r>
            <a:r>
              <a:rPr lang="en-US" baseline="0" dirty="0" smtClean="0"/>
              <a:t> what do you get when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7467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eg</a:t>
            </a:r>
            <a:r>
              <a:rPr lang="en-US" baseline="0" dirty="0" smtClean="0"/>
              <a:t> find sum of first n integers: memory? time? </a:t>
            </a:r>
          </a:p>
          <a:p>
            <a:r>
              <a:rPr lang="en-US" baseline="0" dirty="0" smtClean="0"/>
              <a:t>find first n </a:t>
            </a:r>
            <a:r>
              <a:rPr lang="en-US" baseline="0" dirty="0" err="1" smtClean="0"/>
              <a:t>fibonacci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ints</a:t>
            </a:r>
            <a:r>
              <a:rPr lang="en-US" baseline="0" dirty="0" smtClean="0"/>
              <a:t>: memory? time?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16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51035C4-0900-4AC4-AB20-9BDB4455411A}" type="datetime1">
              <a:rPr lang="en-US" smtClean="0"/>
              <a:pPr/>
              <a:t>6/30/15</a:t>
            </a:fld>
            <a:endParaRPr lang="en-US" smtClean="0"/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A3AF7-1B0A-4FB0-BEBB-C53D9019264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Implement comparable interface in java (&lt;,&gt;,=)</a:t>
            </a:r>
          </a:p>
        </p:txBody>
      </p:sp>
    </p:spTree>
    <p:extLst>
      <p:ext uri="{BB962C8B-B14F-4D97-AF65-F5344CB8AC3E}">
        <p14:creationId xmlns:p14="http://schemas.microsoft.com/office/powerpoint/2010/main" val="2981088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F663F1E-6428-482C-B65B-39CBDC20A3EA}" type="datetime1">
              <a:rPr lang="en-US" smtClean="0"/>
              <a:pPr/>
              <a:t>6/30/15</a:t>
            </a:fld>
            <a:endParaRPr lang="en-US" smtClean="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F3278-C466-43FE-A3A5-46A437F211E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8506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6/30/15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sorted linked list only has</a:t>
            </a:r>
            <a:r>
              <a:rPr lang="en-US" baseline="0" dirty="0" smtClean="0"/>
              <a:t> pointer to head</a:t>
            </a:r>
            <a:endParaRPr lang="en-US" dirty="0" smtClean="0"/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  <p:extLst>
      <p:ext uri="{BB962C8B-B14F-4D97-AF65-F5344CB8AC3E}">
        <p14:creationId xmlns:p14="http://schemas.microsoft.com/office/powerpoint/2010/main" val="1965984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00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84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the root?</a:t>
            </a:r>
            <a:r>
              <a:rPr lang="en-US" baseline="0" dirty="0" smtClean="0"/>
              <a:t> what are the leaves? what are the ancestors of L? in degree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out degree</a:t>
            </a:r>
          </a:p>
          <a:p>
            <a:r>
              <a:rPr lang="en-US" baseline="0" dirty="0" smtClean="0"/>
              <a:t>Depth of root is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1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23.xml"/><Relationship Id="rId20" Type="http://schemas.openxmlformats.org/officeDocument/2006/relationships/tags" Target="../tags/tag34.xml"/><Relationship Id="rId21" Type="http://schemas.openxmlformats.org/officeDocument/2006/relationships/tags" Target="../tags/tag35.xml"/><Relationship Id="rId22" Type="http://schemas.openxmlformats.org/officeDocument/2006/relationships/tags" Target="../tags/tag36.xml"/><Relationship Id="rId23" Type="http://schemas.openxmlformats.org/officeDocument/2006/relationships/tags" Target="../tags/tag37.xml"/><Relationship Id="rId24" Type="http://schemas.openxmlformats.org/officeDocument/2006/relationships/tags" Target="../tags/tag38.xml"/><Relationship Id="rId25" Type="http://schemas.openxmlformats.org/officeDocument/2006/relationships/tags" Target="../tags/tag39.xml"/><Relationship Id="rId26" Type="http://schemas.openxmlformats.org/officeDocument/2006/relationships/tags" Target="../tags/tag40.xml"/><Relationship Id="rId27" Type="http://schemas.openxmlformats.org/officeDocument/2006/relationships/tags" Target="../tags/tag41.xml"/><Relationship Id="rId28" Type="http://schemas.openxmlformats.org/officeDocument/2006/relationships/tags" Target="../tags/tag42.xml"/><Relationship Id="rId29" Type="http://schemas.openxmlformats.org/officeDocument/2006/relationships/tags" Target="../tags/tag43.xml"/><Relationship Id="rId30" Type="http://schemas.openxmlformats.org/officeDocument/2006/relationships/tags" Target="../tags/tag44.xml"/><Relationship Id="rId31" Type="http://schemas.openxmlformats.org/officeDocument/2006/relationships/slideLayout" Target="../slideLayouts/slideLayout2.xml"/><Relationship Id="rId32" Type="http://schemas.openxmlformats.org/officeDocument/2006/relationships/notesSlide" Target="../notesSlides/notesSlide9.xml"/><Relationship Id="rId10" Type="http://schemas.openxmlformats.org/officeDocument/2006/relationships/tags" Target="../tags/tag24.xml"/><Relationship Id="rId11" Type="http://schemas.openxmlformats.org/officeDocument/2006/relationships/tags" Target="../tags/tag25.xml"/><Relationship Id="rId12" Type="http://schemas.openxmlformats.org/officeDocument/2006/relationships/tags" Target="../tags/tag26.xml"/><Relationship Id="rId13" Type="http://schemas.openxmlformats.org/officeDocument/2006/relationships/tags" Target="../tags/tag27.xml"/><Relationship Id="rId14" Type="http://schemas.openxmlformats.org/officeDocument/2006/relationships/tags" Target="../tags/tag28.xml"/><Relationship Id="rId15" Type="http://schemas.openxmlformats.org/officeDocument/2006/relationships/tags" Target="../tags/tag29.xml"/><Relationship Id="rId16" Type="http://schemas.openxmlformats.org/officeDocument/2006/relationships/tags" Target="../tags/tag30.xml"/><Relationship Id="rId17" Type="http://schemas.openxmlformats.org/officeDocument/2006/relationships/tags" Target="../tags/tag31.xml"/><Relationship Id="rId18" Type="http://schemas.openxmlformats.org/officeDocument/2006/relationships/tags" Target="../tags/tag32.xml"/><Relationship Id="rId19" Type="http://schemas.openxmlformats.org/officeDocument/2006/relationships/tags" Target="../tags/tag33.xml"/><Relationship Id="rId1" Type="http://schemas.openxmlformats.org/officeDocument/2006/relationships/tags" Target="../tags/tag15.xml"/><Relationship Id="rId2" Type="http://schemas.openxmlformats.org/officeDocument/2006/relationships/tags" Target="../tags/tag16.xml"/><Relationship Id="rId3" Type="http://schemas.openxmlformats.org/officeDocument/2006/relationships/tags" Target="../tags/tag17.xml"/><Relationship Id="rId4" Type="http://schemas.openxmlformats.org/officeDocument/2006/relationships/tags" Target="../tags/tag18.xml"/><Relationship Id="rId5" Type="http://schemas.openxmlformats.org/officeDocument/2006/relationships/tags" Target="../tags/tag19.xml"/><Relationship Id="rId6" Type="http://schemas.openxmlformats.org/officeDocument/2006/relationships/tags" Target="../tags/tag20.xml"/><Relationship Id="rId7" Type="http://schemas.openxmlformats.org/officeDocument/2006/relationships/tags" Target="../tags/tag21.xml"/><Relationship Id="rId8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20" Type="http://schemas.openxmlformats.org/officeDocument/2006/relationships/tags" Target="../tags/tag64.xml"/><Relationship Id="rId21" Type="http://schemas.openxmlformats.org/officeDocument/2006/relationships/tags" Target="../tags/tag65.xml"/><Relationship Id="rId22" Type="http://schemas.openxmlformats.org/officeDocument/2006/relationships/tags" Target="../tags/tag66.xml"/><Relationship Id="rId23" Type="http://schemas.openxmlformats.org/officeDocument/2006/relationships/tags" Target="../tags/tag67.xml"/><Relationship Id="rId24" Type="http://schemas.openxmlformats.org/officeDocument/2006/relationships/tags" Target="../tags/tag68.xml"/><Relationship Id="rId25" Type="http://schemas.openxmlformats.org/officeDocument/2006/relationships/tags" Target="../tags/tag69.xml"/><Relationship Id="rId26" Type="http://schemas.openxmlformats.org/officeDocument/2006/relationships/tags" Target="../tags/tag70.xml"/><Relationship Id="rId27" Type="http://schemas.openxmlformats.org/officeDocument/2006/relationships/tags" Target="../tags/tag71.xml"/><Relationship Id="rId28" Type="http://schemas.openxmlformats.org/officeDocument/2006/relationships/tags" Target="../tags/tag72.xml"/><Relationship Id="rId29" Type="http://schemas.openxmlformats.org/officeDocument/2006/relationships/tags" Target="../tags/tag73.xml"/><Relationship Id="rId1" Type="http://schemas.openxmlformats.org/officeDocument/2006/relationships/tags" Target="../tags/tag45.xml"/><Relationship Id="rId2" Type="http://schemas.openxmlformats.org/officeDocument/2006/relationships/tags" Target="../tags/tag46.xml"/><Relationship Id="rId3" Type="http://schemas.openxmlformats.org/officeDocument/2006/relationships/tags" Target="../tags/tag47.xml"/><Relationship Id="rId4" Type="http://schemas.openxmlformats.org/officeDocument/2006/relationships/tags" Target="../tags/tag48.xml"/><Relationship Id="rId5" Type="http://schemas.openxmlformats.org/officeDocument/2006/relationships/tags" Target="../tags/tag49.xml"/><Relationship Id="rId30" Type="http://schemas.openxmlformats.org/officeDocument/2006/relationships/tags" Target="../tags/tag74.xml"/><Relationship Id="rId31" Type="http://schemas.openxmlformats.org/officeDocument/2006/relationships/tags" Target="../tags/tag75.xml"/><Relationship Id="rId32" Type="http://schemas.openxmlformats.org/officeDocument/2006/relationships/tags" Target="../tags/tag76.xml"/><Relationship Id="rId9" Type="http://schemas.openxmlformats.org/officeDocument/2006/relationships/tags" Target="../tags/tag53.xml"/><Relationship Id="rId6" Type="http://schemas.openxmlformats.org/officeDocument/2006/relationships/tags" Target="../tags/tag50.xml"/><Relationship Id="rId7" Type="http://schemas.openxmlformats.org/officeDocument/2006/relationships/tags" Target="../tags/tag51.xml"/><Relationship Id="rId8" Type="http://schemas.openxmlformats.org/officeDocument/2006/relationships/tags" Target="../tags/tag52.xml"/><Relationship Id="rId33" Type="http://schemas.openxmlformats.org/officeDocument/2006/relationships/tags" Target="../tags/tag77.xml"/><Relationship Id="rId34" Type="http://schemas.openxmlformats.org/officeDocument/2006/relationships/tags" Target="../tags/tag78.xml"/><Relationship Id="rId35" Type="http://schemas.openxmlformats.org/officeDocument/2006/relationships/tags" Target="../tags/tag79.xml"/><Relationship Id="rId36" Type="http://schemas.openxmlformats.org/officeDocument/2006/relationships/tags" Target="../tags/tag80.xml"/><Relationship Id="rId10" Type="http://schemas.openxmlformats.org/officeDocument/2006/relationships/tags" Target="../tags/tag54.xml"/><Relationship Id="rId11" Type="http://schemas.openxmlformats.org/officeDocument/2006/relationships/tags" Target="../tags/tag55.xml"/><Relationship Id="rId12" Type="http://schemas.openxmlformats.org/officeDocument/2006/relationships/tags" Target="../tags/tag56.xml"/><Relationship Id="rId13" Type="http://schemas.openxmlformats.org/officeDocument/2006/relationships/tags" Target="../tags/tag57.xml"/><Relationship Id="rId14" Type="http://schemas.openxmlformats.org/officeDocument/2006/relationships/tags" Target="../tags/tag58.xml"/><Relationship Id="rId15" Type="http://schemas.openxmlformats.org/officeDocument/2006/relationships/tags" Target="../tags/tag59.xml"/><Relationship Id="rId16" Type="http://schemas.openxmlformats.org/officeDocument/2006/relationships/tags" Target="../tags/tag60.xml"/><Relationship Id="rId17" Type="http://schemas.openxmlformats.org/officeDocument/2006/relationships/tags" Target="../tags/tag61.xml"/><Relationship Id="rId18" Type="http://schemas.openxmlformats.org/officeDocument/2006/relationships/tags" Target="../tags/tag62.xml"/><Relationship Id="rId19" Type="http://schemas.openxmlformats.org/officeDocument/2006/relationships/tags" Target="../tags/tag63.xml"/><Relationship Id="rId37" Type="http://schemas.openxmlformats.org/officeDocument/2006/relationships/tags" Target="../tags/tag81.xml"/><Relationship Id="rId38" Type="http://schemas.openxmlformats.org/officeDocument/2006/relationships/tags" Target="../tags/tag82.xml"/><Relationship Id="rId39" Type="http://schemas.openxmlformats.org/officeDocument/2006/relationships/tags" Target="../tags/tag83.xml"/><Relationship Id="rId40" Type="http://schemas.openxmlformats.org/officeDocument/2006/relationships/tags" Target="../tags/tag84.xml"/><Relationship Id="rId41" Type="http://schemas.openxmlformats.org/officeDocument/2006/relationships/slideLayout" Target="../slideLayouts/slideLayout2.xml"/><Relationship Id="rId4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93.xml"/><Relationship Id="rId20" Type="http://schemas.openxmlformats.org/officeDocument/2006/relationships/tags" Target="../tags/tag104.xml"/><Relationship Id="rId21" Type="http://schemas.openxmlformats.org/officeDocument/2006/relationships/tags" Target="../tags/tag105.xml"/><Relationship Id="rId22" Type="http://schemas.openxmlformats.org/officeDocument/2006/relationships/tags" Target="../tags/tag106.xml"/><Relationship Id="rId23" Type="http://schemas.openxmlformats.org/officeDocument/2006/relationships/tags" Target="../tags/tag107.xml"/><Relationship Id="rId24" Type="http://schemas.openxmlformats.org/officeDocument/2006/relationships/tags" Target="../tags/tag108.xml"/><Relationship Id="rId25" Type="http://schemas.openxmlformats.org/officeDocument/2006/relationships/tags" Target="../tags/tag109.xml"/><Relationship Id="rId26" Type="http://schemas.openxmlformats.org/officeDocument/2006/relationships/tags" Target="../tags/tag110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12.xml"/><Relationship Id="rId10" Type="http://schemas.openxmlformats.org/officeDocument/2006/relationships/tags" Target="../tags/tag94.xml"/><Relationship Id="rId11" Type="http://schemas.openxmlformats.org/officeDocument/2006/relationships/tags" Target="../tags/tag95.xml"/><Relationship Id="rId12" Type="http://schemas.openxmlformats.org/officeDocument/2006/relationships/tags" Target="../tags/tag96.xml"/><Relationship Id="rId13" Type="http://schemas.openxmlformats.org/officeDocument/2006/relationships/tags" Target="../tags/tag97.xml"/><Relationship Id="rId14" Type="http://schemas.openxmlformats.org/officeDocument/2006/relationships/tags" Target="../tags/tag98.xml"/><Relationship Id="rId15" Type="http://schemas.openxmlformats.org/officeDocument/2006/relationships/tags" Target="../tags/tag99.xml"/><Relationship Id="rId16" Type="http://schemas.openxmlformats.org/officeDocument/2006/relationships/tags" Target="../tags/tag100.xml"/><Relationship Id="rId17" Type="http://schemas.openxmlformats.org/officeDocument/2006/relationships/tags" Target="../tags/tag101.xml"/><Relationship Id="rId18" Type="http://schemas.openxmlformats.org/officeDocument/2006/relationships/tags" Target="../tags/tag102.xml"/><Relationship Id="rId19" Type="http://schemas.openxmlformats.org/officeDocument/2006/relationships/tags" Target="../tags/tag103.xml"/><Relationship Id="rId1" Type="http://schemas.openxmlformats.org/officeDocument/2006/relationships/tags" Target="../tags/tag85.xml"/><Relationship Id="rId2" Type="http://schemas.openxmlformats.org/officeDocument/2006/relationships/tags" Target="../tags/tag86.xml"/><Relationship Id="rId3" Type="http://schemas.openxmlformats.org/officeDocument/2006/relationships/tags" Target="../tags/tag87.xml"/><Relationship Id="rId4" Type="http://schemas.openxmlformats.org/officeDocument/2006/relationships/tags" Target="../tags/tag88.xml"/><Relationship Id="rId5" Type="http://schemas.openxmlformats.org/officeDocument/2006/relationships/tags" Target="../tags/tag89.xml"/><Relationship Id="rId6" Type="http://schemas.openxmlformats.org/officeDocument/2006/relationships/tags" Target="../tags/tag90.xml"/><Relationship Id="rId7" Type="http://schemas.openxmlformats.org/officeDocument/2006/relationships/tags" Target="../tags/tag91.xml"/><Relationship Id="rId8" Type="http://schemas.openxmlformats.org/officeDocument/2006/relationships/tags" Target="../tags/tag9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image" Target="../media/image3.png"/><Relationship Id="rId1" Type="http://schemas.openxmlformats.org/officeDocument/2006/relationships/tags" Target="../tags/tag111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0" Type="http://schemas.openxmlformats.org/officeDocument/2006/relationships/tags" Target="../tags/tag131.xml"/><Relationship Id="rId21" Type="http://schemas.openxmlformats.org/officeDocument/2006/relationships/tags" Target="../tags/tag132.xml"/><Relationship Id="rId22" Type="http://schemas.openxmlformats.org/officeDocument/2006/relationships/tags" Target="../tags/tag133.xml"/><Relationship Id="rId23" Type="http://schemas.openxmlformats.org/officeDocument/2006/relationships/tags" Target="../tags/tag134.xml"/><Relationship Id="rId24" Type="http://schemas.openxmlformats.org/officeDocument/2006/relationships/tags" Target="../tags/tag135.xml"/><Relationship Id="rId25" Type="http://schemas.openxmlformats.org/officeDocument/2006/relationships/tags" Target="../tags/tag136.xml"/><Relationship Id="rId26" Type="http://schemas.openxmlformats.org/officeDocument/2006/relationships/tags" Target="../tags/tag137.xml"/><Relationship Id="rId27" Type="http://schemas.openxmlformats.org/officeDocument/2006/relationships/tags" Target="../tags/tag138.xml"/><Relationship Id="rId28" Type="http://schemas.openxmlformats.org/officeDocument/2006/relationships/tags" Target="../tags/tag139.xml"/><Relationship Id="rId29" Type="http://schemas.openxmlformats.org/officeDocument/2006/relationships/tags" Target="../tags/tag140.xml"/><Relationship Id="rId1" Type="http://schemas.openxmlformats.org/officeDocument/2006/relationships/tags" Target="../tags/tag112.xml"/><Relationship Id="rId2" Type="http://schemas.openxmlformats.org/officeDocument/2006/relationships/tags" Target="../tags/tag113.xml"/><Relationship Id="rId3" Type="http://schemas.openxmlformats.org/officeDocument/2006/relationships/tags" Target="../tags/tag114.xml"/><Relationship Id="rId4" Type="http://schemas.openxmlformats.org/officeDocument/2006/relationships/tags" Target="../tags/tag115.xml"/><Relationship Id="rId5" Type="http://schemas.openxmlformats.org/officeDocument/2006/relationships/tags" Target="../tags/tag116.xml"/><Relationship Id="rId30" Type="http://schemas.openxmlformats.org/officeDocument/2006/relationships/tags" Target="../tags/tag141.xml"/><Relationship Id="rId31" Type="http://schemas.openxmlformats.org/officeDocument/2006/relationships/tags" Target="../tags/tag142.xml"/><Relationship Id="rId32" Type="http://schemas.openxmlformats.org/officeDocument/2006/relationships/tags" Target="../tags/tag143.xml"/><Relationship Id="rId9" Type="http://schemas.openxmlformats.org/officeDocument/2006/relationships/tags" Target="../tags/tag120.xml"/><Relationship Id="rId6" Type="http://schemas.openxmlformats.org/officeDocument/2006/relationships/tags" Target="../tags/tag117.xml"/><Relationship Id="rId7" Type="http://schemas.openxmlformats.org/officeDocument/2006/relationships/tags" Target="../tags/tag118.xml"/><Relationship Id="rId8" Type="http://schemas.openxmlformats.org/officeDocument/2006/relationships/tags" Target="../tags/tag119.xml"/><Relationship Id="rId33" Type="http://schemas.openxmlformats.org/officeDocument/2006/relationships/tags" Target="../tags/tag144.xml"/><Relationship Id="rId34" Type="http://schemas.openxmlformats.org/officeDocument/2006/relationships/tags" Target="../tags/tag145.xml"/><Relationship Id="rId35" Type="http://schemas.openxmlformats.org/officeDocument/2006/relationships/tags" Target="../tags/tag146.xml"/><Relationship Id="rId36" Type="http://schemas.openxmlformats.org/officeDocument/2006/relationships/tags" Target="../tags/tag147.xml"/><Relationship Id="rId10" Type="http://schemas.openxmlformats.org/officeDocument/2006/relationships/tags" Target="../tags/tag121.xml"/><Relationship Id="rId11" Type="http://schemas.openxmlformats.org/officeDocument/2006/relationships/tags" Target="../tags/tag122.xml"/><Relationship Id="rId12" Type="http://schemas.openxmlformats.org/officeDocument/2006/relationships/tags" Target="../tags/tag123.xml"/><Relationship Id="rId13" Type="http://schemas.openxmlformats.org/officeDocument/2006/relationships/tags" Target="../tags/tag124.xml"/><Relationship Id="rId14" Type="http://schemas.openxmlformats.org/officeDocument/2006/relationships/tags" Target="../tags/tag125.xml"/><Relationship Id="rId15" Type="http://schemas.openxmlformats.org/officeDocument/2006/relationships/tags" Target="../tags/tag126.xml"/><Relationship Id="rId16" Type="http://schemas.openxmlformats.org/officeDocument/2006/relationships/tags" Target="../tags/tag127.xml"/><Relationship Id="rId17" Type="http://schemas.openxmlformats.org/officeDocument/2006/relationships/tags" Target="../tags/tag128.xml"/><Relationship Id="rId18" Type="http://schemas.openxmlformats.org/officeDocument/2006/relationships/tags" Target="../tags/tag129.xml"/><Relationship Id="rId19" Type="http://schemas.openxmlformats.org/officeDocument/2006/relationships/tags" Target="../tags/tag130.xml"/><Relationship Id="rId37" Type="http://schemas.openxmlformats.org/officeDocument/2006/relationships/tags" Target="../tags/tag148.xml"/><Relationship Id="rId38" Type="http://schemas.openxmlformats.org/officeDocument/2006/relationships/tags" Target="../tags/tag149.xml"/><Relationship Id="rId39" Type="http://schemas.openxmlformats.org/officeDocument/2006/relationships/tags" Target="../tags/tag150.xml"/><Relationship Id="rId40" Type="http://schemas.openxmlformats.org/officeDocument/2006/relationships/tags" Target="../tags/tag151.xml"/><Relationship Id="rId41" Type="http://schemas.openxmlformats.org/officeDocument/2006/relationships/tags" Target="../tags/tag152.xml"/><Relationship Id="rId42" Type="http://schemas.openxmlformats.org/officeDocument/2006/relationships/slideLayout" Target="../slideLayouts/slideLayout2.xml"/><Relationship Id="rId43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5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5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tags" Target="../tags/tag165.xml"/><Relationship Id="rId12" Type="http://schemas.openxmlformats.org/officeDocument/2006/relationships/tags" Target="../tags/tag166.xml"/><Relationship Id="rId13" Type="http://schemas.openxmlformats.org/officeDocument/2006/relationships/tags" Target="../tags/tag167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7.xml"/><Relationship Id="rId1" Type="http://schemas.openxmlformats.org/officeDocument/2006/relationships/tags" Target="../tags/tag155.xml"/><Relationship Id="rId2" Type="http://schemas.openxmlformats.org/officeDocument/2006/relationships/tags" Target="../tags/tag156.xml"/><Relationship Id="rId3" Type="http://schemas.openxmlformats.org/officeDocument/2006/relationships/tags" Target="../tags/tag157.xml"/><Relationship Id="rId4" Type="http://schemas.openxmlformats.org/officeDocument/2006/relationships/tags" Target="../tags/tag158.xml"/><Relationship Id="rId5" Type="http://schemas.openxmlformats.org/officeDocument/2006/relationships/tags" Target="../tags/tag159.xml"/><Relationship Id="rId6" Type="http://schemas.openxmlformats.org/officeDocument/2006/relationships/tags" Target="../tags/tag160.xml"/><Relationship Id="rId7" Type="http://schemas.openxmlformats.org/officeDocument/2006/relationships/tags" Target="../tags/tag161.xml"/><Relationship Id="rId8" Type="http://schemas.openxmlformats.org/officeDocument/2006/relationships/tags" Target="../tags/tag162.xml"/><Relationship Id="rId9" Type="http://schemas.openxmlformats.org/officeDocument/2006/relationships/tags" Target="../tags/tag163.xml"/><Relationship Id="rId10" Type="http://schemas.openxmlformats.org/officeDocument/2006/relationships/tags" Target="../tags/tag16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176.xml"/><Relationship Id="rId20" Type="http://schemas.openxmlformats.org/officeDocument/2006/relationships/notesSlide" Target="../notesSlides/notesSlide18.xml"/><Relationship Id="rId10" Type="http://schemas.openxmlformats.org/officeDocument/2006/relationships/tags" Target="../tags/tag177.xml"/><Relationship Id="rId11" Type="http://schemas.openxmlformats.org/officeDocument/2006/relationships/tags" Target="../tags/tag178.xml"/><Relationship Id="rId12" Type="http://schemas.openxmlformats.org/officeDocument/2006/relationships/tags" Target="../tags/tag179.xml"/><Relationship Id="rId13" Type="http://schemas.openxmlformats.org/officeDocument/2006/relationships/tags" Target="../tags/tag180.xml"/><Relationship Id="rId14" Type="http://schemas.openxmlformats.org/officeDocument/2006/relationships/tags" Target="../tags/tag181.xml"/><Relationship Id="rId15" Type="http://schemas.openxmlformats.org/officeDocument/2006/relationships/tags" Target="../tags/tag182.xml"/><Relationship Id="rId16" Type="http://schemas.openxmlformats.org/officeDocument/2006/relationships/tags" Target="../tags/tag183.xml"/><Relationship Id="rId17" Type="http://schemas.openxmlformats.org/officeDocument/2006/relationships/tags" Target="../tags/tag184.xml"/><Relationship Id="rId18" Type="http://schemas.openxmlformats.org/officeDocument/2006/relationships/tags" Target="../tags/tag185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168.xml"/><Relationship Id="rId2" Type="http://schemas.openxmlformats.org/officeDocument/2006/relationships/tags" Target="../tags/tag169.xml"/><Relationship Id="rId3" Type="http://schemas.openxmlformats.org/officeDocument/2006/relationships/tags" Target="../tags/tag170.xml"/><Relationship Id="rId4" Type="http://schemas.openxmlformats.org/officeDocument/2006/relationships/tags" Target="../tags/tag171.xml"/><Relationship Id="rId5" Type="http://schemas.openxmlformats.org/officeDocument/2006/relationships/tags" Target="../tags/tag172.xml"/><Relationship Id="rId6" Type="http://schemas.openxmlformats.org/officeDocument/2006/relationships/tags" Target="../tags/tag173.xml"/><Relationship Id="rId7" Type="http://schemas.openxmlformats.org/officeDocument/2006/relationships/tags" Target="../tags/tag174.xml"/><Relationship Id="rId8" Type="http://schemas.openxmlformats.org/officeDocument/2006/relationships/tags" Target="../tags/tag175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194.xml"/><Relationship Id="rId20" Type="http://schemas.openxmlformats.org/officeDocument/2006/relationships/tags" Target="../tags/tag205.xml"/><Relationship Id="rId21" Type="http://schemas.openxmlformats.org/officeDocument/2006/relationships/tags" Target="../tags/tag206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9.xml"/><Relationship Id="rId10" Type="http://schemas.openxmlformats.org/officeDocument/2006/relationships/tags" Target="../tags/tag195.xml"/><Relationship Id="rId11" Type="http://schemas.openxmlformats.org/officeDocument/2006/relationships/tags" Target="../tags/tag196.xml"/><Relationship Id="rId12" Type="http://schemas.openxmlformats.org/officeDocument/2006/relationships/tags" Target="../tags/tag197.xml"/><Relationship Id="rId13" Type="http://schemas.openxmlformats.org/officeDocument/2006/relationships/tags" Target="../tags/tag198.xml"/><Relationship Id="rId14" Type="http://schemas.openxmlformats.org/officeDocument/2006/relationships/tags" Target="../tags/tag199.xml"/><Relationship Id="rId15" Type="http://schemas.openxmlformats.org/officeDocument/2006/relationships/tags" Target="../tags/tag200.xml"/><Relationship Id="rId16" Type="http://schemas.openxmlformats.org/officeDocument/2006/relationships/tags" Target="../tags/tag201.xml"/><Relationship Id="rId17" Type="http://schemas.openxmlformats.org/officeDocument/2006/relationships/tags" Target="../tags/tag202.xml"/><Relationship Id="rId18" Type="http://schemas.openxmlformats.org/officeDocument/2006/relationships/tags" Target="../tags/tag203.xml"/><Relationship Id="rId19" Type="http://schemas.openxmlformats.org/officeDocument/2006/relationships/tags" Target="../tags/tag204.xml"/><Relationship Id="rId1" Type="http://schemas.openxmlformats.org/officeDocument/2006/relationships/tags" Target="../tags/tag186.xml"/><Relationship Id="rId2" Type="http://schemas.openxmlformats.org/officeDocument/2006/relationships/tags" Target="../tags/tag187.xml"/><Relationship Id="rId3" Type="http://schemas.openxmlformats.org/officeDocument/2006/relationships/tags" Target="../tags/tag188.xml"/><Relationship Id="rId4" Type="http://schemas.openxmlformats.org/officeDocument/2006/relationships/tags" Target="../tags/tag189.xml"/><Relationship Id="rId5" Type="http://schemas.openxmlformats.org/officeDocument/2006/relationships/tags" Target="../tags/tag190.xml"/><Relationship Id="rId6" Type="http://schemas.openxmlformats.org/officeDocument/2006/relationships/tags" Target="../tags/tag191.xml"/><Relationship Id="rId7" Type="http://schemas.openxmlformats.org/officeDocument/2006/relationships/tags" Target="../tags/tag192.xml"/><Relationship Id="rId8" Type="http://schemas.openxmlformats.org/officeDocument/2006/relationships/tags" Target="../tags/tag193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215.xml"/><Relationship Id="rId20" Type="http://schemas.openxmlformats.org/officeDocument/2006/relationships/tags" Target="../tags/tag226.xml"/><Relationship Id="rId21" Type="http://schemas.openxmlformats.org/officeDocument/2006/relationships/tags" Target="../tags/tag227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0.xml"/><Relationship Id="rId10" Type="http://schemas.openxmlformats.org/officeDocument/2006/relationships/tags" Target="../tags/tag216.xml"/><Relationship Id="rId11" Type="http://schemas.openxmlformats.org/officeDocument/2006/relationships/tags" Target="../tags/tag217.xml"/><Relationship Id="rId12" Type="http://schemas.openxmlformats.org/officeDocument/2006/relationships/tags" Target="../tags/tag218.xml"/><Relationship Id="rId13" Type="http://schemas.openxmlformats.org/officeDocument/2006/relationships/tags" Target="../tags/tag219.xml"/><Relationship Id="rId14" Type="http://schemas.openxmlformats.org/officeDocument/2006/relationships/tags" Target="../tags/tag220.xml"/><Relationship Id="rId15" Type="http://schemas.openxmlformats.org/officeDocument/2006/relationships/tags" Target="../tags/tag221.xml"/><Relationship Id="rId16" Type="http://schemas.openxmlformats.org/officeDocument/2006/relationships/tags" Target="../tags/tag222.xml"/><Relationship Id="rId17" Type="http://schemas.openxmlformats.org/officeDocument/2006/relationships/tags" Target="../tags/tag223.xml"/><Relationship Id="rId18" Type="http://schemas.openxmlformats.org/officeDocument/2006/relationships/tags" Target="../tags/tag224.xml"/><Relationship Id="rId19" Type="http://schemas.openxmlformats.org/officeDocument/2006/relationships/tags" Target="../tags/tag225.xml"/><Relationship Id="rId1" Type="http://schemas.openxmlformats.org/officeDocument/2006/relationships/tags" Target="../tags/tag207.xml"/><Relationship Id="rId2" Type="http://schemas.openxmlformats.org/officeDocument/2006/relationships/tags" Target="../tags/tag208.xml"/><Relationship Id="rId3" Type="http://schemas.openxmlformats.org/officeDocument/2006/relationships/tags" Target="../tags/tag209.xml"/><Relationship Id="rId4" Type="http://schemas.openxmlformats.org/officeDocument/2006/relationships/tags" Target="../tags/tag210.xml"/><Relationship Id="rId5" Type="http://schemas.openxmlformats.org/officeDocument/2006/relationships/tags" Target="../tags/tag211.xml"/><Relationship Id="rId6" Type="http://schemas.openxmlformats.org/officeDocument/2006/relationships/tags" Target="../tags/tag212.xml"/><Relationship Id="rId7" Type="http://schemas.openxmlformats.org/officeDocument/2006/relationships/tags" Target="../tags/tag213.xml"/><Relationship Id="rId8" Type="http://schemas.openxmlformats.org/officeDocument/2006/relationships/tags" Target="../tags/tag214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236.xml"/><Relationship Id="rId20" Type="http://schemas.openxmlformats.org/officeDocument/2006/relationships/tags" Target="../tags/tag247.xml"/><Relationship Id="rId21" Type="http://schemas.openxmlformats.org/officeDocument/2006/relationships/tags" Target="../tags/tag24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1.xml"/><Relationship Id="rId10" Type="http://schemas.openxmlformats.org/officeDocument/2006/relationships/tags" Target="../tags/tag237.xml"/><Relationship Id="rId11" Type="http://schemas.openxmlformats.org/officeDocument/2006/relationships/tags" Target="../tags/tag238.xml"/><Relationship Id="rId12" Type="http://schemas.openxmlformats.org/officeDocument/2006/relationships/tags" Target="../tags/tag239.xml"/><Relationship Id="rId13" Type="http://schemas.openxmlformats.org/officeDocument/2006/relationships/tags" Target="../tags/tag240.xml"/><Relationship Id="rId14" Type="http://schemas.openxmlformats.org/officeDocument/2006/relationships/tags" Target="../tags/tag241.xml"/><Relationship Id="rId15" Type="http://schemas.openxmlformats.org/officeDocument/2006/relationships/tags" Target="../tags/tag242.xml"/><Relationship Id="rId16" Type="http://schemas.openxmlformats.org/officeDocument/2006/relationships/tags" Target="../tags/tag243.xml"/><Relationship Id="rId17" Type="http://schemas.openxmlformats.org/officeDocument/2006/relationships/tags" Target="../tags/tag244.xml"/><Relationship Id="rId18" Type="http://schemas.openxmlformats.org/officeDocument/2006/relationships/tags" Target="../tags/tag245.xml"/><Relationship Id="rId19" Type="http://schemas.openxmlformats.org/officeDocument/2006/relationships/tags" Target="../tags/tag246.xml"/><Relationship Id="rId1" Type="http://schemas.openxmlformats.org/officeDocument/2006/relationships/tags" Target="../tags/tag228.xml"/><Relationship Id="rId2" Type="http://schemas.openxmlformats.org/officeDocument/2006/relationships/tags" Target="../tags/tag229.xml"/><Relationship Id="rId3" Type="http://schemas.openxmlformats.org/officeDocument/2006/relationships/tags" Target="../tags/tag230.xml"/><Relationship Id="rId4" Type="http://schemas.openxmlformats.org/officeDocument/2006/relationships/tags" Target="../tags/tag231.xml"/><Relationship Id="rId5" Type="http://schemas.openxmlformats.org/officeDocument/2006/relationships/tags" Target="../tags/tag232.xml"/><Relationship Id="rId6" Type="http://schemas.openxmlformats.org/officeDocument/2006/relationships/tags" Target="../tags/tag233.xml"/><Relationship Id="rId7" Type="http://schemas.openxmlformats.org/officeDocument/2006/relationships/tags" Target="../tags/tag234.xml"/><Relationship Id="rId8" Type="http://schemas.openxmlformats.org/officeDocument/2006/relationships/tags" Target="../tags/tag235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257.xml"/><Relationship Id="rId20" Type="http://schemas.openxmlformats.org/officeDocument/2006/relationships/tags" Target="../tags/tag268.xml"/><Relationship Id="rId21" Type="http://schemas.openxmlformats.org/officeDocument/2006/relationships/tags" Target="../tags/tag269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2.xml"/><Relationship Id="rId10" Type="http://schemas.openxmlformats.org/officeDocument/2006/relationships/tags" Target="../tags/tag258.xml"/><Relationship Id="rId11" Type="http://schemas.openxmlformats.org/officeDocument/2006/relationships/tags" Target="../tags/tag259.xml"/><Relationship Id="rId12" Type="http://schemas.openxmlformats.org/officeDocument/2006/relationships/tags" Target="../tags/tag260.xml"/><Relationship Id="rId13" Type="http://schemas.openxmlformats.org/officeDocument/2006/relationships/tags" Target="../tags/tag261.xml"/><Relationship Id="rId14" Type="http://schemas.openxmlformats.org/officeDocument/2006/relationships/tags" Target="../tags/tag262.xml"/><Relationship Id="rId15" Type="http://schemas.openxmlformats.org/officeDocument/2006/relationships/tags" Target="../tags/tag263.xml"/><Relationship Id="rId16" Type="http://schemas.openxmlformats.org/officeDocument/2006/relationships/tags" Target="../tags/tag264.xml"/><Relationship Id="rId17" Type="http://schemas.openxmlformats.org/officeDocument/2006/relationships/tags" Target="../tags/tag265.xml"/><Relationship Id="rId18" Type="http://schemas.openxmlformats.org/officeDocument/2006/relationships/tags" Target="../tags/tag266.xml"/><Relationship Id="rId19" Type="http://schemas.openxmlformats.org/officeDocument/2006/relationships/tags" Target="../tags/tag267.xml"/><Relationship Id="rId1" Type="http://schemas.openxmlformats.org/officeDocument/2006/relationships/tags" Target="../tags/tag249.xml"/><Relationship Id="rId2" Type="http://schemas.openxmlformats.org/officeDocument/2006/relationships/tags" Target="../tags/tag250.xml"/><Relationship Id="rId3" Type="http://schemas.openxmlformats.org/officeDocument/2006/relationships/tags" Target="../tags/tag251.xml"/><Relationship Id="rId4" Type="http://schemas.openxmlformats.org/officeDocument/2006/relationships/tags" Target="../tags/tag252.xml"/><Relationship Id="rId5" Type="http://schemas.openxmlformats.org/officeDocument/2006/relationships/tags" Target="../tags/tag253.xml"/><Relationship Id="rId6" Type="http://schemas.openxmlformats.org/officeDocument/2006/relationships/tags" Target="../tags/tag254.xml"/><Relationship Id="rId7" Type="http://schemas.openxmlformats.org/officeDocument/2006/relationships/tags" Target="../tags/tag255.xml"/><Relationship Id="rId8" Type="http://schemas.openxmlformats.org/officeDocument/2006/relationships/tags" Target="../tags/tag256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278.xml"/><Relationship Id="rId20" Type="http://schemas.openxmlformats.org/officeDocument/2006/relationships/tags" Target="../tags/tag289.xml"/><Relationship Id="rId21" Type="http://schemas.openxmlformats.org/officeDocument/2006/relationships/tags" Target="../tags/tag290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3.xml"/><Relationship Id="rId10" Type="http://schemas.openxmlformats.org/officeDocument/2006/relationships/tags" Target="../tags/tag279.xml"/><Relationship Id="rId11" Type="http://schemas.openxmlformats.org/officeDocument/2006/relationships/tags" Target="../tags/tag280.xml"/><Relationship Id="rId12" Type="http://schemas.openxmlformats.org/officeDocument/2006/relationships/tags" Target="../tags/tag281.xml"/><Relationship Id="rId13" Type="http://schemas.openxmlformats.org/officeDocument/2006/relationships/tags" Target="../tags/tag282.xml"/><Relationship Id="rId14" Type="http://schemas.openxmlformats.org/officeDocument/2006/relationships/tags" Target="../tags/tag283.xml"/><Relationship Id="rId15" Type="http://schemas.openxmlformats.org/officeDocument/2006/relationships/tags" Target="../tags/tag284.xml"/><Relationship Id="rId16" Type="http://schemas.openxmlformats.org/officeDocument/2006/relationships/tags" Target="../tags/tag285.xml"/><Relationship Id="rId17" Type="http://schemas.openxmlformats.org/officeDocument/2006/relationships/tags" Target="../tags/tag286.xml"/><Relationship Id="rId18" Type="http://schemas.openxmlformats.org/officeDocument/2006/relationships/tags" Target="../tags/tag287.xml"/><Relationship Id="rId19" Type="http://schemas.openxmlformats.org/officeDocument/2006/relationships/tags" Target="../tags/tag288.xml"/><Relationship Id="rId1" Type="http://schemas.openxmlformats.org/officeDocument/2006/relationships/tags" Target="../tags/tag270.xml"/><Relationship Id="rId2" Type="http://schemas.openxmlformats.org/officeDocument/2006/relationships/tags" Target="../tags/tag271.xml"/><Relationship Id="rId3" Type="http://schemas.openxmlformats.org/officeDocument/2006/relationships/tags" Target="../tags/tag272.xml"/><Relationship Id="rId4" Type="http://schemas.openxmlformats.org/officeDocument/2006/relationships/tags" Target="../tags/tag273.xml"/><Relationship Id="rId5" Type="http://schemas.openxmlformats.org/officeDocument/2006/relationships/tags" Target="../tags/tag274.xml"/><Relationship Id="rId6" Type="http://schemas.openxmlformats.org/officeDocument/2006/relationships/tags" Target="../tags/tag275.xml"/><Relationship Id="rId7" Type="http://schemas.openxmlformats.org/officeDocument/2006/relationships/tags" Target="../tags/tag276.xml"/><Relationship Id="rId8" Type="http://schemas.openxmlformats.org/officeDocument/2006/relationships/tags" Target="../tags/tag277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299.xml"/><Relationship Id="rId20" Type="http://schemas.openxmlformats.org/officeDocument/2006/relationships/tags" Target="../tags/tag310.xml"/><Relationship Id="rId21" Type="http://schemas.openxmlformats.org/officeDocument/2006/relationships/tags" Target="../tags/tag311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4.xml"/><Relationship Id="rId10" Type="http://schemas.openxmlformats.org/officeDocument/2006/relationships/tags" Target="../tags/tag300.xml"/><Relationship Id="rId11" Type="http://schemas.openxmlformats.org/officeDocument/2006/relationships/tags" Target="../tags/tag301.xml"/><Relationship Id="rId12" Type="http://schemas.openxmlformats.org/officeDocument/2006/relationships/tags" Target="../tags/tag302.xml"/><Relationship Id="rId13" Type="http://schemas.openxmlformats.org/officeDocument/2006/relationships/tags" Target="../tags/tag303.xml"/><Relationship Id="rId14" Type="http://schemas.openxmlformats.org/officeDocument/2006/relationships/tags" Target="../tags/tag304.xml"/><Relationship Id="rId15" Type="http://schemas.openxmlformats.org/officeDocument/2006/relationships/tags" Target="../tags/tag305.xml"/><Relationship Id="rId16" Type="http://schemas.openxmlformats.org/officeDocument/2006/relationships/tags" Target="../tags/tag306.xml"/><Relationship Id="rId17" Type="http://schemas.openxmlformats.org/officeDocument/2006/relationships/tags" Target="../tags/tag307.xml"/><Relationship Id="rId18" Type="http://schemas.openxmlformats.org/officeDocument/2006/relationships/tags" Target="../tags/tag308.xml"/><Relationship Id="rId19" Type="http://schemas.openxmlformats.org/officeDocument/2006/relationships/tags" Target="../tags/tag309.xml"/><Relationship Id="rId1" Type="http://schemas.openxmlformats.org/officeDocument/2006/relationships/tags" Target="../tags/tag291.xml"/><Relationship Id="rId2" Type="http://schemas.openxmlformats.org/officeDocument/2006/relationships/tags" Target="../tags/tag292.xml"/><Relationship Id="rId3" Type="http://schemas.openxmlformats.org/officeDocument/2006/relationships/tags" Target="../tags/tag293.xml"/><Relationship Id="rId4" Type="http://schemas.openxmlformats.org/officeDocument/2006/relationships/tags" Target="../tags/tag294.xml"/><Relationship Id="rId5" Type="http://schemas.openxmlformats.org/officeDocument/2006/relationships/tags" Target="../tags/tag295.xml"/><Relationship Id="rId6" Type="http://schemas.openxmlformats.org/officeDocument/2006/relationships/tags" Target="../tags/tag296.xml"/><Relationship Id="rId7" Type="http://schemas.openxmlformats.org/officeDocument/2006/relationships/tags" Target="../tags/tag297.xml"/><Relationship Id="rId8" Type="http://schemas.openxmlformats.org/officeDocument/2006/relationships/tags" Target="../tags/tag298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320.xml"/><Relationship Id="rId20" Type="http://schemas.openxmlformats.org/officeDocument/2006/relationships/tags" Target="../tags/tag331.xml"/><Relationship Id="rId21" Type="http://schemas.openxmlformats.org/officeDocument/2006/relationships/tags" Target="../tags/tag332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5.xml"/><Relationship Id="rId10" Type="http://schemas.openxmlformats.org/officeDocument/2006/relationships/tags" Target="../tags/tag321.xml"/><Relationship Id="rId11" Type="http://schemas.openxmlformats.org/officeDocument/2006/relationships/tags" Target="../tags/tag322.xml"/><Relationship Id="rId12" Type="http://schemas.openxmlformats.org/officeDocument/2006/relationships/tags" Target="../tags/tag323.xml"/><Relationship Id="rId13" Type="http://schemas.openxmlformats.org/officeDocument/2006/relationships/tags" Target="../tags/tag324.xml"/><Relationship Id="rId14" Type="http://schemas.openxmlformats.org/officeDocument/2006/relationships/tags" Target="../tags/tag325.xml"/><Relationship Id="rId15" Type="http://schemas.openxmlformats.org/officeDocument/2006/relationships/tags" Target="../tags/tag326.xml"/><Relationship Id="rId16" Type="http://schemas.openxmlformats.org/officeDocument/2006/relationships/tags" Target="../tags/tag327.xml"/><Relationship Id="rId17" Type="http://schemas.openxmlformats.org/officeDocument/2006/relationships/tags" Target="../tags/tag328.xml"/><Relationship Id="rId18" Type="http://schemas.openxmlformats.org/officeDocument/2006/relationships/tags" Target="../tags/tag329.xml"/><Relationship Id="rId19" Type="http://schemas.openxmlformats.org/officeDocument/2006/relationships/tags" Target="../tags/tag330.xml"/><Relationship Id="rId1" Type="http://schemas.openxmlformats.org/officeDocument/2006/relationships/tags" Target="../tags/tag312.xml"/><Relationship Id="rId2" Type="http://schemas.openxmlformats.org/officeDocument/2006/relationships/tags" Target="../tags/tag313.xml"/><Relationship Id="rId3" Type="http://schemas.openxmlformats.org/officeDocument/2006/relationships/tags" Target="../tags/tag314.xml"/><Relationship Id="rId4" Type="http://schemas.openxmlformats.org/officeDocument/2006/relationships/tags" Target="../tags/tag315.xml"/><Relationship Id="rId5" Type="http://schemas.openxmlformats.org/officeDocument/2006/relationships/tags" Target="../tags/tag316.xml"/><Relationship Id="rId6" Type="http://schemas.openxmlformats.org/officeDocument/2006/relationships/tags" Target="../tags/tag317.xml"/><Relationship Id="rId7" Type="http://schemas.openxmlformats.org/officeDocument/2006/relationships/tags" Target="../tags/tag318.xml"/><Relationship Id="rId8" Type="http://schemas.openxmlformats.org/officeDocument/2006/relationships/tags" Target="../tags/tag319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341.xml"/><Relationship Id="rId20" Type="http://schemas.openxmlformats.org/officeDocument/2006/relationships/tags" Target="../tags/tag352.xml"/><Relationship Id="rId21" Type="http://schemas.openxmlformats.org/officeDocument/2006/relationships/tags" Target="../tags/tag353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6.xml"/><Relationship Id="rId10" Type="http://schemas.openxmlformats.org/officeDocument/2006/relationships/tags" Target="../tags/tag342.xml"/><Relationship Id="rId11" Type="http://schemas.openxmlformats.org/officeDocument/2006/relationships/tags" Target="../tags/tag343.xml"/><Relationship Id="rId12" Type="http://schemas.openxmlformats.org/officeDocument/2006/relationships/tags" Target="../tags/tag344.xml"/><Relationship Id="rId13" Type="http://schemas.openxmlformats.org/officeDocument/2006/relationships/tags" Target="../tags/tag345.xml"/><Relationship Id="rId14" Type="http://schemas.openxmlformats.org/officeDocument/2006/relationships/tags" Target="../tags/tag346.xml"/><Relationship Id="rId15" Type="http://schemas.openxmlformats.org/officeDocument/2006/relationships/tags" Target="../tags/tag347.xml"/><Relationship Id="rId16" Type="http://schemas.openxmlformats.org/officeDocument/2006/relationships/tags" Target="../tags/tag348.xml"/><Relationship Id="rId17" Type="http://schemas.openxmlformats.org/officeDocument/2006/relationships/tags" Target="../tags/tag349.xml"/><Relationship Id="rId18" Type="http://schemas.openxmlformats.org/officeDocument/2006/relationships/tags" Target="../tags/tag350.xml"/><Relationship Id="rId19" Type="http://schemas.openxmlformats.org/officeDocument/2006/relationships/tags" Target="../tags/tag351.xml"/><Relationship Id="rId1" Type="http://schemas.openxmlformats.org/officeDocument/2006/relationships/tags" Target="../tags/tag333.xml"/><Relationship Id="rId2" Type="http://schemas.openxmlformats.org/officeDocument/2006/relationships/tags" Target="../tags/tag334.xml"/><Relationship Id="rId3" Type="http://schemas.openxmlformats.org/officeDocument/2006/relationships/tags" Target="../tags/tag335.xml"/><Relationship Id="rId4" Type="http://schemas.openxmlformats.org/officeDocument/2006/relationships/tags" Target="../tags/tag336.xml"/><Relationship Id="rId5" Type="http://schemas.openxmlformats.org/officeDocument/2006/relationships/tags" Target="../tags/tag337.xml"/><Relationship Id="rId6" Type="http://schemas.openxmlformats.org/officeDocument/2006/relationships/tags" Target="../tags/tag338.xml"/><Relationship Id="rId7" Type="http://schemas.openxmlformats.org/officeDocument/2006/relationships/tags" Target="../tags/tag339.xml"/><Relationship Id="rId8" Type="http://schemas.openxmlformats.org/officeDocument/2006/relationships/tags" Target="../tags/tag340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362.xml"/><Relationship Id="rId20" Type="http://schemas.openxmlformats.org/officeDocument/2006/relationships/tags" Target="../tags/tag373.xml"/><Relationship Id="rId21" Type="http://schemas.openxmlformats.org/officeDocument/2006/relationships/tags" Target="../tags/tag374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7.xml"/><Relationship Id="rId10" Type="http://schemas.openxmlformats.org/officeDocument/2006/relationships/tags" Target="../tags/tag363.xml"/><Relationship Id="rId11" Type="http://schemas.openxmlformats.org/officeDocument/2006/relationships/tags" Target="../tags/tag364.xml"/><Relationship Id="rId12" Type="http://schemas.openxmlformats.org/officeDocument/2006/relationships/tags" Target="../tags/tag365.xml"/><Relationship Id="rId13" Type="http://schemas.openxmlformats.org/officeDocument/2006/relationships/tags" Target="../tags/tag366.xml"/><Relationship Id="rId14" Type="http://schemas.openxmlformats.org/officeDocument/2006/relationships/tags" Target="../tags/tag367.xml"/><Relationship Id="rId15" Type="http://schemas.openxmlformats.org/officeDocument/2006/relationships/tags" Target="../tags/tag368.xml"/><Relationship Id="rId16" Type="http://schemas.openxmlformats.org/officeDocument/2006/relationships/tags" Target="../tags/tag369.xml"/><Relationship Id="rId17" Type="http://schemas.openxmlformats.org/officeDocument/2006/relationships/tags" Target="../tags/tag370.xml"/><Relationship Id="rId18" Type="http://schemas.openxmlformats.org/officeDocument/2006/relationships/tags" Target="../tags/tag371.xml"/><Relationship Id="rId19" Type="http://schemas.openxmlformats.org/officeDocument/2006/relationships/tags" Target="../tags/tag372.xml"/><Relationship Id="rId1" Type="http://schemas.openxmlformats.org/officeDocument/2006/relationships/tags" Target="../tags/tag354.xml"/><Relationship Id="rId2" Type="http://schemas.openxmlformats.org/officeDocument/2006/relationships/tags" Target="../tags/tag355.xml"/><Relationship Id="rId3" Type="http://schemas.openxmlformats.org/officeDocument/2006/relationships/tags" Target="../tags/tag356.xml"/><Relationship Id="rId4" Type="http://schemas.openxmlformats.org/officeDocument/2006/relationships/tags" Target="../tags/tag357.xml"/><Relationship Id="rId5" Type="http://schemas.openxmlformats.org/officeDocument/2006/relationships/tags" Target="../tags/tag358.xml"/><Relationship Id="rId6" Type="http://schemas.openxmlformats.org/officeDocument/2006/relationships/tags" Target="../tags/tag359.xml"/><Relationship Id="rId7" Type="http://schemas.openxmlformats.org/officeDocument/2006/relationships/tags" Target="../tags/tag360.xml"/><Relationship Id="rId8" Type="http://schemas.openxmlformats.org/officeDocument/2006/relationships/tags" Target="../tags/tag36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1" Type="http://schemas.openxmlformats.org/officeDocument/2006/relationships/tags" Target="../tags/tag385.xml"/><Relationship Id="rId12" Type="http://schemas.openxmlformats.org/officeDocument/2006/relationships/tags" Target="../tags/tag386.xml"/><Relationship Id="rId13" Type="http://schemas.openxmlformats.org/officeDocument/2006/relationships/tags" Target="../tags/tag387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8.xml"/><Relationship Id="rId1" Type="http://schemas.openxmlformats.org/officeDocument/2006/relationships/tags" Target="../tags/tag375.xml"/><Relationship Id="rId2" Type="http://schemas.openxmlformats.org/officeDocument/2006/relationships/tags" Target="../tags/tag376.xml"/><Relationship Id="rId3" Type="http://schemas.openxmlformats.org/officeDocument/2006/relationships/tags" Target="../tags/tag377.xml"/><Relationship Id="rId4" Type="http://schemas.openxmlformats.org/officeDocument/2006/relationships/tags" Target="../tags/tag378.xml"/><Relationship Id="rId5" Type="http://schemas.openxmlformats.org/officeDocument/2006/relationships/tags" Target="../tags/tag379.xml"/><Relationship Id="rId6" Type="http://schemas.openxmlformats.org/officeDocument/2006/relationships/tags" Target="../tags/tag380.xml"/><Relationship Id="rId7" Type="http://schemas.openxmlformats.org/officeDocument/2006/relationships/tags" Target="../tags/tag381.xml"/><Relationship Id="rId8" Type="http://schemas.openxmlformats.org/officeDocument/2006/relationships/tags" Target="../tags/tag382.xml"/><Relationship Id="rId9" Type="http://schemas.openxmlformats.org/officeDocument/2006/relationships/tags" Target="../tags/tag383.xml"/><Relationship Id="rId10" Type="http://schemas.openxmlformats.org/officeDocument/2006/relationships/tags" Target="../tags/tag38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slideLayout" Target="../slideLayouts/slideLayout2.xml"/><Relationship Id="rId10" Type="http://schemas.openxmlformats.org/officeDocument/2006/relationships/notesSlide" Target="../notesSlides/notesSlide4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6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5: Dictionary ADTs; Binary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</a:p>
          <a:p>
            <a:r>
              <a:rPr lang="en-US" sz="2400" dirty="0" smtClean="0"/>
              <a:t>Summer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dictionary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There are many good data structures for (large) dictionaries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Binary trees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AVL trees</a:t>
            </a:r>
          </a:p>
          <a:p>
            <a:pPr marL="857250" lvl="1" indent="-457200"/>
            <a:r>
              <a:rPr lang="en-US" dirty="0" smtClean="0"/>
              <a:t>Binary search trees with </a:t>
            </a:r>
            <a:r>
              <a:rPr lang="en-US" i="1" dirty="0" smtClean="0"/>
              <a:t>guaranteed balancing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B-Trees</a:t>
            </a:r>
          </a:p>
          <a:p>
            <a:pPr marL="857250" lvl="1" indent="-457200"/>
            <a:r>
              <a:rPr lang="en-US" dirty="0" smtClean="0"/>
              <a:t>Also always balanced, but different and shallower</a:t>
            </a:r>
          </a:p>
          <a:p>
            <a:pPr marL="857250" lvl="1" indent="-457200"/>
            <a:r>
              <a:rPr lang="en-US" dirty="0" smtClean="0"/>
              <a:t>B-Trees are not the same as Binary Trees </a:t>
            </a:r>
          </a:p>
          <a:p>
            <a:pPr marL="1257300" lvl="2" indent="-457200"/>
            <a:r>
              <a:rPr lang="en-US" dirty="0" smtClean="0"/>
              <a:t>B-Trees generally have large branching factor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Hashtables</a:t>
            </a:r>
            <a:endParaRPr lang="en-US" dirty="0" smtClean="0"/>
          </a:p>
          <a:p>
            <a:pPr marL="857250" lvl="1" indent="-457200"/>
            <a:r>
              <a:rPr lang="en-US" dirty="0" smtClean="0"/>
              <a:t>Not tree-like at all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Skipping: Other balanced trees (e.g., red-black, splay)</a:t>
            </a:r>
          </a:p>
          <a:p>
            <a:pPr marL="457200" indent="-457200">
              <a:buNone/>
            </a:pP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terms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605463" y="1600200"/>
            <a:ext cx="2849562" cy="4038600"/>
            <a:chOff x="5605463" y="1600200"/>
            <a:chExt cx="2849562" cy="4038600"/>
          </a:xfrm>
        </p:grpSpPr>
        <p:sp>
          <p:nvSpPr>
            <p:cNvPr id="7" name="Oval 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81800" y="1600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A</a:t>
              </a:r>
            </a:p>
          </p:txBody>
        </p:sp>
        <p:cxnSp>
          <p:nvCxnSpPr>
            <p:cNvPr id="8" name="AutoShape 4"/>
            <p:cNvCxnSpPr>
              <a:cxnSpLocks noChangeShapeType="1"/>
              <a:stCxn id="7" idx="3"/>
              <a:endCxn id="11" idx="0"/>
            </p:cNvCxnSpPr>
            <p:nvPr>
              <p:custDataLst>
                <p:tags r:id="rId5"/>
              </p:custDataLst>
            </p:nvPr>
          </p:nvCxnSpPr>
          <p:spPr bwMode="auto">
            <a:xfrm flipH="1">
              <a:off x="6367463" y="2009775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" name="AutoShape 5"/>
            <p:cNvCxnSpPr>
              <a:cxnSpLocks noChangeShapeType="1"/>
              <a:stCxn id="7" idx="5"/>
              <a:endCxn id="17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7172325" y="20097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388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38863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8"/>
            <p:cNvCxnSpPr>
              <a:cxnSpLocks noChangeShapeType="1"/>
              <a:stCxn id="11" idx="4"/>
              <a:endCxn id="10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6367463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6054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722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15" name="AutoShape 11"/>
            <p:cNvCxnSpPr>
              <a:cxnSpLocks noChangeShapeType="1"/>
              <a:stCxn id="11" idx="5"/>
              <a:endCxn id="14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29388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11" idx="3"/>
              <a:endCxn id="13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834063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13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424738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</a:t>
              </a:r>
            </a:p>
          </p:txBody>
        </p:sp>
        <p:sp>
          <p:nvSpPr>
            <p:cNvPr id="18" name="Oval 1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24738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19" name="AutoShape 15"/>
            <p:cNvCxnSpPr>
              <a:cxnSpLocks noChangeShapeType="1"/>
              <a:stCxn id="17" idx="4"/>
              <a:endCxn id="18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7653338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8" idx="3"/>
              <a:endCxn id="23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7080250" y="37623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997825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22" name="AutoShape 18"/>
            <p:cNvCxnSpPr>
              <a:cxnSpLocks noChangeShapeType="1"/>
              <a:stCxn id="18" idx="5"/>
              <a:endCxn id="21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7815263" y="37623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1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851650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24" name="Oval 2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58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25" name="Oval 21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853113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26" name="Oval 22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34695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27" name="Oval 23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6350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28" name="Oval 2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845425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29" name="AutoShape 25"/>
            <p:cNvCxnSpPr>
              <a:cxnSpLocks noChangeShapeType="1"/>
              <a:stCxn id="23" idx="2"/>
              <a:endCxn id="25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6081713" y="44196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26"/>
            <p:cNvCxnSpPr>
              <a:cxnSpLocks noChangeShapeType="1"/>
              <a:stCxn id="23" idx="3"/>
              <a:endCxn id="27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6578600" y="46005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27"/>
            <p:cNvCxnSpPr>
              <a:cxnSpLocks noChangeShapeType="1"/>
              <a:stCxn id="23" idx="4"/>
              <a:endCxn id="24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7080250" y="46672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28"/>
            <p:cNvCxnSpPr>
              <a:cxnSpLocks noChangeShapeType="1"/>
              <a:stCxn id="23" idx="5"/>
              <a:endCxn id="26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7242175" y="46005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9"/>
            <p:cNvCxnSpPr>
              <a:cxnSpLocks noChangeShapeType="1"/>
              <a:stCxn id="23" idx="6"/>
              <a:endCxn id="28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7327900" y="44196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4" name="Text Box 3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0" y="1295400"/>
            <a:ext cx="1020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Tree </a:t>
            </a:r>
            <a:r>
              <a:rPr lang="en-US" b="1"/>
              <a:t>T</a:t>
            </a:r>
          </a:p>
        </p:txBody>
      </p:sp>
      <p:sp>
        <p:nvSpPr>
          <p:cNvPr id="35" name="Text Box 3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2193191"/>
            <a:ext cx="24384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Root 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Leaves </a:t>
            </a:r>
            <a:r>
              <a:rPr lang="en-US" sz="2000" dirty="0" smtClean="0">
                <a:solidFill>
                  <a:schemeClr val="accent2"/>
                </a:solidFill>
              </a:rPr>
              <a:t>(</a:t>
            </a:r>
            <a:r>
              <a:rPr lang="en-US" sz="2000" dirty="0">
                <a:solidFill>
                  <a:schemeClr val="accent2"/>
                </a:solidFill>
              </a:rPr>
              <a:t>tree</a:t>
            </a:r>
            <a:r>
              <a:rPr lang="en-US" sz="2000" dirty="0" smtClean="0">
                <a:solidFill>
                  <a:schemeClr val="accent2"/>
                </a:solidFill>
              </a:rPr>
              <a:t>)</a:t>
            </a:r>
            <a:endParaRPr lang="en-US" sz="2000" i="1" dirty="0" smtClean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Children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Parent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Siblings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Ancestors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err="1" smtClean="0">
                <a:solidFill>
                  <a:schemeClr val="accent2"/>
                </a:solidFill>
              </a:rPr>
              <a:t>Descendents</a:t>
            </a:r>
            <a:r>
              <a:rPr lang="en-US" sz="2000" i="1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err="1" smtClean="0">
                <a:solidFill>
                  <a:schemeClr val="accent2"/>
                </a:solidFill>
              </a:rPr>
              <a:t>Subtree</a:t>
            </a:r>
            <a:r>
              <a:rPr lang="en-US" sz="2000" i="1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2209800"/>
            <a:ext cx="2895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Depth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Height 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Degree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>
                <a:solidFill>
                  <a:schemeClr val="accent2"/>
                </a:solidFill>
              </a:rPr>
              <a:t>B</a:t>
            </a:r>
            <a:r>
              <a:rPr lang="en-US" sz="2000" i="1" dirty="0" smtClean="0">
                <a:solidFill>
                  <a:schemeClr val="accent2"/>
                </a:solidFill>
              </a:rPr>
              <a:t>ranching factor 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</a:p>
        </p:txBody>
      </p:sp>
    </p:spTree>
    <p:extLst>
      <p:ext uri="{BB962C8B-B14F-4D97-AF65-F5344CB8AC3E}">
        <p14:creationId xmlns:p14="http://schemas.microsoft.com/office/powerpoint/2010/main" val="1898448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  <p:bldP spid="3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tree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kinds of trees</a:t>
            </a:r>
          </a:p>
          <a:p>
            <a:pPr lvl="1"/>
            <a:r>
              <a:rPr lang="en-US" dirty="0" smtClean="0"/>
              <a:t>Binary trees, linked lists, etc…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 are many kinds of binary trees</a:t>
            </a:r>
          </a:p>
          <a:p>
            <a:pPr lvl="1"/>
            <a:r>
              <a:rPr lang="en-US" dirty="0" smtClean="0"/>
              <a:t>binary search tree, binary heaps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tree can be balanced or not</a:t>
            </a:r>
          </a:p>
          <a:p>
            <a:pPr lvl="1"/>
            <a:r>
              <a:rPr lang="en-US" dirty="0" smtClean="0"/>
              <a:t>A balanced tree with </a:t>
            </a:r>
            <a:r>
              <a:rPr lang="en-US" i="1" dirty="0" smtClean="0"/>
              <a:t>n</a:t>
            </a:r>
            <a:r>
              <a:rPr lang="en-US" dirty="0" smtClean="0"/>
              <a:t> nodes has a height of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Use different “balance conditions” to achieve this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Certain terms define trees with specific structure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Binary tree</a:t>
            </a:r>
            <a:r>
              <a:rPr lang="en-US" dirty="0" smtClean="0"/>
              <a:t>:  Each node has at most 2 children (branching factor 2)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-</a:t>
            </a:r>
            <a:r>
              <a:rPr lang="en-US" dirty="0" err="1" smtClean="0">
                <a:solidFill>
                  <a:schemeClr val="accent2"/>
                </a:solidFill>
              </a:rPr>
              <a:t>ary</a:t>
            </a:r>
            <a:r>
              <a:rPr lang="en-US" dirty="0" smtClean="0">
                <a:solidFill>
                  <a:schemeClr val="accent2"/>
                </a:solidFill>
              </a:rPr>
              <a:t> tree</a:t>
            </a:r>
            <a:r>
              <a:rPr lang="en-US" dirty="0" smtClean="0"/>
              <a:t>:    Each node has at most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children (branching factor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Perfect tree</a:t>
            </a:r>
            <a:r>
              <a:rPr lang="en-US" dirty="0" smtClean="0"/>
              <a:t>: Each </a:t>
            </a:r>
            <a:r>
              <a:rPr lang="en-US" dirty="0"/>
              <a:t>row </a:t>
            </a:r>
            <a:r>
              <a:rPr lang="en-US" dirty="0" smtClean="0"/>
              <a:t>completely full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Complete tree</a:t>
            </a:r>
            <a:r>
              <a:rPr lang="en-US" dirty="0" smtClean="0"/>
              <a:t>:  Each row completely full except maybe the bottom row, which is filled from left to right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1625600" y="4191000"/>
            <a:ext cx="2489200" cy="1143000"/>
            <a:chOff x="1625600" y="4267200"/>
            <a:chExt cx="2489200" cy="1143000"/>
          </a:xfrm>
        </p:grpSpPr>
        <p:sp>
          <p:nvSpPr>
            <p:cNvPr id="7" name="Oval 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159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83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" name="AutoShape 7"/>
            <p:cNvCxnSpPr>
              <a:cxnSpLocks noChangeShapeType="1"/>
              <a:stCxn id="7" idx="4"/>
              <a:endCxn id="8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2260600" y="43815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8"/>
            <p:cNvCxnSpPr>
              <a:cxnSpLocks noChangeShapeType="1"/>
              <a:stCxn id="7" idx="4"/>
              <a:endCxn id="9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2971800" y="43815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Oval 2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854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3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25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3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006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" name="AutoShape 32"/>
            <p:cNvCxnSpPr>
              <a:cxnSpLocks noChangeShapeType="1"/>
              <a:stCxn id="12" idx="4"/>
              <a:endCxn id="1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1727200" y="51244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33"/>
            <p:cNvCxnSpPr>
              <a:cxnSpLocks noChangeShapeType="1"/>
              <a:stCxn id="12" idx="4"/>
              <a:endCxn id="14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1955800" y="5124450"/>
              <a:ext cx="1524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3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4638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3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260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3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667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37"/>
            <p:cNvCxnSpPr>
              <a:cxnSpLocks noChangeShapeType="1"/>
              <a:stCxn id="17" idx="4"/>
              <a:endCxn id="18" idx="0"/>
            </p:cNvCxnSpPr>
            <p:nvPr>
              <p:custDataLst>
                <p:tags r:id="rId31"/>
              </p:custDataLst>
            </p:nvPr>
          </p:nvCxnSpPr>
          <p:spPr bwMode="auto">
            <a:xfrm flipH="1">
              <a:off x="23622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38"/>
            <p:cNvCxnSpPr>
              <a:cxnSpLocks noChangeShapeType="1"/>
              <a:stCxn id="17" idx="4"/>
              <a:endCxn id="19" idx="0"/>
            </p:cNvCxnSpPr>
            <p:nvPr>
              <p:custDataLst>
                <p:tags r:id="rId32"/>
              </p:custDataLst>
            </p:nvPr>
          </p:nvCxnSpPr>
          <p:spPr bwMode="auto">
            <a:xfrm>
              <a:off x="25654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39"/>
            <p:cNvCxnSpPr>
              <a:cxnSpLocks noChangeShapeType="1"/>
              <a:stCxn id="8" idx="4"/>
              <a:endCxn id="12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1955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40"/>
            <p:cNvCxnSpPr>
              <a:cxnSpLocks noChangeShapeType="1"/>
              <a:stCxn id="8" idx="4"/>
              <a:endCxn id="17" idx="1"/>
            </p:cNvCxnSpPr>
            <p:nvPr>
              <p:custDataLst>
                <p:tags r:id="rId34"/>
              </p:custDataLst>
            </p:nvPr>
          </p:nvCxnSpPr>
          <p:spPr bwMode="auto">
            <a:xfrm>
              <a:off x="2260600" y="4724400"/>
              <a:ext cx="2329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4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78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42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175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" name="AutoShape 44"/>
            <p:cNvCxnSpPr>
              <a:cxnSpLocks noChangeShapeType="1"/>
              <a:stCxn id="24" idx="4"/>
              <a:endCxn id="25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32766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9116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" name="AutoShape 51"/>
            <p:cNvCxnSpPr>
              <a:cxnSpLocks noChangeShapeType="1"/>
              <a:stCxn id="9" idx="4"/>
              <a:endCxn id="24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3479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52"/>
            <p:cNvCxnSpPr>
              <a:cxnSpLocks noChangeShapeType="1"/>
              <a:stCxn id="9" idx="4"/>
              <a:endCxn id="29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3784600" y="4724400"/>
              <a:ext cx="228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4978400" y="4191000"/>
            <a:ext cx="2616200" cy="1143000"/>
            <a:chOff x="1854200" y="4572000"/>
            <a:chExt cx="2616200" cy="1143000"/>
          </a:xfrm>
        </p:grpSpPr>
        <p:sp>
          <p:nvSpPr>
            <p:cNvPr id="32" name="Oval 5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49600" y="45720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5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438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5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962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" name="AutoShape 56"/>
            <p:cNvCxnSpPr>
              <a:cxnSpLocks noChangeShapeType="1"/>
              <a:stCxn id="32" idx="4"/>
              <a:endCxn id="33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2540000" y="46863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57"/>
            <p:cNvCxnSpPr>
              <a:cxnSpLocks noChangeShapeType="1"/>
              <a:stCxn id="32" idx="4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3251200" y="46863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5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828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5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542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6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3114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" name="AutoShape 61"/>
            <p:cNvCxnSpPr>
              <a:cxnSpLocks noChangeShapeType="1"/>
              <a:stCxn id="37" idx="4"/>
              <a:endCxn id="38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19558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62"/>
            <p:cNvCxnSpPr>
              <a:cxnSpLocks noChangeShapeType="1"/>
              <a:stCxn id="37" idx="4"/>
              <a:endCxn id="39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21844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8194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" name="AutoShape 68"/>
            <p:cNvCxnSpPr>
              <a:cxnSpLocks noChangeShapeType="1"/>
              <a:stCxn id="33" idx="4"/>
              <a:endCxn id="37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2184400" y="5029200"/>
              <a:ext cx="355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69"/>
            <p:cNvCxnSpPr>
              <a:cxnSpLocks noChangeShapeType="1"/>
              <a:stCxn id="33" idx="4"/>
              <a:endCxn id="42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2540000" y="5029200"/>
              <a:ext cx="3091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" name="Oval 7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576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7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" name="AutoShape 76"/>
            <p:cNvCxnSpPr>
              <a:cxnSpLocks noChangeShapeType="1"/>
              <a:stCxn id="34" idx="4"/>
              <a:endCxn id="45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37592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77"/>
            <p:cNvCxnSpPr>
              <a:cxnSpLocks noChangeShapeType="1"/>
              <a:stCxn id="34" idx="4"/>
              <a:endCxn id="46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0640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6" name="Content Placeholder 2"/>
          <p:cNvSpPr txBox="1">
            <a:spLocks/>
          </p:cNvSpPr>
          <p:nvPr/>
        </p:nvSpPr>
        <p:spPr bwMode="auto">
          <a:xfrm>
            <a:off x="685800" y="5486400"/>
            <a:ext cx="77724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 smtClean="0">
                <a:latin typeface="+mn-lt"/>
              </a:rPr>
              <a:t>What is the height of a 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perfect binary </a:t>
            </a:r>
            <a:r>
              <a:rPr lang="en-US" sz="2000" b="0" kern="0" dirty="0" smtClean="0">
                <a:latin typeface="+mn-lt"/>
              </a:rPr>
              <a:t>tree with 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n </a:t>
            </a:r>
            <a:r>
              <a:rPr lang="en-US" sz="2000" b="0" kern="0" dirty="0" smtClean="0">
                <a:latin typeface="+mn-lt"/>
              </a:rPr>
              <a:t>nodes?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 smtClean="0">
                <a:latin typeface="+mn-lt"/>
              </a:rPr>
              <a:t>A 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complete 14-ary</a:t>
            </a:r>
            <a:r>
              <a:rPr lang="en-US" sz="2000" b="0" kern="0" dirty="0" smtClean="0">
                <a:latin typeface="+mn-lt"/>
              </a:rPr>
              <a:t> tree?</a:t>
            </a:r>
            <a:endParaRPr lang="en-US" sz="2000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14907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Binary Trees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447800"/>
            <a:ext cx="82296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Binary tree</a:t>
            </a:r>
            <a:r>
              <a:rPr lang="en-US" dirty="0"/>
              <a:t>:  Each node has at most 2 children (branching factor 2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Binary tree is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root </a:t>
            </a:r>
            <a:r>
              <a:rPr lang="en-US" i="1" dirty="0" smtClean="0"/>
              <a:t>(with data)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left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i="1" dirty="0" smtClean="0"/>
              <a:t>(may be empty)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 right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i="1" dirty="0" smtClean="0"/>
              <a:t>(may be empty)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Representation:</a:t>
            </a:r>
          </a:p>
        </p:txBody>
      </p:sp>
      <p:sp>
        <p:nvSpPr>
          <p:cNvPr id="10244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632575" y="1981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cxnSp>
        <p:nvCxnSpPr>
          <p:cNvPr id="10245" name="AutoShape 1029"/>
          <p:cNvCxnSpPr>
            <a:cxnSpLocks noChangeShapeType="1"/>
            <a:stCxn id="10244" idx="3"/>
            <a:endCxn id="10247" idx="0"/>
          </p:cNvCxnSpPr>
          <p:nvPr>
            <p:custDataLst>
              <p:tags r:id="rId4"/>
            </p:custDataLst>
          </p:nvPr>
        </p:nvCxnSpPr>
        <p:spPr bwMode="auto">
          <a:xfrm flipH="1">
            <a:off x="6218238" y="2390775"/>
            <a:ext cx="481012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46" name="AutoShape 1030"/>
          <p:cNvCxnSpPr>
            <a:cxnSpLocks noChangeShapeType="1"/>
            <a:stCxn id="10244" idx="5"/>
            <a:endCxn id="10252" idx="0"/>
          </p:cNvCxnSpPr>
          <p:nvPr>
            <p:custDataLst>
              <p:tags r:id="rId5"/>
            </p:custDataLst>
          </p:nvPr>
        </p:nvCxnSpPr>
        <p:spPr bwMode="auto">
          <a:xfrm>
            <a:off x="7023100" y="2390775"/>
            <a:ext cx="481013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47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989638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0248" name="Oval 1034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4562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249" name="Oval 103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5230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cxnSp>
        <p:nvCxnSpPr>
          <p:cNvPr id="10250" name="AutoShape 1036"/>
          <p:cNvCxnSpPr>
            <a:cxnSpLocks noChangeShapeType="1"/>
            <a:stCxn id="10247" idx="5"/>
            <a:endCxn id="10249" idx="0"/>
          </p:cNvCxnSpPr>
          <p:nvPr>
            <p:custDataLst>
              <p:tags r:id="rId9"/>
            </p:custDataLst>
          </p:nvPr>
        </p:nvCxnSpPr>
        <p:spPr bwMode="auto">
          <a:xfrm>
            <a:off x="6380163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51" name="AutoShape 1037"/>
          <p:cNvCxnSpPr>
            <a:cxnSpLocks noChangeShapeType="1"/>
            <a:stCxn id="10247" idx="3"/>
            <a:endCxn id="10248" idx="0"/>
          </p:cNvCxnSpPr>
          <p:nvPr>
            <p:custDataLst>
              <p:tags r:id="rId10"/>
            </p:custDataLst>
          </p:nvPr>
        </p:nvCxnSpPr>
        <p:spPr bwMode="auto">
          <a:xfrm flipH="1">
            <a:off x="5684838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2" name="Oval 103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275513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253" name="Oval 1039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0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cxnSp>
        <p:nvCxnSpPr>
          <p:cNvPr id="10254" name="AutoShape 1040"/>
          <p:cNvCxnSpPr>
            <a:cxnSpLocks noChangeShapeType="1"/>
            <a:stCxn id="10252" idx="4"/>
            <a:endCxn id="10253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485856" y="3371056"/>
            <a:ext cx="381000" cy="344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55" name="AutoShape 1041"/>
          <p:cNvCxnSpPr>
            <a:cxnSpLocks noChangeShapeType="1"/>
            <a:stCxn id="10253" idx="3"/>
            <a:endCxn id="10258" idx="0"/>
          </p:cNvCxnSpPr>
          <p:nvPr>
            <p:custDataLst>
              <p:tags r:id="rId14"/>
            </p:custDataLst>
          </p:nvPr>
        </p:nvCxnSpPr>
        <p:spPr bwMode="auto">
          <a:xfrm rot="5400000">
            <a:off x="7161213" y="4046257"/>
            <a:ext cx="447955" cy="6035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6" name="Oval 1042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229600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cxnSp>
        <p:nvCxnSpPr>
          <p:cNvPr id="10257" name="AutoShape 1043"/>
          <p:cNvCxnSpPr>
            <a:cxnSpLocks noChangeShapeType="1"/>
            <a:endCxn id="10256" idx="0"/>
          </p:cNvCxnSpPr>
          <p:nvPr>
            <p:custDataLst>
              <p:tags r:id="rId16"/>
            </p:custDataLst>
          </p:nvPr>
        </p:nvCxnSpPr>
        <p:spPr bwMode="auto">
          <a:xfrm>
            <a:off x="8001000" y="4124044"/>
            <a:ext cx="457200" cy="4479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8" name="Oval 104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854825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sp>
        <p:nvSpPr>
          <p:cNvPr id="10259" name="Oval 104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5012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J</a:t>
            </a:r>
          </a:p>
        </p:txBody>
      </p:sp>
      <p:sp>
        <p:nvSpPr>
          <p:cNvPr id="10260" name="Oval 104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35317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I</a:t>
            </a:r>
          </a:p>
        </p:txBody>
      </p:sp>
      <p:cxnSp>
        <p:nvCxnSpPr>
          <p:cNvPr id="10261" name="AutoShape 1051"/>
          <p:cNvCxnSpPr>
            <a:cxnSpLocks noChangeShapeType="1"/>
            <a:stCxn id="10258" idx="3"/>
            <a:endCxn id="10260" idx="0"/>
          </p:cNvCxnSpPr>
          <p:nvPr>
            <p:custDataLst>
              <p:tags r:id="rId20"/>
            </p:custDataLst>
          </p:nvPr>
        </p:nvCxnSpPr>
        <p:spPr bwMode="auto">
          <a:xfrm flipH="1">
            <a:off x="6581775" y="4981575"/>
            <a:ext cx="33972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62" name="AutoShape 1053"/>
          <p:cNvCxnSpPr>
            <a:cxnSpLocks noChangeShapeType="1"/>
            <a:stCxn id="10258" idx="5"/>
            <a:endCxn id="10259" idx="0"/>
          </p:cNvCxnSpPr>
          <p:nvPr>
            <p:custDataLst>
              <p:tags r:id="rId21"/>
            </p:custDataLst>
          </p:nvPr>
        </p:nvCxnSpPr>
        <p:spPr bwMode="auto">
          <a:xfrm>
            <a:off x="7245350" y="4981575"/>
            <a:ext cx="33337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1059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2209800" y="4191000"/>
            <a:ext cx="1447800" cy="1266825"/>
            <a:chOff x="2256" y="3408"/>
            <a:chExt cx="768" cy="672"/>
          </a:xfrm>
        </p:grpSpPr>
        <p:sp>
          <p:nvSpPr>
            <p:cNvPr id="10264" name="Rectangle 105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10265" name="Rectangle 105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right </a:t>
              </a:r>
            </a:p>
            <a:p>
              <a:pPr algn="ctr"/>
              <a:r>
                <a:rPr lang="en-US" sz="1600" dirty="0"/>
                <a:t>pointer</a:t>
              </a:r>
            </a:p>
          </p:txBody>
        </p:sp>
        <p:sp>
          <p:nvSpPr>
            <p:cNvPr id="10266" name="Rectangle 105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left</a:t>
              </a:r>
            </a:p>
            <a:p>
              <a:pPr algn="ctr"/>
              <a:r>
                <a:rPr lang="en-US" sz="1600"/>
                <a:t>pointer</a:t>
              </a:r>
            </a:p>
          </p:txBody>
        </p:sp>
      </p:grpSp>
      <p:sp>
        <p:nvSpPr>
          <p:cNvPr id="27" name="Rectangle 1027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62000" y="5486400"/>
            <a:ext cx="449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 dictionary,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will include a key and a value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Binary Tree Representation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4" name="Picture 3" descr="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1143000"/>
            <a:ext cx="85217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973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Binary Trees: Some Numbers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Recall: height of a tree = longest path from root to leaf (count edges)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For binary tree of height </a:t>
            </a:r>
            <a:r>
              <a:rPr lang="en-US" i="1" dirty="0" smtClean="0"/>
              <a:t>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max # of nodes: 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max # of leaves: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leaves: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nodes: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29286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29718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/>
              <a:t>, for perfect tree</a:t>
            </a:r>
            <a:endParaRPr lang="en-US" sz="2000" i="1" baseline="30000"/>
          </a:p>
        </p:txBody>
      </p:sp>
      <p:sp>
        <p:nvSpPr>
          <p:cNvPr id="29286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3810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 baseline="30000"/>
              <a:t>+1</a:t>
            </a:r>
            <a:r>
              <a:rPr lang="en-US" sz="2000"/>
              <a:t> – 1, for perfect tree</a:t>
            </a:r>
          </a:p>
        </p:txBody>
      </p:sp>
      <p:sp>
        <p:nvSpPr>
          <p:cNvPr id="29287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648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1, for “list” tree</a:t>
            </a:r>
            <a:endParaRPr lang="en-US" sz="2000" i="1" baseline="30000"/>
          </a:p>
        </p:txBody>
      </p:sp>
      <p:sp>
        <p:nvSpPr>
          <p:cNvPr id="29287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5410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i="1"/>
              <a:t>h</a:t>
            </a:r>
            <a:r>
              <a:rPr lang="en-US" sz="2000"/>
              <a:t>+1, for “list” tree</a:t>
            </a:r>
            <a:endParaRPr lang="en-US" sz="2000" i="1" baseline="30000"/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2667000"/>
            <a:ext cx="16764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accent2"/>
                </a:solidFill>
              </a:rPr>
              <a:t>2</a:t>
            </a:r>
            <a:r>
              <a:rPr lang="en-US" sz="3200" i="1" baseline="30000" dirty="0" smtClean="0">
                <a:solidFill>
                  <a:schemeClr val="accent2"/>
                </a:solidFill>
              </a:rPr>
              <a:t>h+1</a:t>
            </a:r>
            <a:r>
              <a:rPr lang="en-US" sz="3200" i="1" dirty="0" smtClean="0">
                <a:solidFill>
                  <a:schemeClr val="accent2"/>
                </a:solidFill>
              </a:rPr>
              <a:t>-1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514600" y="3352800"/>
            <a:ext cx="167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accent2"/>
                </a:solidFill>
              </a:rPr>
              <a:t>2</a:t>
            </a:r>
            <a:r>
              <a:rPr lang="en-US" sz="3200" i="1" baseline="30000" dirty="0" smtClean="0">
                <a:solidFill>
                  <a:schemeClr val="accent2"/>
                </a:solidFill>
              </a:rPr>
              <a:t>h 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1402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62200" y="49022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h </a:t>
            </a:r>
            <a:r>
              <a:rPr lang="en-US" sz="3200" i="1" dirty="0" smtClean="0">
                <a:solidFill>
                  <a:schemeClr val="accent2"/>
                </a:solidFill>
              </a:rPr>
              <a:t>+ </a:t>
            </a:r>
            <a:r>
              <a:rPr lang="en-US" sz="3200" i="1" dirty="0">
                <a:solidFill>
                  <a:schemeClr val="accent2"/>
                </a:solidFill>
              </a:rPr>
              <a:t>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" y="5486400"/>
            <a:ext cx="640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2"/>
                </a:solidFill>
              </a:rPr>
              <a:t>For n nodes, we cannot </a:t>
            </a:r>
            <a:r>
              <a:rPr lang="en-US" i="1" dirty="0">
                <a:solidFill>
                  <a:schemeClr val="accent2"/>
                </a:solidFill>
              </a:rPr>
              <a:t>do better than </a:t>
            </a:r>
            <a:r>
              <a:rPr lang="en-US" i="1" dirty="0" smtClean="0">
                <a:solidFill>
                  <a:schemeClr val="accent2"/>
                </a:solidFill>
              </a:rPr>
              <a:t>O(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>
                <a:solidFill>
                  <a:schemeClr val="accent2"/>
                </a:solidFill>
              </a:rPr>
              <a:t> n) height and </a:t>
            </a:r>
            <a:r>
              <a:rPr lang="en-US" i="1" dirty="0">
                <a:solidFill>
                  <a:schemeClr val="accent2"/>
                </a:solidFill>
              </a:rPr>
              <a:t>we </a:t>
            </a:r>
            <a:r>
              <a:rPr lang="en-US" i="1" dirty="0" smtClean="0">
                <a:solidFill>
                  <a:schemeClr val="accent2"/>
                </a:solidFill>
              </a:rPr>
              <a:t>want to avoid O(n) height</a:t>
            </a:r>
            <a:endParaRPr lang="en-US" i="1" baseline="30000" dirty="0">
              <a:solidFill>
                <a:schemeClr val="accent2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715000" y="2286000"/>
            <a:ext cx="2717800" cy="2209800"/>
            <a:chOff x="1625600" y="4267200"/>
            <a:chExt cx="2489200" cy="1143000"/>
          </a:xfrm>
        </p:grpSpPr>
        <p:sp>
          <p:nvSpPr>
            <p:cNvPr id="17" name="Oval 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159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683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7"/>
            <p:cNvCxnSpPr>
              <a:cxnSpLocks noChangeShapeType="1"/>
              <a:stCxn id="17" idx="4"/>
              <a:endCxn id="18" idx="0"/>
            </p:cNvCxnSpPr>
            <p:nvPr>
              <p:custDataLst>
                <p:tags r:id="rId22"/>
              </p:custDataLst>
            </p:nvPr>
          </p:nvCxnSpPr>
          <p:spPr bwMode="auto">
            <a:xfrm flipH="1">
              <a:off x="2260600" y="43815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8"/>
            <p:cNvCxnSpPr>
              <a:cxnSpLocks noChangeShapeType="1"/>
              <a:stCxn id="17" idx="4"/>
              <a:endCxn id="19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2971800" y="43815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29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854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30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625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31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006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" name="AutoShape 32"/>
            <p:cNvCxnSpPr>
              <a:cxnSpLocks noChangeShapeType="1"/>
              <a:stCxn id="22" idx="4"/>
              <a:endCxn id="23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1727200" y="51244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33"/>
            <p:cNvCxnSpPr>
              <a:cxnSpLocks noChangeShapeType="1"/>
              <a:stCxn id="22" idx="4"/>
              <a:endCxn id="24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1955800" y="5124450"/>
              <a:ext cx="1524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34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638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260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667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" name="AutoShape 37"/>
            <p:cNvCxnSpPr>
              <a:cxnSpLocks noChangeShapeType="1"/>
              <a:stCxn id="27" idx="4"/>
              <a:endCxn id="28" idx="0"/>
            </p:cNvCxnSpPr>
            <p:nvPr>
              <p:custDataLst>
                <p:tags r:id="rId32"/>
              </p:custDataLst>
            </p:nvPr>
          </p:nvCxnSpPr>
          <p:spPr bwMode="auto">
            <a:xfrm flipH="1">
              <a:off x="23622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38"/>
            <p:cNvCxnSpPr>
              <a:cxnSpLocks noChangeShapeType="1"/>
              <a:stCxn id="27" idx="4"/>
              <a:endCxn id="29" idx="0"/>
            </p:cNvCxnSpPr>
            <p:nvPr>
              <p:custDataLst>
                <p:tags r:id="rId33"/>
              </p:custDataLst>
            </p:nvPr>
          </p:nvCxnSpPr>
          <p:spPr bwMode="auto">
            <a:xfrm>
              <a:off x="25654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39"/>
            <p:cNvCxnSpPr>
              <a:cxnSpLocks noChangeShapeType="1"/>
              <a:stCxn id="18" idx="4"/>
              <a:endCxn id="22" idx="0"/>
            </p:cNvCxnSpPr>
            <p:nvPr>
              <p:custDataLst>
                <p:tags r:id="rId34"/>
              </p:custDataLst>
            </p:nvPr>
          </p:nvCxnSpPr>
          <p:spPr bwMode="auto">
            <a:xfrm flipH="1">
              <a:off x="1955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40"/>
            <p:cNvCxnSpPr>
              <a:cxnSpLocks noChangeShapeType="1"/>
              <a:stCxn id="18" idx="4"/>
              <a:endCxn id="27" idx="1"/>
            </p:cNvCxnSpPr>
            <p:nvPr>
              <p:custDataLst>
                <p:tags r:id="rId35"/>
              </p:custDataLst>
            </p:nvPr>
          </p:nvCxnSpPr>
          <p:spPr bwMode="auto">
            <a:xfrm>
              <a:off x="2260600" y="4724400"/>
              <a:ext cx="2329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4" name="Oval 41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78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4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175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" name="AutoShape 44"/>
            <p:cNvCxnSpPr>
              <a:cxnSpLocks noChangeShapeType="1"/>
              <a:stCxn id="34" idx="4"/>
              <a:endCxn id="35" idx="0"/>
            </p:cNvCxnSpPr>
            <p:nvPr>
              <p:custDataLst>
                <p:tags r:id="rId38"/>
              </p:custDataLst>
            </p:nvPr>
          </p:nvCxnSpPr>
          <p:spPr bwMode="auto">
            <a:xfrm flipH="1">
              <a:off x="32766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46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9116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8" name="AutoShape 51"/>
            <p:cNvCxnSpPr>
              <a:cxnSpLocks noChangeShapeType="1"/>
              <a:stCxn id="19" idx="4"/>
              <a:endCxn id="34" idx="0"/>
            </p:cNvCxnSpPr>
            <p:nvPr>
              <p:custDataLst>
                <p:tags r:id="rId40"/>
              </p:custDataLst>
            </p:nvPr>
          </p:nvCxnSpPr>
          <p:spPr bwMode="auto">
            <a:xfrm flipH="1">
              <a:off x="3479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9" name="AutoShape 52"/>
            <p:cNvCxnSpPr>
              <a:cxnSpLocks noChangeShapeType="1"/>
              <a:stCxn id="19" idx="4"/>
              <a:endCxn id="37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3784600" y="4724400"/>
              <a:ext cx="228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6553200" y="4953000"/>
            <a:ext cx="1219200" cy="1676400"/>
            <a:chOff x="1897062" y="4267200"/>
            <a:chExt cx="1176338" cy="1200150"/>
          </a:xfrm>
        </p:grpSpPr>
        <p:sp>
          <p:nvSpPr>
            <p:cNvPr id="41" name="Oval 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530474" y="46672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4" name="AutoShape 7"/>
            <p:cNvCxnSpPr>
              <a:cxnSpLocks noChangeShapeType="1"/>
              <a:stCxn id="41" idx="4"/>
              <a:endCxn id="4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2632074" y="4381500"/>
              <a:ext cx="339726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6" name="Oval 2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259012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3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897062" y="53530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9" name="AutoShape 32"/>
            <p:cNvCxnSpPr>
              <a:cxnSpLocks noChangeShapeType="1"/>
              <a:stCxn id="46" idx="4"/>
              <a:endCxn id="47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1998662" y="5124450"/>
              <a:ext cx="36195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6" name="AutoShape 39"/>
            <p:cNvCxnSpPr>
              <a:cxnSpLocks noChangeShapeType="1"/>
              <a:stCxn id="42" idx="4"/>
              <a:endCxn id="46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2360612" y="4781550"/>
              <a:ext cx="271462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7668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 animBg="1"/>
      <p:bldP spid="292869" grpId="0" animBg="1"/>
      <p:bldP spid="292870" grpId="0" animBg="1"/>
      <p:bldP spid="8" grpId="0"/>
      <p:bldP spid="9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the height of a tree with root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		</a:t>
            </a:r>
            <a:r>
              <a:rPr lang="en-US" sz="2000" i="1" kern="0" dirty="0" smtClean="0">
                <a:latin typeface="Courier New" pitchFamily="49" charset="0"/>
              </a:rPr>
              <a:t>???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the height of a tree with root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9050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(root ==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-1;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</a:t>
            </a:r>
            <a:r>
              <a:rPr lang="en-US" sz="2000" kern="0" baseline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baseline="0" dirty="0" smtClean="0">
                <a:latin typeface="Courier New" pitchFamily="49" charset="0"/>
              </a:rPr>
              <a:t> 1 + max(</a:t>
            </a:r>
            <a:r>
              <a:rPr lang="en-US" sz="2000" kern="0" baseline="0" dirty="0" err="1" smtClean="0">
                <a:latin typeface="Courier New" pitchFamily="49" charset="0"/>
              </a:rPr>
              <a:t>treeHeight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root.left</a:t>
            </a:r>
            <a:r>
              <a:rPr lang="en-US" sz="2000" kern="0" dirty="0" smtClean="0">
                <a:latin typeface="Courier New" pitchFamily="49" charset="0"/>
              </a:rPr>
              <a:t>),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root.right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19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Running time for tree with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– single pass over tree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Note: non-recursive is painful – need your own stack of pending nodes; much easier to use recursion’s call stack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	</a:t>
            </a:r>
            <a:endParaRPr lang="en-US" dirty="0" smtClean="0">
              <a:solidFill>
                <a:schemeClr val="accent2"/>
              </a:solidFill>
            </a:endParaRP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5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Announcements</a:t>
            </a:r>
          </a:p>
          <a:p>
            <a:pPr>
              <a:buFontTx/>
              <a:buChar char="-"/>
            </a:pPr>
            <a:r>
              <a:rPr lang="en-US" dirty="0" smtClean="0"/>
              <a:t>Homework 1 due </a:t>
            </a:r>
            <a:r>
              <a:rPr lang="en-US" dirty="0" smtClean="0">
                <a:solidFill>
                  <a:srgbClr val="0000FF"/>
                </a:solidFill>
              </a:rPr>
              <a:t>TODAY</a:t>
            </a:r>
            <a:r>
              <a:rPr lang="en-US" dirty="0" smtClean="0"/>
              <a:t> at 10:59pm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Homework 2 out</a:t>
            </a:r>
          </a:p>
          <a:p>
            <a:pPr lvl="1">
              <a:buFontTx/>
              <a:buChar char="-"/>
            </a:pPr>
            <a:r>
              <a:rPr lang="en-US" dirty="0" smtClean="0"/>
              <a:t>Due online next </a:t>
            </a:r>
            <a:r>
              <a:rPr lang="en-US" smtClean="0"/>
              <a:t>Friday </a:t>
            </a:r>
            <a:r>
              <a:rPr lang="en-US" smtClean="0"/>
              <a:t>10:59 pm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b="1" dirty="0" smtClean="0"/>
              <a:t>Today’s Topics</a:t>
            </a:r>
            <a:endParaRPr lang="en-US" sz="1000" dirty="0" smtClean="0"/>
          </a:p>
          <a:p>
            <a:r>
              <a:rPr lang="en-US" dirty="0" smtClean="0"/>
              <a:t>Finish Asymptotic Analysis</a:t>
            </a:r>
          </a:p>
          <a:p>
            <a:r>
              <a:rPr lang="en-US" dirty="0" smtClean="0"/>
              <a:t>Dictionary ADT (a.k.a. Map): associate keys with values</a:t>
            </a:r>
          </a:p>
          <a:p>
            <a:pPr lvl="1"/>
            <a:r>
              <a:rPr lang="en-US" dirty="0" smtClean="0"/>
              <a:t>Extremely common</a:t>
            </a:r>
          </a:p>
          <a:p>
            <a:r>
              <a:rPr lang="en-US" dirty="0" smtClean="0"/>
              <a:t>Binary Trees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2" name="TextBox 1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26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7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8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4995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5673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131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2" name="TextBox 31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5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643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1" name="TextBox 30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0363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0701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7518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3411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53400" y="1962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88624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629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53400" y="1962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88624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458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7960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/>
              <a:t>Analysis </a:t>
            </a:r>
            <a:r>
              <a:rPr lang="en-US" dirty="0" smtClean="0"/>
              <a:t>can </a:t>
            </a:r>
            <a:r>
              <a:rPr lang="en-US" dirty="0"/>
              <a:t>be about:</a:t>
            </a:r>
          </a:p>
          <a:p>
            <a:pPr>
              <a:lnSpc>
                <a:spcPct val="150000"/>
              </a:lnSpc>
            </a:pPr>
            <a:r>
              <a:rPr lang="en-US" dirty="0"/>
              <a:t>The problem or the algorithm (usually algorithm)</a:t>
            </a:r>
          </a:p>
          <a:p>
            <a:pPr>
              <a:lnSpc>
                <a:spcPct val="150000"/>
              </a:lnSpc>
            </a:pPr>
            <a:r>
              <a:rPr lang="en-US" dirty="0"/>
              <a:t>Time or space (usually time)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Best</a:t>
            </a:r>
            <a:r>
              <a:rPr lang="en-US" dirty="0"/>
              <a:t>-, worst-, or average-case (usually worst)</a:t>
            </a:r>
          </a:p>
          <a:p>
            <a:pPr>
              <a:lnSpc>
                <a:spcPct val="150000"/>
              </a:lnSpc>
            </a:pPr>
            <a:r>
              <a:rPr lang="en-US" dirty="0"/>
              <a:t>Upper-, lower-, or tight-bound  (usually </a:t>
            </a:r>
            <a:r>
              <a:rPr lang="en-US" dirty="0" smtClean="0"/>
              <a:t>upper)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most common thing we will do is give an O </a:t>
            </a:r>
            <a:r>
              <a:rPr lang="en-US" dirty="0" smtClean="0">
                <a:solidFill>
                  <a:schemeClr val="accent2"/>
                </a:solidFill>
              </a:rPr>
              <a:t>upper bound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running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chemeClr val="accent2"/>
                </a:solidFill>
              </a:rPr>
              <a:t>algorithm.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396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+ * 2 4 5</a:t>
            </a:r>
          </a:p>
          <a:p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2 * 4 + 5</a:t>
            </a:r>
          </a:p>
          <a:p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2 4 * 5 +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67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Addendum: Timing vs. Big-O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Big-O</a:t>
            </a:r>
          </a:p>
          <a:p>
            <a:pPr lvl="1"/>
            <a:r>
              <a:rPr lang="en-US" dirty="0" smtClean="0"/>
              <a:t>Examine the algorithm itself, not the implementation</a:t>
            </a:r>
          </a:p>
          <a:p>
            <a:pPr lvl="1"/>
            <a:r>
              <a:rPr lang="en-US" dirty="0" smtClean="0"/>
              <a:t>Reason about performance as a function of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small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, an algorithm with worse asymptotic complexity might be </a:t>
            </a:r>
            <a:r>
              <a:rPr lang="en-US" dirty="0" smtClean="0"/>
              <a:t>faster</a:t>
            </a:r>
            <a:endParaRPr lang="en-US" i="1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Timing </a:t>
            </a:r>
          </a:p>
          <a:p>
            <a:pPr lvl="1"/>
            <a:r>
              <a:rPr lang="en-US" dirty="0" smtClean="0"/>
              <a:t>Compare implementations</a:t>
            </a:r>
          </a:p>
          <a:p>
            <a:pPr lvl="1"/>
            <a:r>
              <a:rPr lang="en-US" dirty="0" smtClean="0"/>
              <a:t>Focus on data sets other than worst case</a:t>
            </a:r>
          </a:p>
          <a:p>
            <a:pPr lvl="1"/>
            <a:r>
              <a:rPr lang="en-US" dirty="0" smtClean="0"/>
              <a:t>Determine what the constants actually are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519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Let’s take a breath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 we’ve covered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imple ADTs: stacks, queues, lists</a:t>
            </a:r>
          </a:p>
          <a:p>
            <a:pPr lvl="1"/>
            <a:r>
              <a:rPr lang="en-US" dirty="0" smtClean="0"/>
              <a:t>Some math (proof by induction)</a:t>
            </a:r>
          </a:p>
          <a:p>
            <a:pPr lvl="1"/>
            <a:r>
              <a:rPr lang="en-US" dirty="0" smtClean="0"/>
              <a:t>Algorithm analysis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symptotic notation (Big-Oh)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Coming up….</a:t>
            </a:r>
            <a:endParaRPr lang="en-US" dirty="0"/>
          </a:p>
          <a:p>
            <a:pPr lvl="1"/>
            <a:r>
              <a:rPr lang="en-US" dirty="0" smtClean="0"/>
              <a:t>Many more ADTs!</a:t>
            </a:r>
          </a:p>
          <a:p>
            <a:pPr lvl="2"/>
            <a:r>
              <a:rPr lang="en-US" dirty="0" smtClean="0"/>
              <a:t>Starting with dictionaries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416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7772400" cy="762000"/>
          </a:xfrm>
        </p:spPr>
        <p:txBody>
          <a:bodyPr/>
          <a:lstStyle/>
          <a:p>
            <a:r>
              <a:rPr lang="en-US" dirty="0" smtClean="0"/>
              <a:t>The Dictionary (a.k.a. Map) ADT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447800"/>
            <a:ext cx="3962400" cy="4953000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set of (key, value) pairs</a:t>
            </a:r>
          </a:p>
          <a:p>
            <a:pPr lvl="1"/>
            <a:r>
              <a:rPr lang="en-US" dirty="0" smtClean="0"/>
              <a:t>keys must be comparable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733800" y="1676400"/>
            <a:ext cx="5105400" cy="4495800"/>
            <a:chOff x="3733800" y="1676400"/>
            <a:chExt cx="5105400" cy="4495800"/>
          </a:xfrm>
        </p:grpSpPr>
        <p:sp>
          <p:nvSpPr>
            <p:cNvPr id="17" name="Rectangl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715000" y="1676400"/>
              <a:ext cx="3124200" cy="4495800"/>
            </a:xfrm>
            <a:prstGeom prst="rect">
              <a:avLst/>
            </a:prstGeom>
            <a:noFill/>
            <a:ln w="50800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1800" dirty="0" err="1" smtClean="0">
                  <a:solidFill>
                    <a:srgbClr val="9900CC"/>
                  </a:solidFill>
                </a:rPr>
                <a:t>lauren</a:t>
              </a:r>
              <a:r>
                <a:rPr lang="en-US" sz="1800" dirty="0">
                  <a:solidFill>
                    <a:schemeClr val="accent2"/>
                  </a:solidFill>
                </a:rPr>
                <a:t/>
              </a:r>
              <a:br>
                <a:rPr lang="en-US" sz="1800" dirty="0">
                  <a:solidFill>
                    <a:schemeClr val="accent2"/>
                  </a:solidFill>
                </a:rPr>
              </a:br>
              <a:r>
                <a:rPr lang="en-US" sz="1800" dirty="0" smtClean="0">
                  <a:solidFill>
                    <a:srgbClr val="339933"/>
                  </a:solidFill>
                </a:rPr>
                <a:t>Lauren Milne</a:t>
              </a:r>
            </a:p>
            <a:p>
              <a:pPr>
                <a:spcBef>
                  <a:spcPct val="20000"/>
                </a:spcBef>
              </a:pPr>
              <a:r>
                <a:rPr lang="en-US" sz="1800" dirty="0">
                  <a:solidFill>
                    <a:srgbClr val="339933"/>
                  </a:solidFill>
                </a:rPr>
                <a:t> </a:t>
              </a:r>
              <a:r>
                <a:rPr lang="en-US" sz="1800" dirty="0" smtClean="0">
                  <a:solidFill>
                    <a:srgbClr val="339933"/>
                  </a:solidFill>
                </a:rPr>
                <a:t>     OH: Mon 1.30-2.30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339933"/>
                  </a:solidFill>
                </a:rPr>
                <a:t>	…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–"/>
              </a:pPr>
              <a:endParaRPr lang="en-US" sz="1800" dirty="0">
                <a:solidFill>
                  <a:schemeClr val="accent2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1800" dirty="0" err="1" smtClean="0">
                  <a:solidFill>
                    <a:srgbClr val="9900CC"/>
                  </a:solidFill>
                </a:rPr>
                <a:t>mert</a:t>
              </a:r>
              <a:r>
                <a:rPr lang="en-US" sz="1800" dirty="0">
                  <a:solidFill>
                    <a:schemeClr val="accent2"/>
                  </a:solidFill>
                </a:rPr>
                <a:t/>
              </a:r>
              <a:br>
                <a:rPr lang="en-US" sz="1800" dirty="0">
                  <a:solidFill>
                    <a:schemeClr val="accent2"/>
                  </a:solidFill>
                </a:rPr>
              </a:br>
              <a:r>
                <a:rPr lang="en-US" sz="1800" dirty="0" err="1" smtClean="0">
                  <a:solidFill>
                    <a:srgbClr val="339933"/>
                  </a:solidFill>
                </a:rPr>
                <a:t>Mert</a:t>
              </a:r>
              <a:r>
                <a:rPr lang="en-US" sz="1800" dirty="0" smtClean="0">
                  <a:solidFill>
                    <a:srgbClr val="339933"/>
                  </a:solidFill>
                </a:rPr>
                <a:t> </a:t>
              </a:r>
              <a:r>
                <a:rPr lang="en-US" sz="1800" dirty="0" err="1" smtClean="0">
                  <a:solidFill>
                    <a:srgbClr val="339933"/>
                  </a:solidFill>
                </a:rPr>
                <a:t>Saglam</a:t>
              </a:r>
              <a:endParaRPr lang="en-US" sz="1800" dirty="0" smtClean="0">
                <a:solidFill>
                  <a:srgbClr val="339933"/>
                </a:solidFill>
              </a:endParaRPr>
            </a:p>
            <a:p>
              <a:pPr>
                <a:spcBef>
                  <a:spcPct val="20000"/>
                </a:spcBef>
              </a:pPr>
              <a:r>
                <a:rPr lang="en-US" sz="1800" dirty="0">
                  <a:solidFill>
                    <a:srgbClr val="339933"/>
                  </a:solidFill>
                </a:rPr>
                <a:t> </a:t>
              </a:r>
              <a:r>
                <a:rPr lang="en-US" sz="1800" dirty="0" smtClean="0">
                  <a:solidFill>
                    <a:srgbClr val="339933"/>
                  </a:solidFill>
                </a:rPr>
                <a:t>     OH: Wed 4-5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339933"/>
                  </a:solidFill>
                </a:rPr>
                <a:t>	…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–"/>
              </a:pPr>
              <a:endParaRPr lang="en-US" sz="1800" dirty="0">
                <a:solidFill>
                  <a:schemeClr val="accent2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1800" dirty="0" smtClean="0">
                  <a:solidFill>
                    <a:srgbClr val="9900CC"/>
                  </a:solidFill>
                </a:rPr>
                <a:t>Mauricio</a:t>
              </a:r>
            </a:p>
            <a:p>
              <a:pPr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9900CC"/>
                  </a:solidFill>
                </a:rPr>
                <a:t>      </a:t>
              </a:r>
              <a:r>
                <a:rPr lang="en-US" sz="1800" dirty="0" smtClean="0">
                  <a:solidFill>
                    <a:srgbClr val="339933"/>
                  </a:solidFill>
                </a:rPr>
                <a:t>Mauricio Hernandez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>
                <a:spcBef>
                  <a:spcPct val="20000"/>
                </a:spcBef>
              </a:pPr>
              <a:r>
                <a:rPr lang="en-US" sz="1800" dirty="0">
                  <a:solidFill>
                    <a:srgbClr val="339933"/>
                  </a:solidFill>
                </a:rPr>
                <a:t>      OH: </a:t>
              </a:r>
              <a:r>
                <a:rPr lang="en-US" sz="1800" dirty="0" smtClean="0">
                  <a:solidFill>
                    <a:srgbClr val="339933"/>
                  </a:solidFill>
                </a:rPr>
                <a:t>Fri 12:00-1:00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339933"/>
                  </a:solidFill>
                </a:rPr>
                <a:t>       …</a:t>
              </a:r>
              <a:r>
                <a:rPr lang="en-US" sz="1800" dirty="0">
                  <a:solidFill>
                    <a:srgbClr val="339933"/>
                  </a:solidFill>
                </a:rPr>
                <a:t/>
              </a:r>
              <a:br>
                <a:rPr lang="en-US" sz="1800" dirty="0">
                  <a:solidFill>
                    <a:srgbClr val="339933"/>
                  </a:solidFill>
                </a:rPr>
              </a:br>
              <a:endParaRPr lang="en-US" sz="1800" dirty="0">
                <a:solidFill>
                  <a:srgbClr val="339933"/>
                </a:solidFill>
              </a:endParaRPr>
            </a:p>
          </p:txBody>
        </p:sp>
        <p:sp>
          <p:nvSpPr>
            <p:cNvPr id="18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810000" y="2971800"/>
              <a:ext cx="19050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7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733800" y="2590800"/>
              <a:ext cx="21467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insert(</a:t>
              </a:r>
              <a:r>
                <a:rPr lang="en-US" sz="2000" dirty="0" err="1" smtClean="0">
                  <a:solidFill>
                    <a:srgbClr val="9900CC"/>
                  </a:solidFill>
                </a:rPr>
                <a:t>lauren</a:t>
              </a:r>
              <a:r>
                <a:rPr lang="en-US" sz="2000" dirty="0" smtClean="0">
                  <a:solidFill>
                    <a:srgbClr val="9900CC"/>
                  </a:solidFill>
                </a:rPr>
                <a:t>, </a:t>
              </a:r>
              <a:r>
                <a:rPr lang="en-US" sz="2000" dirty="0">
                  <a:solidFill>
                    <a:srgbClr val="9900CC"/>
                  </a:solidFill>
                </a:rPr>
                <a:t>….</a:t>
              </a:r>
              <a:r>
                <a:rPr lang="en-US" sz="2000" dirty="0">
                  <a:solidFill>
                    <a:schemeClr val="accent2"/>
                  </a:solidFill>
                </a:rPr>
                <a:t>)</a:t>
              </a:r>
            </a:p>
          </p:txBody>
        </p:sp>
        <p:sp>
          <p:nvSpPr>
            <p:cNvPr id="20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3733800" y="4572000"/>
              <a:ext cx="19812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86200" y="4191000"/>
              <a:ext cx="13260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find(</a:t>
              </a:r>
              <a:r>
                <a:rPr lang="en-US" sz="2000" dirty="0" err="1" smtClean="0">
                  <a:solidFill>
                    <a:srgbClr val="9900CC"/>
                  </a:solidFill>
                </a:rPr>
                <a:t>mert</a:t>
              </a:r>
              <a:r>
                <a:rPr lang="en-US" sz="2000" dirty="0" smtClean="0">
                  <a:solidFill>
                    <a:schemeClr val="accent2"/>
                  </a:solidFill>
                </a:rPr>
                <a:t>)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2" name="Rectangle 1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733800" y="4572000"/>
              <a:ext cx="3276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 err="1" smtClean="0">
                  <a:solidFill>
                    <a:srgbClr val="339933"/>
                  </a:solidFill>
                </a:rPr>
                <a:t>Mert</a:t>
              </a:r>
              <a:r>
                <a:rPr lang="en-US" sz="1800" dirty="0" smtClean="0">
                  <a:solidFill>
                    <a:srgbClr val="339933"/>
                  </a:solidFill>
                </a:rPr>
                <a:t> </a:t>
              </a:r>
              <a:r>
                <a:rPr lang="en-US" sz="1800" dirty="0" err="1" smtClean="0">
                  <a:solidFill>
                    <a:srgbClr val="339933"/>
                  </a:solidFill>
                </a:rPr>
                <a:t>Saglam</a:t>
              </a:r>
              <a:r>
                <a:rPr lang="en-US" sz="1800" dirty="0" smtClean="0">
                  <a:solidFill>
                    <a:srgbClr val="339933"/>
                  </a:solidFill>
                </a:rPr>
                <a:t>, …</a:t>
              </a:r>
              <a:endParaRPr lang="en-US" sz="1800" dirty="0">
                <a:solidFill>
                  <a:srgbClr val="339933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 Modest Few Uses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Used to store information with some key and retrieve it efficiently</a:t>
            </a:r>
          </a:p>
          <a:p>
            <a:pPr lvl="1"/>
            <a:r>
              <a:rPr lang="en-US" dirty="0" smtClean="0"/>
              <a:t>Lots of programs do that!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Search:		</a:t>
            </a:r>
            <a:r>
              <a:rPr lang="en-US" dirty="0" smtClean="0"/>
              <a:t>phone directories</a:t>
            </a:r>
          </a:p>
          <a:p>
            <a:r>
              <a:rPr lang="en-US" dirty="0" smtClean="0"/>
              <a:t>Networks: 		router tables</a:t>
            </a:r>
          </a:p>
          <a:p>
            <a:r>
              <a:rPr lang="en-US" dirty="0" smtClean="0"/>
              <a:t>Operating systems: 	page tables</a:t>
            </a:r>
          </a:p>
          <a:p>
            <a:r>
              <a:rPr lang="en-US" dirty="0" smtClean="0"/>
              <a:t>Compilers: 		symbol tables</a:t>
            </a:r>
          </a:p>
          <a:p>
            <a:r>
              <a:rPr lang="en-US" dirty="0" smtClean="0"/>
              <a:t>Databases: 		dictionaries with other nice properties</a:t>
            </a:r>
          </a:p>
          <a:p>
            <a:r>
              <a:rPr lang="en-US" dirty="0" smtClean="0"/>
              <a:t>Biology:		genome maps</a:t>
            </a:r>
          </a:p>
          <a:p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Possibly the most widely used ADT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implementations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7467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dictionary with </a:t>
            </a:r>
            <a:r>
              <a:rPr lang="en-US" i="1" dirty="0" smtClean="0"/>
              <a:t>n</a:t>
            </a:r>
            <a:r>
              <a:rPr lang="en-US" dirty="0" smtClean="0"/>
              <a:t> key/value pairs</a:t>
            </a:r>
          </a:p>
          <a:p>
            <a:pPr>
              <a:buNone/>
            </a:pPr>
            <a:endParaRPr lang="en-US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 smtClean="0"/>
              <a:t>Unsorted linked-list 			</a:t>
            </a:r>
          </a:p>
          <a:p>
            <a:endParaRPr lang="en-US" dirty="0" smtClean="0"/>
          </a:p>
          <a:p>
            <a:r>
              <a:rPr lang="en-US" dirty="0" smtClean="0"/>
              <a:t>Unsorted array</a:t>
            </a:r>
          </a:p>
          <a:p>
            <a:endParaRPr lang="en-US" dirty="0" smtClean="0"/>
          </a:p>
          <a:p>
            <a:r>
              <a:rPr lang="en-US" dirty="0" smtClean="0"/>
              <a:t>Sorted linked list                </a:t>
            </a:r>
          </a:p>
          <a:p>
            <a:endParaRPr lang="en-US" dirty="0"/>
          </a:p>
          <a:p>
            <a:r>
              <a:rPr lang="en-US" dirty="0" smtClean="0"/>
              <a:t>Sorted array                      </a:t>
            </a:r>
            <a:r>
              <a:rPr lang="en-US" i="1" dirty="0"/>
              <a:t>	</a:t>
            </a:r>
            <a:r>
              <a:rPr lang="en-US" dirty="0" smtClean="0"/>
              <a:t>               </a:t>
            </a:r>
          </a:p>
          <a:p>
            <a:pPr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* Unless we need to check for duplicates</a:t>
            </a:r>
          </a:p>
          <a:p>
            <a:pPr marL="0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We’ll see a Binary Search Tree (BST) probably does better 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but not in the worst case (unless we keep it balanced)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087065" y="2286000"/>
            <a:ext cx="942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/>
              <a:t>(1)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5257800" y="2286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629400" y="2286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90471" y="3048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629400" y="3048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114800" y="3805535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290471" y="3810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29400" y="3810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087065" y="3048000"/>
            <a:ext cx="942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/>
              <a:t>(1)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14800" y="4567535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629400" y="4572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105400" y="4572000"/>
            <a:ext cx="1275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(log n)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600200" y="990600"/>
            <a:ext cx="58674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general technique</a:t>
            </a:r>
            <a:r>
              <a:rPr lang="en-US" dirty="0" smtClean="0"/>
              <a:t> for making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as fast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Instead of actually removing the item just mark it deleted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Simpler</a:t>
            </a:r>
          </a:p>
          <a:p>
            <a:pPr lvl="1"/>
            <a:r>
              <a:rPr lang="en-US" dirty="0" smtClean="0"/>
              <a:t>Can do removals later in batches</a:t>
            </a:r>
          </a:p>
          <a:p>
            <a:pPr lvl="1"/>
            <a:r>
              <a:rPr lang="en-US" dirty="0" smtClean="0"/>
              <a:t>If re-added soon thereafter, just unmark the deletion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Extra </a:t>
            </a:r>
            <a:r>
              <a:rPr lang="en-US" i="1" dirty="0" smtClean="0"/>
              <a:t>space</a:t>
            </a:r>
            <a:r>
              <a:rPr lang="en-US" dirty="0" smtClean="0"/>
              <a:t> for the “is-it-deleted” flag</a:t>
            </a:r>
          </a:p>
          <a:p>
            <a:pPr lvl="1"/>
            <a:r>
              <a:rPr lang="en-US" dirty="0" smtClean="0"/>
              <a:t>Data structure full of deleted nodes wastes </a:t>
            </a:r>
            <a:r>
              <a:rPr lang="en-US" i="1" dirty="0" smtClean="0"/>
              <a:t>space</a:t>
            </a:r>
            <a:endParaRPr lang="en-US" b="1" i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May complicate other operations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Group 19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828800" y="1066800"/>
          <a:ext cx="5486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43575</TotalTime>
  <Words>2019</Words>
  <Application>Microsoft Macintosh PowerPoint</Application>
  <PresentationFormat>On-screen Show (4:3)</PresentationFormat>
  <Paragraphs>702</Paragraphs>
  <Slides>30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dan_design_template</vt:lpstr>
      <vt:lpstr>CSE373: Data Structures &amp; Algorithms  Lecture 5: Dictionary ADTs; Binary Trees</vt:lpstr>
      <vt:lpstr>Today’s Outline</vt:lpstr>
      <vt:lpstr>Summary of Asymptotic Analysis</vt:lpstr>
      <vt:lpstr>Addendum: Timing vs. Big-O Summary</vt:lpstr>
      <vt:lpstr>Let’s take a breath</vt:lpstr>
      <vt:lpstr>The Dictionary (a.k.a. Map) ADT</vt:lpstr>
      <vt:lpstr>A Modest Few Uses</vt:lpstr>
      <vt:lpstr>Simple implementations</vt:lpstr>
      <vt:lpstr>Lazy Deletion</vt:lpstr>
      <vt:lpstr>Better dictionary data structures</vt:lpstr>
      <vt:lpstr>Tree terms</vt:lpstr>
      <vt:lpstr>More tree terms</vt:lpstr>
      <vt:lpstr>Kinds of trees</vt:lpstr>
      <vt:lpstr>Binary Trees</vt:lpstr>
      <vt:lpstr>Binary Tree Representation</vt:lpstr>
      <vt:lpstr>Binary Trees: Some Numbers</vt:lpstr>
      <vt:lpstr>Calculating height</vt:lpstr>
      <vt:lpstr>Calculating height</vt:lpstr>
      <vt:lpstr>Tree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Tree Traversals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Lauren Milne</cp:lastModifiedBy>
  <cp:revision>1398</cp:revision>
  <dcterms:created xsi:type="dcterms:W3CDTF">2009-03-13T20:43:19Z</dcterms:created>
  <dcterms:modified xsi:type="dcterms:W3CDTF">2015-07-01T06:24:27Z</dcterms:modified>
</cp:coreProperties>
</file>