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tags/tag7.xml" ContentType="application/vnd.openxmlformats-officedocument.presentationml.tags+xml"/>
  <Override PartName="/ppt/embeddings/oleObject5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8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20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21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22.xml" ContentType="application/vnd.openxmlformats-officedocument.presentationml.notesSlide+xml"/>
  <Override PartName="/ppt/tags/tag69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8" r:id="rId3"/>
    <p:sldId id="286" r:id="rId4"/>
    <p:sldId id="268" r:id="rId5"/>
    <p:sldId id="269" r:id="rId6"/>
    <p:sldId id="267" r:id="rId7"/>
    <p:sldId id="271" r:id="rId8"/>
    <p:sldId id="282" r:id="rId9"/>
    <p:sldId id="283" r:id="rId10"/>
    <p:sldId id="272" r:id="rId11"/>
    <p:sldId id="307" r:id="rId12"/>
    <p:sldId id="308" r:id="rId13"/>
    <p:sldId id="310" r:id="rId14"/>
    <p:sldId id="316" r:id="rId15"/>
    <p:sldId id="311" r:id="rId16"/>
    <p:sldId id="312" r:id="rId17"/>
    <p:sldId id="313" r:id="rId18"/>
    <p:sldId id="314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42" r:id="rId27"/>
    <p:sldId id="325" r:id="rId28"/>
    <p:sldId id="326" r:id="rId29"/>
    <p:sldId id="327" r:id="rId30"/>
    <p:sldId id="328" r:id="rId31"/>
    <p:sldId id="343" r:id="rId32"/>
    <p:sldId id="329" r:id="rId33"/>
    <p:sldId id="330" r:id="rId34"/>
    <p:sldId id="331" r:id="rId35"/>
    <p:sldId id="332" r:id="rId36"/>
    <p:sldId id="333" r:id="rId37"/>
    <p:sldId id="334" r:id="rId38"/>
    <p:sldId id="344" r:id="rId39"/>
    <p:sldId id="335" r:id="rId40"/>
    <p:sldId id="336" r:id="rId41"/>
    <p:sldId id="337" r:id="rId42"/>
    <p:sldId id="338" r:id="rId43"/>
    <p:sldId id="339" r:id="rId44"/>
    <p:sldId id="340" r:id="rId45"/>
    <p:sldId id="341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2" autoAdjust="0"/>
    <p:restoredTop sz="76056" autoAdjust="0"/>
  </p:normalViewPr>
  <p:slideViewPr>
    <p:cSldViewPr>
      <p:cViewPr varScale="1">
        <p:scale>
          <a:sx n="94" d="100"/>
          <a:sy n="94" d="100"/>
        </p:scale>
        <p:origin x="-1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AEC8E-1A79-2F4E-B08F-966F9E6974FB}" type="datetimeFigureOut">
              <a:rPr lang="en-US" smtClean="0"/>
              <a:t>6/25/15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ED2DC-268E-7B43-AA9B-ACB240DB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51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79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50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familiar?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10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02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02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about O(n^10)*</a:t>
            </a:r>
            <a:r>
              <a:rPr lang="en-US" dirty="0" err="1" smtClean="0"/>
              <a:t>logn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O(n^(10*</a:t>
            </a:r>
            <a:r>
              <a:rPr lang="en-US" baseline="0" dirty="0" err="1" smtClean="0"/>
              <a:t>logn</a:t>
            </a:r>
            <a:r>
              <a:rPr lang="en-US" baseline="0" dirty="0" smtClean="0"/>
              <a:t>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459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083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237E7-6AFD-47D9-A01F-F634E91D81A0}" type="slidenum">
              <a:rPr lang="en-US"/>
              <a:pPr/>
              <a:t>17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203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java sorting program (slide 25)</a:t>
            </a:r>
          </a:p>
          <a:p>
            <a:r>
              <a:rPr lang="en-US" dirty="0" smtClean="0"/>
              <a:t>O(n^2)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52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485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Too much </a:t>
            </a:r>
            <a:r>
              <a:rPr lang="en-US" i="1" dirty="0" smtClean="0">
                <a:solidFill>
                  <a:schemeClr val="accent2"/>
                </a:solidFill>
              </a:rPr>
              <a:t>variability</a:t>
            </a:r>
            <a:r>
              <a:rPr lang="en-US" dirty="0" smtClean="0"/>
              <a:t>, not reliable or </a:t>
            </a:r>
            <a:r>
              <a:rPr lang="en-US" i="1" dirty="0" smtClean="0">
                <a:solidFill>
                  <a:schemeClr val="accent2"/>
                </a:solidFill>
              </a:rPr>
              <a:t>portable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Hardware: processor(s), memory, etc.</a:t>
            </a:r>
          </a:p>
          <a:p>
            <a:pPr lvl="2"/>
            <a:r>
              <a:rPr lang="en-US" dirty="0" smtClean="0"/>
              <a:t>OS, Java version,</a:t>
            </a:r>
          </a:p>
          <a:p>
            <a:pPr lvl="2"/>
            <a:r>
              <a:rPr lang="en-US" dirty="0" smtClean="0"/>
              <a:t>Other programs running</a:t>
            </a:r>
          </a:p>
          <a:p>
            <a:pPr lvl="2"/>
            <a:r>
              <a:rPr lang="en-US" dirty="0" smtClean="0"/>
              <a:t>Implementation dependent</a:t>
            </a:r>
          </a:p>
          <a:p>
            <a:pPr lvl="1"/>
            <a:r>
              <a:rPr lang="en-US" dirty="0" smtClean="0"/>
              <a:t>Might change based on choice of input</a:t>
            </a:r>
          </a:p>
          <a:p>
            <a:pPr lvl="2"/>
            <a:r>
              <a:rPr lang="en-US" dirty="0" smtClean="0"/>
              <a:t>Testing (</a:t>
            </a:r>
            <a:r>
              <a:rPr lang="en-US" dirty="0" err="1" smtClean="0"/>
              <a:t>inexhaustive</a:t>
            </a:r>
            <a:r>
              <a:rPr lang="en-US" dirty="0" smtClean="0"/>
              <a:t>) may </a:t>
            </a:r>
            <a:r>
              <a:rPr lang="en-US" i="1" dirty="0" smtClean="0">
                <a:solidFill>
                  <a:schemeClr val="accent2"/>
                </a:solidFill>
              </a:rPr>
              <a:t>miss</a:t>
            </a:r>
            <a:r>
              <a:rPr lang="en-US" dirty="0" smtClean="0"/>
              <a:t> worst-case input</a:t>
            </a:r>
          </a:p>
          <a:p>
            <a:pPr lvl="2"/>
            <a:r>
              <a:rPr lang="en-US" dirty="0" smtClean="0"/>
              <a:t>Timing does not </a:t>
            </a:r>
            <a:r>
              <a:rPr lang="en-US" i="1" dirty="0" smtClean="0">
                <a:solidFill>
                  <a:schemeClr val="accent2"/>
                </a:solidFill>
              </a:rPr>
              <a:t>explain</a:t>
            </a:r>
            <a:r>
              <a:rPr lang="en-US" dirty="0" smtClean="0"/>
              <a:t> relative timing among inputs (what happens when </a:t>
            </a:r>
            <a:r>
              <a:rPr lang="en-US" i="1" dirty="0" smtClean="0"/>
              <a:t>n</a:t>
            </a:r>
            <a:r>
              <a:rPr lang="en-US" dirty="0" smtClean="0"/>
              <a:t> doubles in size)</a:t>
            </a:r>
          </a:p>
          <a:p>
            <a:pPr lvl="1"/>
            <a:r>
              <a:rPr lang="en-US" dirty="0" smtClean="0"/>
              <a:t>Often want to evaluate an </a:t>
            </a:r>
            <a:r>
              <a:rPr lang="en-US" i="1" dirty="0" smtClean="0">
                <a:solidFill>
                  <a:schemeClr val="accent2"/>
                </a:solidFill>
              </a:rPr>
              <a:t>algorithm</a:t>
            </a:r>
            <a:r>
              <a:rPr lang="en-US" dirty="0" smtClean="0"/>
              <a:t>, not an implementation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77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When is one </a:t>
            </a:r>
            <a:r>
              <a:rPr lang="en-US" i="1" dirty="0" smtClean="0">
                <a:solidFill>
                  <a:schemeClr val="accent2"/>
                </a:solidFill>
              </a:rPr>
              <a:t>algorithm</a:t>
            </a:r>
            <a:r>
              <a:rPr lang="en-US" dirty="0" smtClean="0"/>
              <a:t> (not </a:t>
            </a:r>
            <a:r>
              <a:rPr lang="en-US" i="1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/>
              <a:t>) better than another?</a:t>
            </a:r>
          </a:p>
          <a:p>
            <a:pPr lvl="1"/>
            <a:r>
              <a:rPr lang="en-US" dirty="0" smtClean="0"/>
              <a:t>Various possible answers (clarity, security, …)</a:t>
            </a:r>
          </a:p>
          <a:p>
            <a:pPr lvl="1"/>
            <a:r>
              <a:rPr lang="en-US" dirty="0" smtClean="0"/>
              <a:t>But a big one is </a:t>
            </a:r>
            <a:r>
              <a:rPr lang="en-US" i="1" dirty="0" smtClean="0">
                <a:solidFill>
                  <a:schemeClr val="accent2"/>
                </a:solidFill>
              </a:rPr>
              <a:t>performance</a:t>
            </a:r>
            <a:r>
              <a:rPr lang="en-US" dirty="0" smtClean="0"/>
              <a:t>: for sufficiently large inputs, runs in less time (our focus) or less space</a:t>
            </a:r>
          </a:p>
          <a:p>
            <a:pPr lvl="1"/>
            <a:endParaRPr lang="en-US" dirty="0" smtClean="0"/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Can do analysis before coding!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59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877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252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449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Can also be done non-recursively but “doesn’t matter” here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140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Can also be done non-recursively but “doesn’t matter” here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140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995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Let’s play with a couple plots to get some intuition…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360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282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447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219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“less than or equal to”</a:t>
            </a:r>
          </a:p>
          <a:p>
            <a:pPr lvl="1"/>
            <a:r>
              <a:rPr lang="en-US" dirty="0" smtClean="0"/>
              <a:t>So 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 and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  etc.</a:t>
            </a:r>
          </a:p>
          <a:p>
            <a:pPr lvl="2"/>
            <a:r>
              <a:rPr lang="en-US" dirty="0" smtClean="0">
                <a:solidFill>
                  <a:srgbClr val="119F33"/>
                </a:solidFill>
              </a:rPr>
              <a:t>But usually we’re interested in the tightest upper bound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21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this</a:t>
            </a:r>
            <a:r>
              <a:rPr lang="en-US" baseline="0" dirty="0" smtClean="0"/>
              <a:t> </a:t>
            </a:r>
            <a:r>
              <a:rPr lang="en-US" dirty="0" smtClean="0"/>
              <a:t>2^n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46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Note: There are many correct possible choices of </a:t>
            </a:r>
            <a:r>
              <a:rPr lang="en-US" i="1" dirty="0" smtClean="0">
                <a:solidFill>
                  <a:srgbClr val="008000"/>
                </a:solidFill>
              </a:rPr>
              <a:t>c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015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(This all follows from the formal definition)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683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Omega and theta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472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Omega and theta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4720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3467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Symbol" pitchFamily="18" charset="2"/>
              </a:rPr>
              <a:t>What is the best case? (1) in the best-case (item is in the middle)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236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Remember we can often use space to gain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004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1219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you care about performance for small </a:t>
            </a:r>
            <a:r>
              <a:rPr lang="en-US" i="1" dirty="0" smtClean="0"/>
              <a:t>n </a:t>
            </a:r>
            <a:r>
              <a:rPr lang="en-US" dirty="0" smtClean="0"/>
              <a:t>then the constant factors can matter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are crossing?</a:t>
            </a:r>
            <a:r>
              <a:rPr lang="en-US" baseline="0" dirty="0" smtClean="0"/>
              <a:t>  </a:t>
            </a:r>
            <a:r>
              <a:rPr lang="en-US" dirty="0" smtClean="0"/>
              <a:t>n^2 and 2^n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7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n, log(n)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29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85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74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24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01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17.xml"/><Relationship Id="rId20" Type="http://schemas.openxmlformats.org/officeDocument/2006/relationships/tags" Target="../tags/tag28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20.xml"/><Relationship Id="rId10" Type="http://schemas.openxmlformats.org/officeDocument/2006/relationships/tags" Target="../tags/tag18.xml"/><Relationship Id="rId11" Type="http://schemas.openxmlformats.org/officeDocument/2006/relationships/tags" Target="../tags/tag19.xml"/><Relationship Id="rId12" Type="http://schemas.openxmlformats.org/officeDocument/2006/relationships/tags" Target="../tags/tag20.xml"/><Relationship Id="rId13" Type="http://schemas.openxmlformats.org/officeDocument/2006/relationships/tags" Target="../tags/tag21.xml"/><Relationship Id="rId14" Type="http://schemas.openxmlformats.org/officeDocument/2006/relationships/tags" Target="../tags/tag22.xml"/><Relationship Id="rId15" Type="http://schemas.openxmlformats.org/officeDocument/2006/relationships/tags" Target="../tags/tag23.xml"/><Relationship Id="rId16" Type="http://schemas.openxmlformats.org/officeDocument/2006/relationships/tags" Target="../tags/tag24.xml"/><Relationship Id="rId17" Type="http://schemas.openxmlformats.org/officeDocument/2006/relationships/tags" Target="../tags/tag25.xml"/><Relationship Id="rId18" Type="http://schemas.openxmlformats.org/officeDocument/2006/relationships/tags" Target="../tags/tag26.xml"/><Relationship Id="rId19" Type="http://schemas.openxmlformats.org/officeDocument/2006/relationships/tags" Target="../tags/tag27.xml"/><Relationship Id="rId1" Type="http://schemas.openxmlformats.org/officeDocument/2006/relationships/tags" Target="../tags/tag9.xml"/><Relationship Id="rId2" Type="http://schemas.openxmlformats.org/officeDocument/2006/relationships/tags" Target="../tags/tag10.xml"/><Relationship Id="rId3" Type="http://schemas.openxmlformats.org/officeDocument/2006/relationships/tags" Target="../tags/tag11.xml"/><Relationship Id="rId4" Type="http://schemas.openxmlformats.org/officeDocument/2006/relationships/tags" Target="../tags/tag12.xml"/><Relationship Id="rId5" Type="http://schemas.openxmlformats.org/officeDocument/2006/relationships/tags" Target="../tags/tag13.xml"/><Relationship Id="rId6" Type="http://schemas.openxmlformats.org/officeDocument/2006/relationships/tags" Target="../tags/tag14.xml"/><Relationship Id="rId7" Type="http://schemas.openxmlformats.org/officeDocument/2006/relationships/tags" Target="../tags/tag15.xml"/><Relationship Id="rId8" Type="http://schemas.openxmlformats.org/officeDocument/2006/relationships/tags" Target="../tags/tag16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37.xml"/><Relationship Id="rId20" Type="http://schemas.openxmlformats.org/officeDocument/2006/relationships/tags" Target="../tags/tag48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21.xml"/><Relationship Id="rId10" Type="http://schemas.openxmlformats.org/officeDocument/2006/relationships/tags" Target="../tags/tag38.xml"/><Relationship Id="rId11" Type="http://schemas.openxmlformats.org/officeDocument/2006/relationships/tags" Target="../tags/tag39.xml"/><Relationship Id="rId12" Type="http://schemas.openxmlformats.org/officeDocument/2006/relationships/tags" Target="../tags/tag40.xml"/><Relationship Id="rId13" Type="http://schemas.openxmlformats.org/officeDocument/2006/relationships/tags" Target="../tags/tag41.xml"/><Relationship Id="rId14" Type="http://schemas.openxmlformats.org/officeDocument/2006/relationships/tags" Target="../tags/tag42.xml"/><Relationship Id="rId15" Type="http://schemas.openxmlformats.org/officeDocument/2006/relationships/tags" Target="../tags/tag43.xml"/><Relationship Id="rId16" Type="http://schemas.openxmlformats.org/officeDocument/2006/relationships/tags" Target="../tags/tag44.xml"/><Relationship Id="rId17" Type="http://schemas.openxmlformats.org/officeDocument/2006/relationships/tags" Target="../tags/tag45.xml"/><Relationship Id="rId18" Type="http://schemas.openxmlformats.org/officeDocument/2006/relationships/tags" Target="../tags/tag46.xml"/><Relationship Id="rId19" Type="http://schemas.openxmlformats.org/officeDocument/2006/relationships/tags" Target="../tags/tag47.xml"/><Relationship Id="rId1" Type="http://schemas.openxmlformats.org/officeDocument/2006/relationships/tags" Target="../tags/tag29.xml"/><Relationship Id="rId2" Type="http://schemas.openxmlformats.org/officeDocument/2006/relationships/tags" Target="../tags/tag30.xml"/><Relationship Id="rId3" Type="http://schemas.openxmlformats.org/officeDocument/2006/relationships/tags" Target="../tags/tag31.xml"/><Relationship Id="rId4" Type="http://schemas.openxmlformats.org/officeDocument/2006/relationships/tags" Target="../tags/tag32.xml"/><Relationship Id="rId5" Type="http://schemas.openxmlformats.org/officeDocument/2006/relationships/tags" Target="../tags/tag33.xml"/><Relationship Id="rId6" Type="http://schemas.openxmlformats.org/officeDocument/2006/relationships/tags" Target="../tags/tag34.xml"/><Relationship Id="rId7" Type="http://schemas.openxmlformats.org/officeDocument/2006/relationships/tags" Target="../tags/tag35.xml"/><Relationship Id="rId8" Type="http://schemas.openxmlformats.org/officeDocument/2006/relationships/tags" Target="../tags/tag36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57.xml"/><Relationship Id="rId20" Type="http://schemas.openxmlformats.org/officeDocument/2006/relationships/tags" Target="../tags/tag68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22.xml"/><Relationship Id="rId10" Type="http://schemas.openxmlformats.org/officeDocument/2006/relationships/tags" Target="../tags/tag58.xml"/><Relationship Id="rId11" Type="http://schemas.openxmlformats.org/officeDocument/2006/relationships/tags" Target="../tags/tag59.xml"/><Relationship Id="rId12" Type="http://schemas.openxmlformats.org/officeDocument/2006/relationships/tags" Target="../tags/tag60.xml"/><Relationship Id="rId13" Type="http://schemas.openxmlformats.org/officeDocument/2006/relationships/tags" Target="../tags/tag61.xml"/><Relationship Id="rId14" Type="http://schemas.openxmlformats.org/officeDocument/2006/relationships/tags" Target="../tags/tag62.xml"/><Relationship Id="rId15" Type="http://schemas.openxmlformats.org/officeDocument/2006/relationships/tags" Target="../tags/tag63.xml"/><Relationship Id="rId16" Type="http://schemas.openxmlformats.org/officeDocument/2006/relationships/tags" Target="../tags/tag64.xml"/><Relationship Id="rId17" Type="http://schemas.openxmlformats.org/officeDocument/2006/relationships/tags" Target="../tags/tag65.xml"/><Relationship Id="rId18" Type="http://schemas.openxmlformats.org/officeDocument/2006/relationships/tags" Target="../tags/tag66.xml"/><Relationship Id="rId19" Type="http://schemas.openxmlformats.org/officeDocument/2006/relationships/tags" Target="../tags/tag67.xml"/><Relationship Id="rId1" Type="http://schemas.openxmlformats.org/officeDocument/2006/relationships/tags" Target="../tags/tag49.xml"/><Relationship Id="rId2" Type="http://schemas.openxmlformats.org/officeDocument/2006/relationships/tags" Target="../tags/tag50.xml"/><Relationship Id="rId3" Type="http://schemas.openxmlformats.org/officeDocument/2006/relationships/tags" Target="../tags/tag51.xml"/><Relationship Id="rId4" Type="http://schemas.openxmlformats.org/officeDocument/2006/relationships/tags" Target="../tags/tag52.xml"/><Relationship Id="rId5" Type="http://schemas.openxmlformats.org/officeDocument/2006/relationships/tags" Target="../tags/tag53.xml"/><Relationship Id="rId6" Type="http://schemas.openxmlformats.org/officeDocument/2006/relationships/tags" Target="../tags/tag54.xml"/><Relationship Id="rId7" Type="http://schemas.openxmlformats.org/officeDocument/2006/relationships/tags" Target="../tags/tag55.xml"/><Relationship Id="rId8" Type="http://schemas.openxmlformats.org/officeDocument/2006/relationships/tags" Target="../tags/tag5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6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.wmf"/><Relationship Id="rId12" Type="http://schemas.openxmlformats.org/officeDocument/2006/relationships/oleObject" Target="../embeddings/oleObject2.bin"/><Relationship Id="rId13" Type="http://schemas.openxmlformats.org/officeDocument/2006/relationships/image" Target="../media/image7.wmf"/><Relationship Id="rId14" Type="http://schemas.openxmlformats.org/officeDocument/2006/relationships/oleObject" Target="../embeddings/oleObject3.bin"/><Relationship Id="rId15" Type="http://schemas.openxmlformats.org/officeDocument/2006/relationships/image" Target="../media/image8.wmf"/><Relationship Id="rId16" Type="http://schemas.openxmlformats.org/officeDocument/2006/relationships/oleObject" Target="../embeddings/oleObject4.bin"/><Relationship Id="rId17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2" Type="http://schemas.openxmlformats.org/officeDocument/2006/relationships/tags" Target="../tags/tag1.xml"/><Relationship Id="rId3" Type="http://schemas.openxmlformats.org/officeDocument/2006/relationships/tags" Target="../tags/tag2.xml"/><Relationship Id="rId4" Type="http://schemas.openxmlformats.org/officeDocument/2006/relationships/tags" Target="../tags/tag3.xml"/><Relationship Id="rId5" Type="http://schemas.openxmlformats.org/officeDocument/2006/relationships/tags" Target="../tags/tag4.xml"/><Relationship Id="rId6" Type="http://schemas.openxmlformats.org/officeDocument/2006/relationships/tags" Target="../tags/tag5.xml"/><Relationship Id="rId7" Type="http://schemas.openxmlformats.org/officeDocument/2006/relationships/tags" Target="../tags/tag6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8.xml"/><Relationship Id="rId10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2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/>
              <a:t>CSE373: Data Structures and Algorithms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3: Math Review; Algorithm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Lauren Milne</a:t>
            </a:r>
          </a:p>
          <a:p>
            <a:r>
              <a:rPr lang="en-US" sz="2400" dirty="0" smtClean="0"/>
              <a:t>Summer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the “size” of an algorithm’s input grows, we </a:t>
            </a:r>
            <a:r>
              <a:rPr lang="en-US" dirty="0"/>
              <a:t>want to </a:t>
            </a:r>
            <a:r>
              <a:rPr lang="en-US" dirty="0" smtClean="0"/>
              <a:t>know</a:t>
            </a:r>
          </a:p>
          <a:p>
            <a:pPr lvl="1"/>
            <a:r>
              <a:rPr lang="en-US" dirty="0" smtClean="0"/>
              <a:t>Time it takes to run</a:t>
            </a:r>
            <a:endParaRPr lang="en-US" dirty="0" smtClean="0"/>
          </a:p>
          <a:p>
            <a:pPr lvl="1"/>
            <a:r>
              <a:rPr lang="en-US" dirty="0" smtClean="0"/>
              <a:t>Space it takes to to run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Because the curves we saw are so </a:t>
            </a:r>
            <a:r>
              <a:rPr lang="en-US" dirty="0" smtClean="0"/>
              <a:t>different (2^n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logn</a:t>
            </a:r>
            <a:r>
              <a:rPr lang="en-US" dirty="0" smtClean="0"/>
              <a:t>), </a:t>
            </a:r>
            <a:r>
              <a:rPr lang="en-US" dirty="0" smtClean="0"/>
              <a:t>often care about only which curve we are like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Separate issue: Algorithm </a:t>
            </a:r>
            <a:r>
              <a:rPr lang="en-US" i="1" dirty="0" smtClean="0"/>
              <a:t>correctness</a:t>
            </a:r>
            <a:r>
              <a:rPr lang="en-US" dirty="0" smtClean="0"/>
              <a:t> – does it produce the right answer for all inputs?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A first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r>
              <a:rPr lang="da-DK" dirty="0" err="1" smtClean="0">
                <a:latin typeface="+mj-lt"/>
                <a:cs typeface="Courier"/>
              </a:rPr>
              <a:t>Consider</a:t>
            </a:r>
            <a:r>
              <a:rPr lang="da-DK" dirty="0" smtClean="0">
                <a:latin typeface="+mj-lt"/>
                <a:cs typeface="Courier"/>
              </a:rPr>
              <a:t> the </a:t>
            </a:r>
            <a:r>
              <a:rPr lang="da-DK" dirty="0" err="1" smtClean="0">
                <a:latin typeface="+mj-lt"/>
                <a:cs typeface="Courier"/>
              </a:rPr>
              <a:t>following</a:t>
            </a:r>
            <a:r>
              <a:rPr lang="da-DK" dirty="0" smtClean="0">
                <a:latin typeface="+mj-lt"/>
                <a:cs typeface="Courier"/>
              </a:rPr>
              <a:t> program segment: 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x</a:t>
            </a:r>
            <a:r>
              <a:rPr lang="da-DK" sz="1800" dirty="0">
                <a:latin typeface="Courier"/>
                <a:cs typeface="Courier"/>
              </a:rPr>
              <a:t>:= 0;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for </a:t>
            </a:r>
            <a:r>
              <a:rPr lang="da-DK" sz="1800" dirty="0">
                <a:latin typeface="Courier"/>
                <a:cs typeface="Courier"/>
              </a:rPr>
              <a:t>i = 1 to </a:t>
            </a:r>
            <a:r>
              <a:rPr lang="da-DK" sz="1800" dirty="0" smtClean="0">
                <a:latin typeface="Courier"/>
                <a:cs typeface="Courier"/>
              </a:rPr>
              <a:t>n </a:t>
            </a:r>
            <a:r>
              <a:rPr lang="da-DK" sz="1800" dirty="0">
                <a:latin typeface="Courier"/>
                <a:cs typeface="Courier"/>
              </a:rPr>
              <a:t>do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   for </a:t>
            </a:r>
            <a:r>
              <a:rPr lang="da-DK" sz="1800" dirty="0">
                <a:latin typeface="Courier"/>
                <a:cs typeface="Courier"/>
              </a:rPr>
              <a:t>j = 1 to i do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	x </a:t>
            </a:r>
            <a:r>
              <a:rPr lang="da-DK" sz="1800" dirty="0">
                <a:latin typeface="Courier"/>
                <a:cs typeface="Courier"/>
              </a:rPr>
              <a:t>:= x + 1</a:t>
            </a:r>
            <a:r>
              <a:rPr lang="da-DK" sz="1800" dirty="0" smtClean="0">
                <a:latin typeface="Courier"/>
                <a:cs typeface="Courier"/>
              </a:rPr>
              <a:t>;</a:t>
            </a:r>
          </a:p>
          <a:p>
            <a:r>
              <a:rPr lang="en-US" sz="1800" dirty="0" smtClean="0">
                <a:latin typeface="+mj-lt"/>
                <a:cs typeface="Courier"/>
              </a:rPr>
              <a:t>What is the value of x at the end?</a:t>
            </a:r>
            <a:endParaRPr lang="en-US" sz="1800" dirty="0">
              <a:latin typeface="+mj-lt"/>
              <a:cs typeface="Courier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lain"/>
            </a:pPr>
            <a:r>
              <a:rPr lang="en-US" sz="1800" dirty="0" smtClean="0"/>
              <a:t>1 to 1      1</a:t>
            </a:r>
          </a:p>
          <a:p>
            <a:pPr marL="457200" indent="-457200">
              <a:buAutoNum type="arabicPlain"/>
            </a:pPr>
            <a:r>
              <a:rPr lang="en-US" sz="1800" dirty="0" smtClean="0"/>
              <a:t>1 to 2      3</a:t>
            </a:r>
          </a:p>
          <a:p>
            <a:pPr marL="457200" indent="-457200">
              <a:buAutoNum type="arabicPlain"/>
            </a:pPr>
            <a:r>
              <a:rPr lang="en-US" sz="1800" dirty="0" smtClean="0"/>
              <a:t>1 to 3      6</a:t>
            </a:r>
          </a:p>
          <a:p>
            <a:pPr marL="457200" indent="-457200">
              <a:buAutoNum type="arabicPlain"/>
            </a:pPr>
            <a:r>
              <a:rPr lang="en-US" sz="1800" dirty="0" smtClean="0"/>
              <a:t>1 to 4      10</a:t>
            </a:r>
          </a:p>
          <a:p>
            <a:pPr marL="0" indent="0">
              <a:buNone/>
            </a:pPr>
            <a:r>
              <a:rPr lang="en-US" sz="1800" dirty="0" smtClean="0"/>
              <a:t>…</a:t>
            </a:r>
          </a:p>
          <a:p>
            <a:pPr marL="0" indent="0">
              <a:buNone/>
            </a:pPr>
            <a:r>
              <a:rPr lang="en-US" sz="1800" dirty="0"/>
              <a:t>n</a:t>
            </a:r>
            <a:r>
              <a:rPr lang="en-US" sz="1800" dirty="0" smtClean="0"/>
              <a:t>    1 to n        ?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4572000"/>
            <a:ext cx="32357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= 1 + 2 + 3 + … + (n-1) + 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35814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      j	     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4191000"/>
            <a:ext cx="4560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Number of times x gets incremented is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57600" y="4953000"/>
            <a:ext cx="14679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>
                <a:latin typeface="+mn-lt"/>
              </a:rPr>
              <a:t>= n*(n+1)/2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121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the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r>
              <a:rPr lang="da-DK" dirty="0" err="1" smtClean="0">
                <a:latin typeface="+mj-lt"/>
                <a:cs typeface="Courier"/>
              </a:rPr>
              <a:t>Consider</a:t>
            </a:r>
            <a:r>
              <a:rPr lang="da-DK" dirty="0" smtClean="0">
                <a:latin typeface="+mj-lt"/>
                <a:cs typeface="Courier"/>
              </a:rPr>
              <a:t> the </a:t>
            </a:r>
            <a:r>
              <a:rPr lang="da-DK" dirty="0" err="1" smtClean="0">
                <a:latin typeface="+mj-lt"/>
                <a:cs typeface="Courier"/>
              </a:rPr>
              <a:t>following</a:t>
            </a:r>
            <a:r>
              <a:rPr lang="da-DK" dirty="0" smtClean="0">
                <a:latin typeface="+mj-lt"/>
                <a:cs typeface="Courier"/>
              </a:rPr>
              <a:t> program segment: 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x</a:t>
            </a:r>
            <a:r>
              <a:rPr lang="da-DK" sz="1800" dirty="0">
                <a:latin typeface="Courier"/>
                <a:cs typeface="Courier"/>
              </a:rPr>
              <a:t>:= 0;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for </a:t>
            </a:r>
            <a:r>
              <a:rPr lang="da-DK" sz="1800" dirty="0">
                <a:latin typeface="Courier"/>
                <a:cs typeface="Courier"/>
              </a:rPr>
              <a:t>i = 1 to </a:t>
            </a:r>
            <a:r>
              <a:rPr lang="da-DK" sz="1800" dirty="0" smtClean="0">
                <a:latin typeface="Courier"/>
                <a:cs typeface="Courier"/>
              </a:rPr>
              <a:t>n </a:t>
            </a:r>
            <a:r>
              <a:rPr lang="da-DK" sz="1800" dirty="0">
                <a:latin typeface="Courier"/>
                <a:cs typeface="Courier"/>
              </a:rPr>
              <a:t>do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   for </a:t>
            </a:r>
            <a:r>
              <a:rPr lang="da-DK" sz="1800" dirty="0">
                <a:latin typeface="Courier"/>
                <a:cs typeface="Courier"/>
              </a:rPr>
              <a:t>j = 1 to i do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	x </a:t>
            </a:r>
            <a:r>
              <a:rPr lang="da-DK" sz="1800" dirty="0">
                <a:latin typeface="Courier"/>
                <a:cs typeface="Courier"/>
              </a:rPr>
              <a:t>:= x + 1</a:t>
            </a:r>
            <a:r>
              <a:rPr lang="da-DK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total number of loop iterations is </a:t>
            </a:r>
            <a:r>
              <a:rPr lang="en-US" dirty="0" smtClean="0"/>
              <a:t>n*(n+</a:t>
            </a:r>
            <a:r>
              <a:rPr lang="en-US" dirty="0"/>
              <a:t>1)/2</a:t>
            </a:r>
          </a:p>
          <a:p>
            <a:pPr lvl="1"/>
            <a:r>
              <a:rPr lang="en-US" dirty="0"/>
              <a:t>n*(n+1)/2 = (n</a:t>
            </a:r>
            <a:r>
              <a:rPr lang="en-US" baseline="30000" dirty="0"/>
              <a:t>2</a:t>
            </a:r>
            <a:r>
              <a:rPr lang="en-US" dirty="0"/>
              <a:t>+ n)/2</a:t>
            </a:r>
            <a:endParaRPr lang="en-US" baseline="30000" dirty="0"/>
          </a:p>
          <a:p>
            <a:pPr lvl="1"/>
            <a:r>
              <a:rPr lang="en-US" dirty="0"/>
              <a:t>For large enough n, the lower order and constant terms are irrelevant!</a:t>
            </a:r>
          </a:p>
          <a:p>
            <a:pPr lvl="1"/>
            <a:r>
              <a:rPr lang="en-US" i="1" dirty="0" smtClean="0"/>
              <a:t>So this is O</a:t>
            </a:r>
            <a:r>
              <a:rPr lang="en-US" dirty="0" smtClean="0"/>
              <a:t>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160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Lower-order terms don’t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76400"/>
            <a:ext cx="3657600" cy="457200"/>
          </a:xfrm>
        </p:spPr>
        <p:txBody>
          <a:bodyPr/>
          <a:lstStyle/>
          <a:p>
            <a:pPr marL="342900" lvl="2" indent="-342900">
              <a:buNone/>
            </a:pPr>
            <a:r>
              <a:rPr lang="en-US" sz="2400" dirty="0"/>
              <a:t>n</a:t>
            </a:r>
            <a:r>
              <a:rPr lang="en-US" sz="2400" dirty="0" smtClean="0"/>
              <a:t>*(n+ </a:t>
            </a:r>
            <a:r>
              <a:rPr lang="en-US" sz="2400" dirty="0"/>
              <a:t>1</a:t>
            </a:r>
            <a:r>
              <a:rPr lang="en-US" sz="2400" dirty="0" smtClean="0"/>
              <a:t>)</a:t>
            </a:r>
            <a:r>
              <a:rPr lang="en-US" sz="2400" dirty="0"/>
              <a:t>/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  vs. just 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/2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286000"/>
            <a:ext cx="6248400" cy="3762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369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Lower-order terms don’t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76400"/>
            <a:ext cx="3657600" cy="457200"/>
          </a:xfrm>
        </p:spPr>
        <p:txBody>
          <a:bodyPr/>
          <a:lstStyle/>
          <a:p>
            <a:pPr marL="342900" lvl="2" indent="-342900">
              <a:buNone/>
            </a:pPr>
            <a:r>
              <a:rPr lang="en-US" sz="2400" dirty="0"/>
              <a:t>n</a:t>
            </a:r>
            <a:r>
              <a:rPr lang="en-US" sz="2400" dirty="0" smtClean="0"/>
              <a:t>*(n+ </a:t>
            </a:r>
            <a:r>
              <a:rPr lang="en-US" sz="2400" dirty="0"/>
              <a:t>1</a:t>
            </a:r>
            <a:r>
              <a:rPr lang="en-US" sz="2400" dirty="0" smtClean="0"/>
              <a:t>)</a:t>
            </a:r>
            <a:r>
              <a:rPr lang="en-US" sz="2400" dirty="0"/>
              <a:t>/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  vs. just 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/2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286000"/>
            <a:ext cx="6248400" cy="376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364166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Big-O: Common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(1)		constant (same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for constant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	logarithmic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		linear</a:t>
            </a:r>
          </a:p>
          <a:p>
            <a:pPr>
              <a:buNone/>
            </a:pPr>
            <a:r>
              <a:rPr lang="en-US" dirty="0" smtClean="0"/>
              <a:t>O(n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    “n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		quadratic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		cubic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)		polynomial (where is </a:t>
            </a:r>
            <a:r>
              <a:rPr lang="en-US" i="1" dirty="0" smtClean="0"/>
              <a:t>k</a:t>
            </a:r>
            <a:r>
              <a:rPr lang="en-US" dirty="0" smtClean="0"/>
              <a:t> is any constant)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)		exponential (where </a:t>
            </a:r>
            <a:r>
              <a:rPr lang="en-US" i="1" dirty="0" smtClean="0"/>
              <a:t>k</a:t>
            </a:r>
            <a:r>
              <a:rPr lang="en-US" dirty="0" smtClean="0"/>
              <a:t> is any constant &gt; 1)</a:t>
            </a:r>
          </a:p>
          <a:p>
            <a:pPr>
              <a:buNone/>
            </a:pPr>
            <a:r>
              <a:rPr lang="en-US" dirty="0" smtClean="0"/>
              <a:t>O(n!)		factorial</a:t>
            </a:r>
          </a:p>
          <a:p>
            <a:pPr>
              <a:buNone/>
            </a:pPr>
            <a:endParaRPr lang="en-US" sz="10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99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running times</a:t>
            </a:r>
            <a:endParaRPr lang="en-US" dirty="0"/>
          </a:p>
        </p:txBody>
      </p:sp>
      <p:pic>
        <p:nvPicPr>
          <p:cNvPr id="8" name="Content Placeholder 7" descr="bigOTable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896" b="-40896"/>
          <a:stretch>
            <a:fillRect/>
          </a:stretch>
        </p:blipFill>
        <p:spPr/>
      </p:pic>
      <p:sp>
        <p:nvSpPr>
          <p:cNvPr id="9" name="TextBox 8"/>
          <p:cNvSpPr txBox="1"/>
          <p:nvPr/>
        </p:nvSpPr>
        <p:spPr>
          <a:xfrm>
            <a:off x="832960" y="1723520"/>
            <a:ext cx="7571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0" dirty="0" smtClean="0">
                <a:latin typeface="+mn-lt"/>
              </a:rPr>
              <a:t>For a processor capable of one million instructions per second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35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code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Basic operations  take “some amount of” </a:t>
            </a:r>
            <a:r>
              <a:rPr lang="en-US" dirty="0" smtClean="0">
                <a:solidFill>
                  <a:schemeClr val="accent2"/>
                </a:solidFill>
              </a:rPr>
              <a:t>constant time</a:t>
            </a:r>
          </a:p>
          <a:p>
            <a:pPr lvl="1"/>
            <a:r>
              <a:rPr lang="en-US" dirty="0" smtClean="0"/>
              <a:t>Arithmetic </a:t>
            </a:r>
          </a:p>
          <a:p>
            <a:pPr lvl="1"/>
            <a:r>
              <a:rPr lang="en-US" dirty="0" smtClean="0"/>
              <a:t>assignment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ccess an array index</a:t>
            </a:r>
          </a:p>
          <a:p>
            <a:pPr lvl="1"/>
            <a:r>
              <a:rPr lang="en-US" dirty="0" smtClean="0"/>
              <a:t>etc…</a:t>
            </a:r>
          </a:p>
          <a:p>
            <a:pPr>
              <a:buNone/>
            </a:pPr>
            <a:r>
              <a:rPr lang="en-US" dirty="0" smtClean="0"/>
              <a:t>(This is an </a:t>
            </a:r>
            <a:r>
              <a:rPr lang="en-US" i="1" dirty="0" smtClean="0"/>
              <a:t>approximation of reality</a:t>
            </a:r>
            <a:r>
              <a:rPr lang="en-US" dirty="0" smtClean="0"/>
              <a:t>: a very useful “lie”.)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Consecutive statements		</a:t>
            </a:r>
            <a:r>
              <a:rPr lang="en-US" dirty="0" smtClean="0">
                <a:solidFill>
                  <a:schemeClr val="accent2"/>
                </a:solidFill>
              </a:rPr>
              <a:t>Sum of times</a:t>
            </a:r>
          </a:p>
          <a:p>
            <a:pPr>
              <a:buNone/>
            </a:pPr>
            <a:r>
              <a:rPr lang="en-US" dirty="0" smtClean="0"/>
              <a:t>Conditionals			</a:t>
            </a:r>
            <a:r>
              <a:rPr lang="en-US" dirty="0" smtClean="0">
                <a:solidFill>
                  <a:schemeClr val="accent2"/>
                </a:solidFill>
              </a:rPr>
              <a:t>Time to test </a:t>
            </a:r>
            <a:r>
              <a:rPr lang="en-US" dirty="0">
                <a:solidFill>
                  <a:schemeClr val="accent2"/>
                </a:solidFill>
              </a:rPr>
              <a:t>+</a:t>
            </a:r>
            <a:r>
              <a:rPr lang="en-US" dirty="0" smtClean="0">
                <a:solidFill>
                  <a:schemeClr val="accent2"/>
                </a:solidFill>
              </a:rPr>
              <a:t> slower branch</a:t>
            </a:r>
          </a:p>
          <a:p>
            <a:pPr>
              <a:buNone/>
            </a:pPr>
            <a:r>
              <a:rPr lang="en-US" dirty="0" smtClean="0"/>
              <a:t>Loops				</a:t>
            </a:r>
            <a:r>
              <a:rPr lang="en-US" dirty="0" smtClean="0">
                <a:solidFill>
                  <a:schemeClr val="accent2"/>
                </a:solidFill>
              </a:rPr>
              <a:t>Sum of iterations</a:t>
            </a:r>
          </a:p>
          <a:p>
            <a:pPr>
              <a:buNone/>
            </a:pPr>
            <a:r>
              <a:rPr lang="en-US" dirty="0" smtClean="0"/>
              <a:t>Calls				</a:t>
            </a:r>
            <a:r>
              <a:rPr lang="en-US" dirty="0" smtClean="0">
                <a:solidFill>
                  <a:schemeClr val="accent2"/>
                </a:solidFill>
              </a:rPr>
              <a:t>Time of call’s body</a:t>
            </a:r>
          </a:p>
          <a:p>
            <a:pPr>
              <a:buNone/>
            </a:pPr>
            <a:r>
              <a:rPr lang="en-US" dirty="0" smtClean="0"/>
              <a:t>Recursion			</a:t>
            </a:r>
            <a:r>
              <a:rPr lang="en-US" dirty="0" smtClean="0">
                <a:solidFill>
                  <a:schemeClr val="accent2"/>
                </a:solidFill>
              </a:rPr>
              <a:t>Solve </a:t>
            </a:r>
            <a:r>
              <a:rPr lang="en-US" i="1" dirty="0" smtClean="0">
                <a:solidFill>
                  <a:schemeClr val="accent2"/>
                </a:solidFill>
              </a:rPr>
              <a:t>recurrence equation       						(next lecture)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37929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 up time for all parts of the algorithm</a:t>
            </a:r>
          </a:p>
          <a:p>
            <a:pPr marL="0" lvl="2" indent="0">
              <a:buNone/>
            </a:pPr>
            <a:r>
              <a:rPr lang="en-US" dirty="0" smtClean="0"/>
              <a:t>	e.g. number of iterations = 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/>
              <a:t>+ n)/</a:t>
            </a:r>
            <a:r>
              <a:rPr lang="en-US" dirty="0" smtClean="0"/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low-order terms i.e</a:t>
            </a:r>
            <a:r>
              <a:rPr lang="en-US" dirty="0"/>
              <a:t>. </a:t>
            </a:r>
            <a:r>
              <a:rPr lang="en-US" dirty="0" smtClean="0"/>
              <a:t>eliminate n: 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dirty="0"/>
              <a:t>/</a:t>
            </a:r>
            <a:r>
              <a:rPr lang="en-US" dirty="0" smtClean="0"/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</a:t>
            </a:r>
            <a:r>
              <a:rPr lang="en-US" dirty="0"/>
              <a:t>coefficients </a:t>
            </a:r>
            <a:r>
              <a:rPr lang="en-US" dirty="0" smtClean="0"/>
              <a:t>i.e</a:t>
            </a:r>
            <a:r>
              <a:rPr lang="en-US" dirty="0"/>
              <a:t>. </a:t>
            </a:r>
            <a:r>
              <a:rPr lang="en-US" dirty="0" smtClean="0"/>
              <a:t>eliminate 1/2: (n</a:t>
            </a:r>
            <a:r>
              <a:rPr lang="en-US" baseline="30000" dirty="0" smtClean="0"/>
              <a:t>2</a:t>
            </a:r>
            <a:r>
              <a:rPr lang="en-US" dirty="0" smtClean="0"/>
              <a:t>)  </a:t>
            </a:r>
            <a:endParaRPr lang="en-US" dirty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Examples:</a:t>
            </a:r>
          </a:p>
          <a:p>
            <a:pPr marL="857250" lvl="1" indent="-457200"/>
            <a:r>
              <a:rPr lang="en-US" dirty="0" smtClean="0"/>
              <a:t>4</a:t>
            </a:r>
            <a:r>
              <a:rPr lang="en-US" i="1" dirty="0" smtClean="0"/>
              <a:t>n</a:t>
            </a:r>
            <a:r>
              <a:rPr lang="en-US" dirty="0" smtClean="0"/>
              <a:t> + 5	</a:t>
            </a:r>
          </a:p>
          <a:p>
            <a:pPr marL="857250" lvl="1" indent="-457200"/>
            <a:r>
              <a:rPr lang="en-US" dirty="0" smtClean="0"/>
              <a:t>0.5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+ 2</a:t>
            </a:r>
            <a:r>
              <a:rPr lang="en-US" i="1" dirty="0" smtClean="0"/>
              <a:t>n</a:t>
            </a:r>
            <a:r>
              <a:rPr lang="en-US" dirty="0" smtClean="0"/>
              <a:t> + 7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 + 2</a:t>
            </a:r>
            <a:r>
              <a:rPr lang="en-US" i="1" baseline="30000" dirty="0" smtClean="0"/>
              <a:t>n</a:t>
            </a:r>
            <a:r>
              <a:rPr lang="en-US" dirty="0" smtClean="0"/>
              <a:t> + 3</a:t>
            </a:r>
            <a:r>
              <a:rPr lang="en-US" i="1" dirty="0" smtClean="0"/>
              <a:t>n</a:t>
            </a:r>
            <a:endParaRPr lang="en-US" dirty="0" smtClean="0"/>
          </a:p>
          <a:p>
            <a:pPr marL="857250" lvl="1" indent="-457200"/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(10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)</a:t>
            </a:r>
          </a:p>
          <a:p>
            <a:pPr marL="1257300" lvl="2" indent="-457200"/>
            <a:r>
              <a:rPr lang="en-US" dirty="0" smtClean="0"/>
              <a:t>n log(10)+ 2n log (n)	</a:t>
            </a:r>
          </a:p>
          <a:p>
            <a:pPr marL="800100" lvl="2" indent="0">
              <a:buNone/>
            </a:pPr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/>
            <a:endParaRPr lang="en-US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4495800" y="3733800"/>
            <a:ext cx="3505200" cy="1928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O(n)</a:t>
            </a:r>
          </a:p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O(n </a:t>
            </a:r>
            <a:r>
              <a:rPr lang="en-US" sz="2000" b="0" dirty="0">
                <a:latin typeface="+mn-lt"/>
                <a:cs typeface="Courier New" pitchFamily="49" charset="0"/>
              </a:rPr>
              <a:t>log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i="1" dirty="0">
                <a:latin typeface="+mn-lt"/>
              </a:rPr>
              <a:t>n)</a:t>
            </a:r>
            <a:endParaRPr lang="en-US" sz="2000" b="0" dirty="0">
              <a:latin typeface="+mn-lt"/>
            </a:endParaRPr>
          </a:p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O(2</a:t>
            </a:r>
            <a:r>
              <a:rPr lang="en-US" sz="2000" b="0" i="1" baseline="30000" dirty="0">
                <a:latin typeface="+mn-lt"/>
              </a:rPr>
              <a:t>n</a:t>
            </a:r>
            <a:r>
              <a:rPr lang="en-US" sz="2000" b="0" dirty="0" smtClean="0">
                <a:latin typeface="+mn-lt"/>
              </a:rPr>
              <a:t>)  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EXPONENTIAL GROWTH!</a:t>
            </a:r>
            <a:endParaRPr lang="en-US" sz="2000" b="0" dirty="0">
              <a:latin typeface="+mn-lt"/>
            </a:endParaRPr>
          </a:p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O(n </a:t>
            </a:r>
            <a:r>
              <a:rPr lang="en-US" sz="2000" b="0" dirty="0">
                <a:latin typeface="+mn-lt"/>
                <a:cs typeface="Courier New" pitchFamily="49" charset="0"/>
              </a:rPr>
              <a:t>log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i="1" dirty="0">
                <a:latin typeface="+mn-lt"/>
              </a:rPr>
              <a:t>n)</a:t>
            </a:r>
            <a:endParaRPr lang="en-US" sz="2000" b="0" baseline="30000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599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for an algorithm to be </a:t>
            </a:r>
            <a:r>
              <a:rPr lang="en-US" i="1" dirty="0" smtClean="0">
                <a:solidFill>
                  <a:srgbClr val="3333CC"/>
                </a:solidFill>
              </a:rPr>
              <a:t>efficient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We care about </a:t>
            </a:r>
            <a:r>
              <a:rPr lang="en-US" i="1" dirty="0" smtClean="0">
                <a:solidFill>
                  <a:schemeClr val="accent2"/>
                </a:solidFill>
              </a:rPr>
              <a:t>time</a:t>
            </a:r>
            <a:r>
              <a:rPr lang="en-US" dirty="0" smtClean="0"/>
              <a:t> (and sometimes </a:t>
            </a:r>
            <a:r>
              <a:rPr lang="en-US" i="1" dirty="0" smtClean="0">
                <a:solidFill>
                  <a:srgbClr val="3333CC"/>
                </a:solidFill>
              </a:rPr>
              <a:t>space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Is the following a good definition?</a:t>
            </a:r>
          </a:p>
          <a:p>
            <a:pPr lvl="1"/>
            <a:r>
              <a:rPr lang="en-US" dirty="0" smtClean="0"/>
              <a:t>“An algorithm is efficient if, when implemented, it runs quickly on real input instances</a:t>
            </a:r>
            <a:r>
              <a:rPr lang="en-US" dirty="0" smtClean="0"/>
              <a:t>”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215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Homework 1 due 10:59pm next Wednesday, July 1st.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Review math essential to algorithm analysis</a:t>
            </a:r>
          </a:p>
          <a:p>
            <a:pPr lvl="1"/>
            <a:r>
              <a:rPr lang="en-US" dirty="0" smtClean="0"/>
              <a:t>Exponents and logarithms</a:t>
            </a:r>
          </a:p>
          <a:p>
            <a:pPr lvl="1"/>
            <a:r>
              <a:rPr lang="en-US" dirty="0" smtClean="0"/>
              <a:t>Floor and ceiling functions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Algorithm analysis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Gauging efficiency (performance)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not just time the program?</a:t>
            </a:r>
          </a:p>
          <a:p>
            <a:pPr lvl="1"/>
            <a:r>
              <a:rPr lang="en-US" dirty="0" smtClean="0"/>
              <a:t>Too much </a:t>
            </a:r>
            <a:r>
              <a:rPr lang="en-US" i="1" dirty="0" smtClean="0">
                <a:solidFill>
                  <a:schemeClr val="accent2"/>
                </a:solidFill>
              </a:rPr>
              <a:t>variability</a:t>
            </a:r>
            <a:r>
              <a:rPr lang="en-US" dirty="0" smtClean="0"/>
              <a:t>, not reliable or </a:t>
            </a:r>
            <a:r>
              <a:rPr lang="en-US" i="1" dirty="0" smtClean="0">
                <a:solidFill>
                  <a:schemeClr val="accent2"/>
                </a:solidFill>
              </a:rPr>
              <a:t>portable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Hardware: processor(s), memory, etc.</a:t>
            </a:r>
          </a:p>
          <a:p>
            <a:pPr lvl="2"/>
            <a:r>
              <a:rPr lang="en-US" dirty="0" smtClean="0"/>
              <a:t>OS, Java version,</a:t>
            </a:r>
          </a:p>
          <a:p>
            <a:pPr lvl="2"/>
            <a:r>
              <a:rPr lang="en-US" dirty="0" smtClean="0"/>
              <a:t>Other programs running</a:t>
            </a:r>
          </a:p>
          <a:p>
            <a:pPr lvl="2"/>
            <a:r>
              <a:rPr lang="en-US" dirty="0" smtClean="0"/>
              <a:t>Implementation dependent</a:t>
            </a:r>
          </a:p>
          <a:p>
            <a:pPr lvl="1"/>
            <a:r>
              <a:rPr lang="en-US" dirty="0" smtClean="0"/>
              <a:t>Might </a:t>
            </a:r>
            <a:r>
              <a:rPr lang="en-US" dirty="0" smtClean="0"/>
              <a:t>change based on choice of input</a:t>
            </a:r>
          </a:p>
          <a:p>
            <a:pPr lvl="2"/>
            <a:r>
              <a:rPr lang="en-US" dirty="0" smtClean="0"/>
              <a:t>May </a:t>
            </a:r>
            <a:r>
              <a:rPr lang="en-US" i="1" dirty="0" smtClean="0">
                <a:solidFill>
                  <a:schemeClr val="accent2"/>
                </a:solidFill>
              </a:rPr>
              <a:t>miss</a:t>
            </a:r>
            <a:r>
              <a:rPr lang="en-US" dirty="0" smtClean="0"/>
              <a:t> worst-case input</a:t>
            </a:r>
          </a:p>
          <a:p>
            <a:pPr lvl="2"/>
            <a:r>
              <a:rPr lang="en-US" dirty="0" smtClean="0"/>
              <a:t>What happens when </a:t>
            </a:r>
            <a:r>
              <a:rPr lang="en-US" i="1" dirty="0" smtClean="0"/>
              <a:t>n</a:t>
            </a:r>
            <a:r>
              <a:rPr lang="en-US" dirty="0" smtClean="0"/>
              <a:t> doubles in size?</a:t>
            </a:r>
          </a:p>
          <a:p>
            <a:pPr lvl="1"/>
            <a:r>
              <a:rPr lang="en-US" dirty="0" smtClean="0"/>
              <a:t>Often </a:t>
            </a:r>
            <a:r>
              <a:rPr lang="en-US" dirty="0" smtClean="0"/>
              <a:t>want to evaluate an </a:t>
            </a:r>
            <a:r>
              <a:rPr lang="en-US" i="1" dirty="0" smtClean="0">
                <a:solidFill>
                  <a:schemeClr val="accent2"/>
                </a:solidFill>
              </a:rPr>
              <a:t>algorithm</a:t>
            </a:r>
            <a:r>
              <a:rPr lang="en-US" dirty="0" smtClean="0"/>
              <a:t>, not an implementation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020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When is one </a:t>
            </a:r>
            <a:r>
              <a:rPr lang="en-US" i="1" dirty="0" smtClean="0">
                <a:solidFill>
                  <a:schemeClr val="accent2"/>
                </a:solidFill>
              </a:rPr>
              <a:t>algorithm</a:t>
            </a:r>
            <a:r>
              <a:rPr lang="en-US" dirty="0" smtClean="0"/>
              <a:t> (not </a:t>
            </a:r>
            <a:r>
              <a:rPr lang="en-US" i="1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/>
              <a:t>) better than another?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endParaRPr lang="en-US" sz="1000" dirty="0" smtClean="0"/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We will focus on large inputs</a:t>
            </a:r>
            <a:r>
              <a:rPr lang="en-US" dirty="0" smtClean="0">
                <a:solidFill>
                  <a:srgbClr val="FF0000"/>
                </a:solidFill>
              </a:rPr>
              <a:t>, everything is fast when n is small.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Answer is </a:t>
            </a:r>
            <a:r>
              <a:rPr lang="en-US" i="1" dirty="0" smtClean="0">
                <a:solidFill>
                  <a:schemeClr val="accent2"/>
                </a:solidFill>
              </a:rPr>
              <a:t>independent</a:t>
            </a:r>
            <a:r>
              <a:rPr lang="en-US" dirty="0" smtClean="0"/>
              <a:t> of CPU speed, programming language, coding tricks, etc. and </a:t>
            </a:r>
            <a:r>
              <a:rPr lang="en-US" dirty="0"/>
              <a:t>is general and </a:t>
            </a:r>
            <a:r>
              <a:rPr lang="en-US" dirty="0" smtClean="0"/>
              <a:t>rigorous.</a:t>
            </a:r>
          </a:p>
          <a:p>
            <a:pPr>
              <a:buNone/>
            </a:pP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313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915400" cy="1143000"/>
          </a:xfrm>
        </p:spPr>
        <p:txBody>
          <a:bodyPr/>
          <a:lstStyle/>
          <a:p>
            <a:pPr algn="ctr"/>
            <a:r>
              <a:rPr lang="en-US" sz="3000" dirty="0" smtClean="0"/>
              <a:t>We usually care about worst-case running times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a guarantee</a:t>
            </a:r>
          </a:p>
          <a:p>
            <a:r>
              <a:rPr lang="en-US" dirty="0" smtClean="0"/>
              <a:t>Difficult to find a satisfactory alternative</a:t>
            </a:r>
          </a:p>
          <a:p>
            <a:pPr lvl="1"/>
            <a:r>
              <a:rPr lang="en-US" dirty="0" smtClean="0"/>
              <a:t>What about average case?</a:t>
            </a:r>
          </a:p>
          <a:p>
            <a:pPr lvl="2"/>
            <a:r>
              <a:rPr lang="en-US" dirty="0" smtClean="0"/>
              <a:t>Difficult to express full range of input</a:t>
            </a:r>
          </a:p>
          <a:p>
            <a:pPr lvl="1"/>
            <a:r>
              <a:rPr lang="en-US" dirty="0" smtClean="0"/>
              <a:t>Could we use randomly-generated input?</a:t>
            </a:r>
          </a:p>
          <a:p>
            <a:pPr lvl="2"/>
            <a:r>
              <a:rPr lang="en-US" dirty="0" smtClean="0"/>
              <a:t>May learn more about generator than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427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8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429000"/>
            <a:ext cx="7162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???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726056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7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048000"/>
            <a:ext cx="5715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=0;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 </a:t>
            </a:r>
            <a:r>
              <a:rPr lang="en-US" sz="2000" kern="0" dirty="0" smtClean="0">
                <a:latin typeface="Courier New" pitchFamily="49" charset="0"/>
              </a:rPr>
              <a:t>++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if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[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] == k)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6477000" y="2819400"/>
            <a:ext cx="2438400" cy="3352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Best case</a:t>
            </a:r>
            <a:r>
              <a:rPr lang="en-US" sz="2000" b="0" kern="0" dirty="0">
                <a:latin typeface="+mn-lt"/>
              </a:rPr>
              <a:t>?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k is in </a:t>
            </a:r>
            <a:r>
              <a:rPr lang="en-US" sz="2000" b="0" kern="0" dirty="0" err="1">
                <a:latin typeface="+mn-lt"/>
              </a:rPr>
              <a:t>arr</a:t>
            </a:r>
            <a:r>
              <a:rPr lang="en-US" sz="2000" b="0" kern="0" dirty="0">
                <a:latin typeface="+mn-lt"/>
              </a:rPr>
              <a:t>[0]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c1 steps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=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Worst case?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>
                <a:latin typeface="+mn-lt"/>
              </a:rPr>
              <a:t>k</a:t>
            </a:r>
            <a:r>
              <a:rPr lang="en-US" sz="2000" b="0" kern="0" dirty="0" smtClean="0">
                <a:latin typeface="+mn-lt"/>
              </a:rPr>
              <a:t> is not in </a:t>
            </a:r>
            <a:r>
              <a:rPr lang="en-US" sz="2000" b="0" kern="0" dirty="0" err="1" smtClean="0">
                <a:latin typeface="+mn-lt"/>
              </a:rPr>
              <a:t>arr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c2*(</a:t>
            </a:r>
            <a:r>
              <a:rPr lang="en-US" sz="2000" b="0" kern="0" dirty="0" err="1" smtClean="0">
                <a:latin typeface="+mn-lt"/>
              </a:rPr>
              <a:t>arr.length</a:t>
            </a:r>
            <a:r>
              <a:rPr lang="en-US" sz="2000" b="0" kern="0" dirty="0" smtClean="0">
                <a:latin typeface="+mn-lt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solidFill>
                  <a:srgbClr val="0000FF"/>
                </a:solidFill>
                <a:latin typeface="+mn-lt"/>
              </a:rPr>
              <a:t>= </a:t>
            </a:r>
            <a:r>
              <a:rPr lang="en-US" sz="2000" b="0" i="1" kern="0" dirty="0" smtClean="0">
                <a:solidFill>
                  <a:srgbClr val="0000FF"/>
                </a:solidFill>
                <a:latin typeface="+mn-lt"/>
              </a:rPr>
              <a:t>O</a:t>
            </a:r>
            <a:r>
              <a:rPr lang="en-US" sz="2000" b="0" kern="0" dirty="0" smtClean="0">
                <a:solidFill>
                  <a:srgbClr val="0000FF"/>
                </a:solidFill>
                <a:latin typeface="+mn-lt"/>
              </a:rPr>
              <a:t>(</a:t>
            </a:r>
            <a:r>
              <a:rPr lang="en-US" sz="2000" b="0" kern="0" dirty="0" err="1" smtClean="0">
                <a:solidFill>
                  <a:srgbClr val="0000FF"/>
                </a:solidFill>
                <a:latin typeface="+mn-lt"/>
              </a:rPr>
              <a:t>arr.length</a:t>
            </a:r>
            <a:r>
              <a:rPr lang="en-US" sz="2000" b="0" kern="0" dirty="0" smtClean="0">
                <a:solidFill>
                  <a:srgbClr val="0000FF"/>
                </a:solidFill>
                <a:latin typeface="+mn-lt"/>
              </a:rPr>
              <a:t>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96124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7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k,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lo,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hi)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mid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i.e., lo+(hi-lo)/2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[mid]==k)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[mid]&lt; 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help(arr,k,mid+1,hi);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arr,k,lo,mid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0220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k,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lo,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hi)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mid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i.e., lo+(hi-lo)/2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[mid]==k)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[mid]&lt; 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help(arr,k,mid+1,hi);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arr,k,lo,mid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lvl="0">
              <a:buNone/>
              <a:defRPr/>
            </a:pPr>
            <a:r>
              <a:rPr lang="en-US" dirty="0"/>
              <a:t>Best case: </a:t>
            </a:r>
            <a:endParaRPr lang="en-US" dirty="0" smtClean="0"/>
          </a:p>
          <a:p>
            <a:pPr lvl="0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c1 </a:t>
            </a:r>
            <a:r>
              <a:rPr lang="en-US" dirty="0"/>
              <a:t>steps = </a:t>
            </a:r>
            <a:r>
              <a:rPr lang="en-US" i="1" dirty="0"/>
              <a:t>O</a:t>
            </a:r>
            <a:r>
              <a:rPr lang="en-US" dirty="0"/>
              <a:t>(1)</a:t>
            </a:r>
          </a:p>
          <a:p>
            <a:pPr lvl="0">
              <a:buNone/>
              <a:defRPr/>
            </a:pPr>
            <a:r>
              <a:rPr lang="en-US" dirty="0"/>
              <a:t>Worst case: </a:t>
            </a:r>
          </a:p>
          <a:p>
            <a:pPr lvl="0">
              <a:buNone/>
              <a:defRPr/>
            </a:pPr>
            <a:r>
              <a:rPr lang="en-US" i="1" dirty="0" smtClean="0"/>
              <a:t>	T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= c2 </a:t>
            </a:r>
            <a:r>
              <a:rPr lang="en-US" dirty="0" smtClean="0"/>
              <a:t>+ </a:t>
            </a:r>
            <a:r>
              <a:rPr lang="en-US" i="1" dirty="0"/>
              <a:t>T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/2) where </a:t>
            </a:r>
            <a:r>
              <a:rPr lang="en-US" i="1" dirty="0"/>
              <a:t>n</a:t>
            </a:r>
            <a:r>
              <a:rPr lang="en-US" dirty="0"/>
              <a:t> is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hi-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 </a:t>
            </a:r>
            <a:r>
              <a:rPr lang="en-US" dirty="0" smtClean="0">
                <a:cs typeface="Courier New" pitchFamily="49" charset="0"/>
              </a:rPr>
              <a:t>and c2 is a constant</a:t>
            </a:r>
          </a:p>
          <a:p>
            <a:pPr lvl="0">
              <a:buNone/>
              <a:defRPr/>
            </a:pPr>
            <a:r>
              <a:rPr lang="en-US" i="1" dirty="0" smtClean="0">
                <a:cs typeface="Courier New" pitchFamily="49" charset="0"/>
              </a:rPr>
              <a:t>	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 where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dirty="0" smtClean="0">
                <a:cs typeface="Courier New" pitchFamily="49" charset="0"/>
              </a:rPr>
              <a:t> (</a:t>
            </a:r>
            <a:r>
              <a:rPr lang="en-US" dirty="0" err="1" smtClean="0">
                <a:cs typeface="Courier New" pitchFamily="49" charset="0"/>
              </a:rPr>
              <a:t>recurrance</a:t>
            </a:r>
            <a:r>
              <a:rPr lang="en-US" dirty="0" smtClean="0">
                <a:cs typeface="Courier New" pitchFamily="49" charset="0"/>
              </a:rPr>
              <a:t> relation)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2253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458200" cy="4495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Determine the recurrence relation and the base case.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= c2+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/2)		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(1) = c1</a:t>
            </a:r>
            <a:endParaRPr lang="en-US" dirty="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“Expand” the original relation to find an equivalent general expression </a:t>
            </a:r>
            <a:r>
              <a:rPr lang="en-US" i="1" dirty="0" smtClean="0">
                <a:solidFill>
                  <a:srgbClr val="FF0000"/>
                </a:solidFill>
              </a:rPr>
              <a:t>in terms of the number of expansions</a:t>
            </a:r>
            <a:r>
              <a:rPr lang="en-US" dirty="0" smtClean="0"/>
              <a:t>.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 = c2 + c2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/4)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	         = c2 + c2 + c2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/8)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= …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= c2(k)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/(2</a:t>
            </a:r>
            <a:r>
              <a:rPr lang="en-US" baseline="30000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))</a:t>
            </a:r>
            <a:endParaRPr lang="en-US" dirty="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Find a closed-form expression by setting </a:t>
            </a:r>
            <a:r>
              <a:rPr lang="en-US" i="1" dirty="0" smtClean="0">
                <a:solidFill>
                  <a:srgbClr val="FF0000"/>
                </a:solidFill>
              </a:rPr>
              <a:t>the number of expansions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a value (e.g. 1) which reduces the problem to a base case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/(2</a:t>
            </a:r>
            <a:r>
              <a:rPr lang="en-US" baseline="30000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) = 1 means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= 2</a:t>
            </a:r>
            <a:r>
              <a:rPr lang="en-US" baseline="30000" dirty="0" smtClean="0">
                <a:solidFill>
                  <a:schemeClr val="accent2"/>
                </a:solidFill>
              </a:rPr>
              <a:t>k </a:t>
            </a:r>
            <a:r>
              <a:rPr lang="en-US" dirty="0" smtClean="0">
                <a:solidFill>
                  <a:schemeClr val="accent2"/>
                </a:solidFill>
              </a:rPr>
              <a:t> means k =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= c2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+ T(1) 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>
                <a:solidFill>
                  <a:schemeClr val="accent2"/>
                </a:solidFill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) = </a:t>
            </a:r>
            <a:r>
              <a:rPr lang="en-US" dirty="0" smtClean="0">
                <a:solidFill>
                  <a:schemeClr val="accent2"/>
                </a:solidFill>
              </a:rPr>
              <a:t>c2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 + </a:t>
            </a:r>
            <a:r>
              <a:rPr lang="en-US" dirty="0" smtClean="0">
                <a:solidFill>
                  <a:schemeClr val="accent2"/>
                </a:solidFill>
              </a:rPr>
              <a:t>c1  </a:t>
            </a:r>
            <a:r>
              <a:rPr lang="en-US" dirty="0">
                <a:solidFill>
                  <a:schemeClr val="accent2"/>
                </a:solidFill>
              </a:rPr>
              <a:t>(get to base case and do it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is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86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Ignoring constant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So binary search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and linear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which is faster?</a:t>
            </a:r>
          </a:p>
          <a:p>
            <a:endParaRPr lang="en-US" dirty="0" smtClean="0"/>
          </a:p>
          <a:p>
            <a:r>
              <a:rPr lang="en-US" dirty="0" smtClean="0"/>
              <a:t>Could depend on constant factors</a:t>
            </a:r>
          </a:p>
          <a:p>
            <a:pPr lvl="1"/>
            <a:r>
              <a:rPr lang="en-US" dirty="0" smtClean="0"/>
              <a:t>How </a:t>
            </a:r>
            <a:r>
              <a:rPr lang="en-US" i="1" dirty="0" smtClean="0"/>
              <a:t>many</a:t>
            </a:r>
            <a:r>
              <a:rPr lang="en-US" dirty="0" smtClean="0"/>
              <a:t> assignments, additions, etc. for each </a:t>
            </a:r>
            <a:r>
              <a:rPr lang="en-US" i="1" dirty="0" smtClean="0"/>
              <a:t>n (What is the constant c2?)</a:t>
            </a:r>
          </a:p>
          <a:p>
            <a:pPr lvl="2"/>
            <a:r>
              <a:rPr lang="en-US" i="1" dirty="0"/>
              <a:t>E.g. T(n) = 5,000,000n 	vs. T(n) = 5n</a:t>
            </a:r>
            <a:r>
              <a:rPr lang="en-US" i="1" baseline="30000" dirty="0"/>
              <a:t>2</a:t>
            </a:r>
            <a:r>
              <a:rPr lang="en-US" i="1" dirty="0"/>
              <a:t> </a:t>
            </a:r>
            <a:endParaRPr lang="en-US" i="1" dirty="0" smtClean="0"/>
          </a:p>
          <a:p>
            <a:pPr lvl="1"/>
            <a:r>
              <a:rPr lang="en-US" dirty="0" smtClean="0"/>
              <a:t>And could depend on overhead unrelated to </a:t>
            </a:r>
            <a:r>
              <a:rPr lang="en-US" i="1" dirty="0" smtClean="0"/>
              <a:t>n</a:t>
            </a:r>
          </a:p>
          <a:p>
            <a:pPr lvl="2"/>
            <a:r>
              <a:rPr lang="en-US" i="1" dirty="0"/>
              <a:t>E.g. T(n) = 5,000,000 + log n 	vs. T(n) = 10 + </a:t>
            </a:r>
            <a:r>
              <a:rPr lang="en-US" i="1" dirty="0" smtClean="0"/>
              <a:t>n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But there exists some </a:t>
            </a:r>
            <a:r>
              <a:rPr lang="en-US" i="1" dirty="0" smtClean="0"/>
              <a:t>n</a:t>
            </a:r>
            <a:r>
              <a:rPr lang="en-US" baseline="-25000" dirty="0" smtClean="0"/>
              <a:t>0</a:t>
            </a:r>
            <a:r>
              <a:rPr lang="en-US" dirty="0" smtClean="0"/>
              <a:t> such that for all </a:t>
            </a:r>
            <a:r>
              <a:rPr lang="en-US" i="1" dirty="0" smtClean="0"/>
              <a:t>n</a:t>
            </a:r>
            <a:r>
              <a:rPr lang="en-US" dirty="0" smtClean="0"/>
              <a:t> &gt; n</a:t>
            </a:r>
            <a:r>
              <a:rPr lang="en-US" baseline="-25000" dirty="0" smtClean="0"/>
              <a:t>0</a:t>
            </a:r>
            <a:r>
              <a:rPr lang="en-US" dirty="0" smtClean="0"/>
              <a:t> binary search wins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327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2286000"/>
          </a:xfrm>
        </p:spPr>
        <p:txBody>
          <a:bodyPr/>
          <a:lstStyle/>
          <a:p>
            <a:r>
              <a:rPr lang="en-US" dirty="0" smtClean="0"/>
              <a:t>Let’s try to “help” linear search</a:t>
            </a:r>
          </a:p>
          <a:p>
            <a:pPr lvl="1"/>
            <a:r>
              <a:rPr lang="en-US" dirty="0" smtClean="0"/>
              <a:t>Run it on a computer 100x as fast (say 2014 model vs. 1994)</a:t>
            </a:r>
          </a:p>
          <a:p>
            <a:pPr lvl="1"/>
            <a:r>
              <a:rPr lang="en-US" dirty="0" smtClean="0"/>
              <a:t>Use a new compiler/language that is 3x as fast</a:t>
            </a:r>
          </a:p>
          <a:p>
            <a:pPr lvl="1"/>
            <a:r>
              <a:rPr lang="en-US" dirty="0" smtClean="0"/>
              <a:t>Be a clever programmer to eliminate half the work</a:t>
            </a:r>
          </a:p>
          <a:p>
            <a:pPr lvl="1"/>
            <a:r>
              <a:rPr lang="en-US" dirty="0" smtClean="0"/>
              <a:t>So doing each iteration is 600x as fast as in binary 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657600"/>
            <a:ext cx="429621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3246" y="3657600"/>
            <a:ext cx="4302154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45257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38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76400"/>
            <a:ext cx="721243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886200" y="5638800"/>
            <a:ext cx="36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>
                <a:latin typeface="+mn-lt"/>
              </a:rPr>
              <a:t>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185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</a:t>
            </a:r>
            <a:r>
              <a:rPr lang="en-US" smtClean="0"/>
              <a:t>-</a:t>
            </a:r>
            <a:r>
              <a:rPr lang="en-US" smtClean="0"/>
              <a:t>O </a:t>
            </a:r>
            <a:r>
              <a:rPr lang="en-US" dirty="0" smtClean="0"/>
              <a:t>relates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 on a function f(</a:t>
            </a:r>
            <a:r>
              <a:rPr lang="en-US" i="1" dirty="0" smtClean="0"/>
              <a:t>n</a:t>
            </a:r>
            <a:r>
              <a:rPr lang="en-US" dirty="0" smtClean="0"/>
              <a:t>) (for example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means </a:t>
            </a:r>
            <a:r>
              <a:rPr lang="en-US" i="1" dirty="0" smtClean="0"/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set of functions</a:t>
            </a:r>
            <a:r>
              <a:rPr lang="en-US" i="1" dirty="0" smtClean="0"/>
              <a:t> with asymptotic behavior </a:t>
            </a:r>
            <a:r>
              <a:rPr lang="en-US" b="1" i="1" dirty="0" smtClean="0">
                <a:solidFill>
                  <a:schemeClr val="accent2"/>
                </a:solidFill>
              </a:rPr>
              <a:t>less than or equal to</a:t>
            </a:r>
            <a:r>
              <a:rPr lang="en-US" b="1" i="1" dirty="0" smtClean="0"/>
              <a:t> </a:t>
            </a:r>
            <a:r>
              <a:rPr lang="en-US" dirty="0" smtClean="0"/>
              <a:t>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b="1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FF0000"/>
                </a:solidFill>
              </a:rPr>
              <a:t>is in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and </a:t>
            </a:r>
            <a:r>
              <a:rPr lang="en-US" i="1" dirty="0" smtClean="0"/>
              <a:t>n</a:t>
            </a:r>
            <a:r>
              <a:rPr lang="en-US" baseline="30000" dirty="0" smtClean="0"/>
              <a:t>2 </a:t>
            </a:r>
            <a:r>
              <a:rPr lang="en-US" dirty="0" smtClean="0"/>
              <a:t> have the same asymptotic behavior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Confusingly, we also say/write:</a:t>
            </a:r>
          </a:p>
          <a:p>
            <a:pPr lvl="1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/>
              <a:t>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We would</a:t>
            </a:r>
            <a:r>
              <a:rPr lang="en-US" dirty="0" smtClean="0">
                <a:solidFill>
                  <a:srgbClr val="FF0000"/>
                </a:solidFill>
              </a:rPr>
              <a:t> never </a:t>
            </a:r>
            <a:r>
              <a:rPr lang="en-US" dirty="0" smtClean="0"/>
              <a:t>say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= 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651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Big-O, 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8392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 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g(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) </a:t>
            </a:r>
            <a:r>
              <a:rPr lang="en-US" dirty="0" smtClean="0">
                <a:sym typeface="Symbol" pitchFamily="18" charset="2"/>
              </a:rPr>
              <a:t>if there exist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positive constants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</a:t>
            </a:r>
            <a:r>
              <a:rPr lang="en-US" dirty="0" smtClean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such that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00FF"/>
                </a:solidFill>
              </a:rPr>
              <a:t>g(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b="1" dirty="0" smtClean="0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 smtClean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>
                <a:sym typeface="Symbol" pitchFamily="18" charset="2"/>
              </a:rPr>
              <a:t>	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6573373" y="1143001"/>
            <a:ext cx="200577" cy="18938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4883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Big-O, 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8392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g(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) </a:t>
            </a:r>
            <a:r>
              <a:rPr lang="en-US" dirty="0" smtClean="0">
                <a:sym typeface="Symbol" pitchFamily="18" charset="2"/>
              </a:rPr>
              <a:t>if there exist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positive constants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</a:t>
            </a:r>
            <a:r>
              <a:rPr lang="en-US" dirty="0" smtClean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such that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00FF"/>
                </a:solidFill>
              </a:rPr>
              <a:t>g(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b="1" dirty="0" smtClean="0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 smtClean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>
                <a:sym typeface="Symbol" pitchFamily="18" charset="2"/>
              </a:rPr>
              <a:t>	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To show 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, </a:t>
            </a:r>
          </a:p>
          <a:p>
            <a:pPr lvl="1"/>
            <a:r>
              <a:rPr lang="en-US" dirty="0" smtClean="0">
                <a:sym typeface="Symbol" pitchFamily="18" charset="2"/>
              </a:rPr>
              <a:t>pick a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 smtClean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large enough to “cover the constant factors”  </a:t>
            </a:r>
          </a:p>
          <a:p>
            <a:pPr lvl="1"/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</a:t>
            </a:r>
            <a:r>
              <a:rPr lang="en-US" i="1" baseline="-25000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large enough to “cover the lower-order terms”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>
                <a:sym typeface="Symbol" pitchFamily="18" charset="2"/>
              </a:rPr>
              <a:t>Let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g(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/>
              <a:t>3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+17 and </a:t>
            </a:r>
            <a:r>
              <a:rPr lang="en-US" dirty="0">
                <a:solidFill>
                  <a:srgbClr val="FF0000"/>
                </a:solidFill>
              </a:rPr>
              <a:t>f(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=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endParaRPr lang="en-US" baseline="30000" dirty="0"/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 smtClean="0"/>
              <a:t>What </a:t>
            </a:r>
            <a:r>
              <a:rPr lang="en-US" dirty="0"/>
              <a:t>c</a:t>
            </a:r>
            <a:r>
              <a:rPr lang="en-US" dirty="0" smtClean="0"/>
              <a:t>ould we pick for </a:t>
            </a:r>
            <a:r>
              <a:rPr lang="en-US" i="1" dirty="0" smtClean="0">
                <a:solidFill>
                  <a:srgbClr val="008000"/>
                </a:solidFill>
              </a:rPr>
              <a:t>c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008000"/>
                </a:solidFill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</a:rPr>
              <a:t>0</a:t>
            </a:r>
            <a:r>
              <a:rPr lang="en-US" dirty="0" smtClean="0"/>
              <a:t>?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i="1" dirty="0" smtClean="0">
                <a:solidFill>
                  <a:srgbClr val="008000"/>
                </a:solidFill>
              </a:rPr>
              <a:t>c </a:t>
            </a:r>
            <a:r>
              <a:rPr lang="en-US" dirty="0" smtClean="0"/>
              <a:t>= 5 </a:t>
            </a:r>
            <a:r>
              <a:rPr lang="en-US" dirty="0"/>
              <a:t>and </a:t>
            </a:r>
            <a:r>
              <a:rPr lang="en-US" i="1" dirty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>
                <a:solidFill>
                  <a:srgbClr val="008000"/>
                </a:solidFill>
                <a:sym typeface="Symbol" pitchFamily="18" charset="2"/>
              </a:rPr>
              <a:t>0</a:t>
            </a:r>
            <a:r>
              <a:rPr lang="en-US" i="1" baseline="-25000" dirty="0">
                <a:sym typeface="Symbol" pitchFamily="18" charset="2"/>
              </a:rPr>
              <a:t> </a:t>
            </a:r>
            <a:r>
              <a:rPr lang="en-US" dirty="0" smtClean="0"/>
              <a:t>= 10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 (</a:t>
            </a:r>
            <a:r>
              <a:rPr lang="en-US" dirty="0"/>
              <a:t>3*</a:t>
            </a:r>
            <a:r>
              <a:rPr lang="en-US" dirty="0">
                <a:solidFill>
                  <a:srgbClr val="008000"/>
                </a:solidFill>
              </a:rPr>
              <a:t>10</a:t>
            </a:r>
            <a:r>
              <a:rPr lang="en-US" baseline="30000" dirty="0"/>
              <a:t>2</a:t>
            </a:r>
            <a:r>
              <a:rPr lang="en-US" dirty="0"/>
              <a:t>)+17 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5</a:t>
            </a:r>
            <a:r>
              <a:rPr lang="en-US" dirty="0"/>
              <a:t>*</a:t>
            </a:r>
            <a:r>
              <a:rPr lang="en-US" dirty="0">
                <a:solidFill>
                  <a:srgbClr val="008000"/>
                </a:solidFill>
              </a:rPr>
              <a:t>10</a:t>
            </a:r>
            <a:r>
              <a:rPr lang="en-US" baseline="30000" dirty="0"/>
              <a:t>2	</a:t>
            </a:r>
            <a:r>
              <a:rPr lang="en-US" dirty="0"/>
              <a:t>so 	3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+17 is O(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 smtClean="0"/>
              <a:t>)</a:t>
            </a:r>
          </a:p>
          <a:p>
            <a:endParaRPr lang="en-US" dirty="0" smtClean="0">
              <a:solidFill>
                <a:srgbClr val="119F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04800" y="1219200"/>
            <a:ext cx="5410200" cy="1752600"/>
          </a:xfrm>
          <a:prstGeom prst="rect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573373" y="1143001"/>
            <a:ext cx="200577" cy="18938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3374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1, using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ym typeface="Symbol" pitchFamily="18" charset="2"/>
              </a:rPr>
              <a:t>Let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 smtClean="0">
                <a:sym typeface="Symbol" pitchFamily="18" charset="2"/>
              </a:rPr>
              <a:t>= </a:t>
            </a:r>
            <a:r>
              <a:rPr lang="en-US" dirty="0" smtClean="0"/>
              <a:t>1000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/>
              <a:t>= </a:t>
            </a:r>
            <a:r>
              <a:rPr lang="en-US" i="1" dirty="0"/>
              <a:t>n</a:t>
            </a:r>
            <a:r>
              <a:rPr lang="en-US" baseline="30000" dirty="0"/>
              <a:t>2</a:t>
            </a:r>
          </a:p>
          <a:p>
            <a:pPr lvl="1"/>
            <a:r>
              <a:rPr lang="en-US" dirty="0" smtClean="0"/>
              <a:t>To prove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>
                <a:sym typeface="Symbol" pitchFamily="18" charset="2"/>
              </a:rPr>
              <a:t>is in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O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(f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))</a:t>
            </a:r>
            <a:r>
              <a:rPr lang="en-US" dirty="0" smtClean="0"/>
              <a:t>, find a valid </a:t>
            </a:r>
            <a:r>
              <a:rPr lang="en-US" i="1" dirty="0" smtClean="0">
                <a:solidFill>
                  <a:srgbClr val="008000"/>
                </a:solidFill>
              </a:rPr>
              <a:t>c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>
                <a:solidFill>
                  <a:srgbClr val="008000"/>
                </a:solidFill>
                <a:sym typeface="Symbol" pitchFamily="18" charset="2"/>
              </a:rPr>
              <a:t>0 </a:t>
            </a:r>
            <a:endParaRPr lang="en-US" dirty="0">
              <a:solidFill>
                <a:srgbClr val="008000"/>
              </a:solidFill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The “cross-over point” is </a:t>
            </a:r>
            <a:r>
              <a:rPr lang="en-US" i="1" dirty="0" smtClean="0"/>
              <a:t>n</a:t>
            </a:r>
            <a:r>
              <a:rPr lang="en-US" dirty="0" smtClean="0"/>
              <a:t>=1000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= 1000*1000 and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>
                <a:sym typeface="Symbol" pitchFamily="18" charset="2"/>
              </a:rPr>
              <a:t>= 1000</a:t>
            </a:r>
            <a:r>
              <a:rPr lang="en-US" baseline="30000" dirty="0" smtClean="0"/>
              <a:t>2</a:t>
            </a:r>
            <a:r>
              <a:rPr lang="en-US" dirty="0" smtClean="0">
                <a:sym typeface="Symbol" pitchFamily="18" charset="2"/>
              </a:rPr>
              <a:t> </a:t>
            </a:r>
            <a:endParaRPr lang="en-US" dirty="0" smtClean="0"/>
          </a:p>
          <a:p>
            <a:pPr lvl="1"/>
            <a:r>
              <a:rPr lang="en-US" dirty="0" smtClean="0"/>
              <a:t>So we can choose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</a:t>
            </a:r>
            <a:r>
              <a:rPr lang="en-US" dirty="0" smtClean="0"/>
              <a:t>=1000 and </a:t>
            </a:r>
            <a:r>
              <a:rPr lang="en-US" i="1" dirty="0" smtClean="0">
                <a:solidFill>
                  <a:srgbClr val="008000"/>
                </a:solidFill>
              </a:rPr>
              <a:t>c</a:t>
            </a:r>
            <a:r>
              <a:rPr lang="en-US" dirty="0" smtClean="0"/>
              <a:t>=1</a:t>
            </a:r>
          </a:p>
          <a:p>
            <a:pPr lvl="2"/>
            <a:r>
              <a:rPr lang="en-US" dirty="0" smtClean="0"/>
              <a:t>Many other possible choices, e.g., larger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/>
              <a:t>and/or </a:t>
            </a:r>
            <a:r>
              <a:rPr lang="en-US" i="1" dirty="0" smtClean="0"/>
              <a:t>c</a:t>
            </a:r>
          </a:p>
          <a:p>
            <a:pPr lvl="1"/>
            <a:endParaRPr lang="en-US" i="1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600200" y="4495800"/>
            <a:ext cx="5791200" cy="1828800"/>
            <a:chOff x="609600" y="3962400"/>
            <a:chExt cx="5791200" cy="152400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None/>
              </a:pPr>
              <a:r>
                <a:rPr lang="en-US" b="0" dirty="0"/>
                <a:t>Definition:  </a:t>
              </a:r>
              <a:r>
                <a:rPr lang="en-US" b="0" dirty="0">
                  <a:solidFill>
                    <a:srgbClr val="0000FF"/>
                  </a:solidFill>
                </a:rPr>
                <a:t>g(</a:t>
              </a:r>
              <a:r>
                <a:rPr lang="en-US" b="0" i="1" dirty="0">
                  <a:solidFill>
                    <a:srgbClr val="0000FF"/>
                  </a:solidFill>
                </a:rPr>
                <a:t>n</a:t>
              </a:r>
              <a:r>
                <a:rPr lang="en-US" b="0" dirty="0">
                  <a:solidFill>
                    <a:srgbClr val="0000FF"/>
                  </a:solidFill>
                </a:rPr>
                <a:t>) </a:t>
              </a:r>
              <a:r>
                <a:rPr lang="en-US" b="0" dirty="0">
                  <a:sym typeface="Symbol" pitchFamily="18" charset="2"/>
                </a:rPr>
                <a:t>is in 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O( f(</a:t>
              </a:r>
              <a:r>
                <a:rPr lang="en-US" b="0" i="1" dirty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) ) </a:t>
              </a:r>
              <a:r>
                <a:rPr lang="en-US" b="0" dirty="0">
                  <a:sym typeface="Symbol" pitchFamily="18" charset="2"/>
                </a:rPr>
                <a:t>if there exist </a:t>
              </a:r>
            </a:p>
            <a:p>
              <a:pPr>
                <a:buNone/>
              </a:pPr>
              <a:r>
                <a:rPr lang="en-US" b="0" dirty="0">
                  <a:sym typeface="Symbol" pitchFamily="18" charset="2"/>
                </a:rPr>
                <a:t>		positive constants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c</a:t>
              </a:r>
              <a:r>
                <a:rPr lang="en-US" b="0" dirty="0">
                  <a:sym typeface="Symbol" pitchFamily="18" charset="2"/>
                </a:rPr>
                <a:t> and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n</a:t>
              </a:r>
              <a:r>
                <a:rPr lang="en-US" b="0" i="1" baseline="-25000" dirty="0">
                  <a:solidFill>
                    <a:srgbClr val="008000"/>
                  </a:solidFill>
                  <a:sym typeface="Symbol" pitchFamily="18" charset="2"/>
                </a:rPr>
                <a:t>0</a:t>
              </a:r>
              <a:r>
                <a:rPr lang="en-US" b="0" dirty="0">
                  <a:solidFill>
                    <a:srgbClr val="008000"/>
                  </a:solidFill>
                  <a:sym typeface="Symbol" pitchFamily="18" charset="2"/>
                </a:rPr>
                <a:t> </a:t>
              </a:r>
              <a:r>
                <a:rPr lang="en-US" b="0" dirty="0">
                  <a:sym typeface="Symbol" pitchFamily="18" charset="2"/>
                </a:rPr>
                <a:t>such that </a:t>
              </a:r>
            </a:p>
            <a:p>
              <a:pPr>
                <a:buNone/>
              </a:pPr>
              <a:endParaRPr lang="en-US" b="0" dirty="0">
                <a:sym typeface="Symbol" pitchFamily="18" charset="2"/>
              </a:endParaRPr>
            </a:p>
            <a:p>
              <a:pPr>
                <a:buNone/>
              </a:pPr>
              <a:r>
                <a:rPr lang="en-US" b="0" dirty="0"/>
                <a:t>		</a:t>
              </a:r>
              <a:r>
                <a:rPr lang="en-US" b="0" dirty="0">
                  <a:solidFill>
                    <a:srgbClr val="0000FF"/>
                  </a:solidFill>
                </a:rPr>
                <a:t>g(</a:t>
              </a:r>
              <a:r>
                <a:rPr lang="en-US" b="0" i="1" dirty="0">
                  <a:solidFill>
                    <a:srgbClr val="0000FF"/>
                  </a:solidFill>
                </a:rPr>
                <a:t>n</a:t>
              </a:r>
              <a:r>
                <a:rPr lang="en-US" b="0" dirty="0">
                  <a:solidFill>
                    <a:srgbClr val="0000FF"/>
                  </a:solidFill>
                </a:rPr>
                <a:t>) </a:t>
              </a:r>
              <a:r>
                <a:rPr lang="en-US" b="0" dirty="0">
                  <a:solidFill>
                    <a:srgbClr val="000000"/>
                  </a:solidFill>
                  <a:sym typeface="Symbol" pitchFamily="18" charset="2"/>
                </a:rPr>
                <a:t> 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c</a:t>
              </a:r>
              <a:r>
                <a:rPr lang="en-US" b="0" dirty="0">
                  <a:solidFill>
                    <a:srgbClr val="008000"/>
                  </a:solidFill>
                  <a:sym typeface="Symbol" pitchFamily="18" charset="2"/>
                </a:rPr>
                <a:t> 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f(</a:t>
              </a:r>
              <a:r>
                <a:rPr lang="en-US" b="0" i="1" dirty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) </a:t>
              </a:r>
              <a:r>
                <a:rPr lang="en-US" b="0" dirty="0">
                  <a:sym typeface="Symbol" pitchFamily="18" charset="2"/>
                </a:rPr>
                <a:t>	for all </a:t>
              </a:r>
              <a:r>
                <a:rPr lang="en-US" b="0" i="1" dirty="0">
                  <a:sym typeface="Symbol" pitchFamily="18" charset="2"/>
                </a:rPr>
                <a:t>n</a:t>
              </a:r>
              <a:r>
                <a:rPr lang="en-US" b="0" dirty="0">
                  <a:sym typeface="Symbol" pitchFamily="18" charset="2"/>
                </a:rPr>
                <a:t> </a:t>
              </a:r>
              <a:r>
                <a:rPr lang="en-US" b="0" dirty="0">
                  <a:sym typeface="Symbol"/>
                </a:rPr>
                <a:t></a:t>
              </a:r>
              <a:r>
                <a:rPr lang="en-US" b="0" dirty="0">
                  <a:sym typeface="Symbol" pitchFamily="18" charset="2"/>
                </a:rPr>
                <a:t>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n</a:t>
              </a:r>
              <a:r>
                <a:rPr lang="en-US" b="0" i="1" baseline="-25000" dirty="0">
                  <a:solidFill>
                    <a:srgbClr val="008000"/>
                  </a:solidFill>
                  <a:sym typeface="Symbol" pitchFamily="18" charset="2"/>
                </a:rPr>
                <a:t>0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57339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2, using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ym typeface="Symbol" pitchFamily="18" charset="2"/>
              </a:rPr>
              <a:t>Let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 smtClean="0">
                <a:sym typeface="Symbol" pitchFamily="18" charset="2"/>
              </a:rPr>
              <a:t>= </a:t>
            </a:r>
            <a:r>
              <a:rPr lang="en-US" i="1" dirty="0" smtClean="0"/>
              <a:t>n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/>
              <a:t>= 2</a:t>
            </a:r>
            <a:r>
              <a:rPr lang="en-US" i="1" baseline="30000" dirty="0" smtClean="0"/>
              <a:t>n</a:t>
            </a:r>
            <a:endParaRPr lang="en-US" i="1" baseline="30000" dirty="0"/>
          </a:p>
          <a:p>
            <a:pPr lvl="1"/>
            <a:r>
              <a:rPr lang="en-US" dirty="0"/>
              <a:t>To prove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>
                <a:sym typeface="Symbol" pitchFamily="18" charset="2"/>
              </a:rPr>
              <a:t>is in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O(f(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))</a:t>
            </a:r>
            <a:r>
              <a:rPr lang="en-US" dirty="0"/>
              <a:t>, find a valid </a:t>
            </a:r>
            <a:r>
              <a:rPr lang="en-US" i="1" dirty="0">
                <a:solidFill>
                  <a:srgbClr val="008000"/>
                </a:solidFill>
              </a:rPr>
              <a:t>c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>
                <a:solidFill>
                  <a:srgbClr val="008000"/>
                </a:solidFill>
                <a:sym typeface="Symbol" pitchFamily="18" charset="2"/>
              </a:rPr>
              <a:t>0 </a:t>
            </a:r>
            <a:endParaRPr lang="en-US" dirty="0">
              <a:solidFill>
                <a:srgbClr val="008000"/>
              </a:solidFill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W</a:t>
            </a:r>
            <a:r>
              <a:rPr lang="en-US" dirty="0" smtClean="0"/>
              <a:t>e can choose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/>
              <a:t>=20 and </a:t>
            </a:r>
            <a:r>
              <a:rPr lang="en-US" i="1" dirty="0" smtClean="0"/>
              <a:t>c</a:t>
            </a:r>
            <a:r>
              <a:rPr lang="en-US" dirty="0" smtClean="0"/>
              <a:t>=1</a:t>
            </a:r>
          </a:p>
          <a:p>
            <a:pPr lvl="2"/>
            <a:r>
              <a:rPr lang="en-US" dirty="0" smtClean="0"/>
              <a:t>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=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20</a:t>
            </a:r>
            <a:r>
              <a:rPr lang="en-US" baseline="30000" dirty="0">
                <a:solidFill>
                  <a:srgbClr val="000000"/>
                </a:solidFill>
              </a:rPr>
              <a:t>4</a:t>
            </a:r>
            <a:r>
              <a:rPr lang="en-US" dirty="0" smtClean="0">
                <a:solidFill>
                  <a:srgbClr val="000000"/>
                </a:solidFill>
              </a:rPr>
              <a:t> vs.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= </a:t>
            </a:r>
            <a:r>
              <a:rPr lang="en-US" dirty="0" smtClean="0">
                <a:solidFill>
                  <a:srgbClr val="008000"/>
                </a:solidFill>
                <a:sym typeface="Symbol" pitchFamily="18" charset="2"/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*2</a:t>
            </a:r>
            <a:r>
              <a:rPr lang="en-US" baseline="30000" dirty="0" smtClean="0">
                <a:solidFill>
                  <a:srgbClr val="008000"/>
                </a:solidFill>
              </a:rPr>
              <a:t>20</a:t>
            </a:r>
          </a:p>
          <a:p>
            <a:pPr marL="457200" lvl="1" indent="0">
              <a:buNone/>
            </a:pPr>
            <a:r>
              <a:rPr lang="en-US" baseline="30000" dirty="0" smtClean="0"/>
              <a:t>	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600200" y="4495800"/>
            <a:ext cx="5791200" cy="1828800"/>
            <a:chOff x="609600" y="3962400"/>
            <a:chExt cx="5791200" cy="1524000"/>
          </a:xfrm>
        </p:grpSpPr>
        <p:sp>
          <p:nvSpPr>
            <p:cNvPr id="11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None/>
              </a:pPr>
              <a:r>
                <a:rPr lang="en-US" b="0" dirty="0"/>
                <a:t>Definition:  </a:t>
              </a:r>
              <a:r>
                <a:rPr lang="en-US" b="0" dirty="0">
                  <a:solidFill>
                    <a:srgbClr val="0000FF"/>
                  </a:solidFill>
                </a:rPr>
                <a:t>g(</a:t>
              </a:r>
              <a:r>
                <a:rPr lang="en-US" b="0" i="1" dirty="0">
                  <a:solidFill>
                    <a:srgbClr val="0000FF"/>
                  </a:solidFill>
                </a:rPr>
                <a:t>n</a:t>
              </a:r>
              <a:r>
                <a:rPr lang="en-US" b="0" dirty="0">
                  <a:solidFill>
                    <a:srgbClr val="0000FF"/>
                  </a:solidFill>
                </a:rPr>
                <a:t>) </a:t>
              </a:r>
              <a:r>
                <a:rPr lang="en-US" b="0" dirty="0">
                  <a:sym typeface="Symbol" pitchFamily="18" charset="2"/>
                </a:rPr>
                <a:t>is in 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O( f(</a:t>
              </a:r>
              <a:r>
                <a:rPr lang="en-US" b="0" i="1" dirty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) ) </a:t>
              </a:r>
              <a:r>
                <a:rPr lang="en-US" b="0" dirty="0">
                  <a:sym typeface="Symbol" pitchFamily="18" charset="2"/>
                </a:rPr>
                <a:t>if there exist </a:t>
              </a:r>
            </a:p>
            <a:p>
              <a:pPr>
                <a:buNone/>
              </a:pPr>
              <a:r>
                <a:rPr lang="en-US" b="0" dirty="0">
                  <a:sym typeface="Symbol" pitchFamily="18" charset="2"/>
                </a:rPr>
                <a:t>		positive constants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c</a:t>
              </a:r>
              <a:r>
                <a:rPr lang="en-US" b="0" dirty="0">
                  <a:sym typeface="Symbol" pitchFamily="18" charset="2"/>
                </a:rPr>
                <a:t> and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n</a:t>
              </a:r>
              <a:r>
                <a:rPr lang="en-US" b="0" i="1" baseline="-25000" dirty="0">
                  <a:solidFill>
                    <a:srgbClr val="008000"/>
                  </a:solidFill>
                  <a:sym typeface="Symbol" pitchFamily="18" charset="2"/>
                </a:rPr>
                <a:t>0</a:t>
              </a:r>
              <a:r>
                <a:rPr lang="en-US" b="0" dirty="0">
                  <a:solidFill>
                    <a:srgbClr val="008000"/>
                  </a:solidFill>
                  <a:sym typeface="Symbol" pitchFamily="18" charset="2"/>
                </a:rPr>
                <a:t> </a:t>
              </a:r>
              <a:r>
                <a:rPr lang="en-US" b="0" dirty="0">
                  <a:sym typeface="Symbol" pitchFamily="18" charset="2"/>
                </a:rPr>
                <a:t>such that </a:t>
              </a:r>
            </a:p>
            <a:p>
              <a:pPr>
                <a:buNone/>
              </a:pPr>
              <a:endParaRPr lang="en-US" b="0" dirty="0">
                <a:sym typeface="Symbol" pitchFamily="18" charset="2"/>
              </a:endParaRPr>
            </a:p>
            <a:p>
              <a:pPr>
                <a:buNone/>
              </a:pPr>
              <a:r>
                <a:rPr lang="en-US" b="0" dirty="0"/>
                <a:t>		</a:t>
              </a:r>
              <a:r>
                <a:rPr lang="en-US" b="0" dirty="0">
                  <a:solidFill>
                    <a:srgbClr val="0000FF"/>
                  </a:solidFill>
                </a:rPr>
                <a:t>g(</a:t>
              </a:r>
              <a:r>
                <a:rPr lang="en-US" b="0" i="1" dirty="0">
                  <a:solidFill>
                    <a:srgbClr val="0000FF"/>
                  </a:solidFill>
                </a:rPr>
                <a:t>n</a:t>
              </a:r>
              <a:r>
                <a:rPr lang="en-US" b="0" dirty="0">
                  <a:solidFill>
                    <a:srgbClr val="0000FF"/>
                  </a:solidFill>
                </a:rPr>
                <a:t>) </a:t>
              </a:r>
              <a:r>
                <a:rPr lang="en-US" b="0" dirty="0">
                  <a:solidFill>
                    <a:srgbClr val="000000"/>
                  </a:solidFill>
                  <a:sym typeface="Symbol" pitchFamily="18" charset="2"/>
                </a:rPr>
                <a:t> 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c</a:t>
              </a:r>
              <a:r>
                <a:rPr lang="en-US" b="0" dirty="0">
                  <a:solidFill>
                    <a:srgbClr val="008000"/>
                  </a:solidFill>
                  <a:sym typeface="Symbol" pitchFamily="18" charset="2"/>
                </a:rPr>
                <a:t> 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f(</a:t>
              </a:r>
              <a:r>
                <a:rPr lang="en-US" b="0" i="1" dirty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) </a:t>
              </a:r>
              <a:r>
                <a:rPr lang="en-US" b="0" dirty="0">
                  <a:sym typeface="Symbol" pitchFamily="18" charset="2"/>
                </a:rPr>
                <a:t>	for all </a:t>
              </a:r>
              <a:r>
                <a:rPr lang="en-US" b="0" i="1" dirty="0">
                  <a:sym typeface="Symbol" pitchFamily="18" charset="2"/>
                </a:rPr>
                <a:t>n</a:t>
              </a:r>
              <a:r>
                <a:rPr lang="en-US" b="0" dirty="0">
                  <a:sym typeface="Symbol" pitchFamily="18" charset="2"/>
                </a:rPr>
                <a:t> </a:t>
              </a:r>
              <a:r>
                <a:rPr lang="en-US" b="0" dirty="0">
                  <a:sym typeface="Symbol"/>
                </a:rPr>
                <a:t></a:t>
              </a:r>
              <a:r>
                <a:rPr lang="en-US" b="0" dirty="0">
                  <a:sym typeface="Symbol" pitchFamily="18" charset="2"/>
                </a:rPr>
                <a:t>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n</a:t>
              </a:r>
              <a:r>
                <a:rPr lang="en-US" b="0" i="1" baseline="-25000" dirty="0">
                  <a:solidFill>
                    <a:srgbClr val="008000"/>
                  </a:solidFill>
                  <a:sym typeface="Symbol" pitchFamily="18" charset="2"/>
                </a:rPr>
                <a:t>0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72176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with the 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495800"/>
          </a:xfrm>
        </p:spPr>
        <p:txBody>
          <a:bodyPr/>
          <a:lstStyle/>
          <a:p>
            <a:r>
              <a:rPr lang="en-US" dirty="0" smtClean="0"/>
              <a:t>The constant multiplier </a:t>
            </a:r>
            <a:r>
              <a:rPr lang="en-US" i="1" dirty="0" smtClean="0"/>
              <a:t>c</a:t>
            </a:r>
            <a:r>
              <a:rPr lang="en-US" dirty="0" smtClean="0"/>
              <a:t> is what allows functions that differ only in their largest coefficient to have the same asymptotic complexity</a:t>
            </a:r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Consider: </a:t>
            </a:r>
          </a:p>
          <a:p>
            <a:pPr marL="400050" lvl="2" indent="0"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 smtClean="0">
                <a:sym typeface="Symbol" pitchFamily="18" charset="2"/>
              </a:rPr>
              <a:t>= 7</a:t>
            </a:r>
            <a:r>
              <a:rPr lang="en-US" i="1" dirty="0" smtClean="0"/>
              <a:t>n</a:t>
            </a:r>
            <a:r>
              <a:rPr lang="en-US" dirty="0" smtClean="0"/>
              <a:t>+5 </a:t>
            </a:r>
          </a:p>
          <a:p>
            <a:pPr marL="400050" lvl="2" indent="0">
              <a:buNone/>
            </a:pPr>
            <a:r>
              <a:rPr lang="en-US" dirty="0" smtClean="0"/>
              <a:t>	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/>
              <a:t>= </a:t>
            </a:r>
            <a:r>
              <a:rPr lang="en-US" i="1" dirty="0" smtClean="0"/>
              <a:t>n</a:t>
            </a:r>
          </a:p>
          <a:p>
            <a:pPr marL="342900" lvl="1" indent="-342900"/>
            <a:r>
              <a:rPr lang="en-US" dirty="0" smtClean="0"/>
              <a:t>These have the same asymptotic behavior (linear)</a:t>
            </a:r>
          </a:p>
          <a:p>
            <a:pPr marL="742950" lvl="2" indent="-342900"/>
            <a:r>
              <a:rPr lang="en-US" dirty="0" smtClean="0"/>
              <a:t>So 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/>
              <a:t>is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O(f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)) </a:t>
            </a:r>
            <a:r>
              <a:rPr lang="en-US" dirty="0" smtClean="0">
                <a:sym typeface="Symbol" pitchFamily="18" charset="2"/>
              </a:rPr>
              <a:t>even through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 smtClean="0">
                <a:sym typeface="Symbol" pitchFamily="18" charset="2"/>
              </a:rPr>
              <a:t> is always larger</a:t>
            </a:r>
          </a:p>
          <a:p>
            <a:pPr marL="742950" lvl="2" indent="-342900"/>
            <a:r>
              <a:rPr lang="en-US" dirty="0" smtClean="0">
                <a:sym typeface="Symbol" pitchFamily="18" charset="2"/>
              </a:rPr>
              <a:t>The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allows us to provide a coefficient so that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  </a:t>
            </a:r>
            <a:r>
              <a:rPr lang="en-US" i="1" dirty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</a:p>
          <a:p>
            <a:pPr marL="400050" lvl="2" indent="0">
              <a:buNone/>
            </a:pPr>
            <a:endParaRPr lang="en-US" dirty="0"/>
          </a:p>
          <a:p>
            <a:pPr marL="342900" lvl="1" indent="-342900"/>
            <a:r>
              <a:rPr lang="en-US" dirty="0" smtClean="0"/>
              <a:t>In this example: </a:t>
            </a:r>
          </a:p>
          <a:p>
            <a:pPr marL="742950" lvl="2" indent="-342900"/>
            <a:r>
              <a:rPr lang="en-US" dirty="0" smtClean="0"/>
              <a:t>To prove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is in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O(f(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dirty="0" smtClean="0">
                <a:sym typeface="Symbol" pitchFamily="18" charset="2"/>
              </a:rPr>
              <a:t>, have </a:t>
            </a:r>
            <a:r>
              <a:rPr lang="en-US" i="1" dirty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=</a:t>
            </a:r>
            <a:r>
              <a:rPr lang="en-US" dirty="0" smtClean="0">
                <a:sym typeface="Symbol" pitchFamily="18" charset="2"/>
              </a:rPr>
              <a:t> 12,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 </a:t>
            </a:r>
            <a:r>
              <a:rPr lang="en-US" dirty="0" smtClean="0">
                <a:sym typeface="Symbol" pitchFamily="18" charset="2"/>
              </a:rPr>
              <a:t>= 1</a:t>
            </a:r>
            <a:endParaRPr lang="en-US" i="1" baseline="30000" dirty="0"/>
          </a:p>
          <a:p>
            <a:pPr marL="457200" lvl="1" indent="0">
              <a:buNone/>
            </a:pPr>
            <a:r>
              <a:rPr lang="en-US" dirty="0" smtClean="0"/>
              <a:t>	(7*1)+5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 12*1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6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coefficients because we don’t have units anyway</a:t>
            </a:r>
          </a:p>
          <a:p>
            <a:pPr lvl="1"/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versus 5</a:t>
            </a:r>
            <a:r>
              <a:rPr lang="en-US" i="1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doesn’t mean anything when we have not specified the cost of constant-time operations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Eliminate low-order terms because they have vanishingly small impact as </a:t>
            </a:r>
            <a:r>
              <a:rPr lang="en-US" i="1" dirty="0" smtClean="0"/>
              <a:t>n</a:t>
            </a:r>
            <a:r>
              <a:rPr lang="en-US" dirty="0" smtClean="0"/>
              <a:t> grows</a:t>
            </a:r>
          </a:p>
          <a:p>
            <a:endParaRPr lang="en-US" dirty="0"/>
          </a:p>
          <a:p>
            <a:r>
              <a:rPr lang="en-US" dirty="0" smtClean="0"/>
              <a:t>Do NOT ignore constants that are not multipliers</a:t>
            </a:r>
          </a:p>
          <a:p>
            <a:pPr lvl="1"/>
            <a:r>
              <a:rPr lang="en-US" i="1" dirty="0" smtClean="0"/>
              <a:t>n</a:t>
            </a:r>
            <a:r>
              <a:rPr lang="en-US" baseline="30000" dirty="0" smtClean="0"/>
              <a:t>3 </a:t>
            </a:r>
            <a:r>
              <a:rPr lang="en-US" dirty="0" smtClean="0"/>
              <a:t>is not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3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 </a:t>
            </a:r>
            <a:r>
              <a:rPr lang="en-US" dirty="0"/>
              <a:t>is not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952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Asymptotic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Upper bound: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less than </a:t>
            </a:r>
            <a:r>
              <a:rPr lang="en-US" dirty="0" smtClean="0"/>
              <a:t>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O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endParaRPr lang="en-US" sz="1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Lower bound: (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/>
              <a:t>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greater than </a:t>
            </a:r>
            <a:r>
              <a:rPr lang="en-US" dirty="0" smtClean="0"/>
              <a:t>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(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endParaRPr lang="en-US" dirty="0" smtClean="0"/>
          </a:p>
          <a:p>
            <a:endParaRPr lang="en-US" sz="1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Tight bound: 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equal</a:t>
            </a:r>
            <a:r>
              <a:rPr lang="en-US" dirty="0" smtClean="0"/>
              <a:t>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(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 </a:t>
            </a:r>
            <a:r>
              <a:rPr lang="en-US" b="1" u="sng" dirty="0" smtClean="0">
                <a:sym typeface="Symbol" pitchFamily="18" charset="2"/>
              </a:rPr>
              <a:t>both</a:t>
            </a:r>
            <a:r>
              <a:rPr lang="en-US" dirty="0" smtClean="0">
                <a:sym typeface="Symbol" pitchFamily="18" charset="2"/>
              </a:rPr>
              <a:t> 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) </a:t>
            </a:r>
            <a:r>
              <a:rPr lang="en-US" b="1" u="sng" dirty="0" smtClean="0">
                <a:sym typeface="Symbol" pitchFamily="18" charset="2"/>
              </a:rPr>
              <a:t>and</a:t>
            </a:r>
          </a:p>
          <a:p>
            <a:pPr marL="457200" lvl="1" indent="0">
              <a:buNone/>
            </a:pPr>
            <a:r>
              <a:rPr lang="en-US" i="1" dirty="0" smtClean="0">
                <a:sym typeface="Symbol" pitchFamily="18" charset="2"/>
              </a:rPr>
              <a:t>		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(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)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901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Asymptotic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Upper bound: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Lower bound: (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</a:t>
            </a:r>
          </a:p>
          <a:p>
            <a:endParaRPr lang="en-US" dirty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Tight bound: 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047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terms, in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common error is to say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when you mean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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</a:p>
          <a:p>
            <a:pPr lvl="1"/>
            <a:r>
              <a:rPr lang="en-US" dirty="0" smtClean="0"/>
              <a:t>A linear algorithm is in both O(n) and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Better to say it is </a:t>
            </a:r>
            <a:r>
              <a:rPr lang="en-US" dirty="0" smtClean="0">
                <a:sym typeface="Symbol" pitchFamily="18" charset="2"/>
              </a:rPr>
              <a:t>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That means that it is not, for example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Less common notation: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“little-oh”: intersection of “big-Oh” and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“big-Theta”</a:t>
            </a:r>
          </a:p>
          <a:p>
            <a:pPr lvl="2"/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For all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, there exists an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0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such that…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</a:t>
            </a:r>
            <a:endParaRPr lang="en-US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Example: array sum is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 but not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“little-omega”: intersection of “big-Omega” and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“big-Theta”</a:t>
            </a:r>
          </a:p>
          <a:p>
            <a:pPr lvl="2"/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For all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, there exists an 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n</a:t>
            </a:r>
            <a:r>
              <a:rPr lang="en-US" i="1" baseline="-25000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0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such that…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/>
              </a:rPr>
              <a:t></a:t>
            </a:r>
            <a:endParaRPr lang="en-US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Example: array sum is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(</a:t>
            </a: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) but not 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563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76400"/>
            <a:ext cx="7507681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172200" y="38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9351" y="5791200"/>
            <a:ext cx="36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>
                <a:latin typeface="+mn-lt"/>
              </a:rPr>
              <a:t>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analyzing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We will give an </a:t>
            </a:r>
            <a:r>
              <a:rPr lang="en-US" i="1" dirty="0" smtClean="0"/>
              <a:t>O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upper bound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/>
              <a:t> running </a:t>
            </a:r>
            <a:r>
              <a:rPr lang="en-US" dirty="0" smtClean="0">
                <a:solidFill>
                  <a:schemeClr val="accent2"/>
                </a:solidFill>
              </a:rPr>
              <a:t>time</a:t>
            </a:r>
            <a:r>
              <a:rPr lang="en-US" dirty="0" smtClean="0"/>
              <a:t> of an </a:t>
            </a:r>
            <a:r>
              <a:rPr lang="en-US" dirty="0" smtClean="0">
                <a:solidFill>
                  <a:schemeClr val="accent2"/>
                </a:solidFill>
              </a:rPr>
              <a:t>algorithm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binary-search algorithm 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in the worst-case</a:t>
            </a:r>
          </a:p>
          <a:p>
            <a:pPr lvl="1"/>
            <a:r>
              <a:rPr lang="en-US" dirty="0" smtClean="0">
                <a:sym typeface="Symbol" pitchFamily="18" charset="2"/>
              </a:rPr>
              <a:t>What is the best case? </a:t>
            </a:r>
          </a:p>
          <a:p>
            <a:pPr lvl="1"/>
            <a:r>
              <a:rPr lang="en-US" dirty="0" smtClean="0">
                <a:sym typeface="Symbol" pitchFamily="18" charset="2"/>
              </a:rPr>
              <a:t>The find-in-sorted-array </a:t>
            </a:r>
            <a:r>
              <a:rPr lang="en-US" b="1" i="1" dirty="0" smtClean="0">
                <a:sym typeface="Symbol" pitchFamily="18" charset="2"/>
              </a:rPr>
              <a:t>problem</a:t>
            </a:r>
            <a:r>
              <a:rPr lang="en-US" dirty="0" smtClean="0">
                <a:sym typeface="Symbol" pitchFamily="18" charset="2"/>
              </a:rPr>
              <a:t> is actually (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in the worst-case</a:t>
            </a:r>
          </a:p>
          <a:p>
            <a:pPr lvl="2"/>
            <a:r>
              <a:rPr lang="en-US" i="1" dirty="0" smtClean="0">
                <a:sym typeface="Symbol" pitchFamily="18" charset="2"/>
              </a:rPr>
              <a:t>No</a:t>
            </a:r>
            <a:r>
              <a:rPr lang="en-US" dirty="0" smtClean="0">
                <a:sym typeface="Symbol" pitchFamily="18" charset="2"/>
              </a:rPr>
              <a:t> algorithm can do better</a:t>
            </a:r>
          </a:p>
          <a:p>
            <a:pPr lvl="2"/>
            <a:r>
              <a:rPr lang="en-US" dirty="0" smtClean="0">
                <a:sym typeface="Symbol" pitchFamily="18" charset="2"/>
              </a:rPr>
              <a:t>Why can’t we find a O(f(n)) for a problem?</a:t>
            </a:r>
          </a:p>
          <a:p>
            <a:pPr lvl="2"/>
            <a:r>
              <a:rPr lang="en-US" dirty="0" smtClean="0">
                <a:sym typeface="Symbol" pitchFamily="18" charset="2"/>
              </a:rPr>
              <a:t>You can always create a slower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616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to analyze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instead of time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Average case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you assume something about the </a:t>
            </a:r>
            <a:r>
              <a:rPr lang="en-US" i="1" dirty="0" smtClean="0"/>
              <a:t>probability distribution</a:t>
            </a:r>
            <a:r>
              <a:rPr lang="en-US" dirty="0" smtClean="0"/>
              <a:t> of inputs</a:t>
            </a:r>
          </a:p>
          <a:p>
            <a:pPr lvl="1"/>
            <a:r>
              <a:rPr lang="en-US" dirty="0" smtClean="0"/>
              <a:t>If you use randomization in the algorithm</a:t>
            </a:r>
          </a:p>
          <a:p>
            <a:pPr lvl="2"/>
            <a:r>
              <a:rPr lang="en-US" dirty="0" smtClean="0"/>
              <a:t>Will see an example with sorting</a:t>
            </a:r>
          </a:p>
          <a:p>
            <a:pPr lvl="1"/>
            <a:r>
              <a:rPr lang="en-US" dirty="0" smtClean="0"/>
              <a:t>With an </a:t>
            </a:r>
            <a:r>
              <a:rPr lang="en-US" i="1" dirty="0" smtClean="0"/>
              <a:t>amortized guarantee</a:t>
            </a:r>
          </a:p>
          <a:p>
            <a:pPr lvl="2"/>
            <a:r>
              <a:rPr lang="en-US" dirty="0" smtClean="0"/>
              <a:t>Average time over any sequence of operations</a:t>
            </a:r>
          </a:p>
          <a:p>
            <a:pPr lvl="2"/>
            <a:r>
              <a:rPr lang="en-US" dirty="0" smtClean="0"/>
              <a:t>Will discuss in a later lecture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383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Analysis can be about: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problem or the algorithm (usually algorithm)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Time or space (usually time)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Best-, worst-, or average-case (usually worst)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Upper-, lower-, or tight-bound  (usually upper or tight)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523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Asymptotic complexity focuses on behavior for large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You can be misled about trade-offs </a:t>
            </a:r>
            <a:r>
              <a:rPr lang="en-US" dirty="0"/>
              <a:t>using </a:t>
            </a:r>
            <a:r>
              <a:rPr lang="en-US" dirty="0" smtClean="0"/>
              <a:t>it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Asymptotically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grows more quickly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C</a:t>
            </a:r>
            <a:r>
              <a:rPr lang="en-US" dirty="0" smtClean="0"/>
              <a:t>ross-over” point is around 5 * 10</a:t>
            </a:r>
            <a:r>
              <a:rPr lang="en-US" baseline="30000" dirty="0" smtClean="0"/>
              <a:t>17</a:t>
            </a:r>
          </a:p>
          <a:p>
            <a:pPr lvl="1"/>
            <a:r>
              <a:rPr lang="en-US" dirty="0" smtClean="0"/>
              <a:t>So for any smaller input, prefer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</a:p>
          <a:p>
            <a:pPr lvl="1"/>
            <a:endParaRPr lang="en-US" sz="1000" baseline="30000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</a:t>
            </a:r>
            <a:r>
              <a:rPr lang="en-US" i="1" dirty="0" smtClean="0"/>
              <a:t>small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, an algorithm with worse asymptotic complexity might be faster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315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Addendum: Timing vs. Big-O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Big-O</a:t>
            </a:r>
          </a:p>
          <a:p>
            <a:pPr lvl="1"/>
            <a:r>
              <a:rPr lang="en-US" dirty="0" smtClean="0"/>
              <a:t>Examine the algorithm itself, not the implementation</a:t>
            </a:r>
          </a:p>
          <a:p>
            <a:pPr lvl="1"/>
            <a:r>
              <a:rPr lang="en-US" dirty="0" smtClean="0"/>
              <a:t>Reason about performance as a function of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Timing </a:t>
            </a:r>
          </a:p>
          <a:p>
            <a:pPr lvl="1"/>
            <a:r>
              <a:rPr lang="en-US" dirty="0" smtClean="0"/>
              <a:t>Compare implementations</a:t>
            </a:r>
          </a:p>
          <a:p>
            <a:pPr lvl="1"/>
            <a:r>
              <a:rPr lang="en-US" dirty="0" smtClean="0"/>
              <a:t>Focus on data sets other than worst case</a:t>
            </a:r>
          </a:p>
          <a:p>
            <a:pPr lvl="1"/>
            <a:r>
              <a:rPr lang="en-US" dirty="0" smtClean="0"/>
              <a:t>Determine what the constants actually are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70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6833722" cy="458587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b="0" dirty="0">
                <a:latin typeface="Courier"/>
                <a:cs typeface="Courier"/>
              </a:rPr>
              <a:t>private static void </a:t>
            </a:r>
            <a:r>
              <a:rPr lang="en-US" sz="1800" b="0" dirty="0" err="1">
                <a:solidFill>
                  <a:srgbClr val="C00000"/>
                </a:solidFill>
                <a:latin typeface="Courier"/>
                <a:cs typeface="Courier"/>
              </a:rPr>
              <a:t>bubbleSort</a:t>
            </a:r>
            <a:r>
              <a:rPr lang="en-US" sz="1800" b="0" dirty="0">
                <a:latin typeface="Courier"/>
                <a:cs typeface="Courier"/>
              </a:rPr>
              <a:t>(</a:t>
            </a:r>
            <a:r>
              <a:rPr lang="en-US" sz="1800" b="0" dirty="0" err="1">
                <a:latin typeface="Courier"/>
                <a:cs typeface="Courier"/>
              </a:rPr>
              <a:t>int</a:t>
            </a:r>
            <a:r>
              <a:rPr lang="en-US" sz="1800" b="0" dirty="0">
                <a:latin typeface="Courier"/>
                <a:cs typeface="Courier"/>
              </a:rPr>
              <a:t>[] </a:t>
            </a:r>
            <a:r>
              <a:rPr lang="en-US" sz="1800" b="0" dirty="0" err="1">
                <a:latin typeface="Courier"/>
                <a:cs typeface="Courier"/>
              </a:rPr>
              <a:t>intArray</a:t>
            </a:r>
            <a:r>
              <a:rPr lang="en-US" sz="1800" b="0" dirty="0">
                <a:latin typeface="Courier"/>
                <a:cs typeface="Courier"/>
              </a:rPr>
              <a:t>) </a:t>
            </a:r>
            <a:r>
              <a:rPr lang="en-US" sz="1800" b="0" dirty="0" smtClean="0">
                <a:latin typeface="Courier"/>
                <a:cs typeface="Courier"/>
              </a:rPr>
              <a:t>{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   </a:t>
            </a:r>
            <a:r>
              <a:rPr lang="en-US" sz="1800" b="0" dirty="0" err="1" smtClean="0">
                <a:latin typeface="Courier"/>
                <a:cs typeface="Courier"/>
              </a:rPr>
              <a:t>int</a:t>
            </a:r>
            <a:r>
              <a:rPr lang="en-US" sz="1800" b="0" dirty="0" smtClean="0">
                <a:latin typeface="Courier"/>
                <a:cs typeface="Courier"/>
              </a:rPr>
              <a:t> </a:t>
            </a:r>
            <a:r>
              <a:rPr lang="en-US" sz="1800" b="0" dirty="0">
                <a:latin typeface="Courier"/>
                <a:cs typeface="Courier"/>
              </a:rPr>
              <a:t>n = </a:t>
            </a:r>
            <a:r>
              <a:rPr lang="en-US" sz="1800" b="0" dirty="0" err="1">
                <a:latin typeface="Courier"/>
                <a:cs typeface="Courier"/>
              </a:rPr>
              <a:t>intArray.length</a:t>
            </a:r>
            <a:r>
              <a:rPr lang="en-US" sz="1800" b="0" dirty="0">
                <a:latin typeface="Courier"/>
                <a:cs typeface="Courier"/>
              </a:rPr>
              <a:t>;</a:t>
            </a:r>
          </a:p>
          <a:p>
            <a:r>
              <a:rPr lang="en-US" sz="1800" b="0" dirty="0">
                <a:latin typeface="Courier"/>
                <a:cs typeface="Courier"/>
              </a:rPr>
              <a:t> </a:t>
            </a:r>
            <a:r>
              <a:rPr lang="en-US" sz="1800" b="0" dirty="0" smtClean="0">
                <a:latin typeface="Courier"/>
                <a:cs typeface="Courier"/>
              </a:rPr>
              <a:t>  </a:t>
            </a:r>
            <a:r>
              <a:rPr lang="en-US" sz="1800" b="0" dirty="0" err="1" smtClean="0">
                <a:latin typeface="Courier"/>
                <a:cs typeface="Courier"/>
              </a:rPr>
              <a:t>int</a:t>
            </a:r>
            <a:r>
              <a:rPr lang="en-US" sz="1800" b="0" dirty="0" smtClean="0">
                <a:latin typeface="Courier"/>
                <a:cs typeface="Courier"/>
              </a:rPr>
              <a:t> </a:t>
            </a:r>
            <a:r>
              <a:rPr lang="en-US" sz="1800" b="0" dirty="0">
                <a:latin typeface="Courier"/>
                <a:cs typeface="Courier"/>
              </a:rPr>
              <a:t>temp = 0;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   for</a:t>
            </a:r>
            <a:r>
              <a:rPr lang="en-US" sz="1800" b="0" dirty="0">
                <a:latin typeface="Courier"/>
                <a:cs typeface="Courier"/>
              </a:rPr>
              <a:t>(</a:t>
            </a:r>
            <a:r>
              <a:rPr lang="en-US" sz="1800" b="0" dirty="0" err="1">
                <a:latin typeface="Courier"/>
                <a:cs typeface="Courier"/>
              </a:rPr>
              <a:t>int</a:t>
            </a:r>
            <a:r>
              <a:rPr lang="en-US" sz="1800" b="0" dirty="0">
                <a:latin typeface="Courier"/>
                <a:cs typeface="Courier"/>
              </a:rPr>
              <a:t> </a:t>
            </a:r>
            <a:r>
              <a:rPr lang="en-US" sz="1800" b="0" dirty="0" err="1">
                <a:latin typeface="Courier"/>
                <a:cs typeface="Courier"/>
              </a:rPr>
              <a:t>i</a:t>
            </a:r>
            <a:r>
              <a:rPr lang="en-US" sz="1800" b="0" dirty="0">
                <a:latin typeface="Courier"/>
                <a:cs typeface="Courier"/>
              </a:rPr>
              <a:t>=0; </a:t>
            </a:r>
            <a:r>
              <a:rPr lang="en-US" sz="1800" b="0" dirty="0" err="1">
                <a:latin typeface="Courier"/>
                <a:cs typeface="Courier"/>
              </a:rPr>
              <a:t>i</a:t>
            </a:r>
            <a:r>
              <a:rPr lang="en-US" sz="1800" b="0" dirty="0">
                <a:latin typeface="Courier"/>
                <a:cs typeface="Courier"/>
              </a:rPr>
              <a:t> &lt; n; </a:t>
            </a:r>
            <a:r>
              <a:rPr lang="en-US" sz="1800" b="0" dirty="0" err="1">
                <a:latin typeface="Courier"/>
                <a:cs typeface="Courier"/>
              </a:rPr>
              <a:t>i</a:t>
            </a:r>
            <a:r>
              <a:rPr lang="en-US" sz="1800" b="0" dirty="0">
                <a:latin typeface="Courier"/>
                <a:cs typeface="Courier"/>
              </a:rPr>
              <a:t>++){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for</a:t>
            </a:r>
            <a:r>
              <a:rPr lang="en-US" sz="1800" b="0" dirty="0">
                <a:latin typeface="Courier"/>
                <a:cs typeface="Courier"/>
              </a:rPr>
              <a:t>(</a:t>
            </a:r>
            <a:r>
              <a:rPr lang="en-US" sz="1800" b="0" dirty="0" err="1">
                <a:latin typeface="Courier"/>
                <a:cs typeface="Courier"/>
              </a:rPr>
              <a:t>int</a:t>
            </a:r>
            <a:r>
              <a:rPr lang="en-US" sz="1800" b="0" dirty="0">
                <a:latin typeface="Courier"/>
                <a:cs typeface="Courier"/>
              </a:rPr>
              <a:t> j=1; j &lt; (n-</a:t>
            </a:r>
            <a:r>
              <a:rPr lang="en-US" sz="1800" b="0" dirty="0" err="1">
                <a:latin typeface="Courier"/>
                <a:cs typeface="Courier"/>
              </a:rPr>
              <a:t>i</a:t>
            </a:r>
            <a:r>
              <a:rPr lang="en-US" sz="1800" b="0" dirty="0">
                <a:latin typeface="Courier"/>
                <a:cs typeface="Courier"/>
              </a:rPr>
              <a:t>); j++)</a:t>
            </a:r>
            <a:r>
              <a:rPr lang="en-US" sz="1800" b="0" dirty="0" smtClean="0">
                <a:latin typeface="Courier"/>
                <a:cs typeface="Courier"/>
              </a:rPr>
              <a:t>{                      </a:t>
            </a:r>
            <a:endParaRPr lang="en-US" sz="1800" b="0" dirty="0">
              <a:latin typeface="Courier"/>
              <a:cs typeface="Courier"/>
            </a:endParaRPr>
          </a:p>
          <a:p>
            <a:r>
              <a:rPr lang="en-US" sz="1800" b="0" dirty="0" smtClean="0">
                <a:latin typeface="Courier"/>
                <a:cs typeface="Courier"/>
              </a:rPr>
              <a:t>	   if</a:t>
            </a:r>
            <a:r>
              <a:rPr lang="en-US" sz="1800" b="0" dirty="0">
                <a:latin typeface="Courier"/>
                <a:cs typeface="Courier"/>
              </a:rPr>
              <a:t>(</a:t>
            </a:r>
            <a:r>
              <a:rPr lang="en-US" sz="1800" b="0" dirty="0" err="1">
                <a:latin typeface="Courier"/>
                <a:cs typeface="Courier"/>
              </a:rPr>
              <a:t>intArray</a:t>
            </a:r>
            <a:r>
              <a:rPr lang="en-US" sz="1800" b="0" dirty="0">
                <a:latin typeface="Courier"/>
                <a:cs typeface="Courier"/>
              </a:rPr>
              <a:t>[j-1] &gt; </a:t>
            </a:r>
            <a:r>
              <a:rPr lang="en-US" sz="1800" b="0" dirty="0" err="1">
                <a:latin typeface="Courier"/>
                <a:cs typeface="Courier"/>
              </a:rPr>
              <a:t>intArray</a:t>
            </a:r>
            <a:r>
              <a:rPr lang="en-US" sz="1800" b="0" dirty="0">
                <a:latin typeface="Courier"/>
                <a:cs typeface="Courier"/>
              </a:rPr>
              <a:t>[j]){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	/</a:t>
            </a:r>
            <a:r>
              <a:rPr lang="en-US" sz="1800" b="0" dirty="0">
                <a:latin typeface="Courier"/>
                <a:cs typeface="Courier"/>
              </a:rPr>
              <a:t>/swap the elements!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	temp </a:t>
            </a:r>
            <a:r>
              <a:rPr lang="en-US" sz="1800" b="0" dirty="0">
                <a:latin typeface="Courier"/>
                <a:cs typeface="Courier"/>
              </a:rPr>
              <a:t>= </a:t>
            </a:r>
            <a:r>
              <a:rPr lang="en-US" sz="1800" b="0" dirty="0" err="1">
                <a:latin typeface="Courier"/>
                <a:cs typeface="Courier"/>
              </a:rPr>
              <a:t>intArray</a:t>
            </a:r>
            <a:r>
              <a:rPr lang="en-US" sz="1800" b="0" dirty="0">
                <a:latin typeface="Courier"/>
                <a:cs typeface="Courier"/>
              </a:rPr>
              <a:t>[j-1];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	</a:t>
            </a:r>
            <a:r>
              <a:rPr lang="en-US" sz="1800" b="0" dirty="0" err="1" smtClean="0">
                <a:latin typeface="Courier"/>
                <a:cs typeface="Courier"/>
              </a:rPr>
              <a:t>intArray</a:t>
            </a:r>
            <a:r>
              <a:rPr lang="en-US" sz="1800" b="0" dirty="0">
                <a:latin typeface="Courier"/>
                <a:cs typeface="Courier"/>
              </a:rPr>
              <a:t>[j-1] = </a:t>
            </a:r>
            <a:r>
              <a:rPr lang="en-US" sz="1800" b="0" dirty="0" err="1">
                <a:latin typeface="Courier"/>
                <a:cs typeface="Courier"/>
              </a:rPr>
              <a:t>intArray</a:t>
            </a:r>
            <a:r>
              <a:rPr lang="en-US" sz="1800" b="0" dirty="0">
                <a:latin typeface="Courier"/>
                <a:cs typeface="Courier"/>
              </a:rPr>
              <a:t>[j];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	</a:t>
            </a:r>
            <a:r>
              <a:rPr lang="en-US" sz="1800" b="0" dirty="0" err="1" smtClean="0">
                <a:latin typeface="Courier"/>
                <a:cs typeface="Courier"/>
              </a:rPr>
              <a:t>intArray</a:t>
            </a:r>
            <a:r>
              <a:rPr lang="en-US" sz="1800" b="0" dirty="0">
                <a:latin typeface="Courier"/>
                <a:cs typeface="Courier"/>
              </a:rPr>
              <a:t>[j] = temp;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   }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}</a:t>
            </a:r>
          </a:p>
          <a:p>
            <a:r>
              <a:rPr lang="en-US" sz="1800" b="0" dirty="0">
                <a:latin typeface="Courier"/>
                <a:cs typeface="Courier"/>
              </a:rPr>
              <a:t> </a:t>
            </a:r>
            <a:r>
              <a:rPr lang="en-US" sz="1800" b="0" dirty="0" smtClean="0">
                <a:latin typeface="Courier"/>
                <a:cs typeface="Courier"/>
              </a:rPr>
              <a:t>  }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}                             </a:t>
            </a:r>
            <a:endParaRPr lang="en-US" sz="1800" b="0" dirty="0">
              <a:latin typeface="Courier"/>
              <a:cs typeface="Courier"/>
            </a:endParaRPr>
          </a:p>
          <a:p>
            <a:endParaRPr lang="en-US" sz="2000" b="0" dirty="0" smtClean="0">
              <a:latin typeface="+mn-lt"/>
            </a:endParaRPr>
          </a:p>
          <a:p>
            <a:endParaRPr lang="en-US" sz="2000" b="0" dirty="0" smtClean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24600" y="1752600"/>
            <a:ext cx="6629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solidFill>
                  <a:schemeClr val="accent2"/>
                </a:solidFill>
                <a:latin typeface="+mn-lt"/>
              </a:rPr>
              <a:t>i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    	j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0	n-1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1	n-2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2   	n-3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…	…</a:t>
            </a:r>
            <a:endParaRPr lang="en-US" sz="2000" b="0" dirty="0">
              <a:solidFill>
                <a:schemeClr val="accent2"/>
              </a:solidFill>
              <a:latin typeface="+mn-lt"/>
            </a:endParaRPr>
          </a:p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n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-2	1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n-1	0</a:t>
            </a:r>
          </a:p>
          <a:p>
            <a:endParaRPr lang="en-US" sz="2000" b="0" dirty="0" smtClean="0">
              <a:solidFill>
                <a:schemeClr val="accent2"/>
              </a:solidFill>
              <a:latin typeface="+mn-lt"/>
            </a:endParaRP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Number of iterations</a:t>
            </a:r>
            <a:endParaRPr lang="en-US" sz="2000" b="0" dirty="0">
              <a:solidFill>
                <a:schemeClr val="accent2"/>
              </a:solidFill>
              <a:latin typeface="+mn-lt"/>
            </a:endParaRP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0+1+2+3+..+(n-2)+(n-1) 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= n(n-1)/2 </a:t>
            </a:r>
            <a:endParaRPr lang="en-US" sz="2000" b="0" dirty="0">
              <a:solidFill>
                <a:schemeClr val="accent2"/>
              </a:solidFill>
              <a:latin typeface="+mn-lt"/>
            </a:endParaRPr>
          </a:p>
          <a:p>
            <a:endParaRPr lang="en-US" sz="2000" b="0" dirty="0">
              <a:solidFill>
                <a:schemeClr val="accent2"/>
              </a:solidFill>
              <a:latin typeface="+mn-lt"/>
            </a:endParaRP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Each iteration takes c1</a:t>
            </a:r>
          </a:p>
          <a:p>
            <a:endParaRPr lang="en-US" sz="2000" b="0" dirty="0">
              <a:solidFill>
                <a:schemeClr val="accent2"/>
              </a:solidFill>
              <a:latin typeface="+mn-lt"/>
            </a:endParaRP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O(n</a:t>
            </a:r>
            <a:r>
              <a:rPr lang="en-US" sz="2000" b="0" baseline="30000" dirty="0" smtClean="0">
                <a:solidFill>
                  <a:schemeClr val="accent2"/>
                </a:solidFill>
                <a:latin typeface="+mn-lt"/>
              </a:rPr>
              <a:t>2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372127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524000"/>
            <a:ext cx="7391400" cy="44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172200" y="38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33151" y="5650468"/>
            <a:ext cx="36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>
                <a:latin typeface="+mn-lt"/>
              </a:rPr>
              <a:t>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logarithms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log(A*B) = log A + log B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log(A/B) = log A – log B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log(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baseline="30000" dirty="0" err="1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)= k log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log(log x) </a:t>
            </a:r>
            <a:r>
              <a:rPr lang="en-US" dirty="0" smtClean="0">
                <a:cs typeface="Courier New" pitchFamily="49" charset="0"/>
              </a:rPr>
              <a:t>is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Grows as slowly as </a:t>
            </a:r>
            <a:r>
              <a:rPr lang="en-US" dirty="0" smtClean="0">
                <a:cs typeface="Courier New" pitchFamily="49" charset="0"/>
              </a:rPr>
              <a:t>2</a:t>
            </a:r>
            <a:r>
              <a:rPr lang="en-US" baseline="30000" dirty="0" smtClean="0">
                <a:cs typeface="Courier New" pitchFamily="49" charset="0"/>
              </a:rPr>
              <a:t>2</a:t>
            </a:r>
            <a:r>
              <a:rPr lang="en-US" dirty="0" smtClean="0">
                <a:cs typeface="Courier New" pitchFamily="49" charset="0"/>
              </a:rPr>
              <a:t>  grows </a:t>
            </a:r>
            <a:r>
              <a:rPr lang="en-US" dirty="0" smtClean="0">
                <a:cs typeface="Courier New" pitchFamily="49" charset="0"/>
              </a:rPr>
              <a:t>quickly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(log x)(log x)</a:t>
            </a:r>
            <a:r>
              <a:rPr lang="en-US" dirty="0" smtClean="0">
                <a:cs typeface="Courier New" pitchFamily="49" charset="0"/>
              </a:rPr>
              <a:t> is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It is greater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x</a:t>
            </a:r>
            <a:r>
              <a:rPr lang="en-US" dirty="0" smtClean="0">
                <a:cs typeface="Courier New" pitchFamily="49" charset="0"/>
              </a:rPr>
              <a:t> 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 2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It is not the same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log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Expand this:</a:t>
            </a:r>
          </a:p>
          <a:p>
            <a:pPr marL="457200" lvl="1" indent="0">
              <a:buNone/>
            </a:pPr>
            <a:r>
              <a:rPr lang="en-US" b="1" dirty="0" smtClean="0">
                <a:latin typeface="+mj-lt"/>
                <a:cs typeface="Courier New" pitchFamily="49" charset="0"/>
              </a:rPr>
              <a:t>	</a:t>
            </a:r>
            <a:r>
              <a:rPr lang="en-US" b="1" dirty="0" smtClean="0">
                <a:latin typeface="Courier"/>
                <a:cs typeface="Courier"/>
              </a:rPr>
              <a:t>log(2a</a:t>
            </a:r>
            <a:r>
              <a:rPr lang="en-US" b="1" baseline="30000" dirty="0" smtClean="0">
                <a:latin typeface="Courier"/>
                <a:cs typeface="Courier"/>
              </a:rPr>
              <a:t>2</a:t>
            </a:r>
            <a:r>
              <a:rPr lang="en-US" b="1" dirty="0" smtClean="0">
                <a:latin typeface="Courier"/>
                <a:cs typeface="Courier"/>
              </a:rPr>
              <a:t>b/c)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"/>
                <a:cs typeface="Courier"/>
              </a:rPr>
              <a:t>= 1 + 2log(a) + log(b) – log(c)</a:t>
            </a:r>
            <a:endParaRPr lang="en-US" b="1" dirty="0">
              <a:latin typeface="Courier"/>
              <a:cs typeface="Courier"/>
            </a:endParaRPr>
          </a:p>
          <a:p>
            <a:pPr marL="457200" lvl="1" indent="0">
              <a:buNone/>
            </a:pPr>
            <a:endParaRPr lang="en-US" b="1" dirty="0">
              <a:latin typeface="+mj-lt"/>
              <a:cs typeface="Courier New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+mj-lt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+mj-lt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2971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 x</a:t>
            </a:r>
            <a:endParaRPr lang="en-US" sz="1400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base doesn’t matter much!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236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Any base </a:t>
            </a:r>
            <a:r>
              <a:rPr lang="en-US" i="1" dirty="0" smtClean="0"/>
              <a:t>B</a:t>
            </a:r>
            <a:r>
              <a:rPr lang="en-US" dirty="0" smtClean="0"/>
              <a:t> log is equivalent to base 2 log within a constant factor</a:t>
            </a:r>
          </a:p>
          <a:p>
            <a:pPr lvl="1"/>
            <a:r>
              <a:rPr lang="en-US" dirty="0" smtClean="0"/>
              <a:t>Do we care about constant factors?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3.22 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To convert from base B to base A: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x) /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 lvl="2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endParaRPr lang="en-US" b="1" dirty="0" smtClean="0">
              <a:cs typeface="Courier New" pitchFamily="49" charset="0"/>
            </a:endParaRPr>
          </a:p>
          <a:p>
            <a:pPr lvl="2">
              <a:buNone/>
            </a:pPr>
            <a:r>
              <a:rPr lang="en-US" dirty="0" smtClean="0">
                <a:cs typeface="Courier New" pitchFamily="49" charset="0"/>
              </a:rPr>
              <a:t>                    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Floor and ceiling</a:t>
            </a:r>
            <a:endParaRPr lang="en-US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371600" y="2133600"/>
          <a:ext cx="666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" name="Equation" r:id="rId10" imgW="266584" imgH="228501" progId="Equation.3">
                  <p:embed/>
                </p:oleObj>
              </mc:Choice>
              <mc:Fallback>
                <p:oleObj name="Equation" r:id="rId10" imgW="26658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133600"/>
                        <a:ext cx="666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371600" y="4267200"/>
          <a:ext cx="666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8" name="Equation" r:id="rId12" imgW="266584" imgH="228501" progId="Equation.3">
                  <p:embed/>
                </p:oleObj>
              </mc:Choice>
              <mc:Fallback>
                <p:oleObj name="Equation" r:id="rId12" imgW="26658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267200"/>
                        <a:ext cx="666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0" y="2209800"/>
            <a:ext cx="434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Floor function: the largest integer </a:t>
            </a:r>
            <a:r>
              <a:rPr lang="en-US" altLang="en-US" sz="2000" b="0" u="sng" dirty="0">
                <a:solidFill>
                  <a:schemeClr val="tx1"/>
                </a:solidFill>
                <a:latin typeface="Arial" charset="0"/>
              </a:rPr>
              <a:t>&lt;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X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343400"/>
            <a:ext cx="4719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Ceiling function: the smallest integer </a:t>
            </a:r>
            <a:r>
              <a:rPr lang="en-US" altLang="en-US" sz="2000" b="0" u="sng" dirty="0">
                <a:solidFill>
                  <a:schemeClr val="tx1"/>
                </a:solidFill>
                <a:latin typeface="Arial" charset="0"/>
              </a:rPr>
              <a:t>&gt;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X</a:t>
            </a:r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371600" y="3048000"/>
          <a:ext cx="5937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9" name="Equation" r:id="rId14" imgW="2374900" imgH="228600" progId="Equation.3">
                  <p:embed/>
                </p:oleObj>
              </mc:Choice>
              <mc:Fallback>
                <p:oleObj name="Equation" r:id="rId14" imgW="2374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48000"/>
                        <a:ext cx="59372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463675" y="5105400"/>
          <a:ext cx="5905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0" name="Equation" r:id="rId16" imgW="2362200" imgH="228600" progId="Equation.3">
                  <p:embed/>
                </p:oleObj>
              </mc:Choice>
              <mc:Fallback>
                <p:oleObj name="Equation" r:id="rId16" imgW="236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5105400"/>
                        <a:ext cx="5905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617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about floor and ceiling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295400" y="1905000"/>
          <a:ext cx="619125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Equation" r:id="rId4" imgW="2476500" imgH="685800" progId="Equation.3">
                  <p:embed/>
                </p:oleObj>
              </mc:Choice>
              <mc:Fallback>
                <p:oleObj name="Equation" r:id="rId4" imgW="247650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05000"/>
                        <a:ext cx="619125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543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31901</TotalTime>
  <Words>2779</Words>
  <Application>Microsoft Macintosh PowerPoint</Application>
  <PresentationFormat>On-screen Show (4:3)</PresentationFormat>
  <Paragraphs>606</Paragraphs>
  <Slides>45</Slides>
  <Notes>38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dan_design_template</vt:lpstr>
      <vt:lpstr>Equation</vt:lpstr>
      <vt:lpstr>CSE373: Data Structures and Algorithms  Lecture 3: Math Review; Algorithm Analysis</vt:lpstr>
      <vt:lpstr>Today</vt:lpstr>
      <vt:lpstr>Logarithms and Exponents</vt:lpstr>
      <vt:lpstr>Logarithms and Exponents</vt:lpstr>
      <vt:lpstr>Logarithms and Exponents</vt:lpstr>
      <vt:lpstr>Properties of logarithms</vt:lpstr>
      <vt:lpstr>Log base doesn’t matter much!</vt:lpstr>
      <vt:lpstr>Floor and ceiling</vt:lpstr>
      <vt:lpstr>Facts about floor and ceiling</vt:lpstr>
      <vt:lpstr>Algorithm Analysis</vt:lpstr>
      <vt:lpstr>Algorithm Analysis: A first example</vt:lpstr>
      <vt:lpstr>Analyzing the loop</vt:lpstr>
      <vt:lpstr>Lower-order terms don’t matter</vt:lpstr>
      <vt:lpstr>Lower-order terms don’t matter</vt:lpstr>
      <vt:lpstr>Big-O: Common Names</vt:lpstr>
      <vt:lpstr>Big-O running times</vt:lpstr>
      <vt:lpstr>Analyzing code</vt:lpstr>
      <vt:lpstr>Analyzing code</vt:lpstr>
      <vt:lpstr>Efficiency</vt:lpstr>
      <vt:lpstr>Gauging efficiency (performance)</vt:lpstr>
      <vt:lpstr>Comparing algorithms</vt:lpstr>
      <vt:lpstr>We usually care about worst-case running times</vt:lpstr>
      <vt:lpstr>Example</vt:lpstr>
      <vt:lpstr>Linear search</vt:lpstr>
      <vt:lpstr>Binary search</vt:lpstr>
      <vt:lpstr>Binary search</vt:lpstr>
      <vt:lpstr>Solving Recurrence Relations</vt:lpstr>
      <vt:lpstr>Ignoring constant factors</vt:lpstr>
      <vt:lpstr>Example</vt:lpstr>
      <vt:lpstr>Big-O relates functions</vt:lpstr>
      <vt:lpstr>Big-O, formally</vt:lpstr>
      <vt:lpstr>Big-O, formally</vt:lpstr>
      <vt:lpstr>Example 1, using formal definition</vt:lpstr>
      <vt:lpstr>Example 2, using formal definition</vt:lpstr>
      <vt:lpstr>What’s with the c?</vt:lpstr>
      <vt:lpstr>What you can drop</vt:lpstr>
      <vt:lpstr>More Asymptotic Notation</vt:lpstr>
      <vt:lpstr>More Asymptotic Notation</vt:lpstr>
      <vt:lpstr>Correct terms, in theory</vt:lpstr>
      <vt:lpstr>What we are analyzing</vt:lpstr>
      <vt:lpstr>Other things to analyze</vt:lpstr>
      <vt:lpstr>Summary</vt:lpstr>
      <vt:lpstr>Big-O Caveats</vt:lpstr>
      <vt:lpstr>Addendum: Timing vs. Big-O Summary</vt:lpstr>
      <vt:lpstr>Bubble Sort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Lauren Milne</cp:lastModifiedBy>
  <cp:revision>850</cp:revision>
  <dcterms:created xsi:type="dcterms:W3CDTF">2009-03-13T20:43:19Z</dcterms:created>
  <dcterms:modified xsi:type="dcterms:W3CDTF">2015-06-26T07:55:27Z</dcterms:modified>
</cp:coreProperties>
</file>