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notesSlides/notesSlide5.xml" ContentType="application/vnd.openxmlformats-officedocument.presentationml.notesSlide+xml"/>
  <Override PartName="/ppt/embeddings/oleObject2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257" r:id="rId2"/>
    <p:sldId id="319" r:id="rId3"/>
    <p:sldId id="320" r:id="rId4"/>
    <p:sldId id="294" r:id="rId5"/>
    <p:sldId id="308" r:id="rId6"/>
    <p:sldId id="28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93" r:id="rId15"/>
    <p:sldId id="286" r:id="rId16"/>
    <p:sldId id="285" r:id="rId17"/>
    <p:sldId id="287" r:id="rId18"/>
    <p:sldId id="305" r:id="rId19"/>
    <p:sldId id="289" r:id="rId20"/>
    <p:sldId id="306" r:id="rId21"/>
    <p:sldId id="290" r:id="rId22"/>
    <p:sldId id="307" r:id="rId23"/>
    <p:sldId id="291" r:id="rId24"/>
    <p:sldId id="292" r:id="rId25"/>
    <p:sldId id="270" r:id="rId26"/>
    <p:sldId id="271" r:id="rId27"/>
    <p:sldId id="295" r:id="rId28"/>
    <p:sldId id="273" r:id="rId29"/>
    <p:sldId id="296" r:id="rId30"/>
    <p:sldId id="275" r:id="rId31"/>
    <p:sldId id="276" r:id="rId32"/>
    <p:sldId id="297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9" r:id="rId41"/>
    <p:sldId id="310" r:id="rId42"/>
    <p:sldId id="311" r:id="rId43"/>
    <p:sldId id="315" r:id="rId44"/>
    <p:sldId id="312" r:id="rId45"/>
    <p:sldId id="316" r:id="rId46"/>
    <p:sldId id="317" r:id="rId47"/>
    <p:sldId id="314" r:id="rId48"/>
    <p:sldId id="321" r:id="rId49"/>
    <p:sldId id="322" r:id="rId50"/>
    <p:sldId id="323" r:id="rId51"/>
    <p:sldId id="324" r:id="rId52"/>
    <p:sldId id="325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67" autoAdjust="0"/>
    <p:restoredTop sz="86398" autoAdjust="0"/>
  </p:normalViewPr>
  <p:slideViewPr>
    <p:cSldViewPr snapToGrid="0" snapToObjects="1">
      <p:cViewPr varScale="1">
        <p:scale>
          <a:sx n="109" d="100"/>
          <a:sy n="109" d="100"/>
        </p:scale>
        <p:origin x="-352" y="-96"/>
      </p:cViewPr>
      <p:guideLst>
        <p:guide orient="horz" pos="2160"/>
        <p:guide pos="112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512D0-AF1C-D445-B97A-9BFC160ABCE6}" type="datetimeFigureOut">
              <a:rPr lang="en-US" smtClean="0"/>
              <a:t>6/25/15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D69A0-FA35-DB46-9364-785B6CD3B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860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30799-2685-9846-A6C3-35049751640E}" type="datetimeFigureOut">
              <a:rPr lang="en-US" smtClean="0"/>
              <a:t>6/25/15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B29E-B8F9-214C-A0E9-08697ABFD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18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1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2^32 /</a:t>
            </a:r>
            <a:r>
              <a:rPr lang="en-US" baseline="0" dirty="0" smtClean="0"/>
              <a:t> 2 = 2^31 = 2 *2^30 = 2 billion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187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18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</a:t>
            </a:r>
            <a:r>
              <a:rPr lang="en-US" baseline="0" dirty="0" smtClean="0"/>
              <a:t> population = 320 million</a:t>
            </a:r>
          </a:p>
          <a:p>
            <a:r>
              <a:rPr lang="en-US" baseline="0" dirty="0" smtClean="0"/>
              <a:t>World pop = 7.2 billion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612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04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62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this</a:t>
            </a:r>
            <a:r>
              <a:rPr lang="en-US" baseline="0" dirty="0" smtClean="0"/>
              <a:t> </a:t>
            </a:r>
            <a:r>
              <a:rPr lang="en-US" dirty="0" smtClean="0"/>
              <a:t>2^n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046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are crossing?</a:t>
            </a:r>
            <a:r>
              <a:rPr lang="en-US" baseline="0" dirty="0" smtClean="0"/>
              <a:t>  </a:t>
            </a:r>
            <a:r>
              <a:rPr lang="en-US" dirty="0" smtClean="0"/>
              <a:t>n^2 and 2^n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06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n, log(n)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2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8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dominos? if you can knock</a:t>
            </a:r>
            <a:r>
              <a:rPr lang="en-US" baseline="0" dirty="0" smtClean="0"/>
              <a:t> down the first one, and prove that each domino will knock down another domino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AB29E-B8F9-214C-A0E9-08697ABFD9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27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AB29E-B8F9-214C-A0E9-08697ABFD9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81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pairs? what’s the sum?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AB29E-B8F9-214C-A0E9-08697ABFD9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3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our ladder metaphor, steps 3 and 4 mean,</a:t>
            </a:r>
            <a:r>
              <a:rPr lang="en-US" baseline="0" dirty="0" smtClean="0"/>
              <a:t> assume that we can get to step k on the ladder, can you show we can get to step k+1?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AB29E-B8F9-214C-A0E9-08697ABFD98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09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</a:t>
            </a:r>
            <a:r>
              <a:rPr lang="en-US" dirty="0" smtClean="0"/>
              <a:t>them work on this on their</a:t>
            </a:r>
            <a:r>
              <a:rPr lang="en-US" baseline="0" dirty="0" smtClean="0"/>
              <a:t> own: identify pattern first, then figure out induction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AB29E-B8F9-214C-A0E9-08697ABFD98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27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75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AB29E-B8F9-214C-A0E9-08697ABFD98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6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4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6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8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4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3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7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93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9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4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Summer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9BF92-AEAA-2345-B4BE-E7C2B20BF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3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jpe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i="0" dirty="0"/>
              <a:t>CSE373: Data Structures and Algorithms</a:t>
            </a:r>
            <a:br>
              <a:rPr lang="en-US" sz="3200" i="0" dirty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2: Proof by Induction &amp; Algorithm Analysis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Lauren Milne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Summer 2015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249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3198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  + 9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228322" y="281315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259655" y="2953579"/>
            <a:ext cx="285340" cy="118959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007664" y="1472806"/>
            <a:ext cx="730873" cy="2357264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3990178" y="1969662"/>
            <a:ext cx="767264" cy="358492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852058" y="20483"/>
            <a:ext cx="1141575" cy="4844531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963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4×10 + 5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0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337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409445" y="2541313"/>
            <a:ext cx="285340" cy="65909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413257" y="2676273"/>
            <a:ext cx="285340" cy="174420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224217" y="1162197"/>
            <a:ext cx="730873" cy="2971800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164660" y="1687973"/>
            <a:ext cx="767264" cy="4148301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36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4×9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9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2639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483970" y="2813155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496036" y="2928985"/>
            <a:ext cx="285340" cy="118959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246818" y="1469465"/>
            <a:ext cx="730873" cy="2357264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258851" y="1967425"/>
            <a:ext cx="767264" cy="358492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9632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3×8 + 4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5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460357"/>
              </p:ext>
            </p:extLst>
          </p:nvPr>
        </p:nvGraphicFramePr>
        <p:xfrm>
          <a:off x="742613" y="1417636"/>
          <a:ext cx="5223062" cy="4205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314"/>
                <a:gridCol w="3439748"/>
              </a:tblGrid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n=8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7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2689781"/>
              </p:ext>
            </p:extLst>
          </p:nvPr>
        </p:nvGraphicFramePr>
        <p:xfrm>
          <a:off x="742613" y="1417636"/>
          <a:ext cx="7758665" cy="4205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3314"/>
                <a:gridCol w="3439748"/>
                <a:gridCol w="2535603"/>
              </a:tblGrid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n=7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</a:t>
                      </a:r>
                      <a:r>
                        <a:rPr lang="en-US" sz="4800" baseline="0" dirty="0" smtClean="0"/>
                        <a:t> </a:t>
                      </a:r>
                      <a:r>
                        <a:rPr lang="en-US" sz="4800" dirty="0" smtClean="0"/>
                        <a:t>is</a:t>
                      </a:r>
                      <a:r>
                        <a:rPr lang="en-US" sz="4800" baseline="0" dirty="0" smtClean="0"/>
                        <a:t> odd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n=8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even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n=9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odd</a:t>
                      </a:r>
                      <a:endParaRPr lang="en-US" sz="4800" dirty="0"/>
                    </a:p>
                  </a:txBody>
                  <a:tcPr/>
                </a:tc>
              </a:tr>
              <a:tr h="1051481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n=10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 is even</a:t>
                      </a:r>
                      <a:endParaRPr lang="en-US" sz="4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2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30248" y="4993291"/>
            <a:ext cx="34017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(n/2)×(n+1)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even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8052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830471"/>
              </p:ext>
            </p:extLst>
          </p:nvPr>
        </p:nvGraphicFramePr>
        <p:xfrm>
          <a:off x="928136" y="1600200"/>
          <a:ext cx="708685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496"/>
                <a:gridCol w="46613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n(n+1)/2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8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((n-1)/2)×(n+1) + (n+1)/2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41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3" grpId="0" animBg="1"/>
      <p:bldP spid="35" grpId="0" animBg="1"/>
      <p:bldP spid="36" grpId="0" animBg="1"/>
      <p:bldP spid="37" grpId="0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((n-1)/</a:t>
            </a:r>
            <a:r>
              <a:rPr lang="en-US" sz="4400" dirty="0" smtClean="0">
                <a:solidFill>
                  <a:srgbClr val="E46C0A"/>
                </a:solidFill>
              </a:rPr>
              <a:t>2</a:t>
            </a:r>
            <a:r>
              <a:rPr lang="en-US" sz="4400" dirty="0" smtClean="0"/>
              <a:t>)×(n+1) + (n+1)/</a:t>
            </a:r>
            <a:r>
              <a:rPr lang="en-US" sz="4400" dirty="0" smtClean="0">
                <a:solidFill>
                  <a:srgbClr val="E46C0A"/>
                </a:solidFill>
              </a:rPr>
              <a:t>2</a:t>
            </a:r>
            <a:endParaRPr lang="en-US" sz="4400" dirty="0">
              <a:solidFill>
                <a:srgbClr val="E46C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4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((n-1)×(n+1) + (n+1))/</a:t>
            </a:r>
            <a:r>
              <a:rPr lang="en-US" sz="4400" dirty="0" smtClean="0">
                <a:solidFill>
                  <a:srgbClr val="E46C0A"/>
                </a:solidFill>
              </a:rPr>
              <a:t>2</a:t>
            </a:r>
            <a:endParaRPr lang="en-US" sz="4400" dirty="0">
              <a:solidFill>
                <a:srgbClr val="E46C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19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78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Did everyone get email sent on Monday about TA Sections starting </a:t>
            </a:r>
            <a:r>
              <a:rPr lang="en-US" smtClean="0"/>
              <a:t>on Thursday?</a:t>
            </a:r>
          </a:p>
          <a:p>
            <a:r>
              <a:rPr lang="en-US" dirty="0" smtClean="0"/>
              <a:t>Homework 1 due 10:59pm next Wednesday, July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Review math essential to algorithm analysis</a:t>
            </a:r>
          </a:p>
          <a:p>
            <a:pPr lvl="1"/>
            <a:r>
              <a:rPr lang="en-US" dirty="0" smtClean="0"/>
              <a:t>Proof by induction </a:t>
            </a:r>
          </a:p>
          <a:p>
            <a:pPr lvl="1"/>
            <a:r>
              <a:rPr lang="en-US" dirty="0" smtClean="0"/>
              <a:t>Exponents and logarithms</a:t>
            </a:r>
          </a:p>
          <a:p>
            <a:pPr lvl="1"/>
            <a:r>
              <a:rPr lang="en-US" dirty="0" smtClean="0"/>
              <a:t>Floor and ceiling functions</a:t>
            </a:r>
          </a:p>
          <a:p>
            <a:r>
              <a:rPr lang="en-US" dirty="0" smtClean="0"/>
              <a:t>Begin algorithm analysis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7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((n-1)×(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n+1</a:t>
            </a:r>
            <a:r>
              <a:rPr lang="en-US" sz="4400" dirty="0" smtClean="0"/>
              <a:t>) + (</a:t>
            </a:r>
            <a:r>
              <a:rPr lang="en-US" sz="4400" dirty="0" smtClean="0">
                <a:solidFill>
                  <a:srgbClr val="E46C0A"/>
                </a:solidFill>
              </a:rPr>
              <a:t>n+1</a:t>
            </a:r>
            <a:r>
              <a:rPr lang="en-US" sz="4400" dirty="0" smtClean="0"/>
              <a:t>))/2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47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((n-1 + 1)×(</a:t>
            </a:r>
            <a:r>
              <a:rPr lang="en-US" sz="4400" dirty="0" smtClean="0">
                <a:solidFill>
                  <a:srgbClr val="E46C0A"/>
                </a:solidFill>
              </a:rPr>
              <a:t>n+1</a:t>
            </a:r>
            <a:r>
              <a:rPr lang="en-US" sz="4400" dirty="0" smtClean="0"/>
              <a:t>))/2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640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((n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-1 + 1</a:t>
            </a:r>
            <a:r>
              <a:rPr lang="en-US" sz="4400" dirty="0" smtClean="0"/>
              <a:t>)×(n+1))/2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6039" y="3327470"/>
            <a:ext cx="7006950" cy="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 + 2 + 3 + 4 + … + (n-3) + (n-2) + (n-1) + </a:t>
            </a:r>
            <a:r>
              <a:rPr lang="en-US" dirty="0"/>
              <a:t>n</a:t>
            </a:r>
            <a:endParaRPr lang="en-US" dirty="0" smtClean="0"/>
          </a:p>
        </p:txBody>
      </p:sp>
      <p:sp>
        <p:nvSpPr>
          <p:cNvPr id="29" name="Left Bracket 28"/>
          <p:cNvSpPr/>
          <p:nvPr/>
        </p:nvSpPr>
        <p:spPr>
          <a:xfrm rot="16200000">
            <a:off x="3670050" y="3222511"/>
            <a:ext cx="285341" cy="156494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3701735" y="1424095"/>
            <a:ext cx="730873" cy="336790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026040" y="1707066"/>
            <a:ext cx="767264" cy="513748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45915" y="-375787"/>
            <a:ext cx="1141575" cy="655028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241558" y="4993291"/>
            <a:ext cx="73030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(n (n+1))/2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46500" y="1413399"/>
            <a:ext cx="24973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n is odd</a:t>
            </a:r>
            <a:endParaRPr lang="en-US" sz="2800" dirty="0"/>
          </a:p>
        </p:txBody>
      </p:sp>
      <p:sp>
        <p:nvSpPr>
          <p:cNvPr id="13" name="Left Bracket 12"/>
          <p:cNvSpPr/>
          <p:nvPr/>
        </p:nvSpPr>
        <p:spPr>
          <a:xfrm rot="5400000">
            <a:off x="3513557" y="3273102"/>
            <a:ext cx="285340" cy="115422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60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46644"/>
              </p:ext>
            </p:extLst>
          </p:nvPr>
        </p:nvGraphicFramePr>
        <p:xfrm>
          <a:off x="928136" y="1600200"/>
          <a:ext cx="7086858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496"/>
                <a:gridCol w="466136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3×8 + 4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4×9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4×10 + 5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n(n+1)/2</a:t>
                      </a:r>
                      <a:endParaRPr lang="en-US" sz="4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5×11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dirty="0" smtClean="0"/>
                        <a:t>n(n+1)/2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331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But we want something for </a:t>
            </a:r>
            <a:r>
              <a:rPr lang="en-US" dirty="0" smtClean="0">
                <a:solidFill>
                  <a:srgbClr val="3366FF"/>
                </a:solidFill>
              </a:rPr>
              <a:t>any</a:t>
            </a:r>
            <a:r>
              <a:rPr lang="en-US" dirty="0" smtClean="0"/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dirty="0" smtClean="0">
                <a:solidFill>
                  <a:srgbClr val="3366FF"/>
                </a:solidFill>
              </a:rPr>
              <a:t>skeptical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527463"/>
              </p:ext>
            </p:extLst>
          </p:nvPr>
        </p:nvGraphicFramePr>
        <p:xfrm>
          <a:off x="2971800" y="3843862"/>
          <a:ext cx="3075768" cy="2383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Equation" r:id="rId3" imgW="508000" imgH="393700" progId="Equation.3">
                  <p:embed/>
                </p:oleObj>
              </mc:Choice>
              <mc:Fallback>
                <p:oleObj name="Equation" r:id="rId3" imgW="508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843862"/>
                        <a:ext cx="3075768" cy="2383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12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pattern seems pretty clear</a:t>
            </a:r>
          </a:p>
          <a:p>
            <a:pPr lvl="1"/>
            <a:r>
              <a:rPr lang="en-US" dirty="0" smtClean="0"/>
              <a:t>Is there any reason to think it changes?</a:t>
            </a:r>
          </a:p>
          <a:p>
            <a:r>
              <a:rPr lang="en-US" dirty="0" smtClean="0"/>
              <a:t>But we want something for </a:t>
            </a:r>
            <a:r>
              <a:rPr lang="en-US" i="1" dirty="0" smtClean="0">
                <a:solidFill>
                  <a:srgbClr val="3366FF"/>
                </a:solidFill>
              </a:rPr>
              <a:t>any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i="1" dirty="0" smtClean="0"/>
              <a:t>n ≥ 1</a:t>
            </a:r>
          </a:p>
          <a:p>
            <a:r>
              <a:rPr lang="en-US" dirty="0" smtClean="0"/>
              <a:t>A mathematical approach is </a:t>
            </a:r>
            <a:r>
              <a:rPr lang="en-US" i="1" dirty="0" smtClean="0">
                <a:solidFill>
                  <a:srgbClr val="3366FF"/>
                </a:solidFill>
              </a:rPr>
              <a:t>skeptical</a:t>
            </a:r>
          </a:p>
          <a:p>
            <a:r>
              <a:rPr lang="en-US" dirty="0" smtClean="0"/>
              <a:t>All we know is </a:t>
            </a:r>
            <a:r>
              <a:rPr lang="en-US" i="1" dirty="0" smtClean="0"/>
              <a:t>n(n+1)/2</a:t>
            </a:r>
            <a:r>
              <a:rPr lang="en-US" dirty="0" smtClean="0"/>
              <a:t> works for 7 to 10</a:t>
            </a:r>
          </a:p>
          <a:p>
            <a:r>
              <a:rPr lang="en-US" dirty="0" smtClean="0"/>
              <a:t>We must </a:t>
            </a:r>
            <a:r>
              <a:rPr lang="en-US" i="1" dirty="0" smtClean="0">
                <a:solidFill>
                  <a:srgbClr val="3366FF"/>
                </a:solidFill>
              </a:rPr>
              <a:t>prove</a:t>
            </a:r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the formula works in all cases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Prove the formula works for all cases.</a:t>
            </a:r>
          </a:p>
          <a:p>
            <a:r>
              <a:rPr lang="en-US" dirty="0" smtClean="0"/>
              <a:t>Induction </a:t>
            </a:r>
            <a:r>
              <a:rPr lang="en-US" dirty="0"/>
              <a:t>proofs have four </a:t>
            </a:r>
            <a:r>
              <a:rPr lang="en-US" dirty="0" smtClean="0"/>
              <a:t>components: 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Relationship that you </a:t>
            </a:r>
            <a:r>
              <a:rPr lang="en-US" dirty="0"/>
              <a:t>want to </a:t>
            </a:r>
            <a:r>
              <a:rPr lang="en-US" dirty="0" smtClean="0"/>
              <a:t>prove, e.g.,</a:t>
            </a:r>
            <a:r>
              <a:rPr lang="en-US" i="1" dirty="0" smtClean="0"/>
              <a:t> sum of integers from 1 to n = n</a:t>
            </a:r>
            <a:r>
              <a:rPr lang="en-US" i="1" dirty="0"/>
              <a:t>(n+1)/</a:t>
            </a:r>
            <a:r>
              <a:rPr lang="en-US" i="1" dirty="0" smtClean="0"/>
              <a:t>2 </a:t>
            </a:r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base case (</a:t>
            </a:r>
            <a:r>
              <a:rPr lang="en-US" dirty="0"/>
              <a:t>usually "let n = 1"),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assumption step </a:t>
            </a:r>
            <a:r>
              <a:rPr lang="en-US" dirty="0" smtClean="0"/>
              <a:t>(“assume true for n </a:t>
            </a:r>
            <a:r>
              <a:rPr lang="en-US" dirty="0"/>
              <a:t>= k")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induction step </a:t>
            </a:r>
            <a:r>
              <a:rPr lang="en-US" dirty="0" smtClean="0"/>
              <a:t>(“now let </a:t>
            </a:r>
            <a:r>
              <a:rPr lang="en-US" dirty="0"/>
              <a:t>n = k + </a:t>
            </a:r>
            <a:r>
              <a:rPr lang="en-US" dirty="0" smtClean="0"/>
              <a:t>1"</a:t>
            </a:r>
            <a:r>
              <a:rPr lang="en-US" dirty="0"/>
              <a:t>)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k</a:t>
            </a:r>
            <a:r>
              <a:rPr lang="en-US" dirty="0"/>
              <a:t> are just </a:t>
            </a:r>
            <a:r>
              <a:rPr lang="en-US" i="1" dirty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27</a:t>
            </a:fld>
            <a:endParaRPr lang="en-US"/>
          </a:p>
        </p:txBody>
      </p:sp>
      <p:pic>
        <p:nvPicPr>
          <p:cNvPr id="7" name="Picture 6" descr="ladder_of_cons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722" y="4652372"/>
            <a:ext cx="1145078" cy="206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06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are just </a:t>
            </a:r>
            <a:r>
              <a:rPr lang="en-US" i="1" dirty="0" smtClean="0">
                <a:solidFill>
                  <a:srgbClr val="3366FF"/>
                </a:solidFill>
              </a:rPr>
              <a:t>variables</a:t>
            </a:r>
            <a:r>
              <a:rPr lang="en-US" dirty="0" smtClean="0"/>
              <a:t>!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4993611" y="3198979"/>
            <a:ext cx="3119177" cy="73866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</a:p>
          <a:p>
            <a:endParaRPr lang="en-US" sz="1400" i="1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</p:spTree>
    <p:extLst>
      <p:ext uri="{BB962C8B-B14F-4D97-AF65-F5344CB8AC3E}">
        <p14:creationId xmlns:p14="http://schemas.microsoft.com/office/powerpoint/2010/main" val="10622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need to do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29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82442" y="5414192"/>
            <a:ext cx="668017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		2		3		4		5		6…</a:t>
            </a:r>
            <a:endParaRPr lang="en-US" sz="3200" dirty="0"/>
          </a:p>
        </p:txBody>
      </p:sp>
      <p:sp>
        <p:nvSpPr>
          <p:cNvPr id="21" name="Donut 20"/>
          <p:cNvSpPr/>
          <p:nvPr/>
        </p:nvSpPr>
        <p:spPr>
          <a:xfrm>
            <a:off x="725747" y="5389451"/>
            <a:ext cx="709253" cy="709253"/>
          </a:xfrm>
          <a:prstGeom prst="donut">
            <a:avLst>
              <a:gd name="adj" fmla="val 7415"/>
            </a:avLst>
          </a:prstGeom>
          <a:ln w="9525" cmpd="sng">
            <a:solidFill>
              <a:srgbClr val="4F81B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022644" y="5008600"/>
            <a:ext cx="981409" cy="545783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81408" h="545782">
                <a:moveTo>
                  <a:pt x="0" y="380852"/>
                </a:moveTo>
                <a:cubicBezTo>
                  <a:pt x="63916" y="260590"/>
                  <a:pt x="591045" y="-502899"/>
                  <a:pt x="981408" y="545782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036954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2942419" y="5000353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853212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4783331" y="5016871"/>
            <a:ext cx="849455" cy="545784"/>
          </a:xfrm>
          <a:custGeom>
            <a:avLst/>
            <a:gdLst>
              <a:gd name="connsiteX0" fmla="*/ 0 w 1047385"/>
              <a:gd name="connsiteY0" fmla="*/ 20664 h 22589"/>
              <a:gd name="connsiteX1" fmla="*/ 1047385 w 1047385"/>
              <a:gd name="connsiteY1" fmla="*/ 4171 h 22589"/>
              <a:gd name="connsiteX0" fmla="*/ 0 w 783477"/>
              <a:gd name="connsiteY0" fmla="*/ 0 h 313367"/>
              <a:gd name="connsiteX1" fmla="*/ 783477 w 783477"/>
              <a:gd name="connsiteY1" fmla="*/ 313367 h 313367"/>
              <a:gd name="connsiteX0" fmla="*/ 0 w 989656"/>
              <a:gd name="connsiteY0" fmla="*/ 0 h 338107"/>
              <a:gd name="connsiteX1" fmla="*/ 989656 w 989656"/>
              <a:gd name="connsiteY1" fmla="*/ 338107 h 338107"/>
              <a:gd name="connsiteX0" fmla="*/ 0 w 931926"/>
              <a:gd name="connsiteY0" fmla="*/ 0 h 140191"/>
              <a:gd name="connsiteX1" fmla="*/ 931926 w 931926"/>
              <a:gd name="connsiteY1" fmla="*/ 140191 h 140191"/>
              <a:gd name="connsiteX0" fmla="*/ 0 w 931926"/>
              <a:gd name="connsiteY0" fmla="*/ 256839 h 397030"/>
              <a:gd name="connsiteX1" fmla="*/ 931926 w 931926"/>
              <a:gd name="connsiteY1" fmla="*/ 397030 h 397030"/>
              <a:gd name="connsiteX0" fmla="*/ 0 w 940173"/>
              <a:gd name="connsiteY0" fmla="*/ 338918 h 363658"/>
              <a:gd name="connsiteX1" fmla="*/ 940173 w 940173"/>
              <a:gd name="connsiteY1" fmla="*/ 363658 h 363658"/>
              <a:gd name="connsiteX0" fmla="*/ 0 w 940173"/>
              <a:gd name="connsiteY0" fmla="*/ 486084 h 510824"/>
              <a:gd name="connsiteX1" fmla="*/ 940173 w 940173"/>
              <a:gd name="connsiteY1" fmla="*/ 510824 h 510824"/>
              <a:gd name="connsiteX0" fmla="*/ 0 w 940173"/>
              <a:gd name="connsiteY0" fmla="*/ 370704 h 395444"/>
              <a:gd name="connsiteX1" fmla="*/ 940173 w 940173"/>
              <a:gd name="connsiteY1" fmla="*/ 395444 h 395444"/>
              <a:gd name="connsiteX0" fmla="*/ 0 w 940173"/>
              <a:gd name="connsiteY0" fmla="*/ 476403 h 501143"/>
              <a:gd name="connsiteX1" fmla="*/ 940173 w 940173"/>
              <a:gd name="connsiteY1" fmla="*/ 501143 h 501143"/>
              <a:gd name="connsiteX0" fmla="*/ 0 w 981408"/>
              <a:gd name="connsiteY0" fmla="*/ 380852 h 545782"/>
              <a:gd name="connsiteX1" fmla="*/ 981408 w 981408"/>
              <a:gd name="connsiteY1" fmla="*/ 545782 h 545782"/>
              <a:gd name="connsiteX0" fmla="*/ 0 w 849454"/>
              <a:gd name="connsiteY0" fmla="*/ 488097 h 496343"/>
              <a:gd name="connsiteX1" fmla="*/ 849454 w 849454"/>
              <a:gd name="connsiteY1" fmla="*/ 496343 h 4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9454" h="496343">
                <a:moveTo>
                  <a:pt x="0" y="488097"/>
                </a:moveTo>
                <a:cubicBezTo>
                  <a:pt x="63916" y="367835"/>
                  <a:pt x="459091" y="-552338"/>
                  <a:pt x="849454" y="496343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tailEnd type="triangle"/>
              </a:ln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326883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19897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546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show for P(k+1)</a:t>
            </a:r>
          </a:p>
        </p:txBody>
      </p:sp>
    </p:spTree>
    <p:extLst>
      <p:ext uri="{BB962C8B-B14F-4D97-AF65-F5344CB8AC3E}">
        <p14:creationId xmlns:p14="http://schemas.microsoft.com/office/powerpoint/2010/main" val="173139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Download Eclipse and Java</a:t>
            </a:r>
          </a:p>
          <a:p>
            <a:r>
              <a:rPr lang="en-US" dirty="0" smtClean="0"/>
              <a:t>Implement Stack ADT for Java </a:t>
            </a:r>
            <a:r>
              <a:rPr lang="en-US" i="1" dirty="0" smtClean="0"/>
              <a:t>double</a:t>
            </a:r>
          </a:p>
          <a:p>
            <a:pPr lvl="1"/>
            <a:r>
              <a:rPr lang="en-US" dirty="0"/>
              <a:t>Array</a:t>
            </a:r>
          </a:p>
          <a:p>
            <a:pPr lvl="2"/>
            <a:r>
              <a:rPr lang="en-US" b="1" i="1" dirty="0" err="1">
                <a:solidFill>
                  <a:srgbClr val="3333CC"/>
                </a:solidFill>
              </a:rPr>
              <a:t>ArrayStack</a:t>
            </a:r>
            <a:r>
              <a:rPr lang="en-US" b="1" i="1" dirty="0">
                <a:solidFill>
                  <a:srgbClr val="3333CC"/>
                </a:solidFill>
              </a:rPr>
              <a:t>: </a:t>
            </a:r>
            <a:r>
              <a:rPr lang="en-US" dirty="0"/>
              <a:t>push(double n), pop(), peek(), constructor</a:t>
            </a:r>
          </a:p>
          <a:p>
            <a:pPr lvl="2"/>
            <a:r>
              <a:rPr lang="en-US" dirty="0"/>
              <a:t>Starts small (approx. 10 elements) and doubles in size when full, copy elements </a:t>
            </a:r>
            <a:r>
              <a:rPr lang="en-US" dirty="0" smtClean="0"/>
              <a:t>over</a:t>
            </a:r>
          </a:p>
          <a:p>
            <a:pPr lvl="2"/>
            <a:r>
              <a:rPr lang="en-US" dirty="0" smtClean="0"/>
              <a:t>Throw exception if stack is empty for pop() and peek()</a:t>
            </a:r>
            <a:endParaRPr lang="en-US" dirty="0"/>
          </a:p>
          <a:p>
            <a:pPr lvl="1"/>
            <a:r>
              <a:rPr lang="en-US" dirty="0" smtClean="0"/>
              <a:t>List</a:t>
            </a:r>
            <a:endParaRPr lang="en-US" dirty="0"/>
          </a:p>
          <a:p>
            <a:pPr lvl="2"/>
            <a:r>
              <a:rPr lang="en-US" b="1" i="1" dirty="0" err="1">
                <a:solidFill>
                  <a:srgbClr val="3333CC"/>
                </a:solidFill>
              </a:rPr>
              <a:t>ListStack</a:t>
            </a:r>
            <a:r>
              <a:rPr lang="en-US" b="1" dirty="0"/>
              <a:t>: </a:t>
            </a:r>
            <a:r>
              <a:rPr lang="en-US" dirty="0"/>
              <a:t>push(double n), pop(), peek(), constructor</a:t>
            </a:r>
          </a:p>
          <a:p>
            <a:pPr lvl="2"/>
            <a:r>
              <a:rPr lang="en-US" dirty="0"/>
              <a:t>Inner </a:t>
            </a:r>
            <a:r>
              <a:rPr lang="en-US" i="1" dirty="0" err="1" smtClean="0">
                <a:solidFill>
                  <a:srgbClr val="3333CC"/>
                </a:solidFill>
              </a:rPr>
              <a:t>ListStackNode</a:t>
            </a:r>
            <a:r>
              <a:rPr lang="en-US" i="1" dirty="0" smtClean="0"/>
              <a:t> class</a:t>
            </a:r>
          </a:p>
          <a:p>
            <a:pPr lvl="2"/>
            <a:r>
              <a:rPr lang="en-US" dirty="0"/>
              <a:t>Throw exception if stack is empty for pop() and peek(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dirty="0" smtClean="0"/>
              <a:t>Test </a:t>
            </a:r>
          </a:p>
          <a:p>
            <a:pPr lvl="1"/>
            <a:r>
              <a:rPr lang="en-US" i="1" dirty="0" err="1"/>
              <a:t>Reverse.java</a:t>
            </a:r>
            <a:r>
              <a:rPr lang="en-US" dirty="0"/>
              <a:t> and </a:t>
            </a:r>
            <a:r>
              <a:rPr lang="en-US" i="1" dirty="0" err="1" smtClean="0"/>
              <a:t>Dstack.java</a:t>
            </a:r>
            <a:endParaRPr lang="en-US" i="1" dirty="0" smtClean="0"/>
          </a:p>
          <a:p>
            <a:pPr lvl="1"/>
            <a:r>
              <a:rPr lang="en-US" dirty="0" smtClean="0"/>
              <a:t>Using </a:t>
            </a:r>
            <a:r>
              <a:rPr lang="en-US" dirty="0"/>
              <a:t>.</a:t>
            </a:r>
            <a:r>
              <a:rPr lang="en-US" dirty="0" err="1"/>
              <a:t>dat</a:t>
            </a:r>
            <a:r>
              <a:rPr lang="en-US" dirty="0"/>
              <a:t> sound files (created using .wav files through sox), and .</a:t>
            </a:r>
            <a:r>
              <a:rPr lang="en-US" dirty="0" err="1"/>
              <a:t>dat</a:t>
            </a:r>
            <a:r>
              <a:rPr lang="en-US" dirty="0"/>
              <a:t> files you create manually (edge cases)</a:t>
            </a:r>
          </a:p>
          <a:p>
            <a:r>
              <a:rPr lang="en-US" dirty="0" smtClean="0"/>
              <a:t>Write up: </a:t>
            </a:r>
            <a:r>
              <a:rPr lang="en-US" dirty="0" err="1" smtClean="0">
                <a:solidFill>
                  <a:srgbClr val="3333CC"/>
                </a:solidFill>
              </a:rPr>
              <a:t>README.txt</a:t>
            </a:r>
            <a:endParaRPr lang="en-US" dirty="0" smtClean="0">
              <a:solidFill>
                <a:srgbClr val="3333CC"/>
              </a:solidFill>
            </a:endParaRPr>
          </a:p>
          <a:p>
            <a:pPr lvl="1"/>
            <a:r>
              <a:rPr lang="en-US" b="1" i="1" dirty="0" err="1" smtClean="0">
                <a:solidFill>
                  <a:srgbClr val="3333CC"/>
                </a:solidFill>
              </a:rPr>
              <a:t>QueueStack</a:t>
            </a:r>
            <a:r>
              <a:rPr lang="en-US" dirty="0"/>
              <a:t> </a:t>
            </a:r>
            <a:r>
              <a:rPr lang="en-US" dirty="0" smtClean="0"/>
              <a:t>– push() and pop()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2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</a:t>
            </a:r>
            <a:r>
              <a:rPr lang="en-US" i="1" dirty="0" smtClean="0"/>
              <a:t>P(n) = n(n+1)/2</a:t>
            </a:r>
            <a:endParaRPr lang="en-US" dirty="0" smtClean="0"/>
          </a:p>
          <a:p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P(1) = 1</a:t>
            </a:r>
          </a:p>
          <a:p>
            <a:pPr lvl="1"/>
            <a:r>
              <a:rPr lang="en-US" dirty="0" smtClean="0"/>
              <a:t>1(1+1)/2 = 1(2)/2 = 1(1) =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52208" y="1579957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660553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1 + 2 + … + k + (k+1)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7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</a:t>
            </a:r>
            <a:r>
              <a:rPr lang="en-US" i="1" dirty="0">
                <a:solidFill>
                  <a:srgbClr val="0000FF"/>
                </a:solidFill>
              </a:rPr>
              <a:t>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1 + 2 + … + k</a:t>
            </a:r>
            <a:r>
              <a:rPr lang="en-US" i="1" dirty="0"/>
              <a:t> 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>
                <a:solidFill>
                  <a:srgbClr val="0000FF"/>
                </a:solidFill>
              </a:rPr>
              <a:t>k(k+1)/</a:t>
            </a:r>
            <a:r>
              <a:rPr lang="en-US" i="1" dirty="0" smtClean="0">
                <a:solidFill>
                  <a:srgbClr val="0000FF"/>
                </a:solidFill>
              </a:rPr>
              <a:t>2</a:t>
            </a:r>
            <a:r>
              <a:rPr lang="en-US" i="1" dirty="0" smtClean="0"/>
              <a:t> </a:t>
            </a:r>
            <a:r>
              <a:rPr lang="en-US" i="1" dirty="0"/>
              <a:t>+ (k+1)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1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k(k+1)/</a:t>
            </a:r>
            <a:r>
              <a:rPr lang="en-US" i="1" dirty="0" smtClean="0">
                <a:solidFill>
                  <a:srgbClr val="000000"/>
                </a:solidFill>
              </a:rPr>
              <a:t>2 </a:t>
            </a:r>
            <a:r>
              <a:rPr lang="en-US" i="1" dirty="0">
                <a:solidFill>
                  <a:srgbClr val="000000"/>
                </a:solidFill>
              </a:rPr>
              <a:t>+ </a:t>
            </a:r>
            <a:r>
              <a:rPr lang="en-US" i="1" dirty="0">
                <a:solidFill>
                  <a:srgbClr val="E46C0A"/>
                </a:solidFill>
              </a:rPr>
              <a:t>(k+1</a:t>
            </a:r>
            <a:r>
              <a:rPr lang="en-US" i="1" dirty="0" smtClean="0">
                <a:solidFill>
                  <a:srgbClr val="E46C0A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k</a:t>
            </a:r>
            <a:r>
              <a:rPr lang="en-US" i="1" dirty="0">
                <a:solidFill>
                  <a:srgbClr val="000000"/>
                </a:solidFill>
              </a:rPr>
              <a:t>(k+1)/2 +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i="1" dirty="0">
                <a:solidFill>
                  <a:srgbClr val="E46C0A"/>
                </a:solidFill>
              </a:rPr>
              <a:t>(k+1)/2</a:t>
            </a:r>
            <a:endParaRPr lang="en-US" dirty="0">
              <a:solidFill>
                <a:srgbClr val="E46C0A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10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/2</a:t>
            </a:r>
            <a:r>
              <a:rPr lang="en-US" i="1" dirty="0"/>
              <a:t> + 2(k+1)</a:t>
            </a:r>
            <a:r>
              <a:rPr lang="en-US" i="1" dirty="0">
                <a:solidFill>
                  <a:srgbClr val="E46C0A"/>
                </a:solidFill>
              </a:rPr>
              <a:t>/</a:t>
            </a:r>
            <a:r>
              <a:rPr lang="en-US" i="1" dirty="0" smtClean="0">
                <a:solidFill>
                  <a:srgbClr val="E46C0A"/>
                </a:solidFill>
              </a:rPr>
              <a:t>2</a:t>
            </a:r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/>
              <a:t>= (k(k+1) + 2(k+1))</a:t>
            </a:r>
            <a:r>
              <a:rPr lang="en-US" sz="2800" i="1" dirty="0">
                <a:solidFill>
                  <a:srgbClr val="E46C0A"/>
                </a:solidFill>
              </a:rPr>
              <a:t>/2</a:t>
            </a:r>
            <a:endParaRPr lang="en-US" sz="28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4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(</a:t>
            </a:r>
            <a:r>
              <a:rPr lang="en-US" i="1" dirty="0"/>
              <a:t>k+1)(k+2)/2</a:t>
            </a:r>
            <a:endParaRPr lang="en-US" dirty="0"/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/>
              <a:t>= (</a:t>
            </a:r>
            <a:r>
              <a:rPr lang="en-US" i="1" dirty="0">
                <a:solidFill>
                  <a:srgbClr val="0000FF"/>
                </a:solidFill>
              </a:rPr>
              <a:t>k+1</a:t>
            </a:r>
            <a:r>
              <a:rPr lang="en-US" i="1" dirty="0"/>
              <a:t>)(</a:t>
            </a:r>
            <a:r>
              <a:rPr lang="en-US" i="1" dirty="0">
                <a:solidFill>
                  <a:srgbClr val="E46C0A"/>
                </a:solidFill>
              </a:rPr>
              <a:t>k+2</a:t>
            </a:r>
            <a:r>
              <a:rPr lang="en-US" i="1" dirty="0"/>
              <a:t>)/2</a:t>
            </a:r>
            <a:endParaRPr lang="en-US" dirty="0"/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 </a:t>
            </a:r>
            <a:r>
              <a:rPr lang="en-US" sz="2800" i="1" dirty="0">
                <a:solidFill>
                  <a:srgbClr val="E46C0A"/>
                </a:solidFill>
              </a:rPr>
              <a:t>+ 2</a:t>
            </a:r>
            <a:r>
              <a:rPr lang="en-US" sz="2800" i="1" dirty="0">
                <a:solidFill>
                  <a:srgbClr val="000000"/>
                </a:solidFill>
              </a:rPr>
              <a:t>(</a:t>
            </a:r>
            <a:r>
              <a:rPr lang="en-US" sz="2800" i="1" dirty="0">
                <a:solidFill>
                  <a:srgbClr val="0000FF"/>
                </a:solidFill>
              </a:rPr>
              <a:t>k+1</a:t>
            </a:r>
            <a:r>
              <a:rPr lang="en-US" sz="2800" i="1" dirty="0">
                <a:solidFill>
                  <a:srgbClr val="000000"/>
                </a:solidFill>
              </a:rPr>
              <a:t>))/2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03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n(n+1)/2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(</a:t>
            </a:r>
            <a:r>
              <a:rPr lang="en-US" sz="2800" i="1" dirty="0"/>
              <a:t>k+1)((k+1)+1)/2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01967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by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 are trying to prove:   </a:t>
            </a:r>
            <a:r>
              <a:rPr lang="en-US" i="1" dirty="0" smtClean="0"/>
              <a:t>P(n) = 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(</a:t>
            </a:r>
            <a:r>
              <a:rPr lang="en-US" i="1" dirty="0" smtClean="0">
                <a:solidFill>
                  <a:srgbClr val="E46C0A"/>
                </a:solidFill>
              </a:rPr>
              <a:t>n</a:t>
            </a:r>
            <a:r>
              <a:rPr lang="en-US" i="1" dirty="0" smtClean="0"/>
              <a:t>+1)/2</a:t>
            </a:r>
          </a:p>
          <a:p>
            <a:r>
              <a:rPr lang="en-US" dirty="0" smtClean="0"/>
              <a:t>Assume </a:t>
            </a:r>
            <a:r>
              <a:rPr lang="en-US" dirty="0"/>
              <a:t>true for </a:t>
            </a:r>
            <a:r>
              <a:rPr lang="en-US" i="1" dirty="0" smtClean="0"/>
              <a:t>k</a:t>
            </a:r>
            <a:r>
              <a:rPr lang="en-US" dirty="0" smtClean="0"/>
              <a:t>:   </a:t>
            </a:r>
            <a:r>
              <a:rPr lang="en-US" i="1" dirty="0" smtClean="0"/>
              <a:t>P</a:t>
            </a:r>
            <a:r>
              <a:rPr lang="en-US" i="1" dirty="0"/>
              <a:t>(k) = k(k+1)/</a:t>
            </a:r>
            <a:r>
              <a:rPr lang="en-US" i="1" dirty="0" smtClean="0"/>
              <a:t>2</a:t>
            </a:r>
            <a:endParaRPr lang="en-US" dirty="0" smtClean="0"/>
          </a:p>
          <a:p>
            <a:r>
              <a:rPr lang="en-US" dirty="0" smtClean="0"/>
              <a:t>Induction step:</a:t>
            </a:r>
          </a:p>
          <a:p>
            <a:pPr lvl="1"/>
            <a:r>
              <a:rPr lang="en-US" dirty="0" smtClean="0"/>
              <a:t>Now consider </a:t>
            </a:r>
            <a:r>
              <a:rPr lang="en-US" i="1" dirty="0" smtClean="0"/>
              <a:t>P(k+1)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</a:t>
            </a:r>
            <a:r>
              <a:rPr lang="en-US" i="1" dirty="0">
                <a:solidFill>
                  <a:srgbClr val="000000"/>
                </a:solidFill>
              </a:rPr>
              <a:t>1 + 2 + … + k + (k+1</a:t>
            </a:r>
            <a:r>
              <a:rPr lang="en-US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</a:t>
            </a:r>
            <a:r>
              <a:rPr lang="en-US" i="1" dirty="0"/>
              <a:t>k(k+1)/</a:t>
            </a:r>
            <a:r>
              <a:rPr lang="en-US" i="1" dirty="0" smtClean="0"/>
              <a:t>2 </a:t>
            </a:r>
            <a:r>
              <a:rPr lang="en-US" i="1" dirty="0"/>
              <a:t>+ (k+1</a:t>
            </a:r>
            <a:r>
              <a:rPr lang="en-US" i="1" dirty="0" smtClean="0"/>
              <a:t>)</a:t>
            </a:r>
          </a:p>
          <a:p>
            <a:pPr marL="457200" lvl="1" indent="0">
              <a:buNone/>
            </a:pPr>
            <a:r>
              <a:rPr lang="en-US" i="1" dirty="0" smtClean="0"/>
              <a:t>= k</a:t>
            </a:r>
            <a:r>
              <a:rPr lang="en-US" i="1" dirty="0"/>
              <a:t>(k+1)/2 + 2(k+1)/</a:t>
            </a:r>
            <a:r>
              <a:rPr lang="en-US" i="1" dirty="0" smtClean="0"/>
              <a:t>2 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= (</a:t>
            </a:r>
            <a:r>
              <a:rPr lang="en-US" i="1" dirty="0">
                <a:solidFill>
                  <a:srgbClr val="000000"/>
                </a:solidFill>
              </a:rPr>
              <a:t>k+1)(k+2)/2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i="1" dirty="0">
              <a:solidFill>
                <a:srgbClr val="0000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77667" y="4874957"/>
            <a:ext cx="41729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>
                <a:solidFill>
                  <a:srgbClr val="000000"/>
                </a:solidFill>
              </a:rPr>
              <a:t>= (k(k+1) + 2(k+1))/2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47977" y="5369317"/>
            <a:ext cx="39702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i="1" dirty="0" smtClean="0"/>
              <a:t>= (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</a:rPr>
              <a:t>k+1</a:t>
            </a:r>
            <a:r>
              <a:rPr lang="en-US" sz="2800" i="1" dirty="0"/>
              <a:t>)((</a:t>
            </a:r>
            <a:r>
              <a:rPr lang="en-US" sz="2800" i="1" dirty="0">
                <a:solidFill>
                  <a:srgbClr val="E46C0A"/>
                </a:solidFill>
              </a:rPr>
              <a:t>k+1</a:t>
            </a:r>
            <a:r>
              <a:rPr lang="en-US" sz="2800" i="1" dirty="0"/>
              <a:t>)+1)/2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618251" y="4166190"/>
            <a:ext cx="2201983" cy="240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347105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P(n) = sum of integers from 1 to n</a:t>
            </a:r>
          </a:p>
          <a:p>
            <a:r>
              <a:rPr lang="en-US" dirty="0" smtClean="0"/>
              <a:t>We have shown</a:t>
            </a:r>
          </a:p>
          <a:p>
            <a:pPr lvl="1"/>
            <a:r>
              <a:rPr lang="en-US" dirty="0" smtClean="0"/>
              <a:t>Base case</a:t>
            </a:r>
          </a:p>
          <a:p>
            <a:pPr lvl="1"/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Induction step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3200" dirty="0" smtClean="0">
                <a:solidFill>
                  <a:srgbClr val="E46C0A"/>
                </a:solidFill>
              </a:rPr>
              <a:t>Success: we have proved that P(n) is true for </a:t>
            </a:r>
            <a:r>
              <a:rPr lang="en-US" sz="3200" dirty="0">
                <a:solidFill>
                  <a:srgbClr val="E46C0A"/>
                </a:solidFill>
              </a:rPr>
              <a:t>any n ≥ </a:t>
            </a:r>
            <a:r>
              <a:rPr lang="en-US" sz="3200" dirty="0" smtClean="0">
                <a:solidFill>
                  <a:srgbClr val="E46C0A"/>
                </a:solidFill>
              </a:rPr>
              <a:t>1 </a:t>
            </a:r>
            <a:r>
              <a:rPr lang="en-US" sz="3200" dirty="0" smtClean="0">
                <a:solidFill>
                  <a:srgbClr val="E46C0A"/>
                </a:solidFill>
                <a:sym typeface="Wingdings"/>
              </a:rPr>
              <a:t></a:t>
            </a:r>
            <a:endParaRPr lang="en-US" sz="3200" dirty="0" smtClean="0">
              <a:solidFill>
                <a:srgbClr val="E46C0A"/>
              </a:solidFill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39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129010" y="2731613"/>
            <a:ext cx="2692727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proved for P(1)</a:t>
            </a:r>
            <a:endParaRPr lang="en-US" sz="28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4993611" y="3227839"/>
            <a:ext cx="3119177" cy="116955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i="1" dirty="0" smtClean="0"/>
              <a:t>assumed for P(k)</a:t>
            </a:r>
            <a:endParaRPr lang="en-US" sz="2800" dirty="0" smtClean="0"/>
          </a:p>
          <a:p>
            <a:endParaRPr lang="en-US" sz="2800" i="1" dirty="0" smtClean="0"/>
          </a:p>
          <a:p>
            <a:endParaRPr lang="en-US" sz="1400" i="1" dirty="0"/>
          </a:p>
        </p:txBody>
      </p:sp>
      <p:sp>
        <p:nvSpPr>
          <p:cNvPr id="35" name="Rectangle 34"/>
          <p:cNvSpPr/>
          <p:nvPr/>
        </p:nvSpPr>
        <p:spPr>
          <a:xfrm>
            <a:off x="4964749" y="3714856"/>
            <a:ext cx="27892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/>
              <a:t>p</a:t>
            </a:r>
            <a:r>
              <a:rPr lang="en-US" sz="2800" i="1" dirty="0" smtClean="0"/>
              <a:t>roved for </a:t>
            </a:r>
            <a:r>
              <a:rPr lang="en-US" sz="2800" i="1" dirty="0"/>
              <a:t>P(k+1)</a:t>
            </a:r>
          </a:p>
        </p:txBody>
      </p:sp>
    </p:spTree>
    <p:extLst>
      <p:ext uri="{BB962C8B-B14F-4D97-AF65-F5344CB8AC3E}">
        <p14:creationId xmlns:p14="http://schemas.microsoft.com/office/powerpoint/2010/main" val="3104001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Type of mathematical </a:t>
            </a:r>
            <a:r>
              <a:rPr lang="en-US" dirty="0" smtClean="0"/>
              <a:t>proof</a:t>
            </a:r>
          </a:p>
          <a:p>
            <a:r>
              <a:rPr lang="en-US" dirty="0" smtClean="0"/>
              <a:t>Typically </a:t>
            </a:r>
            <a:r>
              <a:rPr lang="en-US" dirty="0"/>
              <a:t>used to establish a given statement for all natural </a:t>
            </a:r>
            <a:r>
              <a:rPr lang="en-US" dirty="0" smtClean="0"/>
              <a:t>numbers (integers &gt; 0)</a:t>
            </a:r>
          </a:p>
          <a:p>
            <a:r>
              <a:rPr lang="en-US" dirty="0" smtClean="0"/>
              <a:t>Proof is a sequence </a:t>
            </a:r>
            <a:r>
              <a:rPr lang="en-US" dirty="0"/>
              <a:t>of deductive </a:t>
            </a:r>
            <a:r>
              <a:rPr lang="en-US" dirty="0" smtClean="0"/>
              <a:t>steps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Show the statement is true for </a:t>
            </a:r>
            <a:r>
              <a:rPr lang="en-US" dirty="0"/>
              <a:t>the first </a:t>
            </a:r>
            <a:r>
              <a:rPr lang="en-US" dirty="0" smtClean="0"/>
              <a:t>number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/>
              <a:t>Show </a:t>
            </a:r>
            <a:r>
              <a:rPr lang="en-US" dirty="0" smtClean="0"/>
              <a:t>that if the statement is true for </a:t>
            </a:r>
            <a:r>
              <a:rPr lang="en-US" dirty="0"/>
              <a:t>any one </a:t>
            </a:r>
            <a:r>
              <a:rPr lang="en-US" dirty="0" smtClean="0"/>
              <a:t>number, this </a:t>
            </a:r>
            <a:r>
              <a:rPr lang="en-US" dirty="0"/>
              <a:t>implies the </a:t>
            </a:r>
            <a:r>
              <a:rPr lang="en-US" dirty="0" smtClean="0"/>
              <a:t>statement is true for </a:t>
            </a:r>
            <a:r>
              <a:rPr lang="en-US" dirty="0"/>
              <a:t>the next </a:t>
            </a:r>
            <a:r>
              <a:rPr lang="en-US" dirty="0" smtClean="0"/>
              <a:t>number</a:t>
            </a:r>
            <a:r>
              <a:rPr lang="en-US" dirty="0"/>
              <a:t>. 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If so, we can </a:t>
            </a:r>
            <a:r>
              <a:rPr lang="en-US" dirty="0"/>
              <a:t>infer that the </a:t>
            </a:r>
            <a:r>
              <a:rPr lang="en-US" dirty="0" smtClean="0"/>
              <a:t>statement </a:t>
            </a:r>
            <a:r>
              <a:rPr lang="en-US" dirty="0"/>
              <a:t>is </a:t>
            </a:r>
            <a:r>
              <a:rPr lang="en-US" dirty="0" smtClean="0"/>
              <a:t>true for </a:t>
            </a:r>
            <a:r>
              <a:rPr lang="en-US" dirty="0"/>
              <a:t>all </a:t>
            </a:r>
            <a:r>
              <a:rPr lang="en-US" dirty="0" smtClean="0"/>
              <a:t>numbers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2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one to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0863"/>
            <a:ext cx="8229600" cy="4614757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sum of the first </a:t>
            </a:r>
            <a:r>
              <a:rPr lang="en-US" i="1" dirty="0" smtClean="0"/>
              <a:t>n</a:t>
            </a:r>
            <a:r>
              <a:rPr lang="en-US" dirty="0" smtClean="0"/>
              <a:t> powers of 2?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+ 2</a:t>
            </a:r>
            <a:r>
              <a:rPr lang="en-US" baseline="30000" dirty="0" smtClean="0"/>
              <a:t>1</a:t>
            </a:r>
            <a:r>
              <a:rPr lang="en-US" dirty="0" smtClean="0"/>
              <a:t> + 2</a:t>
            </a:r>
            <a:r>
              <a:rPr lang="en-US" baseline="30000" dirty="0" smtClean="0"/>
              <a:t>2</a:t>
            </a:r>
            <a:r>
              <a:rPr lang="en-US" dirty="0" smtClean="0"/>
              <a:t> + ... + </a:t>
            </a:r>
            <a:r>
              <a:rPr lang="en-US" dirty="0" smtClean="0"/>
              <a:t>2</a:t>
            </a:r>
            <a:r>
              <a:rPr lang="en-US" baseline="30000" dirty="0" smtClean="0"/>
              <a:t>n</a:t>
            </a:r>
            <a:endParaRPr lang="en-US" baseline="30000" dirty="0" smtClean="0"/>
          </a:p>
          <a:p>
            <a:r>
              <a:rPr lang="en-US" dirty="0">
                <a:solidFill>
                  <a:prstClr val="black"/>
                </a:solidFill>
              </a:rPr>
              <a:t>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0: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0 </a:t>
            </a:r>
            <a:r>
              <a:rPr lang="en-US" dirty="0" smtClean="0">
                <a:solidFill>
                  <a:prstClr val="black"/>
                </a:solidFill>
              </a:rPr>
              <a:t>= 1</a:t>
            </a:r>
          </a:p>
          <a:p>
            <a:r>
              <a:rPr lang="en-US" dirty="0">
                <a:solidFill>
                  <a:prstClr val="black"/>
                </a:solidFill>
              </a:rPr>
              <a:t>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1: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1</a:t>
            </a:r>
            <a:r>
              <a:rPr lang="en-US" dirty="0" smtClean="0">
                <a:solidFill>
                  <a:prstClr val="black"/>
                </a:solidFill>
              </a:rPr>
              <a:t> = 1 + 2 = 3</a:t>
            </a:r>
            <a:endParaRPr lang="en-US" baseline="30000" dirty="0" smtClean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2: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 = 1 + 2 + 4 = 7</a:t>
            </a:r>
          </a:p>
          <a:p>
            <a:r>
              <a:rPr lang="en-US" dirty="0">
                <a:solidFill>
                  <a:prstClr val="black"/>
                </a:solidFill>
              </a:rPr>
              <a:t>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= </a:t>
            </a:r>
            <a:r>
              <a:rPr lang="en-US" dirty="0" smtClean="0">
                <a:solidFill>
                  <a:prstClr val="black"/>
                </a:solidFill>
              </a:rPr>
              <a:t>3: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2 </a:t>
            </a:r>
            <a:r>
              <a:rPr lang="en-US" dirty="0" smtClean="0">
                <a:solidFill>
                  <a:prstClr val="black"/>
                </a:solidFill>
              </a:rPr>
              <a:t>+ 2</a:t>
            </a:r>
            <a:r>
              <a:rPr lang="en-US" baseline="30000" dirty="0" smtClean="0">
                <a:solidFill>
                  <a:prstClr val="black"/>
                </a:solidFill>
              </a:rPr>
              <a:t>3</a:t>
            </a:r>
            <a:r>
              <a:rPr lang="en-US" dirty="0" smtClean="0">
                <a:solidFill>
                  <a:prstClr val="black"/>
                </a:solidFill>
              </a:rPr>
              <a:t> = 1 + 2 + 4 + 8 = 15</a:t>
            </a:r>
          </a:p>
          <a:p>
            <a:endParaRPr lang="en-US" baseline="30000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For general n, the sum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n+1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- 1</a:t>
            </a:r>
            <a:endParaRPr lang="en-US" baseline="30000" dirty="0">
              <a:solidFill>
                <a:srgbClr val="FF0000"/>
              </a:solidFill>
            </a:endParaRPr>
          </a:p>
          <a:p>
            <a:endParaRPr lang="en-US" baseline="30000" dirty="0"/>
          </a:p>
          <a:p>
            <a:endParaRPr lang="en-US" baseline="30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9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P(n)</a:t>
            </a:r>
            <a:r>
              <a:rPr lang="en-US" dirty="0" smtClean="0">
                <a:solidFill>
                  <a:srgbClr val="FF0000"/>
                </a:solidFill>
              </a:rPr>
              <a:t> = “the sum of the first </a:t>
            </a: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 powers of 2 </a:t>
            </a:r>
            <a:r>
              <a:rPr lang="en-US" dirty="0" smtClean="0">
                <a:solidFill>
                  <a:srgbClr val="FF0000"/>
                </a:solidFill>
              </a:rPr>
              <a:t>is 2</a:t>
            </a:r>
            <a:r>
              <a:rPr lang="en-US" baseline="30000" dirty="0" smtClean="0">
                <a:solidFill>
                  <a:srgbClr val="FF0000"/>
                </a:solidFill>
              </a:rPr>
              <a:t>n+1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1”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Theorem:  </a:t>
            </a:r>
            <a:r>
              <a:rPr lang="en-US" i="1" dirty="0" smtClean="0"/>
              <a:t>P(n)</a:t>
            </a:r>
            <a:r>
              <a:rPr lang="en-US" dirty="0" smtClean="0"/>
              <a:t> holds for all </a:t>
            </a:r>
            <a:r>
              <a:rPr lang="en-US" i="1" dirty="0" smtClean="0"/>
              <a:t>n</a:t>
            </a:r>
            <a:r>
              <a:rPr lang="en-US" dirty="0" smtClean="0"/>
              <a:t> ≥ </a:t>
            </a:r>
            <a:r>
              <a:rPr lang="en-US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Proof:  By induction on </a:t>
            </a:r>
            <a:r>
              <a:rPr lang="en-US" i="1" dirty="0" smtClean="0"/>
              <a:t>n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Base case: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=</a:t>
            </a:r>
            <a:r>
              <a:rPr lang="en-US" dirty="0"/>
              <a:t>0</a:t>
            </a:r>
            <a:r>
              <a:rPr lang="en-US" dirty="0" smtClean="0"/>
              <a:t>.  </a:t>
            </a:r>
            <a:r>
              <a:rPr lang="en-US" dirty="0" smtClean="0"/>
              <a:t>Sum of first power of 2 is 2</a:t>
            </a:r>
            <a:r>
              <a:rPr lang="en-US" baseline="30000" dirty="0" smtClean="0"/>
              <a:t>0</a:t>
            </a:r>
            <a:r>
              <a:rPr lang="en-US" dirty="0" smtClean="0"/>
              <a:t> , which equals 1 = </a:t>
            </a:r>
            <a:r>
              <a:rPr lang="en-US" dirty="0" smtClean="0"/>
              <a:t>2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smtClean="0"/>
              <a:t>- 1.	      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Inductive case:</a:t>
            </a:r>
          </a:p>
          <a:p>
            <a:pPr lvl="1"/>
            <a:r>
              <a:rPr lang="en-US" dirty="0" smtClean="0"/>
              <a:t>Assume the sum of the first </a:t>
            </a:r>
            <a:r>
              <a:rPr lang="en-US" i="1" dirty="0" smtClean="0"/>
              <a:t>k</a:t>
            </a:r>
            <a:r>
              <a:rPr lang="en-US" dirty="0" smtClean="0"/>
              <a:t> powers of 2 is </a:t>
            </a:r>
            <a:r>
              <a:rPr lang="en-US" dirty="0" smtClean="0"/>
              <a:t>2</a:t>
            </a:r>
            <a:r>
              <a:rPr lang="en-US" baseline="30000" dirty="0" smtClean="0"/>
              <a:t>k+1</a:t>
            </a:r>
            <a:r>
              <a:rPr lang="en-US" dirty="0" smtClean="0"/>
              <a:t>-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Show the sum of the first (</a:t>
            </a:r>
            <a:r>
              <a:rPr lang="en-US" i="1" dirty="0" smtClean="0"/>
              <a:t>k</a:t>
            </a:r>
            <a:r>
              <a:rPr lang="en-US" dirty="0" smtClean="0"/>
              <a:t>+1) powers of 2 is 2</a:t>
            </a:r>
            <a:r>
              <a:rPr lang="en-US" baseline="30000" dirty="0" smtClean="0"/>
              <a:t>k</a:t>
            </a:r>
            <a:r>
              <a:rPr lang="en-US" baseline="30000" dirty="0" smtClean="0"/>
              <a:t>+2</a:t>
            </a:r>
            <a:r>
              <a:rPr lang="en-US" dirty="0" smtClean="0"/>
              <a:t>-</a:t>
            </a:r>
            <a:r>
              <a:rPr lang="en-US" dirty="0" smtClean="0"/>
              <a:t>1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44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prove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sum of the first k+1 powers of 2 is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    2</a:t>
            </a:r>
            <a:r>
              <a:rPr lang="en-US" baseline="30000" dirty="0" smtClean="0">
                <a:solidFill>
                  <a:prstClr val="black"/>
                </a:solidFill>
              </a:rPr>
              <a:t>0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+ 2</a:t>
            </a:r>
            <a:r>
              <a:rPr lang="en-US" baseline="30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+ 2</a:t>
            </a:r>
            <a:r>
              <a:rPr lang="en-US" baseline="30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+ ... + 2</a:t>
            </a:r>
            <a:r>
              <a:rPr lang="en-US" baseline="30000" dirty="0">
                <a:solidFill>
                  <a:prstClr val="black"/>
                </a:solidFill>
              </a:rPr>
              <a:t>(k-1) </a:t>
            </a:r>
            <a:r>
              <a:rPr lang="en-US" dirty="0" smtClean="0">
                <a:solidFill>
                  <a:prstClr val="black"/>
                </a:solidFill>
              </a:rPr>
              <a:t>+</a:t>
            </a:r>
            <a:r>
              <a:rPr lang="en-US" baseline="3000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k </a:t>
            </a:r>
            <a:r>
              <a:rPr lang="en-US" dirty="0" smtClean="0">
                <a:solidFill>
                  <a:prstClr val="black"/>
                </a:solidFill>
              </a:rPr>
              <a:t>+ 2</a:t>
            </a:r>
            <a:r>
              <a:rPr lang="en-US" baseline="30000" dirty="0" smtClean="0">
                <a:solidFill>
                  <a:prstClr val="black"/>
                </a:solidFill>
              </a:rPr>
              <a:t>k+1</a:t>
            </a:r>
            <a:endParaRPr lang="en-US" baseline="30000" dirty="0">
              <a:solidFill>
                <a:prstClr val="black"/>
              </a:solidFill>
            </a:endParaRPr>
          </a:p>
          <a:p>
            <a:pPr lvl="0"/>
            <a:endParaRPr lang="en-US" baseline="30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	    		    =	  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k+1 </a:t>
            </a:r>
            <a:r>
              <a:rPr lang="en-US" dirty="0" smtClean="0">
                <a:solidFill>
                  <a:prstClr val="black"/>
                </a:solidFill>
              </a:rPr>
              <a:t>-1             +</a:t>
            </a:r>
            <a:r>
              <a:rPr lang="en-US" baseline="30000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n-US" baseline="30000" dirty="0" smtClean="0">
                <a:solidFill>
                  <a:prstClr val="black"/>
                </a:solidFill>
              </a:rPr>
              <a:t>k+1</a:t>
            </a:r>
            <a:endParaRPr lang="en-US" dirty="0" smtClean="0"/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 smtClean="0">
                <a:solidFill>
                  <a:srgbClr val="0000FF"/>
                </a:solidFill>
              </a:rPr>
              <a:t>                   =     2(</a:t>
            </a:r>
            <a:r>
              <a:rPr lang="en-US" dirty="0" smtClean="0">
                <a:solidFill>
                  <a:srgbClr val="0000FF"/>
                </a:solidFill>
              </a:rPr>
              <a:t>2</a:t>
            </a:r>
            <a:r>
              <a:rPr lang="en-US" baseline="30000" dirty="0" smtClean="0">
                <a:solidFill>
                  <a:srgbClr val="0000FF"/>
                </a:solidFill>
              </a:rPr>
              <a:t>k+1</a:t>
            </a:r>
            <a:r>
              <a:rPr lang="en-US" dirty="0" smtClean="0">
                <a:solidFill>
                  <a:srgbClr val="0000FF"/>
                </a:solidFill>
              </a:rPr>
              <a:t>) </a:t>
            </a:r>
            <a:r>
              <a:rPr lang="en-US" dirty="0" smtClean="0">
                <a:solidFill>
                  <a:srgbClr val="0000FF"/>
                </a:solidFill>
              </a:rPr>
              <a:t>-1 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	    =     2</a:t>
            </a:r>
            <a:r>
              <a:rPr lang="en-US" baseline="30000" dirty="0" smtClean="0">
                <a:solidFill>
                  <a:srgbClr val="0000FF"/>
                </a:solidFill>
              </a:rPr>
              <a:t>k</a:t>
            </a:r>
            <a:r>
              <a:rPr lang="en-US" baseline="30000" dirty="0" smtClean="0">
                <a:solidFill>
                  <a:srgbClr val="0000FF"/>
                </a:solidFill>
              </a:rPr>
              <a:t>+</a:t>
            </a:r>
            <a:r>
              <a:rPr lang="en-US" baseline="30000" dirty="0">
                <a:solidFill>
                  <a:srgbClr val="0000FF"/>
                </a:solidFill>
              </a:rPr>
              <a:t>2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- 1</a:t>
            </a:r>
            <a:endParaRPr lang="en-US" baseline="30000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42</a:t>
            </a:fld>
            <a:endParaRPr lang="en-US"/>
          </a:p>
        </p:txBody>
      </p:sp>
      <p:sp>
        <p:nvSpPr>
          <p:cNvPr id="6" name="Left Brace 5"/>
          <p:cNvSpPr/>
          <p:nvPr/>
        </p:nvSpPr>
        <p:spPr>
          <a:xfrm rot="16200000">
            <a:off x="3355318" y="1044756"/>
            <a:ext cx="143584" cy="36538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42155" y="67214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7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46935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Mathematical induction is a technique for proving something is true for all integers starting from a small one, usually 0 or 1.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 proof consists of three parts:</a:t>
            </a:r>
          </a:p>
          <a:p>
            <a:pPr marL="0" indent="0">
              <a:buNone/>
            </a:pPr>
            <a:r>
              <a:rPr lang="en-US" dirty="0" smtClean="0"/>
              <a:t>	1. Prove it for the base case.</a:t>
            </a:r>
          </a:p>
          <a:p>
            <a:pPr marL="0" indent="0">
              <a:buNone/>
            </a:pPr>
            <a:r>
              <a:rPr lang="en-US" dirty="0" smtClean="0"/>
              <a:t>	2. Assume it for some integer k.</a:t>
            </a:r>
          </a:p>
          <a:p>
            <a:pPr marL="0" indent="0">
              <a:buNone/>
            </a:pPr>
            <a:r>
              <a:rPr lang="en-US" dirty="0" smtClean="0"/>
              <a:t>	3. With that assumption, show it holds for k+1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It can be used for complexity and correctness analyses.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3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Inductive Proofs!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44</a:t>
            </a:fld>
            <a:endParaRPr lang="en-US"/>
          </a:p>
        </p:txBody>
      </p:sp>
      <p:pic>
        <p:nvPicPr>
          <p:cNvPr id="4098" name="Picture 2" descr="C:\Users\shapiro\AppData\Local\Microsoft\Windows\Temporary Internet Files\Content.IE5\13TK8L8G\Happines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1761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07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bit is 0 or 1 (just two different “letters” or “symbols”)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is 32 bits and signed, so what is “max </a:t>
            </a:r>
            <a:r>
              <a:rPr lang="en-US" dirty="0" err="1" smtClean="0"/>
              <a:t>int</a:t>
            </a:r>
            <a:r>
              <a:rPr lang="en-US" dirty="0" smtClean="0"/>
              <a:t>”?</a:t>
            </a:r>
          </a:p>
          <a:p>
            <a:pPr>
              <a:buNone/>
            </a:pPr>
            <a:r>
              <a:rPr lang="en-US" dirty="0" smtClean="0"/>
              <a:t>								</a:t>
            </a:r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987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bit is 0 or 1 (just two different “letters” or “symbols”)</a:t>
            </a:r>
          </a:p>
          <a:p>
            <a:r>
              <a:rPr lang="en-US" dirty="0" smtClean="0"/>
              <a:t>A sequence of </a:t>
            </a:r>
            <a:r>
              <a:rPr lang="en-US" i="1" dirty="0" smtClean="0"/>
              <a:t>n</a:t>
            </a:r>
            <a:r>
              <a:rPr lang="en-US" dirty="0" smtClean="0"/>
              <a:t> bits can represent 2</a:t>
            </a:r>
            <a:r>
              <a:rPr lang="en-US" baseline="30000" dirty="0" smtClean="0"/>
              <a:t>n</a:t>
            </a:r>
            <a:r>
              <a:rPr lang="en-US" dirty="0" smtClean="0"/>
              <a:t> distinct things</a:t>
            </a:r>
          </a:p>
          <a:p>
            <a:pPr lvl="1"/>
            <a:r>
              <a:rPr lang="en-US" dirty="0" smtClean="0"/>
              <a:t>For example, the numbers 0 through 2</a:t>
            </a:r>
            <a:r>
              <a:rPr lang="en-US" baseline="30000" dirty="0" smtClean="0"/>
              <a:t>n</a:t>
            </a:r>
            <a:r>
              <a:rPr lang="en-US" dirty="0" smtClean="0"/>
              <a:t>-1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10</a:t>
            </a:r>
            <a:r>
              <a:rPr lang="en-US" dirty="0" smtClean="0"/>
              <a:t> is 1024 (“about a thousand”, kilo in CSE speak)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20</a:t>
            </a:r>
            <a:r>
              <a:rPr lang="en-US" dirty="0" smtClean="0"/>
              <a:t> is “about a million”, mega in CSE speak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30</a:t>
            </a:r>
            <a:r>
              <a:rPr lang="en-US" dirty="0" smtClean="0"/>
              <a:t> is “about a billion”, </a:t>
            </a:r>
            <a:r>
              <a:rPr lang="en-US" dirty="0" err="1" smtClean="0"/>
              <a:t>giga</a:t>
            </a:r>
            <a:r>
              <a:rPr lang="en-US" dirty="0" smtClean="0"/>
              <a:t> in CSE speak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Java: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/>
              <a:t> is 64 bits and signed, so  what is max long?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1F497D"/>
                </a:solidFill>
              </a:rPr>
              <a:t>2</a:t>
            </a:r>
            <a:r>
              <a:rPr lang="en-US" baseline="30000" dirty="0" smtClean="0">
                <a:solidFill>
                  <a:srgbClr val="1F497D"/>
                </a:solidFill>
              </a:rPr>
              <a:t>63</a:t>
            </a:r>
            <a:r>
              <a:rPr lang="en-US" dirty="0" smtClean="0">
                <a:solidFill>
                  <a:srgbClr val="1F497D"/>
                </a:solidFill>
              </a:rPr>
              <a:t>-1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84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Could give a unique id to…</a:t>
            </a:r>
          </a:p>
          <a:p>
            <a:endParaRPr lang="en-US" dirty="0" smtClean="0"/>
          </a:p>
          <a:p>
            <a:r>
              <a:rPr lang="en-US" dirty="0" smtClean="0"/>
              <a:t>Every person in the U.S. with 29 bits</a:t>
            </a:r>
          </a:p>
          <a:p>
            <a:endParaRPr lang="en-US" dirty="0" smtClean="0"/>
          </a:p>
          <a:p>
            <a:r>
              <a:rPr lang="en-US" dirty="0" smtClean="0"/>
              <a:t>Every person in the world with 33 bits</a:t>
            </a:r>
          </a:p>
          <a:p>
            <a:endParaRPr lang="en-US" dirty="0" smtClean="0"/>
          </a:p>
          <a:p>
            <a:r>
              <a:rPr lang="en-US" dirty="0" smtClean="0"/>
              <a:t>Every person to have ever lived with 38 bits (estimate)</a:t>
            </a:r>
          </a:p>
          <a:p>
            <a:endParaRPr lang="en-US" dirty="0" smtClean="0"/>
          </a:p>
          <a:p>
            <a:r>
              <a:rPr lang="en-US" dirty="0" smtClean="0"/>
              <a:t>Every atom in the universe with 250-300 bits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 if a password is 128 bits long and randomly generated, </a:t>
            </a:r>
          </a:p>
          <a:p>
            <a:pPr>
              <a:buNone/>
            </a:pPr>
            <a:r>
              <a:rPr lang="en-US" dirty="0" smtClean="0"/>
              <a:t>	do you think you could guess 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58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848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>
                <a:cs typeface="Arial"/>
              </a:rPr>
              <a:t>Definition: </a:t>
            </a:r>
            <a:r>
              <a:rPr lang="en-US" sz="2600" b="1" dirty="0">
                <a:solidFill>
                  <a:srgbClr val="0000FF"/>
                </a:solidFill>
                <a:cs typeface="Arial"/>
              </a:rPr>
              <a:t>x = </a:t>
            </a:r>
            <a:r>
              <a:rPr lang="en-US" sz="2600" b="1" dirty="0" smtClean="0">
                <a:solidFill>
                  <a:srgbClr val="0000FF"/>
                </a:solidFill>
                <a:cs typeface="Arial"/>
              </a:rPr>
              <a:t>2</a:t>
            </a:r>
            <a:r>
              <a:rPr lang="en-US" sz="2600" b="1" baseline="30000" dirty="0" smtClean="0">
                <a:solidFill>
                  <a:srgbClr val="0000FF"/>
                </a:solidFill>
                <a:cs typeface="Arial"/>
              </a:rPr>
              <a:t>y</a:t>
            </a:r>
            <a:r>
              <a:rPr lang="en-US" sz="2600" b="1" dirty="0" smtClean="0">
                <a:solidFill>
                  <a:srgbClr val="0000FF"/>
                </a:solidFill>
                <a:cs typeface="Arial"/>
              </a:rPr>
              <a:t> if log</a:t>
            </a:r>
            <a:r>
              <a:rPr lang="en-US" sz="2600" b="1" baseline="-25000" dirty="0" smtClean="0">
                <a:solidFill>
                  <a:srgbClr val="0000FF"/>
                </a:solidFill>
                <a:cs typeface="Arial"/>
              </a:rPr>
              <a:t>2 </a:t>
            </a:r>
            <a:r>
              <a:rPr lang="en-US" sz="2600" b="1" dirty="0">
                <a:solidFill>
                  <a:srgbClr val="0000FF"/>
                </a:solidFill>
                <a:cs typeface="Arial"/>
              </a:rPr>
              <a:t>x = y</a:t>
            </a:r>
            <a:r>
              <a:rPr lang="en-US" sz="2600" dirty="0">
                <a:solidFill>
                  <a:srgbClr val="0000FF"/>
                </a:solidFill>
                <a:cs typeface="Arial"/>
              </a:rPr>
              <a:t> </a:t>
            </a:r>
            <a:r>
              <a:rPr lang="it-IT" sz="2600" dirty="0">
                <a:solidFill>
                  <a:srgbClr val="0000FF"/>
                </a:solidFill>
                <a:cs typeface="Arial"/>
              </a:rPr>
              <a:t>	</a:t>
            </a:r>
          </a:p>
          <a:p>
            <a:pPr lvl="1"/>
            <a:r>
              <a:rPr lang="it-IT" sz="2600" dirty="0" smtClean="0">
                <a:solidFill>
                  <a:srgbClr val="000000"/>
                </a:solidFill>
                <a:cs typeface="Arial"/>
              </a:rPr>
              <a:t>8 </a:t>
            </a:r>
            <a:r>
              <a:rPr lang="it-IT" sz="2600" dirty="0">
                <a:solidFill>
                  <a:srgbClr val="000000"/>
                </a:solidFill>
                <a:cs typeface="Arial"/>
              </a:rPr>
              <a:t>= 2</a:t>
            </a:r>
            <a:r>
              <a:rPr lang="en-US" sz="2600" baseline="30000" dirty="0">
                <a:cs typeface="Arial"/>
              </a:rPr>
              <a:t>3</a:t>
            </a:r>
            <a:r>
              <a:rPr lang="it-IT" sz="2600" dirty="0">
                <a:solidFill>
                  <a:srgbClr val="000000"/>
                </a:solidFill>
                <a:cs typeface="Arial"/>
              </a:rPr>
              <a:t>, </a:t>
            </a:r>
            <a:r>
              <a:rPr lang="it-IT" sz="2600" dirty="0" smtClean="0">
                <a:solidFill>
                  <a:srgbClr val="000000"/>
                </a:solidFill>
                <a:cs typeface="Arial"/>
              </a:rPr>
              <a:t> so  </a:t>
            </a:r>
            <a:r>
              <a:rPr lang="en-US" sz="2600" b="1" dirty="0">
                <a:cs typeface="Arial"/>
              </a:rPr>
              <a:t>log</a:t>
            </a:r>
            <a:r>
              <a:rPr lang="en-US" sz="2600" b="1" baseline="-25000" dirty="0">
                <a:cs typeface="Arial"/>
              </a:rPr>
              <a:t>2 </a:t>
            </a:r>
            <a:r>
              <a:rPr lang="it-IT" sz="2600" dirty="0">
                <a:solidFill>
                  <a:srgbClr val="000000"/>
                </a:solidFill>
                <a:cs typeface="Arial"/>
              </a:rPr>
              <a:t>8 = </a:t>
            </a:r>
            <a:r>
              <a:rPr lang="it-IT" sz="2600" dirty="0" smtClean="0">
                <a:solidFill>
                  <a:srgbClr val="000000"/>
                </a:solidFill>
                <a:cs typeface="Arial"/>
              </a:rPr>
              <a:t>3</a:t>
            </a:r>
          </a:p>
          <a:p>
            <a:pPr lvl="1"/>
            <a:r>
              <a:rPr lang="it-IT" sz="2600" dirty="0" smtClean="0">
                <a:solidFill>
                  <a:srgbClr val="000000"/>
                </a:solidFill>
                <a:cs typeface="Arial"/>
              </a:rPr>
              <a:t>65536</a:t>
            </a:r>
            <a:r>
              <a:rPr lang="it-IT" sz="2600" dirty="0">
                <a:solidFill>
                  <a:srgbClr val="000000"/>
                </a:solidFill>
                <a:cs typeface="Arial"/>
              </a:rPr>
              <a:t>= 2</a:t>
            </a:r>
            <a:r>
              <a:rPr lang="en-US" sz="2600" baseline="30000" dirty="0">
                <a:cs typeface="Arial"/>
              </a:rPr>
              <a:t>16</a:t>
            </a:r>
            <a:r>
              <a:rPr lang="it-IT" sz="2600" dirty="0">
                <a:solidFill>
                  <a:srgbClr val="000000"/>
                </a:solidFill>
                <a:cs typeface="Arial"/>
              </a:rPr>
              <a:t>,  so  </a:t>
            </a:r>
            <a:r>
              <a:rPr lang="en-US" sz="2600" b="1" dirty="0">
                <a:cs typeface="Arial"/>
              </a:rPr>
              <a:t>log</a:t>
            </a:r>
            <a:r>
              <a:rPr lang="en-US" sz="2600" b="1" baseline="-25000" dirty="0">
                <a:cs typeface="Arial"/>
              </a:rPr>
              <a:t>2 </a:t>
            </a:r>
            <a:r>
              <a:rPr lang="it-IT" sz="2600" dirty="0">
                <a:solidFill>
                  <a:srgbClr val="000000"/>
                </a:solidFill>
                <a:cs typeface="Arial"/>
              </a:rPr>
              <a:t>65536 = </a:t>
            </a:r>
            <a:r>
              <a:rPr lang="it-IT" sz="2600" dirty="0" smtClean="0">
                <a:solidFill>
                  <a:srgbClr val="000000"/>
                </a:solidFill>
                <a:cs typeface="Arial"/>
              </a:rPr>
              <a:t>16</a:t>
            </a:r>
          </a:p>
          <a:p>
            <a:pPr marL="0" indent="0">
              <a:buNone/>
            </a:pPr>
            <a:endParaRPr lang="en-US" sz="2600" dirty="0" smtClean="0">
              <a:solidFill>
                <a:srgbClr val="0000FF"/>
              </a:solidFill>
              <a:cs typeface="Arial"/>
            </a:endParaRPr>
          </a:p>
          <a:p>
            <a:r>
              <a:rPr lang="en-US" sz="2600" dirty="0">
                <a:cs typeface="Arial"/>
              </a:rPr>
              <a:t>The </a:t>
            </a:r>
            <a:r>
              <a:rPr lang="en-US" sz="2600" dirty="0">
                <a:solidFill>
                  <a:srgbClr val="0000FF"/>
                </a:solidFill>
                <a:cs typeface="Arial"/>
              </a:rPr>
              <a:t>exponent</a:t>
            </a:r>
            <a:r>
              <a:rPr lang="en-US" sz="2600" dirty="0">
                <a:cs typeface="Arial"/>
              </a:rPr>
              <a:t> of a number says how many </a:t>
            </a:r>
            <a:r>
              <a:rPr lang="en-US" sz="2600" dirty="0" smtClean="0">
                <a:cs typeface="Arial"/>
              </a:rPr>
              <a:t>times to </a:t>
            </a:r>
            <a:r>
              <a:rPr lang="en-US" sz="2600" dirty="0">
                <a:cs typeface="Arial"/>
              </a:rPr>
              <a:t>use the number in a </a:t>
            </a:r>
            <a:r>
              <a:rPr lang="en-US" sz="2600" dirty="0" smtClean="0">
                <a:cs typeface="Arial"/>
              </a:rPr>
              <a:t>multiplication. e.g. </a:t>
            </a:r>
            <a:r>
              <a:rPr lang="en-US" sz="2600" dirty="0">
                <a:cs typeface="Arial"/>
              </a:rPr>
              <a:t>2</a:t>
            </a:r>
            <a:r>
              <a:rPr lang="en-US" sz="2600" baseline="30000" dirty="0">
                <a:cs typeface="Arial"/>
              </a:rPr>
              <a:t>3</a:t>
            </a:r>
            <a:r>
              <a:rPr lang="en-US" sz="2600" dirty="0">
                <a:cs typeface="Arial"/>
              </a:rPr>
              <a:t> = 2 × 2 × 2 = </a:t>
            </a:r>
            <a:r>
              <a:rPr lang="en-US" sz="2600" dirty="0" smtClean="0">
                <a:cs typeface="Arial"/>
              </a:rPr>
              <a:t>8 </a:t>
            </a:r>
          </a:p>
          <a:p>
            <a:pPr marL="0" indent="0">
              <a:buNone/>
            </a:pPr>
            <a:r>
              <a:rPr lang="en-US" sz="2600" i="1" dirty="0" smtClean="0">
                <a:cs typeface="Arial"/>
              </a:rPr>
              <a:t>     (</a:t>
            </a:r>
            <a:r>
              <a:rPr lang="en-US" sz="2600" i="1" dirty="0">
                <a:cs typeface="Arial"/>
              </a:rPr>
              <a:t>2 is used 3 times in a multiplication to get 8)</a:t>
            </a:r>
            <a:endParaRPr lang="en-US" sz="2600" dirty="0">
              <a:cs typeface="Arial"/>
            </a:endParaRPr>
          </a:p>
          <a:p>
            <a:pPr marL="0" indent="0">
              <a:buNone/>
            </a:pPr>
            <a:endParaRPr lang="en-US" sz="2600" dirty="0">
              <a:solidFill>
                <a:srgbClr val="0000FF"/>
              </a:solidFill>
              <a:cs typeface="Arial"/>
            </a:endParaRPr>
          </a:p>
          <a:p>
            <a:r>
              <a:rPr lang="en-US" sz="2600" dirty="0">
                <a:cs typeface="Arial"/>
              </a:rPr>
              <a:t>A </a:t>
            </a:r>
            <a:r>
              <a:rPr lang="en-US" sz="2600" dirty="0" smtClean="0">
                <a:solidFill>
                  <a:srgbClr val="0000FF"/>
                </a:solidFill>
                <a:cs typeface="Arial"/>
              </a:rPr>
              <a:t>logarithm</a:t>
            </a:r>
            <a:r>
              <a:rPr lang="en-US" sz="2600" dirty="0" smtClean="0">
                <a:cs typeface="Arial"/>
              </a:rPr>
              <a:t> </a:t>
            </a:r>
            <a:r>
              <a:rPr lang="en-US" sz="2600" dirty="0">
                <a:cs typeface="Arial"/>
              </a:rPr>
              <a:t>says how many of one number to multiply to get another number. It asks "what exponent produced this</a:t>
            </a:r>
            <a:r>
              <a:rPr lang="en-US" sz="2600" dirty="0" smtClean="0">
                <a:cs typeface="Arial"/>
              </a:rPr>
              <a:t>?”</a:t>
            </a:r>
            <a:r>
              <a:rPr lang="en-US" sz="2600" dirty="0">
                <a:cs typeface="Arial"/>
              </a:rPr>
              <a:t> </a:t>
            </a:r>
            <a:endParaRPr lang="en-US" sz="2600" dirty="0" smtClean="0">
              <a:cs typeface="Arial"/>
            </a:endParaRPr>
          </a:p>
          <a:p>
            <a:pPr marL="0" indent="0">
              <a:buNone/>
            </a:pPr>
            <a:r>
              <a:rPr lang="en-US" sz="2600" dirty="0" smtClean="0">
                <a:cs typeface="Arial"/>
              </a:rPr>
              <a:t>     e.g</a:t>
            </a:r>
            <a:r>
              <a:rPr lang="en-US" sz="2600" dirty="0">
                <a:cs typeface="Arial"/>
              </a:rPr>
              <a:t>. </a:t>
            </a:r>
            <a:r>
              <a:rPr lang="en-US" sz="2600" b="1" dirty="0" smtClean="0">
                <a:cs typeface="Arial"/>
              </a:rPr>
              <a:t>log</a:t>
            </a:r>
            <a:r>
              <a:rPr lang="en-US" sz="2600" b="1" baseline="-25000" dirty="0" smtClean="0">
                <a:cs typeface="Arial"/>
              </a:rPr>
              <a:t>2</a:t>
            </a:r>
            <a:r>
              <a:rPr lang="en-US" sz="2600" dirty="0" smtClean="0">
                <a:cs typeface="Arial"/>
              </a:rPr>
              <a:t>8 = 3</a:t>
            </a:r>
            <a:r>
              <a:rPr lang="en-US" sz="2600" dirty="0">
                <a:cs typeface="Arial"/>
              </a:rPr>
              <a:t> </a:t>
            </a:r>
            <a:r>
              <a:rPr lang="en-US" sz="2600" i="1" dirty="0" smtClean="0">
                <a:cs typeface="Arial"/>
              </a:rPr>
              <a:t>(</a:t>
            </a:r>
            <a:r>
              <a:rPr lang="en-US" sz="2600" i="1" dirty="0">
                <a:cs typeface="Arial"/>
              </a:rPr>
              <a:t>2 makes 8 when used 3 times in </a:t>
            </a:r>
            <a:r>
              <a:rPr lang="en-US" sz="2600" i="1" dirty="0" smtClean="0">
                <a:cs typeface="Arial"/>
              </a:rPr>
              <a:t>a multiplication)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 smtClean="0">
              <a:latin typeface="+mj-lt"/>
              <a:cs typeface="Courier New" pitchFamily="49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305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cs typeface="Courier New" pitchFamily="49" charset="0"/>
              </a:rPr>
              <a:t>Definition: </a:t>
            </a:r>
            <a:r>
              <a:rPr lang="en-US" b="1" dirty="0">
                <a:solidFill>
                  <a:srgbClr val="0000FF"/>
                </a:solidFill>
                <a:cs typeface="Courier New" pitchFamily="49" charset="0"/>
              </a:rPr>
              <a:t>x = 2</a:t>
            </a:r>
            <a:r>
              <a:rPr lang="en-US" b="1" baseline="30000" dirty="0">
                <a:solidFill>
                  <a:srgbClr val="0000FF"/>
                </a:solidFill>
                <a:cs typeface="Courier New" pitchFamily="49" charset="0"/>
              </a:rPr>
              <a:t>y</a:t>
            </a:r>
            <a:r>
              <a:rPr lang="en-US" b="1" dirty="0">
                <a:solidFill>
                  <a:srgbClr val="0000FF"/>
                </a:solidFill>
                <a:cs typeface="Courier New" pitchFamily="49" charset="0"/>
              </a:rPr>
              <a:t> if log</a:t>
            </a:r>
            <a:r>
              <a:rPr lang="en-US" b="1" baseline="-25000" dirty="0">
                <a:solidFill>
                  <a:srgbClr val="0000FF"/>
                </a:solidFill>
                <a:cs typeface="Courier New" pitchFamily="49" charset="0"/>
              </a:rPr>
              <a:t>2 </a:t>
            </a:r>
            <a:r>
              <a:rPr lang="en-US" b="1" dirty="0">
                <a:solidFill>
                  <a:srgbClr val="0000FF"/>
                </a:solidFill>
                <a:cs typeface="Courier New" pitchFamily="49" charset="0"/>
              </a:rPr>
              <a:t>x = 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</a:t>
            </a:r>
            <a:r>
              <a:rPr lang="it-IT" dirty="0">
                <a:solidFill>
                  <a:srgbClr val="0000FF"/>
                </a:solidFill>
              </a:rPr>
              <a:t>	</a:t>
            </a:r>
          </a:p>
          <a:p>
            <a:pPr lvl="1"/>
            <a:r>
              <a:rPr lang="it-IT" dirty="0">
                <a:solidFill>
                  <a:srgbClr val="000000"/>
                </a:solidFill>
              </a:rPr>
              <a:t>8 = 2</a:t>
            </a:r>
            <a:r>
              <a:rPr lang="en-US" baseline="30000" dirty="0"/>
              <a:t>3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cs typeface="Courier New" pitchFamily="49" charset="0"/>
              </a:rPr>
              <a:t>log</a:t>
            </a:r>
            <a:r>
              <a:rPr lang="en-US" b="1" baseline="-25000" dirty="0"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8 = 3</a:t>
            </a:r>
          </a:p>
          <a:p>
            <a:pPr lvl="1"/>
            <a:r>
              <a:rPr lang="it-IT" dirty="0">
                <a:solidFill>
                  <a:srgbClr val="000000"/>
                </a:solidFill>
              </a:rPr>
              <a:t>65536= 2</a:t>
            </a:r>
            <a:r>
              <a:rPr lang="en-US" baseline="30000" dirty="0"/>
              <a:t>16</a:t>
            </a:r>
            <a:r>
              <a:rPr lang="it-IT" dirty="0">
                <a:solidFill>
                  <a:srgbClr val="000000"/>
                </a:solidFill>
              </a:rPr>
              <a:t>,  so  </a:t>
            </a:r>
            <a:r>
              <a:rPr lang="en-US" b="1" dirty="0">
                <a:cs typeface="Courier New" pitchFamily="49" charset="0"/>
              </a:rPr>
              <a:t>log</a:t>
            </a:r>
            <a:r>
              <a:rPr lang="en-US" b="1" baseline="-25000" dirty="0">
                <a:cs typeface="Courier New" pitchFamily="49" charset="0"/>
              </a:rPr>
              <a:t>2 </a:t>
            </a:r>
            <a:r>
              <a:rPr lang="it-IT" dirty="0">
                <a:solidFill>
                  <a:srgbClr val="000000"/>
                </a:solidFill>
              </a:rPr>
              <a:t>65536 = </a:t>
            </a:r>
            <a:r>
              <a:rPr lang="it-IT" dirty="0" smtClean="0">
                <a:solidFill>
                  <a:srgbClr val="000000"/>
                </a:solidFill>
              </a:rPr>
              <a:t>16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Since </a:t>
            </a:r>
            <a:r>
              <a:rPr lang="en-US" dirty="0"/>
              <a:t>so much is binary in CS, </a:t>
            </a:r>
            <a:r>
              <a:rPr lang="en-US" b="1" dirty="0">
                <a:cs typeface="Courier New" pitchFamily="49" charset="0"/>
              </a:rPr>
              <a:t>log </a:t>
            </a:r>
            <a:r>
              <a:rPr lang="en-US" dirty="0"/>
              <a:t>almost always means </a:t>
            </a:r>
            <a:r>
              <a:rPr lang="en-US" b="1" dirty="0" smtClean="0">
                <a:cs typeface="Courier New" pitchFamily="49" charset="0"/>
              </a:rPr>
              <a:t>log</a:t>
            </a:r>
            <a:r>
              <a:rPr lang="en-US" b="1" baseline="-25000" dirty="0" smtClean="0">
                <a:cs typeface="Courier New" pitchFamily="49" charset="0"/>
              </a:rPr>
              <a:t>2</a:t>
            </a:r>
          </a:p>
          <a:p>
            <a:endParaRPr lang="en-US" b="1" baseline="-25000" dirty="0" smtClean="0">
              <a:cs typeface="Courier New" pitchFamily="49" charset="0"/>
            </a:endParaRPr>
          </a:p>
          <a:p>
            <a:r>
              <a:rPr lang="en-US" b="1" dirty="0">
                <a:cs typeface="Courier New" pitchFamily="49" charset="0"/>
              </a:rPr>
              <a:t>l</a:t>
            </a:r>
            <a:r>
              <a:rPr lang="en-US" b="1" dirty="0" smtClean="0">
                <a:cs typeface="Courier New" pitchFamily="49" charset="0"/>
              </a:rPr>
              <a:t>og</a:t>
            </a:r>
            <a:r>
              <a:rPr lang="en-US" b="1" baseline="-25000" dirty="0" smtClean="0"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n tells you how many bits needed to represent n combinations. </a:t>
            </a:r>
            <a:r>
              <a:rPr lang="en-US" b="1" baseline="-25000" dirty="0" smtClean="0">
                <a:cs typeface="Courier New" pitchFamily="49" charset="0"/>
              </a:rPr>
              <a:t> </a:t>
            </a:r>
            <a:r>
              <a:rPr lang="en-US" b="1" dirty="0" smtClean="0">
                <a:cs typeface="Courier New" pitchFamily="49" charset="0"/>
              </a:rPr>
              <a:t> </a:t>
            </a:r>
          </a:p>
          <a:p>
            <a:endParaRPr lang="en-US" b="1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So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b="1" dirty="0" smtClean="0">
                <a:cs typeface="Courier New" pitchFamily="49" charset="0"/>
              </a:rPr>
              <a:t>log</a:t>
            </a:r>
            <a:r>
              <a:rPr lang="en-US" b="1" baseline="-25000" dirty="0" smtClean="0">
                <a:cs typeface="Courier New" pitchFamily="49" charset="0"/>
              </a:rPr>
              <a:t>2 </a:t>
            </a:r>
            <a:r>
              <a:rPr lang="en-US" dirty="0" smtClean="0">
                <a:cs typeface="Courier New" pitchFamily="49" charset="0"/>
              </a:rPr>
              <a:t>1,000,000 </a:t>
            </a:r>
            <a:r>
              <a:rPr lang="en-US" dirty="0">
                <a:cs typeface="Courier New" pitchFamily="49" charset="0"/>
              </a:rPr>
              <a:t>= “a little under 20” </a:t>
            </a:r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Logarithms </a:t>
            </a:r>
            <a:r>
              <a:rPr lang="en-US" dirty="0">
                <a:cs typeface="Courier New" pitchFamily="49" charset="0"/>
              </a:rPr>
              <a:t>and exponents are 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inverse</a:t>
            </a:r>
            <a:r>
              <a:rPr lang="en-US" dirty="0">
                <a:cs typeface="Courier New" pitchFamily="49" charset="0"/>
              </a:rPr>
              <a:t> functions. Just as exponents grow </a:t>
            </a:r>
            <a:r>
              <a:rPr lang="en-US" i="1" dirty="0">
                <a:solidFill>
                  <a:srgbClr val="0000FF"/>
                </a:solidFill>
                <a:cs typeface="Courier New" pitchFamily="49" charset="0"/>
              </a:rPr>
              <a:t>very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quickly</a:t>
            </a:r>
            <a:r>
              <a:rPr lang="en-US" dirty="0">
                <a:cs typeface="Courier New" pitchFamily="49" charset="0"/>
              </a:rPr>
              <a:t>, logarithms grow </a:t>
            </a:r>
            <a:r>
              <a:rPr lang="en-US" i="1" dirty="0">
                <a:solidFill>
                  <a:srgbClr val="0000FF"/>
                </a:solidFill>
                <a:cs typeface="Courier New" pitchFamily="49" charset="0"/>
              </a:rPr>
              <a:t>very</a:t>
            </a:r>
            <a:r>
              <a:rPr lang="en-US" dirty="0">
                <a:solidFill>
                  <a:srgbClr val="0000FF"/>
                </a:solidFill>
                <a:cs typeface="Courier New" pitchFamily="49" charset="0"/>
              </a:rPr>
              <a:t> slowly.</a:t>
            </a:r>
          </a:p>
          <a:p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4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about climbing a ladder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ladder_of_conse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2459682" cy="444453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16881" y="144765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1. Show you can get to the first rung (base case)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916882" y="2996323"/>
            <a:ext cx="51214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2. Show you can get between rungs (inductive step)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16882" y="4476310"/>
            <a:ext cx="5121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3. Now you can climb forever.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136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32730" y="1160682"/>
            <a:ext cx="1991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9880" y="2231290"/>
            <a:ext cx="6664239" cy="4013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332322" y="5875229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6914487" y="3585795"/>
            <a:ext cx="397192" cy="13285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43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4841" y="2421319"/>
            <a:ext cx="6534317" cy="393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388275" y="5975866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6793391" y="3542355"/>
            <a:ext cx="462387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2730" y="1160682"/>
            <a:ext cx="1991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223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Logarithms and Exponents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4032" y="2336035"/>
            <a:ext cx="6675935" cy="402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4423231" y="6019590"/>
            <a:ext cx="367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i="1" dirty="0" smtClean="0">
                <a:latin typeface="+mn-lt"/>
              </a:rPr>
              <a:t>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6801371" y="3429000"/>
            <a:ext cx="527598" cy="152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32730" y="1160682"/>
            <a:ext cx="19919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j-lt"/>
              </a:rPr>
              <a:t>See Excel file</a:t>
            </a:r>
          </a:p>
          <a:p>
            <a:r>
              <a:rPr lang="en-US" sz="2000" b="0" dirty="0" smtClean="0">
                <a:latin typeface="+mj-lt"/>
              </a:rPr>
              <a:t>for plot data –</a:t>
            </a:r>
          </a:p>
          <a:p>
            <a:r>
              <a:rPr lang="en-US" sz="2000" b="0" dirty="0" smtClean="0">
                <a:latin typeface="+mj-lt"/>
              </a:rPr>
              <a:t>play with it!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99109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should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Induction turns out to be a useful technique</a:t>
            </a:r>
          </a:p>
          <a:p>
            <a:pPr lvl="1"/>
            <a:r>
              <a:rPr lang="en-US" dirty="0" smtClean="0"/>
              <a:t>AVL trees</a:t>
            </a:r>
          </a:p>
          <a:p>
            <a:pPr lvl="1"/>
            <a:r>
              <a:rPr lang="en-US" dirty="0" smtClean="0"/>
              <a:t>Heaps</a:t>
            </a:r>
          </a:p>
          <a:p>
            <a:pPr lvl="1"/>
            <a:r>
              <a:rPr lang="en-US" dirty="0" smtClean="0"/>
              <a:t>Graph algorithms</a:t>
            </a:r>
          </a:p>
          <a:p>
            <a:pPr lvl="1"/>
            <a:r>
              <a:rPr lang="en-US" dirty="0" smtClean="0"/>
              <a:t>Can also prove things like </a:t>
            </a:r>
            <a:r>
              <a:rPr lang="en-US" i="1" dirty="0" smtClean="0"/>
              <a:t>3</a:t>
            </a:r>
            <a:r>
              <a:rPr lang="en-US" i="1" baseline="30000" dirty="0" smtClean="0"/>
              <a:t>n</a:t>
            </a:r>
            <a:r>
              <a:rPr lang="en-US" i="1" dirty="0" smtClean="0"/>
              <a:t> &gt; n</a:t>
            </a:r>
            <a:r>
              <a:rPr lang="en-US" i="1" baseline="30000" dirty="0" smtClean="0"/>
              <a:t>3</a:t>
            </a:r>
            <a:r>
              <a:rPr lang="en-US" i="1" dirty="0" smtClean="0"/>
              <a:t> for n ≥ 4</a:t>
            </a:r>
          </a:p>
          <a:p>
            <a:r>
              <a:rPr lang="en-US" dirty="0" smtClean="0"/>
              <a:t>Exposure to rigorous thinking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7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 the sum of the integers from 1 to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1 + 2 + 3 + 4 + … + (n-1) + 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any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i="1" dirty="0" smtClean="0"/>
              <a:t>≥ 1</a:t>
            </a:r>
          </a:p>
          <a:p>
            <a:r>
              <a:rPr lang="en-US" dirty="0" smtClean="0"/>
              <a:t>Could use brute force, but would be slow</a:t>
            </a:r>
          </a:p>
          <a:p>
            <a:r>
              <a:rPr lang="en-US" dirty="0" smtClean="0"/>
              <a:t>There’s probably a clever </a:t>
            </a:r>
            <a:r>
              <a:rPr lang="en-US" dirty="0" smtClean="0">
                <a:solidFill>
                  <a:srgbClr val="3366FF"/>
                </a:solidFill>
              </a:rPr>
              <a:t>shortcut</a:t>
            </a:r>
            <a:endParaRPr lang="en-US" dirty="0">
              <a:solidFill>
                <a:srgbClr val="3366FF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215610"/>
              </p:ext>
            </p:extLst>
          </p:nvPr>
        </p:nvGraphicFramePr>
        <p:xfrm>
          <a:off x="3649160" y="2537144"/>
          <a:ext cx="1049840" cy="188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3" imgW="254000" imgH="457200" progId="Equation.3">
                  <p:embed/>
                </p:oleObj>
              </mc:Choice>
              <mc:Fallback>
                <p:oleObj name="Equation" r:id="rId3" imgW="2540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9160" y="2537144"/>
                        <a:ext cx="1049840" cy="1889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44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Shortcut will be some </a:t>
            </a:r>
            <a:r>
              <a:rPr lang="en-US" dirty="0" smtClean="0">
                <a:solidFill>
                  <a:srgbClr val="3366FF"/>
                </a:solidFill>
              </a:rPr>
              <a:t>formula</a:t>
            </a:r>
            <a:r>
              <a:rPr lang="en-US" dirty="0" smtClean="0"/>
              <a:t> involving </a:t>
            </a:r>
            <a:r>
              <a:rPr lang="en-US" i="1" dirty="0" smtClean="0"/>
              <a:t>n</a:t>
            </a:r>
            <a:endParaRPr lang="en-US" dirty="0" smtClean="0"/>
          </a:p>
          <a:p>
            <a:r>
              <a:rPr lang="en-US" dirty="0" smtClean="0"/>
              <a:t>Compare examples and look for patterns</a:t>
            </a:r>
          </a:p>
          <a:p>
            <a:pPr lvl="1"/>
            <a:r>
              <a:rPr lang="en-US" dirty="0" smtClean="0"/>
              <a:t>Not something I will ask you to do!</a:t>
            </a:r>
          </a:p>
          <a:p>
            <a:r>
              <a:rPr lang="en-US" dirty="0" smtClean="0"/>
              <a:t>Start with n = 10:</a:t>
            </a:r>
            <a:br>
              <a:rPr lang="en-US" dirty="0" smtClean="0"/>
            </a:br>
            <a:r>
              <a:rPr lang="en-US" dirty="0" smtClean="0"/>
              <a:t>1 + 2 + 3 + 4 + 5 + 6 + 7 + 8  + 9 + 10</a:t>
            </a:r>
          </a:p>
          <a:p>
            <a:pPr lvl="1"/>
            <a:r>
              <a:rPr lang="en-US" dirty="0" smtClean="0"/>
              <a:t>Large enough to be a pain to add up</a:t>
            </a:r>
          </a:p>
          <a:p>
            <a:pPr lvl="1"/>
            <a:r>
              <a:rPr lang="en-US" dirty="0" smtClean="0"/>
              <a:t>Worthwhile to find shortcut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2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0529" y="2870862"/>
            <a:ext cx="6061454" cy="650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 + 2 + 3 + 4 + 5 + 6 + 7 + 8  + 9 + 10</a:t>
            </a:r>
          </a:p>
        </p:txBody>
      </p:sp>
      <p:sp>
        <p:nvSpPr>
          <p:cNvPr id="23" name="Left Bracket 22"/>
          <p:cNvSpPr/>
          <p:nvPr/>
        </p:nvSpPr>
        <p:spPr>
          <a:xfrm rot="5400000">
            <a:off x="4302232" y="2541313"/>
            <a:ext cx="285340" cy="659099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Left Bracket 28"/>
          <p:cNvSpPr/>
          <p:nvPr/>
        </p:nvSpPr>
        <p:spPr>
          <a:xfrm rot="16200000">
            <a:off x="4314291" y="2676273"/>
            <a:ext cx="285340" cy="1744205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ket 32"/>
          <p:cNvSpPr/>
          <p:nvPr/>
        </p:nvSpPr>
        <p:spPr>
          <a:xfrm rot="5400000">
            <a:off x="4092263" y="1165537"/>
            <a:ext cx="730873" cy="2971800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ket 34"/>
          <p:cNvSpPr/>
          <p:nvPr/>
        </p:nvSpPr>
        <p:spPr>
          <a:xfrm rot="16200000">
            <a:off x="4106928" y="1630242"/>
            <a:ext cx="767264" cy="4263763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eft Bracket 35"/>
          <p:cNvSpPr/>
          <p:nvPr/>
        </p:nvSpPr>
        <p:spPr>
          <a:xfrm rot="5400000">
            <a:off x="3984016" y="-334145"/>
            <a:ext cx="1141575" cy="5553786"/>
          </a:xfrm>
          <a:prstGeom prst="leftBracket">
            <a:avLst>
              <a:gd name="adj" fmla="val 7042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576675" y="4536683"/>
            <a:ext cx="236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= 5×11</a:t>
            </a:r>
            <a:endParaRPr lang="en-US" sz="4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9BF92-AEAA-2345-B4BE-E7C2B20BF7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8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9" grpId="0" animBg="1"/>
      <p:bldP spid="33" grpId="0" animBg="1"/>
      <p:bldP spid="35" grpId="0" animBg="1"/>
      <p:bldP spid="36" grpId="0" animBg="1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4157</TotalTime>
  <Words>3178</Words>
  <Application>Microsoft Macintosh PowerPoint</Application>
  <PresentationFormat>On-screen Show (4:3)</PresentationFormat>
  <Paragraphs>473</Paragraphs>
  <Slides>52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Office Theme</vt:lpstr>
      <vt:lpstr>Equation</vt:lpstr>
      <vt:lpstr>CSE373: Data Structures and Algorithms  Lecture 2: Proof by Induction &amp; Algorithm Analysis</vt:lpstr>
      <vt:lpstr>Today</vt:lpstr>
      <vt:lpstr>Homework 1</vt:lpstr>
      <vt:lpstr>Background on Induction</vt:lpstr>
      <vt:lpstr>Think about climbing a ladder</vt:lpstr>
      <vt:lpstr>Why you should care</vt:lpstr>
      <vt:lpstr>Example problem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Finding the formula</vt:lpstr>
      <vt:lpstr>Are we done?</vt:lpstr>
      <vt:lpstr>Are we done?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We’re done!</vt:lpstr>
      <vt:lpstr>Another one to try</vt:lpstr>
      <vt:lpstr>How to prove it</vt:lpstr>
      <vt:lpstr>How to prove it</vt:lpstr>
      <vt:lpstr>Conclusion</vt:lpstr>
      <vt:lpstr>End of Inductive Proofs!</vt:lpstr>
      <vt:lpstr>Powers of 2</vt:lpstr>
      <vt:lpstr>Powers of 2</vt:lpstr>
      <vt:lpstr>Therefore…</vt:lpstr>
      <vt:lpstr>Logarithms and Exponents</vt:lpstr>
      <vt:lpstr>Logarithms and Exponents</vt:lpstr>
      <vt:lpstr>Logarithms and Exponents</vt:lpstr>
      <vt:lpstr>Logarithms and Exponents</vt:lpstr>
      <vt:lpstr>Logarithms and Exponents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and Algorithms  Lecture 2.5: Induction Supplemental</dc:title>
  <dc:creator>Aaron Bauer</dc:creator>
  <cp:lastModifiedBy>Lauren Milne</cp:lastModifiedBy>
  <cp:revision>89</cp:revision>
  <dcterms:created xsi:type="dcterms:W3CDTF">2014-01-09T21:13:38Z</dcterms:created>
  <dcterms:modified xsi:type="dcterms:W3CDTF">2015-06-26T00:31:07Z</dcterms:modified>
</cp:coreProperties>
</file>