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393" r:id="rId3"/>
    <p:sldId id="423" r:id="rId4"/>
    <p:sldId id="364" r:id="rId5"/>
    <p:sldId id="395" r:id="rId6"/>
    <p:sldId id="365" r:id="rId7"/>
    <p:sldId id="396" r:id="rId8"/>
    <p:sldId id="366" r:id="rId9"/>
    <p:sldId id="367" r:id="rId10"/>
    <p:sldId id="368" r:id="rId11"/>
    <p:sldId id="369" r:id="rId12"/>
    <p:sldId id="370" r:id="rId13"/>
    <p:sldId id="371" r:id="rId14"/>
    <p:sldId id="372" r:id="rId15"/>
    <p:sldId id="373" r:id="rId16"/>
    <p:sldId id="374" r:id="rId17"/>
    <p:sldId id="375" r:id="rId18"/>
    <p:sldId id="398" r:id="rId19"/>
    <p:sldId id="420" r:id="rId20"/>
    <p:sldId id="407" r:id="rId21"/>
    <p:sldId id="408" r:id="rId22"/>
    <p:sldId id="409" r:id="rId23"/>
    <p:sldId id="410" r:id="rId24"/>
    <p:sldId id="411" r:id="rId25"/>
    <p:sldId id="412" r:id="rId26"/>
    <p:sldId id="394" r:id="rId27"/>
    <p:sldId id="376" r:id="rId28"/>
    <p:sldId id="377" r:id="rId29"/>
    <p:sldId id="378" r:id="rId30"/>
    <p:sldId id="379" r:id="rId31"/>
    <p:sldId id="380" r:id="rId32"/>
    <p:sldId id="381" r:id="rId33"/>
    <p:sldId id="382" r:id="rId34"/>
    <p:sldId id="383" r:id="rId35"/>
    <p:sldId id="384" r:id="rId36"/>
    <p:sldId id="385" r:id="rId37"/>
    <p:sldId id="386" r:id="rId38"/>
    <p:sldId id="397" r:id="rId39"/>
    <p:sldId id="413" r:id="rId40"/>
    <p:sldId id="414" r:id="rId41"/>
    <p:sldId id="415" r:id="rId42"/>
    <p:sldId id="416" r:id="rId43"/>
    <p:sldId id="417" r:id="rId44"/>
    <p:sldId id="418" r:id="rId45"/>
    <p:sldId id="419" r:id="rId46"/>
    <p:sldId id="421" r:id="rId47"/>
    <p:sldId id="422" r:id="rId4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D60093"/>
    <a:srgbClr val="119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2" autoAdjust="0"/>
    <p:restoredTop sz="90675" autoAdjust="0"/>
  </p:normalViewPr>
  <p:slideViewPr>
    <p:cSldViewPr>
      <p:cViewPr varScale="1">
        <p:scale>
          <a:sx n="80" d="100"/>
          <a:sy n="80" d="100"/>
        </p:scale>
        <p:origin x="-9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8/5/15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055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025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001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37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11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810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29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198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077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0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67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690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630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2566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613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976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3784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005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79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 edges, 7 vertices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7324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long as we have path compression and union by size, doing find and union takes almost constant</a:t>
            </a:r>
            <a:r>
              <a:rPr lang="en-US" baseline="0" dirty="0" smtClean="0"/>
              <a:t> time (log*n)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53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60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10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07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5923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36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452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113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2015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2015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Structures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18: Minimum Spanning Trees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Lauren Milne</a:t>
            </a:r>
          </a:p>
          <a:p>
            <a:r>
              <a:rPr lang="en-US" sz="2400" dirty="0" smtClean="0"/>
              <a:t>Summer 2015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232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6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28383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8365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5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120590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94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9005841"/>
              </p:ext>
            </p:extLst>
          </p:nvPr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834725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41069752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35022251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4"/>
          <p:cNvSpPr txBox="1">
            <a:spLocks noChangeArrowheads="1"/>
          </p:cNvSpPr>
          <p:nvPr/>
        </p:nvSpPr>
        <p:spPr bwMode="auto">
          <a:xfrm>
            <a:off x="974725" y="126841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2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1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3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3"/>
            <a:endCxn id="10" idx="6"/>
          </p:cNvCxnSpPr>
          <p:nvPr/>
        </p:nvCxnSpPr>
        <p:spPr bwMode="auto">
          <a:xfrm rot="5400000">
            <a:off x="3110707" y="2167497"/>
            <a:ext cx="235183" cy="9701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7" name="AutoShape 26"/>
          <p:cNvCxnSpPr>
            <a:cxnSpLocks noChangeShapeType="1"/>
            <a:endCxn id="12" idx="1"/>
          </p:cNvCxnSpPr>
          <p:nvPr/>
        </p:nvCxnSpPr>
        <p:spPr bwMode="auto">
          <a:xfrm>
            <a:off x="2916004" y="1759184"/>
            <a:ext cx="797392" cy="50641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1197874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</a:t>
            </a:r>
          </a:p>
          <a:p>
            <a:pPr lvl="1"/>
            <a:r>
              <a:rPr lang="en-US" dirty="0" smtClean="0"/>
              <a:t>A bit tricky</a:t>
            </a:r>
          </a:p>
          <a:p>
            <a:pPr lvl="1"/>
            <a:r>
              <a:rPr lang="en-US" dirty="0" smtClean="0"/>
              <a:t>Intuitively similar to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Run-time</a:t>
            </a:r>
          </a:p>
          <a:p>
            <a:pPr lvl="1"/>
            <a:r>
              <a:rPr lang="en-US" dirty="0" smtClean="0"/>
              <a:t>Same as </a:t>
            </a:r>
            <a:r>
              <a:rPr lang="en-US" dirty="0" err="1" smtClean="0"/>
              <a:t>Dijkstra</a:t>
            </a:r>
            <a:endParaRPr lang="en-US" dirty="0" smtClean="0"/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(|</a:t>
            </a:r>
            <a:r>
              <a:rPr lang="en-US" dirty="0" err="1" smtClean="0"/>
              <a:t>E|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err="1" smtClean="0"/>
              <a:t>|V</a:t>
            </a:r>
            <a:r>
              <a:rPr lang="en-US" dirty="0" smtClean="0"/>
              <a:t>|) using a priority queue</a:t>
            </a:r>
          </a:p>
          <a:p>
            <a:pPr lvl="2"/>
            <a:r>
              <a:rPr lang="en-US" dirty="0" smtClean="0"/>
              <a:t>Costs/priorities are just edge-costs, not path-costs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698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8200"/>
            <a:ext cx="7772400" cy="1143000"/>
          </a:xfrm>
        </p:spPr>
        <p:txBody>
          <a:bodyPr/>
          <a:lstStyle/>
          <a:p>
            <a:pPr algn="l" eaLnBrk="1" hangingPunct="1"/>
            <a:r>
              <a:rPr lang="en-GB" sz="2000" dirty="0">
                <a:latin typeface="Arial" charset="0"/>
              </a:rPr>
              <a:t>A cable company </a:t>
            </a:r>
            <a:r>
              <a:rPr lang="en-GB" sz="2000" dirty="0" smtClean="0">
                <a:latin typeface="Arial" charset="0"/>
              </a:rPr>
              <a:t>wants </a:t>
            </a:r>
            <a:r>
              <a:rPr lang="en-GB" sz="2000" dirty="0">
                <a:latin typeface="Arial" charset="0"/>
              </a:rPr>
              <a:t>to connect five villages to their network     which currently extends to the </a:t>
            </a:r>
            <a:r>
              <a:rPr lang="en-GB" sz="2000" dirty="0" smtClean="0">
                <a:latin typeface="Arial" charset="0"/>
              </a:rPr>
              <a:t>town </a:t>
            </a:r>
            <a:r>
              <a:rPr lang="en-GB" sz="2000" dirty="0">
                <a:latin typeface="Arial" charset="0"/>
              </a:rPr>
              <a:t>of </a:t>
            </a:r>
            <a:r>
              <a:rPr lang="en-GB" sz="2000" dirty="0" err="1">
                <a:latin typeface="Arial" charset="0"/>
              </a:rPr>
              <a:t>Avonford</a:t>
            </a:r>
            <a:r>
              <a:rPr lang="en-GB" sz="2000" dirty="0">
                <a:latin typeface="Arial" charset="0"/>
              </a:rPr>
              <a:t>. What is the minimum length of cable needed?</a:t>
            </a:r>
            <a:endParaRPr lang="en-US" sz="2000" dirty="0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GB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84213" y="1989138"/>
            <a:ext cx="6923087" cy="4587875"/>
            <a:chOff x="431" y="1253"/>
            <a:chExt cx="4361" cy="2890"/>
          </a:xfrm>
        </p:grpSpPr>
        <p:sp>
          <p:nvSpPr>
            <p:cNvPr id="16390" name="Line 5"/>
            <p:cNvSpPr>
              <a:spLocks noChangeShapeType="1"/>
            </p:cNvSpPr>
            <p:nvPr/>
          </p:nvSpPr>
          <p:spPr bwMode="auto">
            <a:xfrm flipV="1">
              <a:off x="1081" y="1541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Line 6"/>
            <p:cNvSpPr>
              <a:spLocks noChangeShapeType="1"/>
            </p:cNvSpPr>
            <p:nvPr/>
          </p:nvSpPr>
          <p:spPr bwMode="auto">
            <a:xfrm>
              <a:off x="1897" y="154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Line 7"/>
            <p:cNvSpPr>
              <a:spLocks noChangeShapeType="1"/>
            </p:cNvSpPr>
            <p:nvPr/>
          </p:nvSpPr>
          <p:spPr bwMode="auto">
            <a:xfrm>
              <a:off x="3241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3" name="Line 8"/>
            <p:cNvSpPr>
              <a:spLocks noChangeShapeType="1"/>
            </p:cNvSpPr>
            <p:nvPr/>
          </p:nvSpPr>
          <p:spPr bwMode="auto">
            <a:xfrm>
              <a:off x="1081" y="2645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Line 9"/>
            <p:cNvSpPr>
              <a:spLocks noChangeShapeType="1"/>
            </p:cNvSpPr>
            <p:nvPr/>
          </p:nvSpPr>
          <p:spPr bwMode="auto">
            <a:xfrm>
              <a:off x="2617" y="2645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Line 10"/>
            <p:cNvSpPr>
              <a:spLocks noChangeShapeType="1"/>
            </p:cNvSpPr>
            <p:nvPr/>
          </p:nvSpPr>
          <p:spPr bwMode="auto">
            <a:xfrm>
              <a:off x="1897" y="1541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Line 11"/>
            <p:cNvSpPr>
              <a:spLocks noChangeShapeType="1"/>
            </p:cNvSpPr>
            <p:nvPr/>
          </p:nvSpPr>
          <p:spPr bwMode="auto">
            <a:xfrm flipV="1">
              <a:off x="2617" y="1541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7" name="Line 12"/>
            <p:cNvSpPr>
              <a:spLocks noChangeShapeType="1"/>
            </p:cNvSpPr>
            <p:nvPr/>
          </p:nvSpPr>
          <p:spPr bwMode="auto">
            <a:xfrm>
              <a:off x="1081" y="2645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Line 13"/>
            <p:cNvSpPr>
              <a:spLocks noChangeShapeType="1"/>
            </p:cNvSpPr>
            <p:nvPr/>
          </p:nvSpPr>
          <p:spPr bwMode="auto">
            <a:xfrm flipV="1">
              <a:off x="2425" y="2645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9" name="Line 14"/>
            <p:cNvSpPr>
              <a:spLocks noChangeShapeType="1"/>
            </p:cNvSpPr>
            <p:nvPr/>
          </p:nvSpPr>
          <p:spPr bwMode="auto">
            <a:xfrm flipV="1">
              <a:off x="2425" y="2645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5"/>
            <p:cNvSpPr txBox="1">
              <a:spLocks noChangeArrowheads="1"/>
            </p:cNvSpPr>
            <p:nvPr/>
          </p:nvSpPr>
          <p:spPr bwMode="auto">
            <a:xfrm>
              <a:off x="431" y="2630"/>
              <a:ext cx="91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Avonford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1" name="Text Box 16"/>
            <p:cNvSpPr txBox="1">
              <a:spLocks noChangeArrowheads="1"/>
            </p:cNvSpPr>
            <p:nvPr/>
          </p:nvSpPr>
          <p:spPr bwMode="auto">
            <a:xfrm>
              <a:off x="2562" y="2614"/>
              <a:ext cx="75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Fingley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1202" y="1298"/>
              <a:ext cx="86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 dirty="0" err="1">
                  <a:latin typeface="Arial" charset="0"/>
                </a:rPr>
                <a:t>Brinleigh</a:t>
              </a:r>
              <a:endParaRPr lang="en-GB" sz="2000" dirty="0">
                <a:latin typeface="Arial" charset="0"/>
              </a:endParaRPr>
            </a:p>
          </p:txBody>
        </p:sp>
        <p:sp>
          <p:nvSpPr>
            <p:cNvPr id="16403" name="Text Box 18"/>
            <p:cNvSpPr txBox="1">
              <a:spLocks noChangeArrowheads="1"/>
            </p:cNvSpPr>
            <p:nvPr/>
          </p:nvSpPr>
          <p:spPr bwMode="auto">
            <a:xfrm>
              <a:off x="3198" y="1344"/>
              <a:ext cx="81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Cornwell</a:t>
              </a:r>
            </a:p>
          </p:txBody>
        </p:sp>
        <p:sp>
          <p:nvSpPr>
            <p:cNvPr id="16404" name="Text Box 19"/>
            <p:cNvSpPr txBox="1">
              <a:spLocks noChangeArrowheads="1"/>
            </p:cNvSpPr>
            <p:nvPr/>
          </p:nvSpPr>
          <p:spPr bwMode="auto">
            <a:xfrm>
              <a:off x="3923" y="2568"/>
              <a:ext cx="86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Donster</a:t>
              </a:r>
            </a:p>
          </p:txBody>
        </p:sp>
        <p:sp>
          <p:nvSpPr>
            <p:cNvPr id="16405" name="Text Box 20"/>
            <p:cNvSpPr txBox="1">
              <a:spLocks noChangeArrowheads="1"/>
            </p:cNvSpPr>
            <p:nvPr/>
          </p:nvSpPr>
          <p:spPr bwMode="auto">
            <a:xfrm>
              <a:off x="2281" y="3893"/>
              <a:ext cx="59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 sz="2000">
                  <a:latin typeface="Arial" charset="0"/>
                </a:rPr>
                <a:t>Edan</a:t>
              </a:r>
            </a:p>
          </p:txBody>
        </p:sp>
        <p:sp>
          <p:nvSpPr>
            <p:cNvPr id="16406" name="Text Box 21"/>
            <p:cNvSpPr txBox="1">
              <a:spLocks noChangeArrowheads="1"/>
            </p:cNvSpPr>
            <p:nvPr/>
          </p:nvSpPr>
          <p:spPr bwMode="auto">
            <a:xfrm>
              <a:off x="3097" y="331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6407" name="Text Box 22"/>
            <p:cNvSpPr txBox="1">
              <a:spLocks noChangeArrowheads="1"/>
            </p:cNvSpPr>
            <p:nvPr/>
          </p:nvSpPr>
          <p:spPr bwMode="auto">
            <a:xfrm>
              <a:off x="1705" y="269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6408" name="Text Box 23"/>
            <p:cNvSpPr txBox="1">
              <a:spLocks noChangeArrowheads="1"/>
            </p:cNvSpPr>
            <p:nvPr/>
          </p:nvSpPr>
          <p:spPr bwMode="auto">
            <a:xfrm>
              <a:off x="1465" y="32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09" name="Text Box 24"/>
            <p:cNvSpPr txBox="1">
              <a:spLocks noChangeArrowheads="1"/>
            </p:cNvSpPr>
            <p:nvPr/>
          </p:nvSpPr>
          <p:spPr bwMode="auto">
            <a:xfrm>
              <a:off x="2521" y="3029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0" name="Text Box 25"/>
            <p:cNvSpPr txBox="1">
              <a:spLocks noChangeArrowheads="1"/>
            </p:cNvSpPr>
            <p:nvPr/>
          </p:nvSpPr>
          <p:spPr bwMode="auto">
            <a:xfrm>
              <a:off x="1993" y="2021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6411" name="Text Box 26"/>
            <p:cNvSpPr txBox="1">
              <a:spLocks noChangeArrowheads="1"/>
            </p:cNvSpPr>
            <p:nvPr/>
          </p:nvSpPr>
          <p:spPr bwMode="auto">
            <a:xfrm>
              <a:off x="2953" y="197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6412" name="Text Box 27"/>
            <p:cNvSpPr txBox="1">
              <a:spLocks noChangeArrowheads="1"/>
            </p:cNvSpPr>
            <p:nvPr/>
          </p:nvSpPr>
          <p:spPr bwMode="auto">
            <a:xfrm>
              <a:off x="3577" y="187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6413" name="Text Box 28"/>
            <p:cNvSpPr txBox="1">
              <a:spLocks noChangeArrowheads="1"/>
            </p:cNvSpPr>
            <p:nvPr/>
          </p:nvSpPr>
          <p:spPr bwMode="auto">
            <a:xfrm>
              <a:off x="2425" y="125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6414" name="Text Box 29"/>
            <p:cNvSpPr txBox="1">
              <a:spLocks noChangeArrowheads="1"/>
            </p:cNvSpPr>
            <p:nvPr/>
          </p:nvSpPr>
          <p:spPr bwMode="auto">
            <a:xfrm>
              <a:off x="1321" y="1733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6415" name="Text Box 30"/>
            <p:cNvSpPr txBox="1">
              <a:spLocks noChangeArrowheads="1"/>
            </p:cNvSpPr>
            <p:nvPr/>
          </p:nvSpPr>
          <p:spPr bwMode="auto">
            <a:xfrm>
              <a:off x="3049" y="2357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16389" name="Rectangle 31"/>
          <p:cNvSpPr>
            <a:spLocks noChangeArrowheads="1"/>
          </p:cNvSpPr>
          <p:nvPr/>
        </p:nvSpPr>
        <p:spPr bwMode="auto">
          <a:xfrm>
            <a:off x="395288" y="331788"/>
            <a:ext cx="333256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3200" b="0" dirty="0" smtClean="0">
                <a:solidFill>
                  <a:schemeClr val="tx2"/>
                </a:solidFill>
                <a:latin typeface="Arial" charset="0"/>
              </a:rPr>
              <a:t>Another Example</a:t>
            </a:r>
            <a:endParaRPr lang="en-US" sz="32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448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5715000" y="1371600"/>
            <a:ext cx="320039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2000" b="0" dirty="0">
                <a:latin typeface="+mj-lt"/>
              </a:rPr>
              <a:t>M</a:t>
            </a:r>
            <a:r>
              <a:rPr lang="en-GB" sz="2000" b="0" dirty="0" smtClean="0">
                <a:latin typeface="+mj-lt"/>
              </a:rPr>
              <a:t>odel </a:t>
            </a:r>
            <a:r>
              <a:rPr lang="en-GB" sz="2000" b="0" dirty="0">
                <a:latin typeface="+mj-lt"/>
              </a:rPr>
              <a:t>the situation as a </a:t>
            </a:r>
            <a:r>
              <a:rPr lang="en-GB" sz="2000" b="0" dirty="0" smtClean="0">
                <a:latin typeface="+mj-lt"/>
              </a:rPr>
              <a:t>graph and find the MST that connects all the villages (nodes).</a:t>
            </a:r>
            <a:endParaRPr lang="en-GB" sz="20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16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Homework 3 graded and comments out</a:t>
            </a:r>
          </a:p>
          <a:p>
            <a:r>
              <a:rPr lang="en-US" sz="2400" dirty="0" smtClean="0"/>
              <a:t>Homework </a:t>
            </a:r>
            <a:r>
              <a:rPr lang="en-US" sz="2400" dirty="0" smtClean="0"/>
              <a:t>5 is out</a:t>
            </a:r>
          </a:p>
          <a:p>
            <a:pPr lvl="1"/>
            <a:r>
              <a:rPr lang="en-US" sz="2400" dirty="0" smtClean="0"/>
              <a:t>Due next Wednesday </a:t>
            </a:r>
          </a:p>
          <a:p>
            <a:pPr lvl="1"/>
            <a:r>
              <a:rPr lang="en-US" sz="2400" dirty="0" smtClean="0"/>
              <a:t>Can be done with partners</a:t>
            </a:r>
          </a:p>
          <a:p>
            <a:pPr lvl="2"/>
            <a:r>
              <a:rPr lang="en-US" sz="2400" dirty="0" smtClean="0"/>
              <a:t>List partner on files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21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5606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6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5617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5618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5619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5620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5621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5622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5623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5624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5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26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5627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5628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5629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5630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5631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3821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 b="0" dirty="0">
                <a:latin typeface="Arial" charset="0"/>
              </a:rPr>
              <a:t>Select any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  <a:p>
            <a:pPr eaLnBrk="1" hangingPunct="1"/>
            <a:r>
              <a:rPr lang="en-US" sz="2000" b="0" dirty="0">
                <a:latin typeface="Arial" charset="0"/>
              </a:rPr>
              <a:t>Select the shortest edge connected to that vertex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560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33823" name="Line 31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185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/>
      <p:bldP spid="3382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6631" name="Line 3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Line 4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Line 5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Line 6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Line 7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8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Line 9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Line 12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Text Box 13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6642" name="Text Box 14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6643" name="Text Box 15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6644" name="Text Box 16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6645" name="Text Box 17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6646" name="Text Box 18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6647" name="Text Box 19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6648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6649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0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1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6652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6653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6654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6655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6656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connects 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an unknown vertex to 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</a:t>
            </a:r>
            <a:r>
              <a:rPr lang="en-US" sz="2000" b="0" dirty="0" smtClean="0">
                <a:latin typeface="Arial" charset="0"/>
              </a:rPr>
              <a:t>known vertex.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26629" name="Line 34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49" name="Line 3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438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5" grpId="0"/>
      <p:bldP spid="3484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7652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7656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6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7667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7668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7669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7670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7671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7672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7673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7674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5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76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7677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7678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7679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7680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7681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7653" name="Line 36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Line 37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75" name="Line 35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08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DC  4</a:t>
            </a:r>
            <a:endParaRPr lang="en-US" sz="2000" b="0" dirty="0">
              <a:solidFill>
                <a:srgbClr val="FF0000"/>
              </a:solidFill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8676" name="Group 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8681" name="Line 7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Line 8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Line 9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10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11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Line 12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Line 13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8" name="Line 14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0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8692" name="Text Box 18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8698" name="Text Box 24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8699" name="Text Box 25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0" name="Text Box 26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1" name="Text Box 27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8702" name="Text Box 28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8703" name="Text Box 29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8704" name="Text Box 30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8705" name="Text Box 31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8706" name="Text Box 32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677" name="Line 38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Line 39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Line 40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1" name="Line 37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86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90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66541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shortest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connects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 unknown vertex to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any known vertex.</a:t>
            </a: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  <a:r>
              <a:rPr lang="en-GB" sz="2000" b="0" dirty="0">
                <a:latin typeface="Arial" charset="0"/>
              </a:rPr>
              <a:t>  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9700" name="Group 7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29706" name="Line 8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7" name="Line 9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8" name="Line 10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9" name="Line 11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0" name="Line 12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1" name="Line 13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2" name="Line 14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3" name="Line 15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4" name="Line 16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5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16" name="Text Box 18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29717" name="Text Box 19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29718" name="Text Box 20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29719" name="Text Box 21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29720" name="Text Box 22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29721" name="Text Box 23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29722" name="Text Box 24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29723" name="Text Box 25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29724" name="Text Box 26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5" name="Text Box 27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26" name="Text Box 28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29727" name="Text Box 29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29728" name="Text Box 30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29729" name="Text Box 31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29730" name="Text Box 32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29731" name="Text Box 33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9701" name="Line 40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41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Line 42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Line 43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7" name="Line 39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682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92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3" name="Group 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30730" name="Line 9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Line 10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Line 11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Line 12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Line 13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Line 14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Line 15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Line 16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Line 17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Line 18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Text Box 19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30741" name="Text Box 20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30742" name="Text Box 21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30743" name="Text Box 22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30744" name="Text Box 23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30745" name="Text Box 24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30746" name="Text Box 25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30747" name="Text Box 26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30748" name="Text Box 27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49" name="Text Box 28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0" name="Text Box 29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30751" name="Text Box 30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30752" name="Text Box 31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30753" name="Text Box 32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30754" name="Text Box 33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30755" name="Text Box 34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38953" name="Text Box 41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AB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ED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DC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30725" name="Line 42"/>
          <p:cNvSpPr>
            <a:spLocks noChangeShapeType="1"/>
          </p:cNvSpPr>
          <p:nvPr/>
        </p:nvSpPr>
        <p:spPr bwMode="auto">
          <a:xfrm flipV="1">
            <a:off x="925513" y="2159000"/>
            <a:ext cx="1279525" cy="17240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Line 43"/>
          <p:cNvSpPr>
            <a:spLocks noChangeShapeType="1"/>
          </p:cNvSpPr>
          <p:nvPr/>
        </p:nvSpPr>
        <p:spPr bwMode="auto">
          <a:xfrm>
            <a:off x="925513" y="3886200"/>
            <a:ext cx="2133600" cy="19192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7" name="Line 44"/>
          <p:cNvSpPr>
            <a:spLocks noChangeShapeType="1"/>
          </p:cNvSpPr>
          <p:nvPr/>
        </p:nvSpPr>
        <p:spPr bwMode="auto">
          <a:xfrm flipV="1">
            <a:off x="3059113" y="3908425"/>
            <a:ext cx="2452687" cy="18970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8" name="Line 45"/>
          <p:cNvSpPr>
            <a:spLocks noChangeShapeType="1"/>
          </p:cNvSpPr>
          <p:nvPr/>
        </p:nvSpPr>
        <p:spPr bwMode="auto">
          <a:xfrm flipH="1" flipV="1">
            <a:off x="4356100" y="2133600"/>
            <a:ext cx="1155700" cy="17780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46"/>
          <p:cNvSpPr>
            <a:spLocks noChangeShapeType="1"/>
          </p:cNvSpPr>
          <p:nvPr/>
        </p:nvSpPr>
        <p:spPr bwMode="auto">
          <a:xfrm flipV="1">
            <a:off x="3059113" y="3921125"/>
            <a:ext cx="301625" cy="1884363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0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smtClean="0">
                <a:latin typeface="+mj-lt"/>
              </a:rPr>
              <a:t>Prim’s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94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Prim’s </a:t>
            </a:r>
            <a:r>
              <a:rPr lang="en-US" dirty="0" smtClean="0">
                <a:solidFill>
                  <a:schemeClr val="accent2"/>
                </a:solidFill>
              </a:rPr>
              <a:t>Algorithm </a:t>
            </a:r>
            <a:r>
              <a:rPr lang="en-US" dirty="0"/>
              <a:t>for Minimum Spanning </a:t>
            </a:r>
            <a:r>
              <a:rPr lang="en-US" dirty="0" smtClean="0"/>
              <a:t>Tree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/>
              <a:t>Similar idea to </a:t>
            </a:r>
            <a:r>
              <a:rPr lang="en-US" dirty="0" err="1" smtClean="0"/>
              <a:t>Dijkstra’s</a:t>
            </a:r>
            <a:r>
              <a:rPr lang="en-US" dirty="0" smtClean="0"/>
              <a:t> Algorithm but for MSTs.</a:t>
            </a:r>
            <a:endParaRPr lang="en-US" dirty="0"/>
          </a:p>
          <a:p>
            <a:pPr lvl="1"/>
            <a:r>
              <a:rPr lang="en-US" dirty="0" smtClean="0"/>
              <a:t>Both based on expanding cloud of known vertices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>
                <a:solidFill>
                  <a:schemeClr val="accent2"/>
                </a:solidFill>
              </a:rPr>
              <a:t>Kruskal’s</a:t>
            </a:r>
            <a:r>
              <a:rPr lang="en-US" dirty="0" smtClean="0">
                <a:solidFill>
                  <a:schemeClr val="accent2"/>
                </a:solidFill>
              </a:rPr>
              <a:t> Algorithm</a:t>
            </a:r>
            <a:r>
              <a:rPr lang="en-US" dirty="0" smtClean="0"/>
              <a:t> for Minimum Spanning Tree</a:t>
            </a:r>
          </a:p>
          <a:p>
            <a:pPr lvl="1"/>
            <a:r>
              <a:rPr lang="en-US" dirty="0"/>
              <a:t>Another, but different, greedy MST </a:t>
            </a:r>
            <a:r>
              <a:rPr lang="en-US" dirty="0" smtClean="0"/>
              <a:t>algorithm. </a:t>
            </a:r>
          </a:p>
          <a:p>
            <a:pPr lvl="1"/>
            <a:r>
              <a:rPr lang="en-US" dirty="0" smtClean="0"/>
              <a:t>Uses the Union-Find data structure.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8464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19200"/>
            <a:ext cx="8229600" cy="5150287"/>
          </a:xfrm>
          <a:prstGeom prst="rect">
            <a:avLst/>
          </a:prstGeom>
        </p:spPr>
      </p:pic>
      <p:pic>
        <p:nvPicPr>
          <p:cNvPr id="9" name="Picture 8" descr="msts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2209800"/>
            <a:ext cx="5410200" cy="90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8570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r>
              <a:rPr lang="en-US" dirty="0" err="1" smtClean="0"/>
              <a:t>Pseudocode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Sort edges by weight (better: put in min-heap)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Each node in its own set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output size </a:t>
            </a:r>
            <a:r>
              <a:rPr lang="en-US" b="1" dirty="0" smtClean="0"/>
              <a:t>&lt;</a:t>
            </a:r>
            <a:r>
              <a:rPr lang="en-US" dirty="0" smtClean="0"/>
              <a:t> </a:t>
            </a:r>
            <a:r>
              <a:rPr lang="en-US" b="1" dirty="0" smtClean="0"/>
              <a:t>|V|-1</a:t>
            </a:r>
          </a:p>
          <a:p>
            <a:pPr marL="857250" lvl="1" indent="-457200"/>
            <a:r>
              <a:rPr lang="en-US" dirty="0" smtClean="0"/>
              <a:t>Consider next smallest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857250" lvl="1" indent="-457200"/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(u)</a:t>
            </a:r>
            <a:r>
              <a:rPr lang="en-US" dirty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find(v)</a:t>
            </a:r>
            <a:r>
              <a:rPr lang="en-US" dirty="0" smtClean="0"/>
              <a:t> indicate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are in different sets</a:t>
            </a:r>
          </a:p>
          <a:p>
            <a:pPr marL="1257300" lvl="2" indent="-457200"/>
            <a:r>
              <a:rPr lang="en-US" dirty="0" smtClean="0"/>
              <a:t> output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u,v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1257300" lvl="2" indent="-457200"/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union(find(u),find(v))</a:t>
            </a:r>
          </a:p>
          <a:p>
            <a:pPr marL="1257300" lvl="2" indent="-457200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invariant</a:t>
            </a:r>
            <a:r>
              <a:rPr lang="en-US" dirty="0" smtClean="0">
                <a:latin typeface="+mj-lt"/>
                <a:cs typeface="Courier New" pitchFamily="49" charset="0"/>
              </a:rPr>
              <a:t>: </a:t>
            </a:r>
          </a:p>
          <a:p>
            <a:pPr marL="457200" indent="-45720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u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>
                <a:latin typeface="+mj-lt"/>
                <a:cs typeface="Courier New" pitchFamily="49" charset="0"/>
              </a:rPr>
              <a:t> in same set if and only if connected in output-so-far</a:t>
            </a:r>
          </a:p>
          <a:p>
            <a:pPr marL="857250" lvl="1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843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(A,D),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8978541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We’ve figured out how to</a:t>
            </a:r>
          </a:p>
          <a:p>
            <a:pPr lvl="1"/>
            <a:r>
              <a:rPr lang="en-US" dirty="0" smtClean="0"/>
              <a:t>Find the shortest paths between a vertex and all other vertices</a:t>
            </a:r>
          </a:p>
          <a:p>
            <a:pPr lvl="2"/>
            <a:r>
              <a:rPr lang="en-US" dirty="0" smtClean="0"/>
              <a:t>Breadth First Search (</a:t>
            </a:r>
            <a:r>
              <a:rPr lang="en-US" dirty="0" err="1" smtClean="0"/>
              <a:t>unweighted</a:t>
            </a:r>
            <a:r>
              <a:rPr lang="en-US" dirty="0" smtClean="0"/>
              <a:t> graph)</a:t>
            </a:r>
          </a:p>
          <a:p>
            <a:pPr lvl="2"/>
            <a:r>
              <a:rPr lang="en-US" dirty="0" err="1" smtClean="0"/>
              <a:t>Dijsktra</a:t>
            </a:r>
            <a:r>
              <a:rPr lang="en-US" dirty="0" smtClean="0"/>
              <a:t> (weighted graph)</a:t>
            </a:r>
          </a:p>
          <a:p>
            <a:pPr lvl="1"/>
            <a:r>
              <a:rPr lang="en-US" dirty="0" smtClean="0"/>
              <a:t>Find a spanning tree on an </a:t>
            </a:r>
            <a:r>
              <a:rPr lang="en-US" dirty="0" err="1" smtClean="0"/>
              <a:t>unweighted</a:t>
            </a:r>
            <a:r>
              <a:rPr lang="en-US" dirty="0" smtClean="0"/>
              <a:t> graph</a:t>
            </a:r>
          </a:p>
          <a:p>
            <a:pPr lvl="2"/>
            <a:r>
              <a:rPr lang="en-US" dirty="0" smtClean="0"/>
              <a:t>Graph Traversal (we did DFS)</a:t>
            </a:r>
          </a:p>
          <a:p>
            <a:pPr lvl="2"/>
            <a:r>
              <a:rPr lang="en-US" dirty="0" smtClean="0"/>
              <a:t>Pick random edges and see if it connects the graph (use Union Find)</a:t>
            </a:r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Find a minimum spanning tree on a weighted graph</a:t>
            </a:r>
          </a:p>
          <a:p>
            <a:pPr lvl="2"/>
            <a:r>
              <a:rPr lang="en-US" dirty="0" smtClean="0"/>
              <a:t>Prim’s algorithm</a:t>
            </a:r>
          </a:p>
          <a:p>
            <a:pPr lvl="2"/>
            <a:r>
              <a:rPr lang="en-US" dirty="0" err="1" smtClean="0"/>
              <a:t>Kruskal’s</a:t>
            </a:r>
            <a:r>
              <a:rPr lang="en-US" dirty="0" smtClean="0"/>
              <a:t>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792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(C,D),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34518962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(B,E),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41071047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093431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(A,B),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1143480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(C,F),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83754990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75437627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3989945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Kruskal’s</a:t>
            </a:r>
            <a:r>
              <a:rPr lang="en-US" dirty="0"/>
              <a:t> Example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34925">
            <a:solidFill>
              <a:schemeClr val="bg2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7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24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5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7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28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cxnSp>
        <p:nvCxnSpPr>
          <p:cNvPr id="29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1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7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0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1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34925">
            <a:solidFill>
              <a:srgbClr val="FF0000"/>
            </a:solidFill>
            <a:round/>
            <a:headEnd/>
            <a:tailEnd type="none" w="med" len="med"/>
          </a:ln>
        </p:spPr>
      </p:cxnSp>
      <p:sp>
        <p:nvSpPr>
          <p:cNvPr id="42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3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6" name="Content Placeholder 2"/>
          <p:cNvSpPr>
            <a:spLocks noGrp="1"/>
          </p:cNvSpPr>
          <p:nvPr>
            <p:ph idx="1"/>
          </p:nvPr>
        </p:nvSpPr>
        <p:spPr>
          <a:xfrm>
            <a:off x="4800600" y="1371600"/>
            <a:ext cx="3657600" cy="2819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Edges in sorted order:</a:t>
            </a:r>
          </a:p>
          <a:p>
            <a:pPr>
              <a:buNone/>
            </a:pPr>
            <a:r>
              <a:rPr lang="en-US" dirty="0" smtClean="0"/>
              <a:t>1:  </a:t>
            </a:r>
            <a:r>
              <a:rPr lang="en-US" dirty="0" smtClean="0">
                <a:solidFill>
                  <a:schemeClr val="bg2"/>
                </a:solidFill>
              </a:rPr>
              <a:t>(A,D)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(C,D)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(B,E)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(D,E)</a:t>
            </a:r>
          </a:p>
          <a:p>
            <a:pPr>
              <a:buNone/>
            </a:pPr>
            <a:r>
              <a:rPr lang="en-US" dirty="0" smtClean="0"/>
              <a:t>2:  </a:t>
            </a:r>
            <a:r>
              <a:rPr lang="en-US" dirty="0" smtClean="0">
                <a:solidFill>
                  <a:schemeClr val="bg2"/>
                </a:solidFill>
              </a:rPr>
              <a:t>(A,B)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(C,F)</a:t>
            </a:r>
            <a:r>
              <a:rPr lang="en-US" dirty="0" smtClean="0"/>
              <a:t>, </a:t>
            </a:r>
            <a:r>
              <a:rPr lang="en-US" dirty="0" smtClean="0">
                <a:solidFill>
                  <a:schemeClr val="bg2"/>
                </a:solidFill>
              </a:rPr>
              <a:t>(A,C)</a:t>
            </a:r>
          </a:p>
          <a:p>
            <a:pPr>
              <a:buNone/>
            </a:pPr>
            <a:r>
              <a:rPr lang="en-US" dirty="0" smtClean="0"/>
              <a:t>3:  </a:t>
            </a:r>
            <a:r>
              <a:rPr lang="en-US" dirty="0" smtClean="0">
                <a:solidFill>
                  <a:schemeClr val="bg2"/>
                </a:solidFill>
              </a:rPr>
              <a:t>(E,G)</a:t>
            </a:r>
          </a:p>
          <a:p>
            <a:pPr>
              <a:buNone/>
            </a:pPr>
            <a:r>
              <a:rPr lang="en-US" dirty="0" smtClean="0"/>
              <a:t>5:  (D,G), (B,D)</a:t>
            </a:r>
          </a:p>
          <a:p>
            <a:pPr>
              <a:buNone/>
            </a:pPr>
            <a:r>
              <a:rPr lang="en-US" dirty="0" smtClean="0"/>
              <a:t>6:  (D,F)</a:t>
            </a:r>
          </a:p>
          <a:p>
            <a:pPr>
              <a:buNone/>
            </a:pPr>
            <a:r>
              <a:rPr lang="en-US" dirty="0" smtClean="0"/>
              <a:t>10: (F,G)</a:t>
            </a:r>
            <a:endParaRPr lang="en-US" dirty="0"/>
          </a:p>
        </p:txBody>
      </p:sp>
      <p:sp>
        <p:nvSpPr>
          <p:cNvPr id="47" name="Content Placeholder 2"/>
          <p:cNvSpPr txBox="1">
            <a:spLocks/>
          </p:cNvSpPr>
          <p:nvPr/>
        </p:nvSpPr>
        <p:spPr bwMode="auto">
          <a:xfrm>
            <a:off x="990600" y="4724400"/>
            <a:ext cx="7086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 (A,D), (C,D), (B,E), (D,E), (C,F), (E,G)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90600" y="5616714"/>
            <a:ext cx="73407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Note: At each step, the union/find sets are the trees in the forest</a:t>
            </a:r>
          </a:p>
        </p:txBody>
      </p:sp>
    </p:spTree>
    <p:extLst>
      <p:ext uri="{BB962C8B-B14F-4D97-AF65-F5344CB8AC3E}">
        <p14:creationId xmlns:p14="http://schemas.microsoft.com/office/powerpoint/2010/main" val="2483118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Kruskal’s</a:t>
            </a:r>
            <a:r>
              <a:rPr lang="en-US" dirty="0" smtClean="0"/>
              <a:t> Algorithm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01000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Idea: Grow a forest out of edges that do not grow a cycle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But now consider the edges in order by weight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So: </a:t>
            </a:r>
          </a:p>
          <a:p>
            <a:pPr lvl="1"/>
            <a:r>
              <a:rPr lang="en-US" dirty="0" smtClean="0"/>
              <a:t>Sort edges: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</a:t>
            </a:r>
            <a:r>
              <a:rPr lang="en-US" b="1" dirty="0" err="1" smtClean="0"/>
              <a:t>E|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b="1" dirty="0" smtClean="0"/>
              <a:t> |E|</a:t>
            </a:r>
            <a:r>
              <a:rPr lang="en-US" dirty="0" smtClean="0"/>
              <a:t>) (next </a:t>
            </a:r>
            <a:r>
              <a:rPr lang="en-US" dirty="0" smtClean="0"/>
              <a:t>lecture)</a:t>
            </a:r>
            <a:endParaRPr lang="en-US" dirty="0" smtClean="0"/>
          </a:p>
          <a:p>
            <a:pPr lvl="1"/>
            <a:r>
              <a:rPr lang="en-US" dirty="0" smtClean="0"/>
              <a:t>Iterate through edges using union-find for cycle detection almost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</a:t>
            </a:r>
            <a:r>
              <a:rPr lang="en-US" b="1" dirty="0" smtClean="0"/>
              <a:t>E|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Somewhat better: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uild min-heap with edges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/>
              <a:t>|E|</a:t>
            </a:r>
            <a:r>
              <a:rPr lang="en-US" dirty="0"/>
              <a:t>) (Floyd’s </a:t>
            </a:r>
            <a:r>
              <a:rPr lang="en-US" dirty="0" smtClean="0"/>
              <a:t>algorithm)</a:t>
            </a:r>
          </a:p>
          <a:p>
            <a:pPr lvl="1"/>
            <a:r>
              <a:rPr lang="en-US" dirty="0" smtClean="0"/>
              <a:t>Iterate through edges using union-find for cycle detection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/>
              <a:t> to get next edge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/>
              <a:t>|E|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/>
              <a:t>|E|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 better </a:t>
            </a:r>
            <a:r>
              <a:rPr lang="en-US" i="1" dirty="0" smtClean="0"/>
              <a:t>worst-case</a:t>
            </a:r>
            <a:r>
              <a:rPr lang="en-US" dirty="0" smtClean="0"/>
              <a:t> asymptotically, but often stop long before considering all edges.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476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8437" name="Line 2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8" name="Line 3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39" name="Line 4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0" name="Line 5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Line 6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Line 7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3" name="Line 8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10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11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Text Box 12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8448" name="Text Box 13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8449" name="Text Box 14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8450" name="Text Box 15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8451" name="Text Box 16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8452" name="Text Box 17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8454" name="Text Box 20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8455" name="Text Box 21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56" name="Text Box 22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57" name="Text Box 23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8458" name="Text Box 24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8459" name="Text Box 25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8460" name="Text Box 26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8462" name="Text Box 28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6011863" y="1125538"/>
            <a:ext cx="26654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2000" b="0" dirty="0">
                <a:latin typeface="Arial" charset="0"/>
              </a:rPr>
              <a:t>List the edges in order of size: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6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AF  7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BF  8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CF  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sp>
        <p:nvSpPr>
          <p:cNvPr id="412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424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" grpId="0"/>
      <p:bldP spid="41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Spanning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minimum-spanning-tree problem</a:t>
            </a:r>
          </a:p>
          <a:p>
            <a:pPr lvl="1"/>
            <a:r>
              <a:rPr lang="en-US" dirty="0"/>
              <a:t>Given a weighted undirected graph, compute a spanning tree of minimum </a:t>
            </a:r>
            <a:r>
              <a:rPr lang="en-US" dirty="0" smtClean="0"/>
              <a:t>weight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352800"/>
            <a:ext cx="7848600" cy="2141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504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</a:t>
            </a:r>
            <a:r>
              <a:rPr lang="en-US" sz="2000" b="0" dirty="0" smtClean="0">
                <a:latin typeface="Arial" charset="0"/>
              </a:rPr>
              <a:t>the edge</a:t>
            </a: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with min cost</a:t>
            </a:r>
            <a:endParaRPr lang="en-US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ED  2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19460" name="Group 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864" y="576"/>
            <a:chExt cx="3456" cy="2928"/>
          </a:xfrm>
        </p:grpSpPr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1152" y="864"/>
              <a:ext cx="816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968" y="86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3312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152" y="1968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2688" y="1968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7" name="Line 11"/>
            <p:cNvSpPr>
              <a:spLocks noChangeShapeType="1"/>
            </p:cNvSpPr>
            <p:nvPr/>
          </p:nvSpPr>
          <p:spPr bwMode="auto">
            <a:xfrm>
              <a:off x="1968" y="864"/>
              <a:ext cx="72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8" name="Line 12"/>
            <p:cNvSpPr>
              <a:spLocks noChangeShapeType="1"/>
            </p:cNvSpPr>
            <p:nvPr/>
          </p:nvSpPr>
          <p:spPr bwMode="auto">
            <a:xfrm flipV="1">
              <a:off x="2688" y="864"/>
              <a:ext cx="624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1152" y="1968"/>
              <a:ext cx="1344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0" name="Line 14"/>
            <p:cNvSpPr>
              <a:spLocks noChangeShapeType="1"/>
            </p:cNvSpPr>
            <p:nvPr/>
          </p:nvSpPr>
          <p:spPr bwMode="auto">
            <a:xfrm flipV="1">
              <a:off x="2496" y="1968"/>
              <a:ext cx="19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 flipV="1">
              <a:off x="2496" y="1968"/>
              <a:ext cx="1536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2" name="Text Box 16"/>
            <p:cNvSpPr txBox="1">
              <a:spLocks noChangeArrowheads="1"/>
            </p:cNvSpPr>
            <p:nvPr/>
          </p:nvSpPr>
          <p:spPr bwMode="auto">
            <a:xfrm>
              <a:off x="864" y="18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A</a:t>
              </a:r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F</a:t>
              </a:r>
            </a:p>
          </p:txBody>
        </p: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1728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B</a:t>
              </a:r>
            </a:p>
          </p:txBody>
        </p:sp>
        <p:sp>
          <p:nvSpPr>
            <p:cNvPr id="19475" name="Text Box 19"/>
            <p:cNvSpPr txBox="1">
              <a:spLocks noChangeArrowheads="1"/>
            </p:cNvSpPr>
            <p:nvPr/>
          </p:nvSpPr>
          <p:spPr bwMode="auto">
            <a:xfrm>
              <a:off x="3312" y="67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C</a:t>
              </a:r>
            </a:p>
          </p:txBody>
        </p:sp>
        <p:sp>
          <p:nvSpPr>
            <p:cNvPr id="19476" name="Text Box 20"/>
            <p:cNvSpPr txBox="1">
              <a:spLocks noChangeArrowheads="1"/>
            </p:cNvSpPr>
            <p:nvPr/>
          </p:nvSpPr>
          <p:spPr bwMode="auto">
            <a:xfrm>
              <a:off x="4032" y="192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D</a:t>
              </a:r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2352" y="32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E</a:t>
              </a:r>
            </a:p>
          </p:txBody>
        </p:sp>
        <p:sp>
          <p:nvSpPr>
            <p:cNvPr id="19478" name="Text Box 22"/>
            <p:cNvSpPr txBox="1">
              <a:spLocks noChangeArrowheads="1"/>
            </p:cNvSpPr>
            <p:nvPr/>
          </p:nvSpPr>
          <p:spPr bwMode="auto">
            <a:xfrm>
              <a:off x="3168" y="264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2</a:t>
              </a:r>
            </a:p>
          </p:txBody>
        </p:sp>
        <p:sp>
          <p:nvSpPr>
            <p:cNvPr id="19479" name="Text Box 23"/>
            <p:cNvSpPr txBox="1">
              <a:spLocks noChangeArrowheads="1"/>
            </p:cNvSpPr>
            <p:nvPr/>
          </p:nvSpPr>
          <p:spPr bwMode="auto">
            <a:xfrm>
              <a:off x="1776" y="201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7</a:t>
              </a:r>
            </a:p>
          </p:txBody>
        </p:sp>
        <p:sp>
          <p:nvSpPr>
            <p:cNvPr id="19480" name="Text Box 24"/>
            <p:cNvSpPr txBox="1">
              <a:spLocks noChangeArrowheads="1"/>
            </p:cNvSpPr>
            <p:nvPr/>
          </p:nvSpPr>
          <p:spPr bwMode="auto">
            <a:xfrm>
              <a:off x="1536" y="25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1" name="Text Box 25"/>
            <p:cNvSpPr txBox="1">
              <a:spLocks noChangeArrowheads="1"/>
            </p:cNvSpPr>
            <p:nvPr/>
          </p:nvSpPr>
          <p:spPr bwMode="auto">
            <a:xfrm>
              <a:off x="2592" y="2352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2" name="Text Box 26"/>
            <p:cNvSpPr txBox="1">
              <a:spLocks noChangeArrowheads="1"/>
            </p:cNvSpPr>
            <p:nvPr/>
          </p:nvSpPr>
          <p:spPr bwMode="auto">
            <a:xfrm>
              <a:off x="2064" y="1344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3024" y="129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6</a:t>
              </a:r>
            </a:p>
          </p:txBody>
        </p:sp>
        <p:sp>
          <p:nvSpPr>
            <p:cNvPr id="19484" name="Text Box 28"/>
            <p:cNvSpPr txBox="1">
              <a:spLocks noChangeArrowheads="1"/>
            </p:cNvSpPr>
            <p:nvPr/>
          </p:nvSpPr>
          <p:spPr bwMode="auto">
            <a:xfrm>
              <a:off x="3648" y="120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4</a:t>
              </a:r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2496" y="57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5</a:t>
              </a:r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1392" y="105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3</a:t>
              </a:r>
            </a:p>
          </p:txBody>
        </p:sp>
        <p:sp>
          <p:nvSpPr>
            <p:cNvPr id="19487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GB"/>
                <a:t>8</a:t>
              </a:r>
            </a:p>
          </p:txBody>
        </p:sp>
      </p:grpSp>
      <p:sp>
        <p:nvSpPr>
          <p:cNvPr id="28704" name="Line 32"/>
          <p:cNvSpPr>
            <a:spLocks noChangeShapeType="1"/>
          </p:cNvSpPr>
          <p:nvPr/>
        </p:nvSpPr>
        <p:spPr bwMode="auto">
          <a:xfrm flipV="1">
            <a:off x="3059113" y="3933825"/>
            <a:ext cx="2438400" cy="1905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570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70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6011863" y="1125538"/>
            <a:ext cx="2881312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  <a:endParaRPr lang="en-US" sz="2000" b="0" dirty="0" smtClean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 smtClean="0">
                <a:latin typeface="Arial" charset="0"/>
              </a:rPr>
              <a:t>minimum cost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</a:t>
            </a:r>
            <a:r>
              <a:rPr lang="en-US" sz="2000" b="0" dirty="0" smtClean="0">
                <a:latin typeface="Arial" charset="0"/>
              </a:rPr>
              <a:t>that does </a:t>
            </a:r>
            <a:r>
              <a:rPr lang="en-US" sz="2000" b="0" dirty="0">
                <a:latin typeface="Arial" charset="0"/>
              </a:rPr>
              <a:t>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AB  3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0484" name="Group 39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0486" name="Group 38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0488" name="Line 3"/>
              <p:cNvSpPr>
                <a:spLocks noChangeShapeType="1"/>
              </p:cNvSpPr>
              <p:nvPr/>
            </p:nvSpPr>
            <p:spPr bwMode="auto">
              <a:xfrm flipV="1">
                <a:off x="583" y="1359"/>
                <a:ext cx="816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89" name="Line 4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0" name="Line 5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6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7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4" name="Line 9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6" name="Line 11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7" name="Line 12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8" name="Text Box 13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0499" name="Text Box 14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0500" name="Text Box 15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0501" name="Text Box 16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0502" name="Text Box 17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0503" name="Text Box 18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0504" name="Text Box 19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0505" name="Text Box 20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0506" name="Text Box 21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07" name="Text Box 22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08" name="Text Box 23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0509" name="Text Box 24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0510" name="Text Box 25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0511" name="Text Box 26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0512" name="Text Box 27"/>
              <p:cNvSpPr txBox="1">
                <a:spLocks noChangeArrowheads="1"/>
              </p:cNvSpPr>
              <p:nvPr/>
            </p:nvSpPr>
            <p:spPr bwMode="auto">
              <a:xfrm>
                <a:off x="823" y="155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0513" name="Text Box 28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0487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908050" y="2146300"/>
            <a:ext cx="1312863" cy="177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35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77" grpId="0"/>
      <p:bldP spid="2767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CD  4</a:t>
            </a:r>
            <a:r>
              <a:rPr lang="en-GB" sz="2000" b="0" dirty="0">
                <a:latin typeface="Arial" charset="0"/>
              </a:rPr>
              <a:t> (or AE  4)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1508" name="Group 35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sp>
          <p:nvSpPr>
            <p:cNvPr id="21510" name="Line 4"/>
            <p:cNvSpPr>
              <a:spLocks noChangeShapeType="1"/>
            </p:cNvSpPr>
            <p:nvPr/>
          </p:nvSpPr>
          <p:spPr bwMode="auto">
            <a:xfrm flipV="1">
              <a:off x="567" y="1344"/>
              <a:ext cx="816" cy="110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511" name="Group 3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1513" name="Line 8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4" name="Line 9"/>
              <p:cNvSpPr>
                <a:spLocks noChangeShapeType="1"/>
              </p:cNvSpPr>
              <p:nvPr/>
            </p:nvSpPr>
            <p:spPr bwMode="auto">
              <a:xfrm>
                <a:off x="2743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5" name="Line 10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6" name="Line 11"/>
              <p:cNvSpPr>
                <a:spLocks noChangeShapeType="1"/>
              </p:cNvSpPr>
              <p:nvPr/>
            </p:nvSpPr>
            <p:spPr bwMode="auto">
              <a:xfrm>
                <a:off x="2119" y="2463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7" name="Line 12"/>
              <p:cNvSpPr>
                <a:spLocks noChangeShapeType="1"/>
              </p:cNvSpPr>
              <p:nvPr/>
            </p:nvSpPr>
            <p:spPr bwMode="auto">
              <a:xfrm>
                <a:off x="1399" y="1359"/>
                <a:ext cx="720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8" name="Line 13"/>
              <p:cNvSpPr>
                <a:spLocks noChangeShapeType="1"/>
              </p:cNvSpPr>
              <p:nvPr/>
            </p:nvSpPr>
            <p:spPr bwMode="auto">
              <a:xfrm flipV="1">
                <a:off x="2119" y="1359"/>
                <a:ext cx="624" cy="11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19" name="Line 14"/>
              <p:cNvSpPr>
                <a:spLocks noChangeShapeType="1"/>
              </p:cNvSpPr>
              <p:nvPr/>
            </p:nvSpPr>
            <p:spPr bwMode="auto">
              <a:xfrm>
                <a:off x="583" y="2463"/>
                <a:ext cx="1344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0" name="Line 15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92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1" name="Line 16"/>
              <p:cNvSpPr>
                <a:spLocks noChangeShapeType="1"/>
              </p:cNvSpPr>
              <p:nvPr/>
            </p:nvSpPr>
            <p:spPr bwMode="auto">
              <a:xfrm flipV="1">
                <a:off x="1927" y="2463"/>
                <a:ext cx="1536" cy="1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2" name="Text Box 17"/>
              <p:cNvSpPr txBox="1">
                <a:spLocks noChangeArrowheads="1"/>
              </p:cNvSpPr>
              <p:nvPr/>
            </p:nvSpPr>
            <p:spPr bwMode="auto">
              <a:xfrm>
                <a:off x="295" y="23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A</a:t>
                </a:r>
              </a:p>
            </p:txBody>
          </p:sp>
          <p:sp>
            <p:nvSpPr>
              <p:cNvPr id="21523" name="Text Box 18"/>
              <p:cNvSpPr txBox="1">
                <a:spLocks noChangeArrowheads="1"/>
              </p:cNvSpPr>
              <p:nvPr/>
            </p:nvSpPr>
            <p:spPr bwMode="auto">
              <a:xfrm>
                <a:off x="2119" y="2463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F</a:t>
                </a:r>
              </a:p>
            </p:txBody>
          </p:sp>
          <p:sp>
            <p:nvSpPr>
              <p:cNvPr id="21524" name="Text Box 19"/>
              <p:cNvSpPr txBox="1">
                <a:spLocks noChangeArrowheads="1"/>
              </p:cNvSpPr>
              <p:nvPr/>
            </p:nvSpPr>
            <p:spPr bwMode="auto">
              <a:xfrm>
                <a:off x="1159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B</a:t>
                </a:r>
              </a:p>
            </p:txBody>
          </p:sp>
          <p:sp>
            <p:nvSpPr>
              <p:cNvPr id="21525" name="Text Box 20"/>
              <p:cNvSpPr txBox="1">
                <a:spLocks noChangeArrowheads="1"/>
              </p:cNvSpPr>
              <p:nvPr/>
            </p:nvSpPr>
            <p:spPr bwMode="auto">
              <a:xfrm>
                <a:off x="2743" y="116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C</a:t>
                </a:r>
              </a:p>
            </p:txBody>
          </p:sp>
          <p:sp>
            <p:nvSpPr>
              <p:cNvPr id="21526" name="Text Box 21"/>
              <p:cNvSpPr txBox="1">
                <a:spLocks noChangeArrowheads="1"/>
              </p:cNvSpPr>
              <p:nvPr/>
            </p:nvSpPr>
            <p:spPr bwMode="auto">
              <a:xfrm>
                <a:off x="3463" y="241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D</a:t>
                </a:r>
              </a:p>
            </p:txBody>
          </p:sp>
          <p:sp>
            <p:nvSpPr>
              <p:cNvPr id="21527" name="Text Box 22"/>
              <p:cNvSpPr txBox="1">
                <a:spLocks noChangeArrowheads="1"/>
              </p:cNvSpPr>
              <p:nvPr/>
            </p:nvSpPr>
            <p:spPr bwMode="auto">
              <a:xfrm>
                <a:off x="1783" y="37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E</a:t>
                </a:r>
              </a:p>
            </p:txBody>
          </p:sp>
          <p:sp>
            <p:nvSpPr>
              <p:cNvPr id="21528" name="Text Box 23"/>
              <p:cNvSpPr txBox="1">
                <a:spLocks noChangeArrowheads="1"/>
              </p:cNvSpPr>
              <p:nvPr/>
            </p:nvSpPr>
            <p:spPr bwMode="auto">
              <a:xfrm>
                <a:off x="2599" y="313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2</a:t>
                </a:r>
              </a:p>
            </p:txBody>
          </p:sp>
          <p:sp>
            <p:nvSpPr>
              <p:cNvPr id="21529" name="Text Box 24"/>
              <p:cNvSpPr txBox="1">
                <a:spLocks noChangeArrowheads="1"/>
              </p:cNvSpPr>
              <p:nvPr/>
            </p:nvSpPr>
            <p:spPr bwMode="auto">
              <a:xfrm>
                <a:off x="1207" y="251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7</a:t>
                </a:r>
              </a:p>
            </p:txBody>
          </p:sp>
          <p:sp>
            <p:nvSpPr>
              <p:cNvPr id="21530" name="Text Box 25"/>
              <p:cNvSpPr txBox="1">
                <a:spLocks noChangeArrowheads="1"/>
              </p:cNvSpPr>
              <p:nvPr/>
            </p:nvSpPr>
            <p:spPr bwMode="auto">
              <a:xfrm>
                <a:off x="967" y="30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1" name="Text Box 26"/>
              <p:cNvSpPr txBox="1">
                <a:spLocks noChangeArrowheads="1"/>
              </p:cNvSpPr>
              <p:nvPr/>
            </p:nvSpPr>
            <p:spPr bwMode="auto">
              <a:xfrm>
                <a:off x="2023" y="2847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2" name="Text Box 27"/>
              <p:cNvSpPr txBox="1">
                <a:spLocks noChangeArrowheads="1"/>
              </p:cNvSpPr>
              <p:nvPr/>
            </p:nvSpPr>
            <p:spPr bwMode="auto">
              <a:xfrm>
                <a:off x="1495" y="1839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  <p:sp>
            <p:nvSpPr>
              <p:cNvPr id="21533" name="Text Box 28"/>
              <p:cNvSpPr txBox="1">
                <a:spLocks noChangeArrowheads="1"/>
              </p:cNvSpPr>
              <p:nvPr/>
            </p:nvSpPr>
            <p:spPr bwMode="auto">
              <a:xfrm>
                <a:off x="2455" y="179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6</a:t>
                </a:r>
              </a:p>
            </p:txBody>
          </p:sp>
          <p:sp>
            <p:nvSpPr>
              <p:cNvPr id="21534" name="Text Box 29"/>
              <p:cNvSpPr txBox="1">
                <a:spLocks noChangeArrowheads="1"/>
              </p:cNvSpPr>
              <p:nvPr/>
            </p:nvSpPr>
            <p:spPr bwMode="auto">
              <a:xfrm>
                <a:off x="3079" y="169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4</a:t>
                </a:r>
              </a:p>
            </p:txBody>
          </p:sp>
          <p:sp>
            <p:nvSpPr>
              <p:cNvPr id="21535" name="Text Box 30"/>
              <p:cNvSpPr txBox="1">
                <a:spLocks noChangeArrowheads="1"/>
              </p:cNvSpPr>
              <p:nvPr/>
            </p:nvSpPr>
            <p:spPr bwMode="auto">
              <a:xfrm>
                <a:off x="1927" y="1071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5</a:t>
                </a:r>
              </a:p>
            </p:txBody>
          </p:sp>
          <p:sp>
            <p:nvSpPr>
              <p:cNvPr id="21536" name="Text Box 31"/>
              <p:cNvSpPr txBox="1">
                <a:spLocks noChangeArrowheads="1"/>
              </p:cNvSpPr>
              <p:nvPr/>
            </p:nvSpPr>
            <p:spPr bwMode="auto">
              <a:xfrm>
                <a:off x="839" y="1570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3</a:t>
                </a:r>
              </a:p>
            </p:txBody>
          </p:sp>
          <p:sp>
            <p:nvSpPr>
              <p:cNvPr id="21537" name="Text Box 32"/>
              <p:cNvSpPr txBox="1">
                <a:spLocks noChangeArrowheads="1"/>
              </p:cNvSpPr>
              <p:nvPr/>
            </p:nvSpPr>
            <p:spPr bwMode="auto">
              <a:xfrm>
                <a:off x="2551" y="2175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charset="0"/>
                    <a:ea typeface="ＭＳ Ｐゴシック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GB"/>
                  <a:t>8</a:t>
                </a:r>
              </a:p>
            </p:txBody>
          </p:sp>
        </p:grpSp>
        <p:sp>
          <p:nvSpPr>
            <p:cNvPr id="21512" name="Line 33"/>
            <p:cNvSpPr>
              <a:spLocks noChangeShapeType="1"/>
            </p:cNvSpPr>
            <p:nvPr/>
          </p:nvSpPr>
          <p:spPr bwMode="auto">
            <a:xfrm flipV="1">
              <a:off x="1927" y="2478"/>
              <a:ext cx="1536" cy="120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4356100" y="2133600"/>
            <a:ext cx="1152525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806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  <p:bldP spid="2973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AE  4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2532" name="Group 34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2534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sp>
            <p:nvSpPr>
              <p:cNvPr id="22536" name="Line 5"/>
              <p:cNvSpPr>
                <a:spLocks noChangeShapeType="1"/>
              </p:cNvSpPr>
              <p:nvPr/>
            </p:nvSpPr>
            <p:spPr bwMode="auto">
              <a:xfrm flipV="1">
                <a:off x="567" y="1344"/>
                <a:ext cx="816" cy="1109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2537" name="Group 6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2539" name="Line 7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0" name="Line 8"/>
                <p:cNvSpPr>
                  <a:spLocks noChangeShapeType="1"/>
                </p:cNvSpPr>
                <p:nvPr/>
              </p:nvSpPr>
              <p:spPr bwMode="auto">
                <a:xfrm>
                  <a:off x="2743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1" name="Line 9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5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2" name="Line 10"/>
                <p:cNvSpPr>
                  <a:spLocks noChangeShapeType="1"/>
                </p:cNvSpPr>
                <p:nvPr/>
              </p:nvSpPr>
              <p:spPr bwMode="auto">
                <a:xfrm>
                  <a:off x="2119" y="2463"/>
                  <a:ext cx="134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3" name="Line 11"/>
                <p:cNvSpPr>
                  <a:spLocks noChangeShapeType="1"/>
                </p:cNvSpPr>
                <p:nvPr/>
              </p:nvSpPr>
              <p:spPr bwMode="auto">
                <a:xfrm>
                  <a:off x="1399" y="1359"/>
                  <a:ext cx="720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4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119" y="1359"/>
                  <a:ext cx="624" cy="11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5" name="Line 13"/>
                <p:cNvSpPr>
                  <a:spLocks noChangeShapeType="1"/>
                </p:cNvSpPr>
                <p:nvPr/>
              </p:nvSpPr>
              <p:spPr bwMode="auto">
                <a:xfrm>
                  <a:off x="583" y="2463"/>
                  <a:ext cx="1344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6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92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1927" y="2463"/>
                  <a:ext cx="1536" cy="12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548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95" y="23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A</a:t>
                  </a:r>
                </a:p>
              </p:txBody>
            </p:sp>
            <p:sp>
              <p:nvSpPr>
                <p:cNvPr id="2254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119" y="2463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F</a:t>
                  </a:r>
                </a:p>
              </p:txBody>
            </p:sp>
            <p:sp>
              <p:nvSpPr>
                <p:cNvPr id="22550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159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B</a:t>
                  </a:r>
                </a:p>
              </p:txBody>
            </p:sp>
            <p:sp>
              <p:nvSpPr>
                <p:cNvPr id="2255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743" y="116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C</a:t>
                  </a:r>
                </a:p>
              </p:txBody>
            </p:sp>
            <p:sp>
              <p:nvSpPr>
                <p:cNvPr id="2255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63" y="241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D</a:t>
                  </a:r>
                </a:p>
              </p:txBody>
            </p:sp>
            <p:sp>
              <p:nvSpPr>
                <p:cNvPr id="2255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83" y="37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E</a:t>
                  </a:r>
                </a:p>
              </p:txBody>
            </p:sp>
            <p:sp>
              <p:nvSpPr>
                <p:cNvPr id="22554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599" y="313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2</a:t>
                  </a:r>
                </a:p>
              </p:txBody>
            </p:sp>
            <p:sp>
              <p:nvSpPr>
                <p:cNvPr id="22555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7" y="251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7</a:t>
                  </a:r>
                </a:p>
              </p:txBody>
            </p:sp>
            <p:sp>
              <p:nvSpPr>
                <p:cNvPr id="2255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7" y="30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5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023" y="2847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495" y="1839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  <p:sp>
              <p:nvSpPr>
                <p:cNvPr id="22559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2455" y="179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6</a:t>
                  </a:r>
                </a:p>
              </p:txBody>
            </p:sp>
            <p:sp>
              <p:nvSpPr>
                <p:cNvPr id="22560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079" y="169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4</a:t>
                  </a:r>
                </a:p>
              </p:txBody>
            </p:sp>
            <p:sp>
              <p:nvSpPr>
                <p:cNvPr id="22561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1927" y="1071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5</a:t>
                  </a:r>
                </a:p>
              </p:txBody>
            </p:sp>
            <p:sp>
              <p:nvSpPr>
                <p:cNvPr id="2256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39" y="1570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3</a:t>
                  </a:r>
                </a:p>
              </p:txBody>
            </p:sp>
            <p:sp>
              <p:nvSpPr>
                <p:cNvPr id="22563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551" y="2175"/>
                  <a:ext cx="288" cy="28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  <a:cs typeface="ＭＳ Ｐゴシック" charset="0"/>
                    </a:defRPr>
                  </a:lvl1pPr>
                  <a:lvl2pPr marL="37931725" indent="-37474525"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2pPr>
                  <a:lvl3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3pPr>
                  <a:lvl4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4pPr>
                  <a:lvl5pPr eaLnBrk="0" hangingPunct="0"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5pPr>
                  <a:lvl6pPr marL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6pPr>
                  <a:lvl7pPr marL="9144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7pPr>
                  <a:lvl8pPr marL="1371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8pPr>
                  <a:lvl9pPr marL="18288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charset="0"/>
                      <a:ea typeface="ＭＳ Ｐゴシック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GB"/>
                    <a:t>8</a:t>
                  </a:r>
                </a:p>
              </p:txBody>
            </p:sp>
          </p:grpSp>
          <p:sp>
            <p:nvSpPr>
              <p:cNvPr id="22538" name="Line 32"/>
              <p:cNvSpPr>
                <a:spLocks noChangeShapeType="1"/>
              </p:cNvSpPr>
              <p:nvPr/>
            </p:nvSpPr>
            <p:spPr bwMode="auto">
              <a:xfrm flipV="1">
                <a:off x="1927" y="2478"/>
                <a:ext cx="1536" cy="1200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5" name="Line 33"/>
            <p:cNvSpPr>
              <a:spLocks noChangeShapeType="1"/>
            </p:cNvSpPr>
            <p:nvPr/>
          </p:nvSpPr>
          <p:spPr bwMode="auto">
            <a:xfrm>
              <a:off x="2744" y="1344"/>
              <a:ext cx="726" cy="1134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900113" y="3860800"/>
            <a:ext cx="2159000" cy="19446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5713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55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6011863" y="1125538"/>
            <a:ext cx="288131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Select the next 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minimum cost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edge that does not</a:t>
            </a:r>
          </a:p>
          <a:p>
            <a:pPr>
              <a:buFont typeface="Verdana" charset="0"/>
              <a:buNone/>
            </a:pPr>
            <a:r>
              <a:rPr lang="en-US" sz="2000" b="0" dirty="0">
                <a:latin typeface="Arial" charset="0"/>
              </a:rPr>
              <a:t>create a cycle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BC  5 – forms a cycle</a:t>
            </a:r>
          </a:p>
          <a:p>
            <a:pPr eaLnBrk="1" hangingPunct="1"/>
            <a:r>
              <a:rPr lang="en-GB" sz="2000" b="0" dirty="0">
                <a:solidFill>
                  <a:srgbClr val="FF0000"/>
                </a:solidFill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3556" name="Group 36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3558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3560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sp>
              <p:nvSpPr>
                <p:cNvPr id="23562" name="Line 6"/>
                <p:cNvSpPr>
                  <a:spLocks noChangeShapeType="1"/>
                </p:cNvSpPr>
                <p:nvPr/>
              </p:nvSpPr>
              <p:spPr bwMode="auto">
                <a:xfrm flipV="1">
                  <a:off x="567" y="1344"/>
                  <a:ext cx="816" cy="1109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3563" name="Group 7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3565" name="Line 8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6" name="Line 9"/>
                  <p:cNvSpPr>
                    <a:spLocks noChangeShapeType="1"/>
                  </p:cNvSpPr>
                  <p:nvPr/>
                </p:nvSpPr>
                <p:spPr bwMode="auto">
                  <a:xfrm>
                    <a:off x="2743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7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536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8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119" y="2463"/>
                    <a:ext cx="1344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69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1399" y="1359"/>
                    <a:ext cx="720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0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9" y="1359"/>
                    <a:ext cx="624" cy="110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1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583" y="2463"/>
                    <a:ext cx="1344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2" name="Line 1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92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3" name="Line 1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63"/>
                    <a:ext cx="1536" cy="120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574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5" y="23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A</a:t>
                    </a:r>
                  </a:p>
                </p:txBody>
              </p:sp>
              <p:sp>
                <p:nvSpPr>
                  <p:cNvPr id="23575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119" y="2463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F</a:t>
                    </a:r>
                  </a:p>
                </p:txBody>
              </p:sp>
              <p:sp>
                <p:nvSpPr>
                  <p:cNvPr id="2357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159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B</a:t>
                    </a:r>
                  </a:p>
                </p:txBody>
              </p:sp>
              <p:sp>
                <p:nvSpPr>
                  <p:cNvPr id="23577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43" y="116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C</a:t>
                    </a:r>
                  </a:p>
                </p:txBody>
              </p:sp>
              <p:sp>
                <p:nvSpPr>
                  <p:cNvPr id="23578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463" y="241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D</a:t>
                    </a:r>
                  </a:p>
                </p:txBody>
              </p:sp>
              <p:sp>
                <p:nvSpPr>
                  <p:cNvPr id="23579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3" y="37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E</a:t>
                    </a:r>
                  </a:p>
                </p:txBody>
              </p:sp>
              <p:sp>
                <p:nvSpPr>
                  <p:cNvPr id="23580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99" y="313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2</a:t>
                    </a:r>
                  </a:p>
                </p:txBody>
              </p:sp>
              <p:sp>
                <p:nvSpPr>
                  <p:cNvPr id="23581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07" y="251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7</a:t>
                    </a:r>
                  </a:p>
                </p:txBody>
              </p:sp>
              <p:sp>
                <p:nvSpPr>
                  <p:cNvPr id="23582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67" y="30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023" y="2847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4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95" y="1839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  <p:sp>
                <p:nvSpPr>
                  <p:cNvPr id="23585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455" y="179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6</a:t>
                    </a:r>
                  </a:p>
                </p:txBody>
              </p:sp>
              <p:sp>
                <p:nvSpPr>
                  <p:cNvPr id="23586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79" y="169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4</a:t>
                    </a:r>
                  </a:p>
                </p:txBody>
              </p:sp>
              <p:sp>
                <p:nvSpPr>
                  <p:cNvPr id="2358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7" y="1071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5</a:t>
                    </a:r>
                  </a:p>
                </p:txBody>
              </p:sp>
              <p:sp>
                <p:nvSpPr>
                  <p:cNvPr id="23588" name="Text Box 3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839" y="1570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3</a:t>
                    </a:r>
                  </a:p>
                </p:txBody>
              </p:sp>
              <p:sp>
                <p:nvSpPr>
                  <p:cNvPr id="23589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551" y="2175"/>
                    <a:ext cx="288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  <a:cs typeface="ＭＳ Ｐゴシック" charset="0"/>
                      </a:defRPr>
                    </a:lvl1pPr>
                    <a:lvl2pPr marL="37931725" indent="-37474525"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2pPr>
                    <a:lvl3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3pPr>
                    <a:lvl4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4pPr>
                    <a:lvl5pPr eaLnBrk="0" hangingPunct="0"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5pPr>
                    <a:lvl6pPr marL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6pPr>
                    <a:lvl7pPr marL="9144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7pPr>
                    <a:lvl8pPr marL="1371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8pPr>
                    <a:lvl9pPr marL="18288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charset="0"/>
                        <a:ea typeface="ＭＳ Ｐゴシック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GB"/>
                      <a:t>8</a:t>
                    </a:r>
                  </a:p>
                </p:txBody>
              </p:sp>
            </p:grpSp>
            <p:sp>
              <p:nvSpPr>
                <p:cNvPr id="23564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1927" y="2478"/>
                  <a:ext cx="1536" cy="1200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561" name="Line 34"/>
              <p:cNvSpPr>
                <a:spLocks noChangeShapeType="1"/>
              </p:cNvSpPr>
              <p:nvPr/>
            </p:nvSpPr>
            <p:spPr bwMode="auto">
              <a:xfrm>
                <a:off x="2744" y="1344"/>
                <a:ext cx="726" cy="1134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59" name="Line 35"/>
            <p:cNvSpPr>
              <a:spLocks noChangeShapeType="1"/>
            </p:cNvSpPr>
            <p:nvPr/>
          </p:nvSpPr>
          <p:spPr bwMode="auto">
            <a:xfrm>
              <a:off x="567" y="2432"/>
              <a:ext cx="1360" cy="1225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81" name="Line 37"/>
          <p:cNvSpPr>
            <a:spLocks noChangeShapeType="1"/>
          </p:cNvSpPr>
          <p:nvPr/>
        </p:nvSpPr>
        <p:spPr bwMode="auto">
          <a:xfrm flipH="1">
            <a:off x="3059113" y="3933825"/>
            <a:ext cx="288925" cy="1871663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50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81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6011863" y="1143000"/>
            <a:ext cx="2881312" cy="435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All vertices have been</a:t>
            </a:r>
          </a:p>
          <a:p>
            <a:pPr>
              <a:buFont typeface="Times New Roman" charset="0"/>
              <a:buNone/>
            </a:pPr>
            <a:r>
              <a:rPr lang="en-US" sz="2000" b="0" dirty="0">
                <a:latin typeface="Arial" charset="0"/>
              </a:rPr>
              <a:t>connected.</a:t>
            </a:r>
          </a:p>
          <a:p>
            <a:pPr>
              <a:buFont typeface="Times New Roman" charset="0"/>
              <a:buNone/>
            </a:pPr>
            <a:endParaRPr lang="en-GB" sz="2000" b="0" dirty="0">
              <a:latin typeface="Arial" charset="0"/>
            </a:endParaRPr>
          </a:p>
          <a:p>
            <a:pPr>
              <a:buFont typeface="Times New Roman" charset="0"/>
              <a:buNone/>
            </a:pPr>
            <a:r>
              <a:rPr lang="en-GB" sz="2000" b="0" dirty="0">
                <a:latin typeface="Arial" charset="0"/>
              </a:rPr>
              <a:t>The solution is</a:t>
            </a:r>
            <a:endParaRPr lang="en-US" sz="2000" b="0" dirty="0">
              <a:latin typeface="Arial" charset="0"/>
            </a:endParaRPr>
          </a:p>
          <a:p>
            <a:pPr>
              <a:buFont typeface="Verdana" charset="0"/>
              <a:buNone/>
            </a:pPr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ED  2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AB  3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CD  4 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AE  4</a:t>
            </a:r>
          </a:p>
          <a:p>
            <a:pPr eaLnBrk="1" hangingPunct="1"/>
            <a:r>
              <a:rPr lang="en-GB" sz="2000" b="0" dirty="0">
                <a:latin typeface="Arial" charset="0"/>
              </a:rPr>
              <a:t>EF  5</a:t>
            </a: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endParaRPr lang="en-GB" sz="2000" b="0" dirty="0">
              <a:latin typeface="Arial" charset="0"/>
            </a:endParaRPr>
          </a:p>
          <a:p>
            <a:pPr eaLnBrk="1" hangingPunct="1"/>
            <a:r>
              <a:rPr lang="en-GB" sz="2000" b="0" dirty="0">
                <a:latin typeface="Arial" charset="0"/>
              </a:rPr>
              <a:t>Total weight of tree: 18</a:t>
            </a:r>
          </a:p>
          <a:p>
            <a:pPr eaLnBrk="1" hangingPunct="1"/>
            <a:endParaRPr lang="en-US" sz="2000" b="0" dirty="0">
              <a:latin typeface="Arial" charset="0"/>
            </a:endParaRPr>
          </a:p>
        </p:txBody>
      </p:sp>
      <p:grpSp>
        <p:nvGrpSpPr>
          <p:cNvPr id="24580" name="Group 38"/>
          <p:cNvGrpSpPr>
            <a:grpSpLocks/>
          </p:cNvGrpSpPr>
          <p:nvPr/>
        </p:nvGrpSpPr>
        <p:grpSpPr bwMode="auto">
          <a:xfrm>
            <a:off x="468313" y="1700213"/>
            <a:ext cx="5486400" cy="4648200"/>
            <a:chOff x="295" y="1071"/>
            <a:chExt cx="3456" cy="2928"/>
          </a:xfrm>
        </p:grpSpPr>
        <p:grpSp>
          <p:nvGrpSpPr>
            <p:cNvPr id="24581" name="Group 4"/>
            <p:cNvGrpSpPr>
              <a:grpSpLocks/>
            </p:cNvGrpSpPr>
            <p:nvPr/>
          </p:nvGrpSpPr>
          <p:grpSpPr bwMode="auto">
            <a:xfrm>
              <a:off x="295" y="1071"/>
              <a:ext cx="3456" cy="2928"/>
              <a:chOff x="295" y="1071"/>
              <a:chExt cx="3456" cy="2928"/>
            </a:xfrm>
          </p:grpSpPr>
          <p:grpSp>
            <p:nvGrpSpPr>
              <p:cNvPr id="24583" name="Group 5"/>
              <p:cNvGrpSpPr>
                <a:grpSpLocks/>
              </p:cNvGrpSpPr>
              <p:nvPr/>
            </p:nvGrpSpPr>
            <p:grpSpPr bwMode="auto">
              <a:xfrm>
                <a:off x="295" y="1071"/>
                <a:ext cx="3456" cy="2928"/>
                <a:chOff x="295" y="1071"/>
                <a:chExt cx="3456" cy="2928"/>
              </a:xfrm>
            </p:grpSpPr>
            <p:grpSp>
              <p:nvGrpSpPr>
                <p:cNvPr id="24585" name="Group 6"/>
                <p:cNvGrpSpPr>
                  <a:grpSpLocks/>
                </p:cNvGrpSpPr>
                <p:nvPr/>
              </p:nvGrpSpPr>
              <p:grpSpPr bwMode="auto">
                <a:xfrm>
                  <a:off x="295" y="1071"/>
                  <a:ext cx="3456" cy="2928"/>
                  <a:chOff x="295" y="1071"/>
                  <a:chExt cx="3456" cy="2928"/>
                </a:xfrm>
              </p:grpSpPr>
              <p:sp>
                <p:nvSpPr>
                  <p:cNvPr id="24587" name="Line 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67" y="1344"/>
                    <a:ext cx="816" cy="1109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grpSp>
                <p:nvGrpSpPr>
                  <p:cNvPr id="24588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95" y="1071"/>
                    <a:ext cx="3456" cy="2928"/>
                    <a:chOff x="295" y="1071"/>
                    <a:chExt cx="3456" cy="2928"/>
                  </a:xfrm>
                </p:grpSpPr>
                <p:sp>
                  <p:nvSpPr>
                    <p:cNvPr id="24590" name="Line 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1" name="Line 1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743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2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5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3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119" y="2463"/>
                      <a:ext cx="134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4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399" y="1359"/>
                      <a:ext cx="720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5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119" y="1359"/>
                      <a:ext cx="624" cy="1104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6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583" y="2463"/>
                      <a:ext cx="1344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7" name="Line 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92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8" name="Line 17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27" y="2463"/>
                      <a:ext cx="1536" cy="120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4599" name="Text Box 1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5" y="23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A</a:t>
                      </a:r>
                    </a:p>
                  </p:txBody>
                </p:sp>
                <p:sp>
                  <p:nvSpPr>
                    <p:cNvPr id="24600" name="Text Box 1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119" y="2463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F</a:t>
                      </a:r>
                    </a:p>
                  </p:txBody>
                </p:sp>
                <p:sp>
                  <p:nvSpPr>
                    <p:cNvPr id="24601" name="Text Box 2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159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B</a:t>
                      </a:r>
                    </a:p>
                  </p:txBody>
                </p:sp>
                <p:sp>
                  <p:nvSpPr>
                    <p:cNvPr id="24602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43" y="116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C</a:t>
                      </a:r>
                    </a:p>
                  </p:txBody>
                </p:sp>
                <p:sp>
                  <p:nvSpPr>
                    <p:cNvPr id="24603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463" y="241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D</a:t>
                      </a:r>
                    </a:p>
                  </p:txBody>
                </p:sp>
                <p:sp>
                  <p:nvSpPr>
                    <p:cNvPr id="24604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3" y="37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E</a:t>
                      </a:r>
                    </a:p>
                  </p:txBody>
                </p:sp>
                <p:sp>
                  <p:nvSpPr>
                    <p:cNvPr id="24605" name="Text Box 2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99" y="313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2</a:t>
                      </a:r>
                    </a:p>
                  </p:txBody>
                </p:sp>
                <p:sp>
                  <p:nvSpPr>
                    <p:cNvPr id="24606" name="Text Box 2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207" y="251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7</a:t>
                      </a:r>
                    </a:p>
                  </p:txBody>
                </p:sp>
                <p:sp>
                  <p:nvSpPr>
                    <p:cNvPr id="24607" name="Text Box 2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967" y="30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08" name="Text Box 27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23" y="2847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09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495" y="1839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  <p:sp>
                  <p:nvSpPr>
                    <p:cNvPr id="24610" name="Text Box 2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55" y="179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6</a:t>
                      </a:r>
                    </a:p>
                  </p:txBody>
                </p:sp>
                <p:sp>
                  <p:nvSpPr>
                    <p:cNvPr id="24611" name="Text Box 3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079" y="169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4</a:t>
                      </a:r>
                    </a:p>
                  </p:txBody>
                </p:sp>
                <p:sp>
                  <p:nvSpPr>
                    <p:cNvPr id="24612" name="Text Box 3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27" y="1071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5</a:t>
                      </a:r>
                    </a:p>
                  </p:txBody>
                </p:sp>
                <p:sp>
                  <p:nvSpPr>
                    <p:cNvPr id="24613" name="Text Box 3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39" y="1570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3</a:t>
                      </a:r>
                    </a:p>
                  </p:txBody>
                </p:sp>
                <p:sp>
                  <p:nvSpPr>
                    <p:cNvPr id="24614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51" y="2175"/>
                      <a:ext cx="288" cy="288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  <a:cs typeface="ＭＳ Ｐゴシック" charset="0"/>
                        </a:defRPr>
                      </a:lvl1pPr>
                      <a:lvl2pPr marL="37931725" indent="-37474525"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2pPr>
                      <a:lvl3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3pPr>
                      <a:lvl4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4pPr>
                      <a:lvl5pPr eaLnBrk="0" hangingPunct="0"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5pPr>
                      <a:lvl6pPr marL="4572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6pPr>
                      <a:lvl7pPr marL="9144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7pPr>
                      <a:lvl8pPr marL="1371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8pPr>
                      <a:lvl9pPr marL="18288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charset="0"/>
                          <a:ea typeface="ＭＳ Ｐゴシック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GB"/>
                        <a:t>8</a:t>
                      </a:r>
                    </a:p>
                  </p:txBody>
                </p:sp>
              </p:grpSp>
              <p:sp>
                <p:nvSpPr>
                  <p:cNvPr id="24589" name="Line 3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27" y="2478"/>
                    <a:ext cx="1536" cy="1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4586" name="Line 35"/>
                <p:cNvSpPr>
                  <a:spLocks noChangeShapeType="1"/>
                </p:cNvSpPr>
                <p:nvPr/>
              </p:nvSpPr>
              <p:spPr bwMode="auto">
                <a:xfrm>
                  <a:off x="2744" y="1344"/>
                  <a:ext cx="726" cy="1134"/>
                </a:xfrm>
                <a:prstGeom prst="line">
                  <a:avLst/>
                </a:prstGeom>
                <a:noFill/>
                <a:ln w="38100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4584" name="Line 36"/>
              <p:cNvSpPr>
                <a:spLocks noChangeShapeType="1"/>
              </p:cNvSpPr>
              <p:nvPr/>
            </p:nvSpPr>
            <p:spPr bwMode="auto">
              <a:xfrm>
                <a:off x="567" y="2432"/>
                <a:ext cx="1360" cy="1225"/>
              </a:xfrm>
              <a:prstGeom prst="line">
                <a:avLst/>
              </a:prstGeom>
              <a:noFill/>
              <a:ln w="38100">
                <a:solidFill>
                  <a:schemeClr val="accent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582" name="Line 37"/>
            <p:cNvSpPr>
              <a:spLocks noChangeShapeType="1"/>
            </p:cNvSpPr>
            <p:nvPr/>
          </p:nvSpPr>
          <p:spPr bwMode="auto">
            <a:xfrm flipH="1">
              <a:off x="1927" y="2478"/>
              <a:ext cx="182" cy="1179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827088" y="476250"/>
            <a:ext cx="72009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3200" b="0" dirty="0" err="1" smtClean="0">
                <a:latin typeface="+mj-lt"/>
              </a:rPr>
              <a:t>Kruskal</a:t>
            </a:r>
            <a:r>
              <a:rPr lang="en-US" sz="3200" b="0" dirty="0" smtClean="0">
                <a:latin typeface="+mj-lt"/>
              </a:rPr>
              <a:t>’</a:t>
            </a:r>
            <a:r>
              <a:rPr lang="en-GB" sz="3200" b="0" dirty="0" smtClean="0">
                <a:latin typeface="+mj-lt"/>
              </a:rPr>
              <a:t>s </a:t>
            </a:r>
            <a:r>
              <a:rPr lang="en-GB" sz="3200" b="0" dirty="0">
                <a:latin typeface="+mj-lt"/>
              </a:rPr>
              <a:t>Algorithm</a:t>
            </a:r>
            <a:endParaRPr lang="en-US" sz="3200" b="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CE0B5-4587-46C9-88FF-288BD15E3202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898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Done with graph algorithms!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Next lecture…</a:t>
            </a:r>
            <a:endParaRPr lang="en-US" sz="2400" dirty="0" smtClean="0"/>
          </a:p>
          <a:p>
            <a:r>
              <a:rPr lang="en-US" sz="2400" dirty="0" smtClean="0"/>
              <a:t>Sorting</a:t>
            </a:r>
          </a:p>
          <a:p>
            <a:r>
              <a:rPr lang="en-US" sz="2400" dirty="0" smtClean="0"/>
              <a:t>More sorting</a:t>
            </a:r>
          </a:p>
          <a:p>
            <a:r>
              <a:rPr lang="en-US" sz="2400" dirty="0" smtClean="0"/>
              <a:t>Even more sorting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>
                <a:sym typeface="Wingdings"/>
              </a:rPr>
              <a:t>	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72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11pm next Wednesday</a:t>
            </a:r>
          </a:p>
          <a:p>
            <a:r>
              <a:rPr lang="en-US" dirty="0" smtClean="0"/>
              <a:t>You may work with a partner</a:t>
            </a:r>
          </a:p>
          <a:p>
            <a:r>
              <a:rPr lang="en-US" dirty="0" smtClean="0"/>
              <a:t>Create graph representation in </a:t>
            </a:r>
            <a:r>
              <a:rPr lang="en-US" dirty="0" err="1" smtClean="0"/>
              <a:t>MyGraph.java</a:t>
            </a:r>
            <a:endParaRPr lang="en-US" dirty="0" smtClean="0"/>
          </a:p>
          <a:p>
            <a:pPr lvl="1"/>
            <a:r>
              <a:rPr lang="en-US" dirty="0" smtClean="0"/>
              <a:t>adjacency list or adjacency matrix</a:t>
            </a:r>
          </a:p>
          <a:p>
            <a:pPr lvl="1"/>
            <a:r>
              <a:rPr lang="en-US" dirty="0" smtClean="0"/>
              <a:t>don’t change constructor!</a:t>
            </a:r>
          </a:p>
          <a:p>
            <a:pPr lvl="1"/>
            <a:r>
              <a:rPr lang="en-US" dirty="0" smtClean="0"/>
              <a:t>deal with edge cases/exceptions as outlined in html</a:t>
            </a:r>
          </a:p>
          <a:p>
            <a:pPr lvl="1"/>
            <a:r>
              <a:rPr lang="en-US" dirty="0" smtClean="0"/>
              <a:t>probably want to use map to look up info about some vertex</a:t>
            </a:r>
          </a:p>
          <a:p>
            <a:r>
              <a:rPr lang="en-US" dirty="0" smtClean="0"/>
              <a:t>Compute </a:t>
            </a:r>
            <a:r>
              <a:rPr lang="en-US" dirty="0" err="1" smtClean="0"/>
              <a:t>shortestPath</a:t>
            </a:r>
            <a:r>
              <a:rPr lang="en-US" dirty="0" smtClean="0"/>
              <a:t>() using </a:t>
            </a:r>
            <a:r>
              <a:rPr lang="en-US" dirty="0" err="1" smtClean="0"/>
              <a:t>Dijkstra’s</a:t>
            </a:r>
            <a:endParaRPr lang="en-US" dirty="0" smtClean="0"/>
          </a:p>
          <a:p>
            <a:pPr lvl="1"/>
            <a:r>
              <a:rPr lang="en-US" dirty="0" smtClean="0"/>
              <a:t>not required to use priority queue to store un-explored vertices</a:t>
            </a:r>
          </a:p>
          <a:p>
            <a:pPr lvl="1"/>
            <a:r>
              <a:rPr lang="en-US" dirty="0"/>
              <a:t>use equals, not == to determine if same </a:t>
            </a:r>
            <a:r>
              <a:rPr lang="en-US" dirty="0" smtClean="0"/>
              <a:t>vertex, </a:t>
            </a:r>
            <a:r>
              <a:rPr lang="en-US" dirty="0" err="1" smtClean="0"/>
              <a:t>FindPaths</a:t>
            </a:r>
            <a:r>
              <a:rPr lang="en-US" dirty="0" smtClean="0"/>
              <a:t>() create copies of vertices</a:t>
            </a:r>
          </a:p>
          <a:p>
            <a:pPr lvl="1"/>
            <a:r>
              <a:rPr lang="en-US" dirty="0" smtClean="0"/>
              <a:t>finish </a:t>
            </a:r>
            <a:r>
              <a:rPr lang="en-US" dirty="0" err="1" smtClean="0"/>
              <a:t>FindPaths.java</a:t>
            </a:r>
            <a:r>
              <a:rPr lang="en-US" dirty="0" smtClean="0"/>
              <a:t> so it prints correct output</a:t>
            </a:r>
          </a:p>
          <a:p>
            <a:r>
              <a:rPr lang="en-US" dirty="0" smtClean="0"/>
              <a:t>Test </a:t>
            </a:r>
            <a:r>
              <a:rPr lang="en-US" smtClean="0"/>
              <a:t>and Readme</a:t>
            </a:r>
            <a:endParaRPr lang="en-US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99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different approaches</a:t>
            </a:r>
            <a:endParaRPr lang="en-US" dirty="0"/>
          </a:p>
        </p:txBody>
      </p:sp>
      <p:pic>
        <p:nvPicPr>
          <p:cNvPr id="7" name="Content Placeholder 6" descr="mst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" r="799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658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 Idea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mst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75289"/>
            <a:ext cx="7848600" cy="5201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238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vs. </a:t>
            </a:r>
            <a:r>
              <a:rPr lang="en-US" dirty="0" err="1" smtClean="0"/>
              <a:t>Dijkstra’s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Recall: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err="1"/>
              <a:t>Dijkstra</a:t>
            </a:r>
            <a:r>
              <a:rPr lang="en-US" dirty="0"/>
              <a:t> picked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to the source.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Prim’s pick the unknown vertex with smallest cost where 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cost </a:t>
            </a:r>
            <a:r>
              <a:rPr lang="en-US" dirty="0">
                <a:solidFill>
                  <a:srgbClr val="0000FF"/>
                </a:solidFill>
              </a:rPr>
              <a:t>= distance from this vertex to the known set </a:t>
            </a:r>
            <a:endParaRPr lang="en-US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/>
              <a:t>in other words</a:t>
            </a:r>
            <a:r>
              <a:rPr lang="en-US" dirty="0" smtClean="0"/>
              <a:t>, the </a:t>
            </a:r>
            <a:r>
              <a:rPr lang="en-US" dirty="0"/>
              <a:t>cost of the smallest edge connecting this vertex to the known </a:t>
            </a:r>
            <a:r>
              <a:rPr lang="en-US" dirty="0" smtClean="0"/>
              <a:t>set</a:t>
            </a:r>
            <a:r>
              <a:rPr lang="en-US" dirty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00FF"/>
                </a:solidFill>
              </a:rPr>
              <a:t>Otherwise identical </a:t>
            </a:r>
            <a:r>
              <a:rPr lang="en-US" dirty="0" smtClean="0">
                <a:solidFill>
                  <a:srgbClr val="0000FF"/>
                </a:solidFill>
                <a:sym typeface="Wingdings"/>
              </a:rPr>
              <a:t>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090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Prim’s Algorithm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For each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, set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 </a:t>
            </a:r>
            <a:r>
              <a:rPr lang="en-US" dirty="0" smtClean="0">
                <a:latin typeface="+mj-lt"/>
                <a:cs typeface="Courier New" pitchFamily="49" charset="0"/>
                <a:sym typeface="Symbol"/>
              </a:rPr>
              <a:t>and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Symbol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Symbol"/>
              </a:rPr>
              <a:t>v.known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 = false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Choose any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 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>
                <a:latin typeface="+mj-lt"/>
                <a:cs typeface="Courier New" pitchFamily="49" charset="0"/>
              </a:rPr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 set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=w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=v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While there are unknown nodes in the graph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Select the unknown node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with lowest cost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Mark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en-US" dirty="0" smtClean="0"/>
              <a:t> as known and add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(v,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to output</a:t>
            </a:r>
          </a:p>
          <a:p>
            <a:pPr marL="857250" lvl="1" indent="-457200">
              <a:buFont typeface="+mj-lt"/>
              <a:buAutoNum type="alphaLcParenR"/>
            </a:pPr>
            <a:r>
              <a:rPr lang="en-US" dirty="0" smtClean="0"/>
              <a:t>For each edge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v,u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dirty="0" smtClean="0"/>
              <a:t> with weight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dirty="0" smtClean="0"/>
              <a:t>,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if(w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857250" lvl="1" indent="-457200">
              <a:buNone/>
            </a:pPr>
            <a:r>
              <a:rPr lang="en-US" dirty="0" smtClean="0"/>
              <a:t>		   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u.cost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w;</a:t>
            </a:r>
          </a:p>
          <a:p>
            <a:pPr marL="857250" lvl="1" indent="-45720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u.prev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v;</a:t>
            </a:r>
          </a:p>
          <a:p>
            <a:pPr marL="857250" lvl="1" indent="-457200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857250" lvl="1" indent="-4572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371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914400" y="15890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A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590800" y="15128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B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762000" y="28082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C</a:t>
            </a:r>
            <a:endParaRPr lang="en-US" sz="20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362200" y="2579687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676400" y="36576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F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657600" y="22098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/>
              <a:t>E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505200" y="3200400"/>
            <a:ext cx="381000" cy="3810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/>
              <a:t>G</a:t>
            </a:r>
          </a:p>
        </p:txBody>
      </p:sp>
      <p:cxnSp>
        <p:nvCxnSpPr>
          <p:cNvPr id="14" name="AutoShape 24"/>
          <p:cNvCxnSpPr>
            <a:cxnSpLocks noChangeShapeType="1"/>
            <a:stCxn id="7" idx="3"/>
            <a:endCxn id="9" idx="0"/>
          </p:cNvCxnSpPr>
          <p:nvPr/>
        </p:nvCxnSpPr>
        <p:spPr bwMode="auto">
          <a:xfrm flipH="1">
            <a:off x="952500" y="1924050"/>
            <a:ext cx="17463" cy="874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5" name="AutoShape 26"/>
          <p:cNvCxnSpPr>
            <a:cxnSpLocks noChangeShapeType="1"/>
            <a:stCxn id="8" idx="2"/>
            <a:endCxn id="7" idx="6"/>
          </p:cNvCxnSpPr>
          <p:nvPr/>
        </p:nvCxnSpPr>
        <p:spPr bwMode="auto">
          <a:xfrm rot="10800000" flipV="1">
            <a:off x="1295400" y="1703387"/>
            <a:ext cx="1295400" cy="76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16" name="AutoShape 32"/>
          <p:cNvCxnSpPr>
            <a:cxnSpLocks noChangeShapeType="1"/>
            <a:stCxn id="10" idx="0"/>
            <a:endCxn id="8" idx="4"/>
          </p:cNvCxnSpPr>
          <p:nvPr/>
        </p:nvCxnSpPr>
        <p:spPr bwMode="auto">
          <a:xfrm rot="5400000" flipH="1" flipV="1">
            <a:off x="2324100" y="2122487"/>
            <a:ext cx="685800" cy="228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18" name="Text Box 45"/>
          <p:cNvSpPr txBox="1">
            <a:spLocks noChangeArrowheads="1"/>
          </p:cNvSpPr>
          <p:nvPr/>
        </p:nvSpPr>
        <p:spPr bwMode="auto">
          <a:xfrm>
            <a:off x="2651125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000"/>
          </a:p>
        </p:txBody>
      </p:sp>
      <p:sp>
        <p:nvSpPr>
          <p:cNvPr id="19" name="Text Box 46"/>
          <p:cNvSpPr txBox="1">
            <a:spLocks noChangeArrowheads="1"/>
          </p:cNvSpPr>
          <p:nvPr/>
        </p:nvSpPr>
        <p:spPr bwMode="auto">
          <a:xfrm>
            <a:off x="2667000" y="12000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0" name="Text Box 47"/>
          <p:cNvSpPr txBox="1">
            <a:spLocks noChangeArrowheads="1"/>
          </p:cNvSpPr>
          <p:nvPr/>
        </p:nvSpPr>
        <p:spPr bwMode="auto">
          <a:xfrm>
            <a:off x="1600200" y="33528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1" name="Text Box 49"/>
          <p:cNvSpPr txBox="1">
            <a:spLocks noChangeArrowheads="1"/>
          </p:cNvSpPr>
          <p:nvPr/>
        </p:nvSpPr>
        <p:spPr bwMode="auto">
          <a:xfrm>
            <a:off x="457200" y="2913062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2" name="Text Box 50"/>
          <p:cNvSpPr txBox="1">
            <a:spLocks noChangeArrowheads="1"/>
          </p:cNvSpPr>
          <p:nvPr/>
        </p:nvSpPr>
        <p:spPr bwMode="auto">
          <a:xfrm>
            <a:off x="2253104" y="2286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3" name="Text Box 51"/>
          <p:cNvSpPr txBox="1">
            <a:spLocks noChangeArrowheads="1"/>
          </p:cNvSpPr>
          <p:nvPr/>
        </p:nvSpPr>
        <p:spPr bwMode="auto">
          <a:xfrm>
            <a:off x="3810000" y="1905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  <p:sp>
        <p:nvSpPr>
          <p:cNvPr id="24" name="Text Box 52"/>
          <p:cNvSpPr txBox="1">
            <a:spLocks noChangeArrowheads="1"/>
          </p:cNvSpPr>
          <p:nvPr/>
        </p:nvSpPr>
        <p:spPr bwMode="auto">
          <a:xfrm>
            <a:off x="3810000" y="304800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sym typeface="Math1" pitchFamily="2" charset="2"/>
              </a:rPr>
              <a:t>∞</a:t>
            </a:r>
          </a:p>
        </p:txBody>
      </p:sp>
      <p:sp>
        <p:nvSpPr>
          <p:cNvPr id="25" name="Text Box 53"/>
          <p:cNvSpPr txBox="1">
            <a:spLocks noChangeArrowheads="1"/>
          </p:cNvSpPr>
          <p:nvPr/>
        </p:nvSpPr>
        <p:spPr bwMode="auto">
          <a:xfrm>
            <a:off x="1752600" y="1362075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26" name="Text Box 63"/>
          <p:cNvSpPr txBox="1">
            <a:spLocks noChangeArrowheads="1"/>
          </p:cNvSpPr>
          <p:nvPr/>
        </p:nvSpPr>
        <p:spPr bwMode="auto">
          <a:xfrm>
            <a:off x="1828800" y="1981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sp>
        <p:nvSpPr>
          <p:cNvPr id="27" name="Text Box 66"/>
          <p:cNvSpPr txBox="1">
            <a:spLocks noChangeArrowheads="1"/>
          </p:cNvSpPr>
          <p:nvPr/>
        </p:nvSpPr>
        <p:spPr bwMode="auto">
          <a:xfrm>
            <a:off x="685800" y="2198687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graphicFrame>
        <p:nvGraphicFramePr>
          <p:cNvPr id="28" name="Group 120"/>
          <p:cNvGraphicFramePr>
            <a:graphicFrameLocks noGrp="1"/>
          </p:cNvGraphicFramePr>
          <p:nvPr/>
        </p:nvGraphicFramePr>
        <p:xfrm>
          <a:off x="4572000" y="3200400"/>
          <a:ext cx="4267200" cy="2926080"/>
        </p:xfrm>
        <a:graphic>
          <a:graphicData uri="http://schemas.openxmlformats.org/drawingml/2006/table">
            <a:tbl>
              <a:tblPr/>
              <a:tblGrid>
                <a:gridCol w="1066800"/>
                <a:gridCol w="1066800"/>
                <a:gridCol w="1066800"/>
                <a:gridCol w="1066800"/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vertex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prev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Text Box 63"/>
          <p:cNvSpPr txBox="1">
            <a:spLocks noChangeArrowheads="1"/>
          </p:cNvSpPr>
          <p:nvPr/>
        </p:nvSpPr>
        <p:spPr bwMode="auto">
          <a:xfrm>
            <a:off x="2590800" y="2114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0" name="AutoShape 26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468204" y="1685691"/>
            <a:ext cx="721192" cy="11783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31" name="AutoShape 26"/>
          <p:cNvCxnSpPr>
            <a:cxnSpLocks noChangeShapeType="1"/>
            <a:stCxn id="9" idx="6"/>
            <a:endCxn id="10" idx="3"/>
          </p:cNvCxnSpPr>
          <p:nvPr/>
        </p:nvCxnSpPr>
        <p:spPr bwMode="auto">
          <a:xfrm flipV="1">
            <a:off x="1143000" y="2904891"/>
            <a:ext cx="1274996" cy="938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2" name="Text Box 63"/>
          <p:cNvSpPr txBox="1">
            <a:spLocks noChangeArrowheads="1"/>
          </p:cNvSpPr>
          <p:nvPr/>
        </p:nvSpPr>
        <p:spPr bwMode="auto">
          <a:xfrm>
            <a:off x="1439694" y="26478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3" name="AutoShape 26"/>
          <p:cNvCxnSpPr>
            <a:cxnSpLocks noChangeShapeType="1"/>
            <a:stCxn id="10" idx="6"/>
            <a:endCxn id="12" idx="3"/>
          </p:cNvCxnSpPr>
          <p:nvPr/>
        </p:nvCxnSpPr>
        <p:spPr bwMode="auto">
          <a:xfrm flipV="1">
            <a:off x="2743200" y="2535004"/>
            <a:ext cx="970196" cy="2351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4" name="Text Box 63"/>
          <p:cNvSpPr txBox="1">
            <a:spLocks noChangeArrowheads="1"/>
          </p:cNvSpPr>
          <p:nvPr/>
        </p:nvSpPr>
        <p:spPr bwMode="auto">
          <a:xfrm>
            <a:off x="3039894" y="23430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5" name="AutoShape 32"/>
          <p:cNvCxnSpPr>
            <a:cxnSpLocks noChangeShapeType="1"/>
            <a:stCxn id="12" idx="1"/>
            <a:endCxn id="8" idx="6"/>
          </p:cNvCxnSpPr>
          <p:nvPr/>
        </p:nvCxnSpPr>
        <p:spPr bwMode="auto">
          <a:xfrm rot="16200000" flipV="1">
            <a:off x="3061494" y="1613694"/>
            <a:ext cx="562209" cy="7415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6" name="Text Box 63"/>
          <p:cNvSpPr txBox="1">
            <a:spLocks noChangeArrowheads="1"/>
          </p:cNvSpPr>
          <p:nvPr/>
        </p:nvSpPr>
        <p:spPr bwMode="auto">
          <a:xfrm>
            <a:off x="3268494" y="1600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1</a:t>
            </a:r>
          </a:p>
        </p:txBody>
      </p:sp>
      <p:cxnSp>
        <p:nvCxnSpPr>
          <p:cNvPr id="37" name="AutoShape 26"/>
          <p:cNvCxnSpPr>
            <a:cxnSpLocks noChangeShapeType="1"/>
            <a:stCxn id="9" idx="5"/>
            <a:endCxn id="11" idx="1"/>
          </p:cNvCxnSpPr>
          <p:nvPr/>
        </p:nvCxnSpPr>
        <p:spPr bwMode="auto">
          <a:xfrm rot="16200000" flipH="1">
            <a:off x="1119748" y="3100947"/>
            <a:ext cx="579905" cy="644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38" name="Text Box 66"/>
          <p:cNvSpPr txBox="1">
            <a:spLocks noChangeArrowheads="1"/>
          </p:cNvSpPr>
          <p:nvPr/>
        </p:nvSpPr>
        <p:spPr bwMode="auto">
          <a:xfrm>
            <a:off x="1134894" y="325749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39" name="AutoShape 32"/>
          <p:cNvCxnSpPr>
            <a:cxnSpLocks noChangeShapeType="1"/>
            <a:stCxn id="10" idx="4"/>
            <a:endCxn id="11" idx="7"/>
          </p:cNvCxnSpPr>
          <p:nvPr/>
        </p:nvCxnSpPr>
        <p:spPr bwMode="auto">
          <a:xfrm rot="5400000">
            <a:off x="1900798" y="3061493"/>
            <a:ext cx="752709" cy="5510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0" name="Text Box 63"/>
          <p:cNvSpPr txBox="1">
            <a:spLocks noChangeArrowheads="1"/>
          </p:cNvSpPr>
          <p:nvPr/>
        </p:nvSpPr>
        <p:spPr bwMode="auto">
          <a:xfrm>
            <a:off x="1981200" y="3124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6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3116094" y="27432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2" name="AutoShape 26"/>
          <p:cNvCxnSpPr>
            <a:cxnSpLocks noChangeShapeType="1"/>
            <a:stCxn id="10" idx="5"/>
            <a:endCxn id="13" idx="1"/>
          </p:cNvCxnSpPr>
          <p:nvPr/>
        </p:nvCxnSpPr>
        <p:spPr bwMode="auto">
          <a:xfrm rot="16200000" flipH="1">
            <a:off x="2948548" y="2643747"/>
            <a:ext cx="351305" cy="8735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cxnSp>
        <p:nvCxnSpPr>
          <p:cNvPr id="43" name="AutoShape 26"/>
          <p:cNvCxnSpPr>
            <a:cxnSpLocks noChangeShapeType="1"/>
            <a:stCxn id="13" idx="0"/>
            <a:endCxn id="12" idx="4"/>
          </p:cNvCxnSpPr>
          <p:nvPr/>
        </p:nvCxnSpPr>
        <p:spPr bwMode="auto">
          <a:xfrm rot="5400000" flipH="1" flipV="1">
            <a:off x="3467100" y="2819400"/>
            <a:ext cx="609600" cy="1524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4" name="Text Box 63"/>
          <p:cNvSpPr txBox="1">
            <a:spLocks noChangeArrowheads="1"/>
          </p:cNvSpPr>
          <p:nvPr/>
        </p:nvSpPr>
        <p:spPr bwMode="auto">
          <a:xfrm>
            <a:off x="3733800" y="2667000"/>
            <a:ext cx="31290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45" name="AutoShape 26"/>
          <p:cNvCxnSpPr>
            <a:cxnSpLocks noChangeShapeType="1"/>
            <a:stCxn id="11" idx="6"/>
            <a:endCxn id="13" idx="3"/>
          </p:cNvCxnSpPr>
          <p:nvPr/>
        </p:nvCxnSpPr>
        <p:spPr bwMode="auto">
          <a:xfrm flipV="1">
            <a:off x="2057400" y="3525604"/>
            <a:ext cx="1503596" cy="3224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none" w="med" len="med"/>
          </a:ln>
        </p:spPr>
      </p:cxnSp>
      <p:sp>
        <p:nvSpPr>
          <p:cNvPr id="46" name="Text Box 63"/>
          <p:cNvSpPr txBox="1">
            <a:spLocks noChangeArrowheads="1"/>
          </p:cNvSpPr>
          <p:nvPr/>
        </p:nvSpPr>
        <p:spPr bwMode="auto">
          <a:xfrm>
            <a:off x="2582694" y="3352800"/>
            <a:ext cx="4411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Times New Roman" pitchFamily="18" charset="0"/>
              </a:rPr>
              <a:t>10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Text Box 46"/>
          <p:cNvSpPr txBox="1">
            <a:spLocks noChangeArrowheads="1"/>
          </p:cNvSpPr>
          <p:nvPr/>
        </p:nvSpPr>
        <p:spPr bwMode="auto">
          <a:xfrm>
            <a:off x="957704" y="1276290"/>
            <a:ext cx="3675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sym typeface="Math1" pitchFamily="2" charset="2"/>
              </a:rPr>
              <a:t>∞</a:t>
            </a:r>
            <a:endParaRPr lang="en-US" sz="2000" dirty="0">
              <a:solidFill>
                <a:srgbClr val="FF0000"/>
              </a:solidFill>
              <a:sym typeface="Math1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3090356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25323</TotalTime>
  <Words>3094</Words>
  <Application>Microsoft Macintosh PowerPoint</Application>
  <PresentationFormat>On-screen Show (4:3)</PresentationFormat>
  <Paragraphs>1262</Paragraphs>
  <Slides>47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dan_design_template</vt:lpstr>
      <vt:lpstr>CSE373: Data Structures &amp; Algorithms  Lecture 18: Minimum Spanning Trees</vt:lpstr>
      <vt:lpstr>Announcements</vt:lpstr>
      <vt:lpstr>So far</vt:lpstr>
      <vt:lpstr>Minimum Spanning Trees</vt:lpstr>
      <vt:lpstr>Two different approaches</vt:lpstr>
      <vt:lpstr>Prim’s Algorithm Idea</vt:lpstr>
      <vt:lpstr>Prim’s vs. Dijkstra’s</vt:lpstr>
      <vt:lpstr>Prim’s Algorithm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Prim’s Example</vt:lpstr>
      <vt:lpstr>Analysis</vt:lpstr>
      <vt:lpstr>A cable company wants to connect five villages to their network     which currently extends to the town of Avonford. What is the minimum length of cable needed?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Minimum Spanning Tree Algorithms</vt:lpstr>
      <vt:lpstr>Kruskal’s Algorithm</vt:lpstr>
      <vt:lpstr>Kruskal’s Algorithm Pseudocode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Example </vt:lpstr>
      <vt:lpstr>Kruskal’s Algorithm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Done with graph algorithms!</vt:lpstr>
      <vt:lpstr>Homework 5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Lauren Milne</cp:lastModifiedBy>
  <cp:revision>1273</cp:revision>
  <dcterms:created xsi:type="dcterms:W3CDTF">2009-03-13T20:43:19Z</dcterms:created>
  <dcterms:modified xsi:type="dcterms:W3CDTF">2015-08-05T18:56:31Z</dcterms:modified>
</cp:coreProperties>
</file>