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4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11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4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15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18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notesSlides/notesSlide19.xml" ContentType="application/vnd.openxmlformats-officedocument.presentationml.notesSlide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notesSlides/notesSlide24.xml" ContentType="application/vnd.openxmlformats-officedocument.presentationml.notesSlide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notesSlides/notesSlide25.xml" ContentType="application/vnd.openxmlformats-officedocument.presentationml.notesSlide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notesSlides/notesSlide26.xml" ContentType="application/vnd.openxmlformats-officedocument.presentationml.notesSlide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5" r:id="rId3"/>
    <p:sldId id="327" r:id="rId4"/>
    <p:sldId id="258" r:id="rId5"/>
    <p:sldId id="296" r:id="rId6"/>
    <p:sldId id="297" r:id="rId7"/>
    <p:sldId id="298" r:id="rId8"/>
    <p:sldId id="303" r:id="rId9"/>
    <p:sldId id="265" r:id="rId10"/>
    <p:sldId id="266" r:id="rId11"/>
    <p:sldId id="267" r:id="rId12"/>
    <p:sldId id="268" r:id="rId13"/>
    <p:sldId id="270" r:id="rId14"/>
    <p:sldId id="271" r:id="rId15"/>
    <p:sldId id="304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311" r:id="rId27"/>
    <p:sldId id="313" r:id="rId28"/>
    <p:sldId id="286" r:id="rId29"/>
    <p:sldId id="320" r:id="rId30"/>
    <p:sldId id="289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119F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81047" autoAdjust="0"/>
  </p:normalViewPr>
  <p:slideViewPr>
    <p:cSldViewPr>
      <p:cViewPr varScale="1">
        <p:scale>
          <a:sx n="95" d="100"/>
          <a:sy n="95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1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7/26/15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413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9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85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9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95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3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02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4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04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43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70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47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3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4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39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379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connected at least as many edges as vertices</a:t>
            </a:r>
            <a:r>
              <a:rPr lang="en-US" baseline="0" dirty="0" smtClean="0"/>
              <a:t> -1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003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59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M[row][column]</a:t>
            </a:r>
          </a:p>
          <a:p>
            <a:r>
              <a:rPr lang="en-US" dirty="0" smtClean="0"/>
              <a:t>Does</a:t>
            </a:r>
            <a:r>
              <a:rPr lang="en-US" baseline="0" dirty="0" smtClean="0"/>
              <a:t> this graph have self edges?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93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F2A1D-7521-427C-A442-B6582FED9C1B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89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498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D7D33-CA8B-4D60-872F-FD659D3ABC8C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973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31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49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04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80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8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 for undirected: every vertex has degree v+1 (self-edges</a:t>
            </a:r>
            <a:r>
              <a:rPr lang="en-US" baseline="0" dirty="0" smtClean="0"/>
              <a:t> allowed), v vertices, edges shared between two, so divide in half </a:t>
            </a:r>
          </a:p>
          <a:p>
            <a:r>
              <a:rPr lang="en-US" baseline="0" dirty="0" smtClean="0"/>
              <a:t>max for directed: every vertex (v of them) has edge to every other vertex (v of them)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73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Web pages with links: directed, no self-edges (unless link to self),</a:t>
            </a:r>
            <a:r>
              <a:rPr lang="en-US" baseline="0" dirty="0" smtClean="0"/>
              <a:t> not connected, could have 0 degree nodes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Facebook friends: undirected, </a:t>
            </a:r>
            <a:r>
              <a:rPr lang="en-US" dirty="0" smtClean="0"/>
              <a:t>no </a:t>
            </a:r>
            <a:r>
              <a:rPr lang="en-US" dirty="0" smtClean="0"/>
              <a:t>self-edges (unless link to self),</a:t>
            </a:r>
            <a:r>
              <a:rPr lang="en-US" baseline="0" dirty="0" smtClean="0"/>
              <a:t> not connected, could have 0 degree nodes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Methods in a program that call each other: directed, self-edges possible (recursive),</a:t>
            </a:r>
            <a:r>
              <a:rPr lang="en-US" baseline="0" dirty="0" smtClean="0"/>
              <a:t> not connected, could have 0 degree nodes</a:t>
            </a:r>
            <a:endParaRPr lang="en-US" dirty="0" smtClean="0"/>
          </a:p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Road maps (e.g., Google maps): undirected</a:t>
            </a:r>
            <a:r>
              <a:rPr lang="en-US" dirty="0" smtClean="0"/>
              <a:t>, </a:t>
            </a:r>
            <a:r>
              <a:rPr lang="en-US" dirty="0" smtClean="0"/>
              <a:t>self-edges,</a:t>
            </a:r>
            <a:r>
              <a:rPr lang="en-US" baseline="0" dirty="0" smtClean="0"/>
              <a:t> not connected,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Airline </a:t>
            </a:r>
            <a:r>
              <a:rPr lang="en-US" dirty="0" smtClean="0"/>
              <a:t>routes: directed, no self edges, connected, no 0-degree nodes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Family </a:t>
            </a:r>
            <a:r>
              <a:rPr lang="en-US" dirty="0" smtClean="0"/>
              <a:t>trees: directed,</a:t>
            </a:r>
            <a:r>
              <a:rPr lang="en-US" baseline="0" dirty="0" smtClean="0"/>
              <a:t> no self-edges, weakly connected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Course pre-</a:t>
            </a:r>
            <a:r>
              <a:rPr lang="en-US" dirty="0" smtClean="0"/>
              <a:t>requisites, directed, no self-edges,</a:t>
            </a:r>
            <a:r>
              <a:rPr lang="en-US" baseline="0" dirty="0" smtClean="0"/>
              <a:t> not connected, could have 0 degree nodes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1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7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20" Type="http://schemas.openxmlformats.org/officeDocument/2006/relationships/tags" Target="../tags/tag81.xml"/><Relationship Id="rId21" Type="http://schemas.openxmlformats.org/officeDocument/2006/relationships/tags" Target="../tags/tag82.xml"/><Relationship Id="rId22" Type="http://schemas.openxmlformats.org/officeDocument/2006/relationships/tags" Target="../tags/tag83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9.xml"/><Relationship Id="rId10" Type="http://schemas.openxmlformats.org/officeDocument/2006/relationships/tags" Target="../tags/tag71.xml"/><Relationship Id="rId11" Type="http://schemas.openxmlformats.org/officeDocument/2006/relationships/tags" Target="../tags/tag72.xml"/><Relationship Id="rId12" Type="http://schemas.openxmlformats.org/officeDocument/2006/relationships/tags" Target="../tags/tag73.xml"/><Relationship Id="rId13" Type="http://schemas.openxmlformats.org/officeDocument/2006/relationships/tags" Target="../tags/tag74.xml"/><Relationship Id="rId14" Type="http://schemas.openxmlformats.org/officeDocument/2006/relationships/tags" Target="../tags/tag75.xml"/><Relationship Id="rId15" Type="http://schemas.openxmlformats.org/officeDocument/2006/relationships/tags" Target="../tags/tag76.xml"/><Relationship Id="rId16" Type="http://schemas.openxmlformats.org/officeDocument/2006/relationships/tags" Target="../tags/tag77.xml"/><Relationship Id="rId17" Type="http://schemas.openxmlformats.org/officeDocument/2006/relationships/tags" Target="../tags/tag78.xml"/><Relationship Id="rId18" Type="http://schemas.openxmlformats.org/officeDocument/2006/relationships/tags" Target="../tags/tag79.xml"/><Relationship Id="rId19" Type="http://schemas.openxmlformats.org/officeDocument/2006/relationships/tags" Target="../tags/tag80.xml"/><Relationship Id="rId1" Type="http://schemas.openxmlformats.org/officeDocument/2006/relationships/tags" Target="../tags/tag62.xml"/><Relationship Id="rId2" Type="http://schemas.openxmlformats.org/officeDocument/2006/relationships/tags" Target="../tags/tag63.xml"/><Relationship Id="rId3" Type="http://schemas.openxmlformats.org/officeDocument/2006/relationships/tags" Target="../tags/tag64.xml"/><Relationship Id="rId4" Type="http://schemas.openxmlformats.org/officeDocument/2006/relationships/tags" Target="../tags/tag65.xml"/><Relationship Id="rId5" Type="http://schemas.openxmlformats.org/officeDocument/2006/relationships/tags" Target="../tags/tag66.xml"/><Relationship Id="rId6" Type="http://schemas.openxmlformats.org/officeDocument/2006/relationships/tags" Target="../tags/tag67.xml"/><Relationship Id="rId7" Type="http://schemas.openxmlformats.org/officeDocument/2006/relationships/tags" Target="../tags/tag68.xml"/><Relationship Id="rId8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11.xml"/><Relationship Id="rId10" Type="http://schemas.openxmlformats.org/officeDocument/2006/relationships/tags" Target="../tags/tag93.xml"/><Relationship Id="rId11" Type="http://schemas.openxmlformats.org/officeDocument/2006/relationships/tags" Target="../tags/tag94.xml"/><Relationship Id="rId12" Type="http://schemas.openxmlformats.org/officeDocument/2006/relationships/tags" Target="../tags/tag95.xml"/><Relationship Id="rId13" Type="http://schemas.openxmlformats.org/officeDocument/2006/relationships/tags" Target="../tags/tag96.xml"/><Relationship Id="rId14" Type="http://schemas.openxmlformats.org/officeDocument/2006/relationships/tags" Target="../tags/tag97.xml"/><Relationship Id="rId15" Type="http://schemas.openxmlformats.org/officeDocument/2006/relationships/tags" Target="../tags/tag98.xml"/><Relationship Id="rId16" Type="http://schemas.openxmlformats.org/officeDocument/2006/relationships/tags" Target="../tags/tag99.xml"/><Relationship Id="rId17" Type="http://schemas.openxmlformats.org/officeDocument/2006/relationships/tags" Target="../tags/tag100.xml"/><Relationship Id="rId18" Type="http://schemas.openxmlformats.org/officeDocument/2006/relationships/tags" Target="../tags/tag101.xml"/><Relationship Id="rId19" Type="http://schemas.openxmlformats.org/officeDocument/2006/relationships/tags" Target="../tags/tag102.xml"/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6" Type="http://schemas.openxmlformats.org/officeDocument/2006/relationships/tags" Target="../tags/tag89.xml"/><Relationship Id="rId7" Type="http://schemas.openxmlformats.org/officeDocument/2006/relationships/tags" Target="../tags/tag90.xml"/><Relationship Id="rId8" Type="http://schemas.openxmlformats.org/officeDocument/2006/relationships/tags" Target="../tags/tag9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20" Type="http://schemas.openxmlformats.org/officeDocument/2006/relationships/tags" Target="../tags/tag122.xml"/><Relationship Id="rId21" Type="http://schemas.openxmlformats.org/officeDocument/2006/relationships/tags" Target="../tags/tag123.xml"/><Relationship Id="rId22" Type="http://schemas.openxmlformats.org/officeDocument/2006/relationships/tags" Target="../tags/tag124.xml"/><Relationship Id="rId23" Type="http://schemas.openxmlformats.org/officeDocument/2006/relationships/tags" Target="../tags/tag125.xml"/><Relationship Id="rId24" Type="http://schemas.openxmlformats.org/officeDocument/2006/relationships/tags" Target="../tags/tag126.xml"/><Relationship Id="rId25" Type="http://schemas.openxmlformats.org/officeDocument/2006/relationships/tags" Target="../tags/tag127.xml"/><Relationship Id="rId26" Type="http://schemas.openxmlformats.org/officeDocument/2006/relationships/tags" Target="../tags/tag128.xml"/><Relationship Id="rId27" Type="http://schemas.openxmlformats.org/officeDocument/2006/relationships/tags" Target="../tags/tag129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12.xml"/><Relationship Id="rId10" Type="http://schemas.openxmlformats.org/officeDocument/2006/relationships/tags" Target="../tags/tag112.xml"/><Relationship Id="rId11" Type="http://schemas.openxmlformats.org/officeDocument/2006/relationships/tags" Target="../tags/tag113.xml"/><Relationship Id="rId12" Type="http://schemas.openxmlformats.org/officeDocument/2006/relationships/tags" Target="../tags/tag114.xml"/><Relationship Id="rId13" Type="http://schemas.openxmlformats.org/officeDocument/2006/relationships/tags" Target="../tags/tag115.xml"/><Relationship Id="rId14" Type="http://schemas.openxmlformats.org/officeDocument/2006/relationships/tags" Target="../tags/tag116.xml"/><Relationship Id="rId15" Type="http://schemas.openxmlformats.org/officeDocument/2006/relationships/tags" Target="../tags/tag117.xml"/><Relationship Id="rId16" Type="http://schemas.openxmlformats.org/officeDocument/2006/relationships/tags" Target="../tags/tag118.xml"/><Relationship Id="rId17" Type="http://schemas.openxmlformats.org/officeDocument/2006/relationships/tags" Target="../tags/tag119.xml"/><Relationship Id="rId18" Type="http://schemas.openxmlformats.org/officeDocument/2006/relationships/tags" Target="../tags/tag120.xml"/><Relationship Id="rId19" Type="http://schemas.openxmlformats.org/officeDocument/2006/relationships/tags" Target="../tags/tag121.xml"/><Relationship Id="rId1" Type="http://schemas.openxmlformats.org/officeDocument/2006/relationships/tags" Target="../tags/tag103.xml"/><Relationship Id="rId2" Type="http://schemas.openxmlformats.org/officeDocument/2006/relationships/tags" Target="../tags/tag104.xml"/><Relationship Id="rId3" Type="http://schemas.openxmlformats.org/officeDocument/2006/relationships/tags" Target="../tags/tag105.xml"/><Relationship Id="rId4" Type="http://schemas.openxmlformats.org/officeDocument/2006/relationships/tags" Target="../tags/tag106.xml"/><Relationship Id="rId5" Type="http://schemas.openxmlformats.org/officeDocument/2006/relationships/tags" Target="../tags/tag107.xml"/><Relationship Id="rId6" Type="http://schemas.openxmlformats.org/officeDocument/2006/relationships/tags" Target="../tags/tag108.xml"/><Relationship Id="rId7" Type="http://schemas.openxmlformats.org/officeDocument/2006/relationships/tags" Target="../tags/tag109.xml"/><Relationship Id="rId8" Type="http://schemas.openxmlformats.org/officeDocument/2006/relationships/tags" Target="../tags/tag1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140.xml"/><Relationship Id="rId12" Type="http://schemas.openxmlformats.org/officeDocument/2006/relationships/tags" Target="../tags/tag141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4.xml"/><Relationship Id="rId1" Type="http://schemas.openxmlformats.org/officeDocument/2006/relationships/tags" Target="../tags/tag130.xml"/><Relationship Id="rId2" Type="http://schemas.openxmlformats.org/officeDocument/2006/relationships/tags" Target="../tags/tag131.xml"/><Relationship Id="rId3" Type="http://schemas.openxmlformats.org/officeDocument/2006/relationships/tags" Target="../tags/tag132.xml"/><Relationship Id="rId4" Type="http://schemas.openxmlformats.org/officeDocument/2006/relationships/tags" Target="../tags/tag133.xml"/><Relationship Id="rId5" Type="http://schemas.openxmlformats.org/officeDocument/2006/relationships/tags" Target="../tags/tag134.xml"/><Relationship Id="rId6" Type="http://schemas.openxmlformats.org/officeDocument/2006/relationships/tags" Target="../tags/tag135.xml"/><Relationship Id="rId7" Type="http://schemas.openxmlformats.org/officeDocument/2006/relationships/tags" Target="../tags/tag136.xml"/><Relationship Id="rId8" Type="http://schemas.openxmlformats.org/officeDocument/2006/relationships/tags" Target="../tags/tag137.xml"/><Relationship Id="rId9" Type="http://schemas.openxmlformats.org/officeDocument/2006/relationships/tags" Target="../tags/tag138.xml"/><Relationship Id="rId10" Type="http://schemas.openxmlformats.org/officeDocument/2006/relationships/tags" Target="../tags/tag139.xml"/></Relationships>
</file>

<file path=ppt/slides/_rels/slide16.xml.rels><?xml version="1.0" encoding="UTF-8" standalone="yes"?>
<Relationships xmlns="http://schemas.openxmlformats.org/package/2006/relationships"><Relationship Id="rId46" Type="http://schemas.openxmlformats.org/officeDocument/2006/relationships/notesSlide" Target="../notesSlides/notesSlide15.xml"/><Relationship Id="rId20" Type="http://schemas.openxmlformats.org/officeDocument/2006/relationships/tags" Target="../tags/tag161.xml"/><Relationship Id="rId21" Type="http://schemas.openxmlformats.org/officeDocument/2006/relationships/tags" Target="../tags/tag162.xml"/><Relationship Id="rId22" Type="http://schemas.openxmlformats.org/officeDocument/2006/relationships/tags" Target="../tags/tag163.xml"/><Relationship Id="rId23" Type="http://schemas.openxmlformats.org/officeDocument/2006/relationships/tags" Target="../tags/tag164.xml"/><Relationship Id="rId24" Type="http://schemas.openxmlformats.org/officeDocument/2006/relationships/tags" Target="../tags/tag165.xml"/><Relationship Id="rId25" Type="http://schemas.openxmlformats.org/officeDocument/2006/relationships/tags" Target="../tags/tag166.xml"/><Relationship Id="rId26" Type="http://schemas.openxmlformats.org/officeDocument/2006/relationships/tags" Target="../tags/tag167.xml"/><Relationship Id="rId27" Type="http://schemas.openxmlformats.org/officeDocument/2006/relationships/tags" Target="../tags/tag168.xml"/><Relationship Id="rId28" Type="http://schemas.openxmlformats.org/officeDocument/2006/relationships/tags" Target="../tags/tag169.xml"/><Relationship Id="rId29" Type="http://schemas.openxmlformats.org/officeDocument/2006/relationships/tags" Target="../tags/tag170.xml"/><Relationship Id="rId1" Type="http://schemas.openxmlformats.org/officeDocument/2006/relationships/tags" Target="../tags/tag142.xml"/><Relationship Id="rId2" Type="http://schemas.openxmlformats.org/officeDocument/2006/relationships/tags" Target="../tags/tag143.xml"/><Relationship Id="rId3" Type="http://schemas.openxmlformats.org/officeDocument/2006/relationships/tags" Target="../tags/tag144.xml"/><Relationship Id="rId4" Type="http://schemas.openxmlformats.org/officeDocument/2006/relationships/tags" Target="../tags/tag145.xml"/><Relationship Id="rId5" Type="http://schemas.openxmlformats.org/officeDocument/2006/relationships/tags" Target="../tags/tag146.xml"/><Relationship Id="rId30" Type="http://schemas.openxmlformats.org/officeDocument/2006/relationships/tags" Target="../tags/tag171.xml"/><Relationship Id="rId31" Type="http://schemas.openxmlformats.org/officeDocument/2006/relationships/tags" Target="../tags/tag172.xml"/><Relationship Id="rId32" Type="http://schemas.openxmlformats.org/officeDocument/2006/relationships/tags" Target="../tags/tag173.xml"/><Relationship Id="rId9" Type="http://schemas.openxmlformats.org/officeDocument/2006/relationships/tags" Target="../tags/tag150.xml"/><Relationship Id="rId6" Type="http://schemas.openxmlformats.org/officeDocument/2006/relationships/tags" Target="../tags/tag147.xml"/><Relationship Id="rId7" Type="http://schemas.openxmlformats.org/officeDocument/2006/relationships/tags" Target="../tags/tag148.xml"/><Relationship Id="rId8" Type="http://schemas.openxmlformats.org/officeDocument/2006/relationships/tags" Target="../tags/tag149.xml"/><Relationship Id="rId33" Type="http://schemas.openxmlformats.org/officeDocument/2006/relationships/tags" Target="../tags/tag174.xml"/><Relationship Id="rId34" Type="http://schemas.openxmlformats.org/officeDocument/2006/relationships/tags" Target="../tags/tag175.xml"/><Relationship Id="rId35" Type="http://schemas.openxmlformats.org/officeDocument/2006/relationships/tags" Target="../tags/tag176.xml"/><Relationship Id="rId36" Type="http://schemas.openxmlformats.org/officeDocument/2006/relationships/tags" Target="../tags/tag177.xml"/><Relationship Id="rId10" Type="http://schemas.openxmlformats.org/officeDocument/2006/relationships/tags" Target="../tags/tag151.xml"/><Relationship Id="rId11" Type="http://schemas.openxmlformats.org/officeDocument/2006/relationships/tags" Target="../tags/tag152.xml"/><Relationship Id="rId12" Type="http://schemas.openxmlformats.org/officeDocument/2006/relationships/tags" Target="../tags/tag153.xml"/><Relationship Id="rId13" Type="http://schemas.openxmlformats.org/officeDocument/2006/relationships/tags" Target="../tags/tag154.xml"/><Relationship Id="rId14" Type="http://schemas.openxmlformats.org/officeDocument/2006/relationships/tags" Target="../tags/tag155.xml"/><Relationship Id="rId15" Type="http://schemas.openxmlformats.org/officeDocument/2006/relationships/tags" Target="../tags/tag156.xml"/><Relationship Id="rId16" Type="http://schemas.openxmlformats.org/officeDocument/2006/relationships/tags" Target="../tags/tag157.xml"/><Relationship Id="rId17" Type="http://schemas.openxmlformats.org/officeDocument/2006/relationships/tags" Target="../tags/tag158.xml"/><Relationship Id="rId18" Type="http://schemas.openxmlformats.org/officeDocument/2006/relationships/tags" Target="../tags/tag159.xml"/><Relationship Id="rId19" Type="http://schemas.openxmlformats.org/officeDocument/2006/relationships/tags" Target="../tags/tag160.xml"/><Relationship Id="rId37" Type="http://schemas.openxmlformats.org/officeDocument/2006/relationships/tags" Target="../tags/tag178.xml"/><Relationship Id="rId38" Type="http://schemas.openxmlformats.org/officeDocument/2006/relationships/tags" Target="../tags/tag179.xml"/><Relationship Id="rId39" Type="http://schemas.openxmlformats.org/officeDocument/2006/relationships/tags" Target="../tags/tag180.xml"/><Relationship Id="rId40" Type="http://schemas.openxmlformats.org/officeDocument/2006/relationships/tags" Target="../tags/tag181.xml"/><Relationship Id="rId41" Type="http://schemas.openxmlformats.org/officeDocument/2006/relationships/tags" Target="../tags/tag182.xml"/><Relationship Id="rId42" Type="http://schemas.openxmlformats.org/officeDocument/2006/relationships/tags" Target="../tags/tag183.xml"/><Relationship Id="rId43" Type="http://schemas.openxmlformats.org/officeDocument/2006/relationships/tags" Target="../tags/tag184.xml"/><Relationship Id="rId44" Type="http://schemas.openxmlformats.org/officeDocument/2006/relationships/tags" Target="../tags/tag185.xml"/><Relationship Id="rId45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94.xml"/><Relationship Id="rId20" Type="http://schemas.openxmlformats.org/officeDocument/2006/relationships/tags" Target="../tags/tag205.xml"/><Relationship Id="rId21" Type="http://schemas.openxmlformats.org/officeDocument/2006/relationships/tags" Target="../tags/tag206.xml"/><Relationship Id="rId22" Type="http://schemas.openxmlformats.org/officeDocument/2006/relationships/tags" Target="../tags/tag207.xml"/><Relationship Id="rId23" Type="http://schemas.openxmlformats.org/officeDocument/2006/relationships/tags" Target="../tags/tag208.xml"/><Relationship Id="rId24" Type="http://schemas.openxmlformats.org/officeDocument/2006/relationships/tags" Target="../tags/tag209.xml"/><Relationship Id="rId25" Type="http://schemas.openxmlformats.org/officeDocument/2006/relationships/tags" Target="../tags/tag210.xml"/><Relationship Id="rId26" Type="http://schemas.openxmlformats.org/officeDocument/2006/relationships/tags" Target="../tags/tag211.xml"/><Relationship Id="rId27" Type="http://schemas.openxmlformats.org/officeDocument/2006/relationships/tags" Target="../tags/tag212.xml"/><Relationship Id="rId28" Type="http://schemas.openxmlformats.org/officeDocument/2006/relationships/tags" Target="../tags/tag213.xml"/><Relationship Id="rId29" Type="http://schemas.openxmlformats.org/officeDocument/2006/relationships/tags" Target="../tags/tag214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16.xml"/><Relationship Id="rId10" Type="http://schemas.openxmlformats.org/officeDocument/2006/relationships/tags" Target="../tags/tag195.xml"/><Relationship Id="rId11" Type="http://schemas.openxmlformats.org/officeDocument/2006/relationships/tags" Target="../tags/tag196.xml"/><Relationship Id="rId12" Type="http://schemas.openxmlformats.org/officeDocument/2006/relationships/tags" Target="../tags/tag197.xml"/><Relationship Id="rId13" Type="http://schemas.openxmlformats.org/officeDocument/2006/relationships/tags" Target="../tags/tag198.xml"/><Relationship Id="rId14" Type="http://schemas.openxmlformats.org/officeDocument/2006/relationships/tags" Target="../tags/tag199.xml"/><Relationship Id="rId15" Type="http://schemas.openxmlformats.org/officeDocument/2006/relationships/tags" Target="../tags/tag200.xml"/><Relationship Id="rId16" Type="http://schemas.openxmlformats.org/officeDocument/2006/relationships/tags" Target="../tags/tag201.xml"/><Relationship Id="rId17" Type="http://schemas.openxmlformats.org/officeDocument/2006/relationships/tags" Target="../tags/tag202.xml"/><Relationship Id="rId18" Type="http://schemas.openxmlformats.org/officeDocument/2006/relationships/tags" Target="../tags/tag203.xml"/><Relationship Id="rId19" Type="http://schemas.openxmlformats.org/officeDocument/2006/relationships/tags" Target="../tags/tag204.xml"/><Relationship Id="rId1" Type="http://schemas.openxmlformats.org/officeDocument/2006/relationships/tags" Target="../tags/tag186.xml"/><Relationship Id="rId2" Type="http://schemas.openxmlformats.org/officeDocument/2006/relationships/tags" Target="../tags/tag187.xml"/><Relationship Id="rId3" Type="http://schemas.openxmlformats.org/officeDocument/2006/relationships/tags" Target="../tags/tag188.xml"/><Relationship Id="rId4" Type="http://schemas.openxmlformats.org/officeDocument/2006/relationships/tags" Target="../tags/tag189.xml"/><Relationship Id="rId5" Type="http://schemas.openxmlformats.org/officeDocument/2006/relationships/tags" Target="../tags/tag190.xml"/><Relationship Id="rId6" Type="http://schemas.openxmlformats.org/officeDocument/2006/relationships/tags" Target="../tags/tag191.xml"/><Relationship Id="rId7" Type="http://schemas.openxmlformats.org/officeDocument/2006/relationships/tags" Target="../tags/tag192.xml"/><Relationship Id="rId8" Type="http://schemas.openxmlformats.org/officeDocument/2006/relationships/tags" Target="../tags/tag19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20" Type="http://schemas.openxmlformats.org/officeDocument/2006/relationships/tags" Target="../tags/tag234.xml"/><Relationship Id="rId21" Type="http://schemas.openxmlformats.org/officeDocument/2006/relationships/tags" Target="../tags/tag235.xml"/><Relationship Id="rId22" Type="http://schemas.openxmlformats.org/officeDocument/2006/relationships/tags" Target="../tags/tag236.xml"/><Relationship Id="rId23" Type="http://schemas.openxmlformats.org/officeDocument/2006/relationships/tags" Target="../tags/tag237.xml"/><Relationship Id="rId24" Type="http://schemas.openxmlformats.org/officeDocument/2006/relationships/tags" Target="../tags/tag238.xml"/><Relationship Id="rId25" Type="http://schemas.openxmlformats.org/officeDocument/2006/relationships/tags" Target="../tags/tag239.xml"/><Relationship Id="rId26" Type="http://schemas.openxmlformats.org/officeDocument/2006/relationships/tags" Target="../tags/tag240.xml"/><Relationship Id="rId27" Type="http://schemas.openxmlformats.org/officeDocument/2006/relationships/tags" Target="../tags/tag241.xml"/><Relationship Id="rId28" Type="http://schemas.openxmlformats.org/officeDocument/2006/relationships/tags" Target="../tags/tag242.xml"/><Relationship Id="rId29" Type="http://schemas.openxmlformats.org/officeDocument/2006/relationships/tags" Target="../tags/tag243.xml"/><Relationship Id="rId1" Type="http://schemas.openxmlformats.org/officeDocument/2006/relationships/tags" Target="../tags/tag215.xml"/><Relationship Id="rId2" Type="http://schemas.openxmlformats.org/officeDocument/2006/relationships/tags" Target="../tags/tag216.xml"/><Relationship Id="rId3" Type="http://schemas.openxmlformats.org/officeDocument/2006/relationships/tags" Target="../tags/tag217.xml"/><Relationship Id="rId4" Type="http://schemas.openxmlformats.org/officeDocument/2006/relationships/tags" Target="../tags/tag218.xml"/><Relationship Id="rId5" Type="http://schemas.openxmlformats.org/officeDocument/2006/relationships/tags" Target="../tags/tag219.xml"/><Relationship Id="rId30" Type="http://schemas.openxmlformats.org/officeDocument/2006/relationships/tags" Target="../tags/tag244.xml"/><Relationship Id="rId31" Type="http://schemas.openxmlformats.org/officeDocument/2006/relationships/tags" Target="../tags/tag245.xml"/><Relationship Id="rId32" Type="http://schemas.openxmlformats.org/officeDocument/2006/relationships/tags" Target="../tags/tag246.xml"/><Relationship Id="rId9" Type="http://schemas.openxmlformats.org/officeDocument/2006/relationships/tags" Target="../tags/tag223.xml"/><Relationship Id="rId6" Type="http://schemas.openxmlformats.org/officeDocument/2006/relationships/tags" Target="../tags/tag220.xml"/><Relationship Id="rId7" Type="http://schemas.openxmlformats.org/officeDocument/2006/relationships/tags" Target="../tags/tag221.xml"/><Relationship Id="rId8" Type="http://schemas.openxmlformats.org/officeDocument/2006/relationships/tags" Target="../tags/tag222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18.xml"/><Relationship Id="rId10" Type="http://schemas.openxmlformats.org/officeDocument/2006/relationships/tags" Target="../tags/tag224.xml"/><Relationship Id="rId11" Type="http://schemas.openxmlformats.org/officeDocument/2006/relationships/tags" Target="../tags/tag225.xml"/><Relationship Id="rId12" Type="http://schemas.openxmlformats.org/officeDocument/2006/relationships/tags" Target="../tags/tag226.xml"/><Relationship Id="rId13" Type="http://schemas.openxmlformats.org/officeDocument/2006/relationships/tags" Target="../tags/tag227.xml"/><Relationship Id="rId14" Type="http://schemas.openxmlformats.org/officeDocument/2006/relationships/tags" Target="../tags/tag228.xml"/><Relationship Id="rId15" Type="http://schemas.openxmlformats.org/officeDocument/2006/relationships/tags" Target="../tags/tag229.xml"/><Relationship Id="rId16" Type="http://schemas.openxmlformats.org/officeDocument/2006/relationships/tags" Target="../tags/tag230.xml"/><Relationship Id="rId17" Type="http://schemas.openxmlformats.org/officeDocument/2006/relationships/tags" Target="../tags/tag231.xml"/><Relationship Id="rId18" Type="http://schemas.openxmlformats.org/officeDocument/2006/relationships/tags" Target="../tags/tag232.xml"/><Relationship Id="rId19" Type="http://schemas.openxmlformats.org/officeDocument/2006/relationships/tags" Target="../tags/tag2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0" Type="http://schemas.openxmlformats.org/officeDocument/2006/relationships/tags" Target="../tags/tag266.xml"/><Relationship Id="rId21" Type="http://schemas.openxmlformats.org/officeDocument/2006/relationships/tags" Target="../tags/tag267.xml"/><Relationship Id="rId22" Type="http://schemas.openxmlformats.org/officeDocument/2006/relationships/tags" Target="../tags/tag268.xml"/><Relationship Id="rId23" Type="http://schemas.openxmlformats.org/officeDocument/2006/relationships/tags" Target="../tags/tag269.xml"/><Relationship Id="rId24" Type="http://schemas.openxmlformats.org/officeDocument/2006/relationships/tags" Target="../tags/tag270.xml"/><Relationship Id="rId25" Type="http://schemas.openxmlformats.org/officeDocument/2006/relationships/tags" Target="../tags/tag271.xml"/><Relationship Id="rId26" Type="http://schemas.openxmlformats.org/officeDocument/2006/relationships/tags" Target="../tags/tag272.xml"/><Relationship Id="rId27" Type="http://schemas.openxmlformats.org/officeDocument/2006/relationships/tags" Target="../tags/tag273.xml"/><Relationship Id="rId28" Type="http://schemas.openxmlformats.org/officeDocument/2006/relationships/tags" Target="../tags/tag274.xml"/><Relationship Id="rId29" Type="http://schemas.openxmlformats.org/officeDocument/2006/relationships/tags" Target="../tags/tag275.xml"/><Relationship Id="rId1" Type="http://schemas.openxmlformats.org/officeDocument/2006/relationships/tags" Target="../tags/tag247.xml"/><Relationship Id="rId2" Type="http://schemas.openxmlformats.org/officeDocument/2006/relationships/tags" Target="../tags/tag248.xml"/><Relationship Id="rId3" Type="http://schemas.openxmlformats.org/officeDocument/2006/relationships/tags" Target="../tags/tag249.xml"/><Relationship Id="rId4" Type="http://schemas.openxmlformats.org/officeDocument/2006/relationships/tags" Target="../tags/tag250.xml"/><Relationship Id="rId5" Type="http://schemas.openxmlformats.org/officeDocument/2006/relationships/tags" Target="../tags/tag251.xml"/><Relationship Id="rId30" Type="http://schemas.openxmlformats.org/officeDocument/2006/relationships/tags" Target="../tags/tag276.xml"/><Relationship Id="rId31" Type="http://schemas.openxmlformats.org/officeDocument/2006/relationships/tags" Target="../tags/tag277.xml"/><Relationship Id="rId32" Type="http://schemas.openxmlformats.org/officeDocument/2006/relationships/slideLayout" Target="../slideLayouts/slideLayout2.xml"/><Relationship Id="rId9" Type="http://schemas.openxmlformats.org/officeDocument/2006/relationships/tags" Target="../tags/tag255.xml"/><Relationship Id="rId6" Type="http://schemas.openxmlformats.org/officeDocument/2006/relationships/tags" Target="../tags/tag252.xml"/><Relationship Id="rId7" Type="http://schemas.openxmlformats.org/officeDocument/2006/relationships/tags" Target="../tags/tag253.xml"/><Relationship Id="rId8" Type="http://schemas.openxmlformats.org/officeDocument/2006/relationships/tags" Target="../tags/tag254.xml"/><Relationship Id="rId33" Type="http://schemas.openxmlformats.org/officeDocument/2006/relationships/notesSlide" Target="../notesSlides/notesSlide19.xml"/><Relationship Id="rId10" Type="http://schemas.openxmlformats.org/officeDocument/2006/relationships/tags" Target="../tags/tag256.xml"/><Relationship Id="rId11" Type="http://schemas.openxmlformats.org/officeDocument/2006/relationships/tags" Target="../tags/tag257.xml"/><Relationship Id="rId12" Type="http://schemas.openxmlformats.org/officeDocument/2006/relationships/tags" Target="../tags/tag258.xml"/><Relationship Id="rId13" Type="http://schemas.openxmlformats.org/officeDocument/2006/relationships/tags" Target="../tags/tag259.xml"/><Relationship Id="rId14" Type="http://schemas.openxmlformats.org/officeDocument/2006/relationships/tags" Target="../tags/tag260.xml"/><Relationship Id="rId15" Type="http://schemas.openxmlformats.org/officeDocument/2006/relationships/tags" Target="../tags/tag261.xml"/><Relationship Id="rId16" Type="http://schemas.openxmlformats.org/officeDocument/2006/relationships/tags" Target="../tags/tag262.xml"/><Relationship Id="rId17" Type="http://schemas.openxmlformats.org/officeDocument/2006/relationships/tags" Target="../tags/tag263.xml"/><Relationship Id="rId18" Type="http://schemas.openxmlformats.org/officeDocument/2006/relationships/tags" Target="../tags/tag264.xml"/><Relationship Id="rId19" Type="http://schemas.openxmlformats.org/officeDocument/2006/relationships/tags" Target="../tags/tag265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86.xml"/><Relationship Id="rId20" Type="http://schemas.openxmlformats.org/officeDocument/2006/relationships/tags" Target="../tags/tag297.xml"/><Relationship Id="rId21" Type="http://schemas.openxmlformats.org/officeDocument/2006/relationships/tags" Target="../tags/tag29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287.xml"/><Relationship Id="rId11" Type="http://schemas.openxmlformats.org/officeDocument/2006/relationships/tags" Target="../tags/tag288.xml"/><Relationship Id="rId12" Type="http://schemas.openxmlformats.org/officeDocument/2006/relationships/tags" Target="../tags/tag289.xml"/><Relationship Id="rId13" Type="http://schemas.openxmlformats.org/officeDocument/2006/relationships/tags" Target="../tags/tag290.xml"/><Relationship Id="rId14" Type="http://schemas.openxmlformats.org/officeDocument/2006/relationships/tags" Target="../tags/tag291.xml"/><Relationship Id="rId15" Type="http://schemas.openxmlformats.org/officeDocument/2006/relationships/tags" Target="../tags/tag292.xml"/><Relationship Id="rId16" Type="http://schemas.openxmlformats.org/officeDocument/2006/relationships/tags" Target="../tags/tag293.xml"/><Relationship Id="rId17" Type="http://schemas.openxmlformats.org/officeDocument/2006/relationships/tags" Target="../tags/tag294.xml"/><Relationship Id="rId18" Type="http://schemas.openxmlformats.org/officeDocument/2006/relationships/tags" Target="../tags/tag295.xml"/><Relationship Id="rId19" Type="http://schemas.openxmlformats.org/officeDocument/2006/relationships/tags" Target="../tags/tag296.xml"/><Relationship Id="rId1" Type="http://schemas.openxmlformats.org/officeDocument/2006/relationships/tags" Target="../tags/tag278.xml"/><Relationship Id="rId2" Type="http://schemas.openxmlformats.org/officeDocument/2006/relationships/tags" Target="../tags/tag279.xml"/><Relationship Id="rId3" Type="http://schemas.openxmlformats.org/officeDocument/2006/relationships/tags" Target="../tags/tag280.xml"/><Relationship Id="rId4" Type="http://schemas.openxmlformats.org/officeDocument/2006/relationships/tags" Target="../tags/tag281.xml"/><Relationship Id="rId5" Type="http://schemas.openxmlformats.org/officeDocument/2006/relationships/tags" Target="../tags/tag282.xml"/><Relationship Id="rId6" Type="http://schemas.openxmlformats.org/officeDocument/2006/relationships/tags" Target="../tags/tag283.xml"/><Relationship Id="rId7" Type="http://schemas.openxmlformats.org/officeDocument/2006/relationships/tags" Target="../tags/tag284.xml"/><Relationship Id="rId8" Type="http://schemas.openxmlformats.org/officeDocument/2006/relationships/tags" Target="../tags/tag28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307.xml"/><Relationship Id="rId20" Type="http://schemas.openxmlformats.org/officeDocument/2006/relationships/tags" Target="../tags/tag318.xml"/><Relationship Id="rId21" Type="http://schemas.openxmlformats.org/officeDocument/2006/relationships/tags" Target="../tags/tag319.xml"/><Relationship Id="rId22" Type="http://schemas.openxmlformats.org/officeDocument/2006/relationships/tags" Target="../tags/tag320.xml"/><Relationship Id="rId23" Type="http://schemas.openxmlformats.org/officeDocument/2006/relationships/tags" Target="../tags/tag321.xml"/><Relationship Id="rId24" Type="http://schemas.openxmlformats.org/officeDocument/2006/relationships/tags" Target="../tags/tag322.xml"/><Relationship Id="rId25" Type="http://schemas.openxmlformats.org/officeDocument/2006/relationships/tags" Target="../tags/tag323.xml"/><Relationship Id="rId26" Type="http://schemas.openxmlformats.org/officeDocument/2006/relationships/tags" Target="../tags/tag324.xml"/><Relationship Id="rId27" Type="http://schemas.openxmlformats.org/officeDocument/2006/relationships/tags" Target="../tags/tag325.xml"/><Relationship Id="rId28" Type="http://schemas.openxmlformats.org/officeDocument/2006/relationships/tags" Target="../tags/tag326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4.xml"/><Relationship Id="rId10" Type="http://schemas.openxmlformats.org/officeDocument/2006/relationships/tags" Target="../tags/tag308.xml"/><Relationship Id="rId11" Type="http://schemas.openxmlformats.org/officeDocument/2006/relationships/tags" Target="../tags/tag309.xml"/><Relationship Id="rId12" Type="http://schemas.openxmlformats.org/officeDocument/2006/relationships/tags" Target="../tags/tag310.xml"/><Relationship Id="rId13" Type="http://schemas.openxmlformats.org/officeDocument/2006/relationships/tags" Target="../tags/tag311.xml"/><Relationship Id="rId14" Type="http://schemas.openxmlformats.org/officeDocument/2006/relationships/tags" Target="../tags/tag312.xml"/><Relationship Id="rId15" Type="http://schemas.openxmlformats.org/officeDocument/2006/relationships/tags" Target="../tags/tag313.xml"/><Relationship Id="rId16" Type="http://schemas.openxmlformats.org/officeDocument/2006/relationships/tags" Target="../tags/tag314.xml"/><Relationship Id="rId17" Type="http://schemas.openxmlformats.org/officeDocument/2006/relationships/tags" Target="../tags/tag315.xml"/><Relationship Id="rId18" Type="http://schemas.openxmlformats.org/officeDocument/2006/relationships/tags" Target="../tags/tag316.xml"/><Relationship Id="rId19" Type="http://schemas.openxmlformats.org/officeDocument/2006/relationships/tags" Target="../tags/tag317.xml"/><Relationship Id="rId1" Type="http://schemas.openxmlformats.org/officeDocument/2006/relationships/tags" Target="../tags/tag299.xml"/><Relationship Id="rId2" Type="http://schemas.openxmlformats.org/officeDocument/2006/relationships/tags" Target="../tags/tag300.xml"/><Relationship Id="rId3" Type="http://schemas.openxmlformats.org/officeDocument/2006/relationships/tags" Target="../tags/tag301.xml"/><Relationship Id="rId4" Type="http://schemas.openxmlformats.org/officeDocument/2006/relationships/tags" Target="../tags/tag302.xml"/><Relationship Id="rId5" Type="http://schemas.openxmlformats.org/officeDocument/2006/relationships/tags" Target="../tags/tag303.xml"/><Relationship Id="rId6" Type="http://schemas.openxmlformats.org/officeDocument/2006/relationships/tags" Target="../tags/tag304.xml"/><Relationship Id="rId7" Type="http://schemas.openxmlformats.org/officeDocument/2006/relationships/tags" Target="../tags/tag305.xml"/><Relationship Id="rId8" Type="http://schemas.openxmlformats.org/officeDocument/2006/relationships/tags" Target="../tags/tag306.xml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tags" Target="../tags/tag337.xml"/><Relationship Id="rId12" Type="http://schemas.openxmlformats.org/officeDocument/2006/relationships/tags" Target="../tags/tag338.xml"/><Relationship Id="rId13" Type="http://schemas.openxmlformats.org/officeDocument/2006/relationships/tags" Target="../tags/tag339.xml"/><Relationship Id="rId14" Type="http://schemas.openxmlformats.org/officeDocument/2006/relationships/tags" Target="../tags/tag340.xml"/><Relationship Id="rId15" Type="http://schemas.openxmlformats.org/officeDocument/2006/relationships/tags" Target="../tags/tag341.xml"/><Relationship Id="rId16" Type="http://schemas.openxmlformats.org/officeDocument/2006/relationships/tags" Target="../tags/tag342.xml"/><Relationship Id="rId17" Type="http://schemas.openxmlformats.org/officeDocument/2006/relationships/tags" Target="../tags/tag343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25.xml"/><Relationship Id="rId1" Type="http://schemas.openxmlformats.org/officeDocument/2006/relationships/tags" Target="../tags/tag327.xml"/><Relationship Id="rId2" Type="http://schemas.openxmlformats.org/officeDocument/2006/relationships/tags" Target="../tags/tag328.xml"/><Relationship Id="rId3" Type="http://schemas.openxmlformats.org/officeDocument/2006/relationships/tags" Target="../tags/tag329.xml"/><Relationship Id="rId4" Type="http://schemas.openxmlformats.org/officeDocument/2006/relationships/tags" Target="../tags/tag330.xml"/><Relationship Id="rId5" Type="http://schemas.openxmlformats.org/officeDocument/2006/relationships/tags" Target="../tags/tag331.xml"/><Relationship Id="rId6" Type="http://schemas.openxmlformats.org/officeDocument/2006/relationships/tags" Target="../tags/tag332.xml"/><Relationship Id="rId7" Type="http://schemas.openxmlformats.org/officeDocument/2006/relationships/tags" Target="../tags/tag333.xml"/><Relationship Id="rId8" Type="http://schemas.openxmlformats.org/officeDocument/2006/relationships/tags" Target="../tags/tag334.xml"/><Relationship Id="rId9" Type="http://schemas.openxmlformats.org/officeDocument/2006/relationships/tags" Target="../tags/tag335.xml"/><Relationship Id="rId10" Type="http://schemas.openxmlformats.org/officeDocument/2006/relationships/tags" Target="../tags/tag33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344.xml"/><Relationship Id="rId2" Type="http://schemas.openxmlformats.org/officeDocument/2006/relationships/tags" Target="../tags/tag345.xml"/><Relationship Id="rId3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0" Type="http://schemas.openxmlformats.org/officeDocument/2006/relationships/tags" Target="../tags/tag365.xml"/><Relationship Id="rId21" Type="http://schemas.openxmlformats.org/officeDocument/2006/relationships/tags" Target="../tags/tag366.xml"/><Relationship Id="rId22" Type="http://schemas.openxmlformats.org/officeDocument/2006/relationships/tags" Target="../tags/tag367.xml"/><Relationship Id="rId23" Type="http://schemas.openxmlformats.org/officeDocument/2006/relationships/tags" Target="../tags/tag368.xml"/><Relationship Id="rId24" Type="http://schemas.openxmlformats.org/officeDocument/2006/relationships/tags" Target="../tags/tag369.xml"/><Relationship Id="rId25" Type="http://schemas.openxmlformats.org/officeDocument/2006/relationships/tags" Target="../tags/tag370.xml"/><Relationship Id="rId26" Type="http://schemas.openxmlformats.org/officeDocument/2006/relationships/tags" Target="../tags/tag371.xml"/><Relationship Id="rId27" Type="http://schemas.openxmlformats.org/officeDocument/2006/relationships/tags" Target="../tags/tag372.xml"/><Relationship Id="rId28" Type="http://schemas.openxmlformats.org/officeDocument/2006/relationships/tags" Target="../tags/tag373.xml"/><Relationship Id="rId29" Type="http://schemas.openxmlformats.org/officeDocument/2006/relationships/tags" Target="../tags/tag374.xml"/><Relationship Id="rId1" Type="http://schemas.openxmlformats.org/officeDocument/2006/relationships/tags" Target="../tags/tag346.xml"/><Relationship Id="rId2" Type="http://schemas.openxmlformats.org/officeDocument/2006/relationships/tags" Target="../tags/tag347.xml"/><Relationship Id="rId3" Type="http://schemas.openxmlformats.org/officeDocument/2006/relationships/tags" Target="../tags/tag348.xml"/><Relationship Id="rId4" Type="http://schemas.openxmlformats.org/officeDocument/2006/relationships/tags" Target="../tags/tag349.xml"/><Relationship Id="rId5" Type="http://schemas.openxmlformats.org/officeDocument/2006/relationships/tags" Target="../tags/tag350.xml"/><Relationship Id="rId30" Type="http://schemas.openxmlformats.org/officeDocument/2006/relationships/tags" Target="../tags/tag375.xml"/><Relationship Id="rId31" Type="http://schemas.openxmlformats.org/officeDocument/2006/relationships/tags" Target="../tags/tag376.xml"/><Relationship Id="rId32" Type="http://schemas.openxmlformats.org/officeDocument/2006/relationships/tags" Target="../tags/tag377.xml"/><Relationship Id="rId9" Type="http://schemas.openxmlformats.org/officeDocument/2006/relationships/tags" Target="../tags/tag354.xml"/><Relationship Id="rId6" Type="http://schemas.openxmlformats.org/officeDocument/2006/relationships/tags" Target="../tags/tag351.xml"/><Relationship Id="rId7" Type="http://schemas.openxmlformats.org/officeDocument/2006/relationships/tags" Target="../tags/tag352.xml"/><Relationship Id="rId8" Type="http://schemas.openxmlformats.org/officeDocument/2006/relationships/tags" Target="../tags/tag353.xml"/><Relationship Id="rId33" Type="http://schemas.openxmlformats.org/officeDocument/2006/relationships/tags" Target="../tags/tag378.xml"/><Relationship Id="rId34" Type="http://schemas.openxmlformats.org/officeDocument/2006/relationships/tags" Target="../tags/tag379.xml"/><Relationship Id="rId35" Type="http://schemas.openxmlformats.org/officeDocument/2006/relationships/tags" Target="../tags/tag380.xml"/><Relationship Id="rId36" Type="http://schemas.openxmlformats.org/officeDocument/2006/relationships/tags" Target="../tags/tag381.xml"/><Relationship Id="rId10" Type="http://schemas.openxmlformats.org/officeDocument/2006/relationships/tags" Target="../tags/tag355.xml"/><Relationship Id="rId11" Type="http://schemas.openxmlformats.org/officeDocument/2006/relationships/tags" Target="../tags/tag356.xml"/><Relationship Id="rId12" Type="http://schemas.openxmlformats.org/officeDocument/2006/relationships/tags" Target="../tags/tag357.xml"/><Relationship Id="rId13" Type="http://schemas.openxmlformats.org/officeDocument/2006/relationships/tags" Target="../tags/tag358.xml"/><Relationship Id="rId14" Type="http://schemas.openxmlformats.org/officeDocument/2006/relationships/tags" Target="../tags/tag359.xml"/><Relationship Id="rId15" Type="http://schemas.openxmlformats.org/officeDocument/2006/relationships/tags" Target="../tags/tag360.xml"/><Relationship Id="rId16" Type="http://schemas.openxmlformats.org/officeDocument/2006/relationships/tags" Target="../tags/tag361.xml"/><Relationship Id="rId17" Type="http://schemas.openxmlformats.org/officeDocument/2006/relationships/tags" Target="../tags/tag362.xml"/><Relationship Id="rId18" Type="http://schemas.openxmlformats.org/officeDocument/2006/relationships/tags" Target="../tags/tag363.xml"/><Relationship Id="rId19" Type="http://schemas.openxmlformats.org/officeDocument/2006/relationships/tags" Target="../tags/tag364.xml"/><Relationship Id="rId37" Type="http://schemas.openxmlformats.org/officeDocument/2006/relationships/tags" Target="../tags/tag382.xml"/><Relationship Id="rId38" Type="http://schemas.openxmlformats.org/officeDocument/2006/relationships/tags" Target="../tags/tag383.xml"/><Relationship Id="rId39" Type="http://schemas.openxmlformats.org/officeDocument/2006/relationships/slideLayout" Target="../slideLayouts/slideLayout2.xml"/><Relationship Id="rId40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392.xml"/><Relationship Id="rId20" Type="http://schemas.openxmlformats.org/officeDocument/2006/relationships/tags" Target="../tags/tag403.xml"/><Relationship Id="rId21" Type="http://schemas.openxmlformats.org/officeDocument/2006/relationships/tags" Target="../tags/tag404.xml"/><Relationship Id="rId22" Type="http://schemas.openxmlformats.org/officeDocument/2006/relationships/tags" Target="../tags/tag405.xml"/><Relationship Id="rId23" Type="http://schemas.openxmlformats.org/officeDocument/2006/relationships/tags" Target="../tags/tag406.xml"/><Relationship Id="rId24" Type="http://schemas.openxmlformats.org/officeDocument/2006/relationships/tags" Target="../tags/tag407.xml"/><Relationship Id="rId25" Type="http://schemas.openxmlformats.org/officeDocument/2006/relationships/tags" Target="../tags/tag408.xml"/><Relationship Id="rId26" Type="http://schemas.openxmlformats.org/officeDocument/2006/relationships/tags" Target="../tags/tag409.xml"/><Relationship Id="rId27" Type="http://schemas.openxmlformats.org/officeDocument/2006/relationships/tags" Target="../tags/tag410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27.xml"/><Relationship Id="rId10" Type="http://schemas.openxmlformats.org/officeDocument/2006/relationships/tags" Target="../tags/tag393.xml"/><Relationship Id="rId11" Type="http://schemas.openxmlformats.org/officeDocument/2006/relationships/tags" Target="../tags/tag394.xml"/><Relationship Id="rId12" Type="http://schemas.openxmlformats.org/officeDocument/2006/relationships/tags" Target="../tags/tag395.xml"/><Relationship Id="rId13" Type="http://schemas.openxmlformats.org/officeDocument/2006/relationships/tags" Target="../tags/tag396.xml"/><Relationship Id="rId14" Type="http://schemas.openxmlformats.org/officeDocument/2006/relationships/tags" Target="../tags/tag397.xml"/><Relationship Id="rId15" Type="http://schemas.openxmlformats.org/officeDocument/2006/relationships/tags" Target="../tags/tag398.xml"/><Relationship Id="rId16" Type="http://schemas.openxmlformats.org/officeDocument/2006/relationships/tags" Target="../tags/tag399.xml"/><Relationship Id="rId17" Type="http://schemas.openxmlformats.org/officeDocument/2006/relationships/tags" Target="../tags/tag400.xml"/><Relationship Id="rId18" Type="http://schemas.openxmlformats.org/officeDocument/2006/relationships/tags" Target="../tags/tag401.xml"/><Relationship Id="rId19" Type="http://schemas.openxmlformats.org/officeDocument/2006/relationships/tags" Target="../tags/tag402.xml"/><Relationship Id="rId1" Type="http://schemas.openxmlformats.org/officeDocument/2006/relationships/tags" Target="../tags/tag384.xml"/><Relationship Id="rId2" Type="http://schemas.openxmlformats.org/officeDocument/2006/relationships/tags" Target="../tags/tag385.xml"/><Relationship Id="rId3" Type="http://schemas.openxmlformats.org/officeDocument/2006/relationships/tags" Target="../tags/tag386.xml"/><Relationship Id="rId4" Type="http://schemas.openxmlformats.org/officeDocument/2006/relationships/tags" Target="../tags/tag387.xml"/><Relationship Id="rId5" Type="http://schemas.openxmlformats.org/officeDocument/2006/relationships/tags" Target="../tags/tag388.xml"/><Relationship Id="rId6" Type="http://schemas.openxmlformats.org/officeDocument/2006/relationships/tags" Target="../tags/tag389.xml"/><Relationship Id="rId7" Type="http://schemas.openxmlformats.org/officeDocument/2006/relationships/tags" Target="../tags/tag390.xml"/><Relationship Id="rId8" Type="http://schemas.openxmlformats.org/officeDocument/2006/relationships/tags" Target="../tags/tag39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3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21.xml"/><Relationship Id="rId12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4.xml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20" Type="http://schemas.openxmlformats.org/officeDocument/2006/relationships/tags" Target="../tags/tag42.xml"/><Relationship Id="rId21" Type="http://schemas.openxmlformats.org/officeDocument/2006/relationships/tags" Target="../tags/tag43.xml"/><Relationship Id="rId22" Type="http://schemas.openxmlformats.org/officeDocument/2006/relationships/tags" Target="../tags/tag44.xml"/><Relationship Id="rId23" Type="http://schemas.openxmlformats.org/officeDocument/2006/relationships/tags" Target="../tags/tag45.xml"/><Relationship Id="rId24" Type="http://schemas.openxmlformats.org/officeDocument/2006/relationships/tags" Target="../tags/tag46.xml"/><Relationship Id="rId25" Type="http://schemas.openxmlformats.org/officeDocument/2006/relationships/tags" Target="../tags/tag47.xml"/><Relationship Id="rId26" Type="http://schemas.openxmlformats.org/officeDocument/2006/relationships/tags" Target="../tags/tag48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5.xml"/><Relationship Id="rId10" Type="http://schemas.openxmlformats.org/officeDocument/2006/relationships/tags" Target="../tags/tag32.xml"/><Relationship Id="rId11" Type="http://schemas.openxmlformats.org/officeDocument/2006/relationships/tags" Target="../tags/tag33.xml"/><Relationship Id="rId12" Type="http://schemas.openxmlformats.org/officeDocument/2006/relationships/tags" Target="../tags/tag34.xml"/><Relationship Id="rId13" Type="http://schemas.openxmlformats.org/officeDocument/2006/relationships/tags" Target="../tags/tag35.xml"/><Relationship Id="rId14" Type="http://schemas.openxmlformats.org/officeDocument/2006/relationships/tags" Target="../tags/tag36.xml"/><Relationship Id="rId15" Type="http://schemas.openxmlformats.org/officeDocument/2006/relationships/tags" Target="../tags/tag37.xml"/><Relationship Id="rId16" Type="http://schemas.openxmlformats.org/officeDocument/2006/relationships/tags" Target="../tags/tag38.xml"/><Relationship Id="rId17" Type="http://schemas.openxmlformats.org/officeDocument/2006/relationships/tags" Target="../tags/tag39.xml"/><Relationship Id="rId18" Type="http://schemas.openxmlformats.org/officeDocument/2006/relationships/tags" Target="../tags/tag40.xml"/><Relationship Id="rId19" Type="http://schemas.openxmlformats.org/officeDocument/2006/relationships/tags" Target="../tags/tag41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tags" Target="../tags/tag28.xml"/><Relationship Id="rId7" Type="http://schemas.openxmlformats.org/officeDocument/2006/relationships/tags" Target="../tags/tag29.xml"/><Relationship Id="rId8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59.xml"/><Relationship Id="rId12" Type="http://schemas.openxmlformats.org/officeDocument/2006/relationships/tags" Target="../tags/tag60.xml"/><Relationship Id="rId13" Type="http://schemas.openxmlformats.org/officeDocument/2006/relationships/tags" Target="../tags/tag6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7.xml"/><Relationship Id="rId1" Type="http://schemas.openxmlformats.org/officeDocument/2006/relationships/tags" Target="../tags/tag49.xml"/><Relationship Id="rId2" Type="http://schemas.openxmlformats.org/officeDocument/2006/relationships/tags" Target="../tags/tag50.xml"/><Relationship Id="rId3" Type="http://schemas.openxmlformats.org/officeDocument/2006/relationships/tags" Target="../tags/tag51.xml"/><Relationship Id="rId4" Type="http://schemas.openxmlformats.org/officeDocument/2006/relationships/tags" Target="../tags/tag52.xml"/><Relationship Id="rId5" Type="http://schemas.openxmlformats.org/officeDocument/2006/relationships/tags" Target="../tags/tag53.xml"/><Relationship Id="rId6" Type="http://schemas.openxmlformats.org/officeDocument/2006/relationships/tags" Target="../tags/tag54.xml"/><Relationship Id="rId7" Type="http://schemas.openxmlformats.org/officeDocument/2006/relationships/tags" Target="../tags/tag55.xml"/><Relationship Id="rId8" Type="http://schemas.openxmlformats.org/officeDocument/2006/relationships/tags" Target="../tags/tag56.xml"/><Relationship Id="rId9" Type="http://schemas.openxmlformats.org/officeDocument/2006/relationships/tags" Target="../tags/tag57.xml"/><Relationship Id="rId10" Type="http://schemas.openxmlformats.org/officeDocument/2006/relationships/tags" Target="../tags/tag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smtClean="0"/>
              <a:t>Lecture 14: </a:t>
            </a:r>
            <a:r>
              <a:rPr lang="en-US" sz="3200" i="0" dirty="0" smtClean="0"/>
              <a:t>Introduction to Graphs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600200"/>
          </a:xfrm>
        </p:spPr>
        <p:txBody>
          <a:bodyPr/>
          <a:lstStyle/>
          <a:p>
            <a:r>
              <a:rPr lang="en-US" dirty="0" smtClean="0"/>
              <a:t>In a weighed graph, each edge has a </a:t>
            </a:r>
            <a:r>
              <a:rPr lang="en-US" dirty="0" smtClean="0">
                <a:solidFill>
                  <a:schemeClr val="accent2"/>
                </a:solidFill>
              </a:rPr>
              <a:t>weight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cost</a:t>
            </a:r>
          </a:p>
          <a:p>
            <a:pPr lvl="1"/>
            <a:r>
              <a:rPr lang="en-US" dirty="0" smtClean="0"/>
              <a:t>Typically numeric (most examples use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/>
              <a:t>graphs allow </a:t>
            </a:r>
            <a:r>
              <a:rPr lang="en-US" i="1" dirty="0" smtClean="0"/>
              <a:t>negative weights</a:t>
            </a:r>
            <a:r>
              <a:rPr lang="en-US" dirty="0" smtClean="0"/>
              <a:t>; many do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737025" y="50149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508425" y="4162425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84625" y="332105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060625" y="494506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36825" y="4078288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7825" y="2995613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0">
              <a:latin typeface="+mj-lt"/>
            </a:endParaRPr>
          </a:p>
        </p:txBody>
      </p:sp>
      <p:sp>
        <p:nvSpPr>
          <p:cNvPr id="1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070025" y="6019800"/>
            <a:ext cx="3810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 b="0">
              <a:latin typeface="+mj-lt"/>
            </a:endParaRPr>
          </a:p>
        </p:txBody>
      </p:sp>
      <p:cxnSp>
        <p:nvCxnSpPr>
          <p:cNvPr id="14" name="AutoShape 10"/>
          <p:cNvCxnSpPr>
            <a:cxnSpLocks noChangeShapeType="1"/>
            <a:stCxn id="9" idx="2"/>
            <a:endCxn id="12" idx="6"/>
          </p:cNvCxnSpPr>
          <p:nvPr>
            <p:custDataLst>
              <p:tags r:id="rId8"/>
            </p:custDataLst>
          </p:nvPr>
        </p:nvCxnSpPr>
        <p:spPr bwMode="auto">
          <a:xfrm flipH="1" flipV="1">
            <a:off x="4913113" y="3186113"/>
            <a:ext cx="657225" cy="325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" name="AutoShape 11"/>
          <p:cNvCxnSpPr>
            <a:cxnSpLocks noChangeShapeType="1"/>
            <a:stCxn id="8" idx="2"/>
            <a:endCxn id="11" idx="6"/>
          </p:cNvCxnSpPr>
          <p:nvPr>
            <p:custDataLst>
              <p:tags r:id="rId9"/>
            </p:custDataLst>
          </p:nvPr>
        </p:nvCxnSpPr>
        <p:spPr bwMode="auto">
          <a:xfrm flipH="1" flipV="1">
            <a:off x="4532113" y="4268788"/>
            <a:ext cx="962025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6" name="AutoShape 12"/>
          <p:cNvCxnSpPr>
            <a:cxnSpLocks noChangeShapeType="1"/>
            <a:stCxn id="7" idx="2"/>
            <a:endCxn id="10" idx="6"/>
          </p:cNvCxnSpPr>
          <p:nvPr>
            <p:custDataLst>
              <p:tags r:id="rId10"/>
            </p:custDataLst>
          </p:nvPr>
        </p:nvCxnSpPr>
        <p:spPr bwMode="auto">
          <a:xfrm flipH="1" flipV="1">
            <a:off x="4455913" y="5135563"/>
            <a:ext cx="1266825" cy="6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3"/>
          <p:cNvCxnSpPr>
            <a:cxnSpLocks noChangeShapeType="1"/>
            <a:stCxn id="7" idx="2"/>
            <a:endCxn id="13" idx="6"/>
          </p:cNvCxnSpPr>
          <p:nvPr>
            <p:custDataLst>
              <p:tags r:id="rId11"/>
            </p:custDataLst>
          </p:nvPr>
        </p:nvCxnSpPr>
        <p:spPr bwMode="auto">
          <a:xfrm flipH="1">
            <a:off x="3465313" y="5205413"/>
            <a:ext cx="2257425" cy="1004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51225" y="2938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20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17875" y="4005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30</a:t>
            </a:r>
          </a:p>
        </p:txBody>
      </p:sp>
      <p:sp>
        <p:nvSpPr>
          <p:cNvPr id="20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917875" y="48434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35</a:t>
            </a:r>
          </a:p>
        </p:txBody>
      </p:sp>
      <p:sp>
        <p:nvSpPr>
          <p:cNvPr id="21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984425" y="5529263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latin typeface="+mj-lt"/>
              </a:rPr>
              <a:t>60</a:t>
            </a:r>
          </a:p>
        </p:txBody>
      </p:sp>
      <p:sp>
        <p:nvSpPr>
          <p:cNvPr id="22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25950" y="3281363"/>
            <a:ext cx="1140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Mukilteo</a:t>
            </a:r>
          </a:p>
        </p:txBody>
      </p:sp>
      <p:sp>
        <p:nvSpPr>
          <p:cNvPr id="23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063" y="4122738"/>
            <a:ext cx="12682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Edmonds</a:t>
            </a:r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94225" y="5013325"/>
            <a:ext cx="9829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Seattle</a:t>
            </a:r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46025" y="5980113"/>
            <a:ext cx="13805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Bremerton</a:t>
            </a:r>
          </a:p>
        </p:txBody>
      </p:sp>
      <p:sp>
        <p:nvSpPr>
          <p:cNvPr id="26" name="Text Box 22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60425" y="4905375"/>
            <a:ext cx="14125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Bainbridge</a:t>
            </a:r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76338" y="4038600"/>
            <a:ext cx="1183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Kingston</a:t>
            </a:r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344663" y="2955925"/>
            <a:ext cx="984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solidFill>
                  <a:srgbClr val="0000FF"/>
                </a:solidFill>
                <a:latin typeface="+mj-lt"/>
              </a:rPr>
              <a:t>Clinton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What, if anything, might weights represent for each of these?  </a:t>
            </a:r>
          </a:p>
          <a:p>
            <a:pPr>
              <a:buNone/>
            </a:pPr>
            <a:r>
              <a:rPr lang="en-US" dirty="0" smtClean="0"/>
              <a:t>Do negative weights make sense?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Road maps (e.g., Google maps)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16764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path</a:t>
            </a:r>
            <a:r>
              <a:rPr lang="en-US" dirty="0" smtClean="0"/>
              <a:t> is a list of vertices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dirty="0" smtClean="0"/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i+1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n. 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Say </a:t>
            </a:r>
            <a:r>
              <a:rPr lang="en-US" i="1" dirty="0" smtClean="0">
                <a:latin typeface="+mj-lt"/>
                <a:cs typeface="Courier New" pitchFamily="49" charset="0"/>
                <a:sym typeface="Symbol"/>
              </a:rPr>
              <a:t>“a path from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i="1" dirty="0" smtClean="0">
                <a:cs typeface="Courier New" pitchFamily="49" charset="0"/>
                <a:sym typeface="Symbol"/>
              </a:rPr>
              <a:t>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  <a:sym typeface="Symbol"/>
              </a:rPr>
              <a:t>”</a:t>
            </a:r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/>
              </a:rPr>
              <a:t>cycle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 is a path that begins and ends at the same node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==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3124200"/>
            <a:ext cx="5181600" cy="2714897"/>
            <a:chOff x="801510" y="2357027"/>
            <a:chExt cx="6926136" cy="3875047"/>
          </a:xfrm>
        </p:grpSpPr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362200" y="50292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133600" y="2590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0" name="AutoShape 6"/>
            <p:cNvCxnSpPr>
              <a:cxnSpLocks noChangeShapeType="1"/>
              <a:stCxn id="8" idx="0"/>
              <a:endCxn id="9" idx="4"/>
            </p:cNvCxnSpPr>
            <p:nvPr>
              <p:custDataLst>
                <p:tags r:id="rId4"/>
              </p:custDataLst>
            </p:nvPr>
          </p:nvCxnSpPr>
          <p:spPr bwMode="auto">
            <a:xfrm flipH="1" flipV="1">
              <a:off x="2324100" y="2986088"/>
              <a:ext cx="228600" cy="2028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37338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5334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705600" y="2895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cxnSp>
          <p:nvCxnSpPr>
            <p:cNvPr id="14" name="AutoShape 10"/>
            <p:cNvCxnSpPr>
              <a:cxnSpLocks noChangeShapeType="1"/>
              <a:stCxn id="13" idx="4"/>
              <a:endCxn id="1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964238" y="3290888"/>
              <a:ext cx="931862" cy="20843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11"/>
            <p:cNvCxnSpPr>
              <a:cxnSpLocks noChangeShapeType="1"/>
              <a:stCxn id="13" idx="2"/>
              <a:endCxn id="9" idx="6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528888" y="2781300"/>
              <a:ext cx="41624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9" idx="5"/>
              <a:endCxn id="11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459038" y="2930525"/>
              <a:ext cx="1406525" cy="844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13"/>
            <p:cNvCxnSpPr>
              <a:cxnSpLocks noChangeShapeType="1"/>
              <a:stCxn id="8" idx="7"/>
              <a:endCxn id="11" idx="3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687638" y="4073525"/>
              <a:ext cx="1177925" cy="996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8" name="AutoShape 14"/>
            <p:cNvCxnSpPr>
              <a:cxnSpLocks noChangeShapeType="1"/>
              <a:stCxn id="11" idx="5"/>
              <a:endCxn id="12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135438" y="4073525"/>
              <a:ext cx="1558925" cy="1301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1" idx="7"/>
              <a:endCxn id="13" idx="3"/>
            </p:cNvCxnSpPr>
            <p:nvPr>
              <p:custDataLst>
                <p:tags r:id="rId13"/>
              </p:custDataLst>
            </p:nvPr>
          </p:nvCxnSpPr>
          <p:spPr bwMode="auto">
            <a:xfrm flipV="1">
              <a:off x="4135438" y="3235325"/>
              <a:ext cx="2625725" cy="539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2"/>
              <a:endCxn id="8" idx="6"/>
            </p:cNvCxnSpPr>
            <p:nvPr>
              <p:custDataLst>
                <p:tags r:id="rId14"/>
              </p:custDataLst>
            </p:nvPr>
          </p:nvCxnSpPr>
          <p:spPr bwMode="auto">
            <a:xfrm flipH="1" flipV="1">
              <a:off x="2757488" y="5219700"/>
              <a:ext cx="2867025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" name="Text Box 1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801510" y="2817812"/>
              <a:ext cx="119732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Seattle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24000" y="5332413"/>
              <a:ext cx="2242542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San Francisco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410201" y="5713413"/>
              <a:ext cx="1124596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Dallas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324602" y="2357027"/>
              <a:ext cx="1403044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154489" y="3732213"/>
              <a:ext cx="2288258" cy="51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Salt Lake City</a:t>
              </a:r>
            </a:p>
          </p:txBody>
        </p:sp>
      </p:grpSp>
      <p:sp>
        <p:nvSpPr>
          <p:cNvPr id="26" name="Rectangle 2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59436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eaLnBrk="1" hangingPunct="1">
              <a:spcBef>
                <a:spcPct val="20000"/>
              </a:spcBef>
            </a:pPr>
            <a:r>
              <a:rPr lang="en-US" sz="2000" b="0" dirty="0" smtClean="0">
                <a:latin typeface="+mj-lt"/>
              </a:rPr>
              <a:t>Example: [Seattle</a:t>
            </a:r>
            <a:r>
              <a:rPr lang="en-US" sz="2000" b="0" dirty="0">
                <a:latin typeface="+mj-lt"/>
              </a:rPr>
              <a:t>, Salt Lake City, Chicago, Dallas, San Francisco, </a:t>
            </a:r>
            <a:r>
              <a:rPr lang="en-US" sz="2000" b="0" dirty="0" smtClean="0">
                <a:latin typeface="+mj-lt"/>
              </a:rPr>
              <a:t>Seattle]</a:t>
            </a:r>
            <a:endParaRPr lang="en-US" sz="2000" b="0" dirty="0"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Length and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1905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Path length:</a:t>
            </a:r>
            <a:r>
              <a:rPr lang="en-US" dirty="0" smtClean="0"/>
              <a:t> Number of </a:t>
            </a:r>
            <a:r>
              <a:rPr lang="en-US" i="1" dirty="0" smtClean="0"/>
              <a:t>edges</a:t>
            </a:r>
            <a:r>
              <a:rPr lang="en-US" dirty="0" smtClean="0"/>
              <a:t> in a path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Path cost:</a:t>
            </a:r>
            <a:r>
              <a:rPr lang="en-US" dirty="0" smtClean="0"/>
              <a:t> Sum of  </a:t>
            </a:r>
            <a:r>
              <a:rPr lang="en-US" i="1" dirty="0" smtClean="0"/>
              <a:t>weights</a:t>
            </a:r>
            <a:r>
              <a:rPr lang="en-US" dirty="0" smtClean="0"/>
              <a:t> of edges in a path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where</a:t>
            </a:r>
            <a:br>
              <a:rPr lang="en-US" dirty="0" smtClean="0"/>
            </a:br>
            <a:r>
              <a:rPr lang="en-US" dirty="0" smtClean="0"/>
              <a:t>P= [Seattle, Salt Lake City, Chicago, Dallas, San Francisco, Seattle]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81000" y="3276600"/>
            <a:ext cx="5949623" cy="3143310"/>
            <a:chOff x="381000" y="3276600"/>
            <a:chExt cx="5949623" cy="3143310"/>
          </a:xfrm>
        </p:grpSpPr>
        <p:sp>
          <p:nvSpPr>
            <p:cNvPr id="23" name="Text Box 20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248275" y="3276600"/>
              <a:ext cx="10823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/>
                <a:t>Chicago</a:t>
              </a: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381000" y="3363913"/>
              <a:ext cx="5565775" cy="3055997"/>
              <a:chOff x="381000" y="3363913"/>
              <a:chExt cx="5565775" cy="3055997"/>
            </a:xfrm>
          </p:grpSpPr>
          <p:sp>
            <p:nvSpPr>
              <p:cNvPr id="7" name="Oval 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1617663" y="565785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408113" y="34242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9" name="AutoShape 6"/>
              <p:cNvCxnSpPr>
                <a:cxnSpLocks noChangeShapeType="1"/>
                <a:stCxn id="7" idx="0"/>
                <a:endCxn id="8" idx="4"/>
              </p:cNvCxnSpPr>
              <p:nvPr>
                <p:custDataLst>
                  <p:tags r:id="rId5"/>
                </p:custDataLst>
              </p:nvPr>
            </p:nvCxnSpPr>
            <p:spPr bwMode="auto">
              <a:xfrm flipH="1" flipV="1">
                <a:off x="1582738" y="3790950"/>
                <a:ext cx="209550" cy="185420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943225" y="447198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572000" y="5791200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5597525" y="3703638"/>
                <a:ext cx="349250" cy="34925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3" name="AutoShape 10"/>
              <p:cNvCxnSpPr>
                <a:cxnSpLocks noChangeShapeType="1"/>
                <a:stCxn id="12" idx="4"/>
                <a:endCxn id="11" idx="7"/>
              </p:cNvCxnSpPr>
              <p:nvPr>
                <p:custDataLst>
                  <p:tags r:id="rId9"/>
                </p:custDataLst>
              </p:nvPr>
            </p:nvCxnSpPr>
            <p:spPr bwMode="auto">
              <a:xfrm rot="5400000">
                <a:off x="4426398" y="4496594"/>
                <a:ext cx="1789458" cy="902047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4" name="AutoShape 11"/>
              <p:cNvCxnSpPr>
                <a:cxnSpLocks noChangeShapeType="1"/>
                <a:stCxn id="12" idx="2"/>
                <a:endCxn id="8" idx="6"/>
              </p:cNvCxnSpPr>
              <p:nvPr>
                <p:custDataLst>
                  <p:tags r:id="rId10"/>
                </p:custDataLst>
              </p:nvPr>
            </p:nvCxnSpPr>
            <p:spPr bwMode="auto">
              <a:xfrm flipH="1" flipV="1">
                <a:off x="1774825" y="3598863"/>
                <a:ext cx="3810000" cy="2794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5" name="AutoShape 12"/>
              <p:cNvCxnSpPr>
                <a:cxnSpLocks noChangeShapeType="1"/>
                <a:stCxn id="8" idx="5"/>
                <a:endCxn id="10" idx="1"/>
              </p:cNvCxnSpPr>
              <p:nvPr>
                <p:custDataLst>
                  <p:tags r:id="rId11"/>
                </p:custDataLst>
              </p:nvPr>
            </p:nvCxnSpPr>
            <p:spPr bwMode="auto">
              <a:xfrm>
                <a:off x="1706563" y="3740150"/>
                <a:ext cx="1289050" cy="768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7" idx="7"/>
                <a:endCxn id="10" idx="3"/>
              </p:cNvCxnSpPr>
              <p:nvPr>
                <p:custDataLst>
                  <p:tags r:id="rId12"/>
                </p:custDataLst>
              </p:nvPr>
            </p:nvCxnSpPr>
            <p:spPr bwMode="auto">
              <a:xfrm flipV="1">
                <a:off x="1916113" y="4783138"/>
                <a:ext cx="1079500" cy="91281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0" idx="5"/>
                <a:endCxn id="11" idx="1"/>
              </p:cNvCxnSpPr>
              <p:nvPr>
                <p:custDataLst>
                  <p:tags r:id="rId13"/>
                </p:custDataLst>
              </p:nvPr>
            </p:nvCxnSpPr>
            <p:spPr bwMode="auto">
              <a:xfrm rot="16200000" flipH="1">
                <a:off x="3396110" y="4615309"/>
                <a:ext cx="1072254" cy="1381819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0" idx="7"/>
                <a:endCxn id="12" idx="3"/>
              </p:cNvCxnSpPr>
              <p:nvPr>
                <p:custDataLst>
                  <p:tags r:id="rId14"/>
                </p:custDataLst>
              </p:nvPr>
            </p:nvCxnSpPr>
            <p:spPr bwMode="auto">
              <a:xfrm flipV="1">
                <a:off x="3241675" y="4014788"/>
                <a:ext cx="2406650" cy="493712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7" idx="6"/>
              </p:cNvCxnSpPr>
              <p:nvPr>
                <p:custDataLst>
                  <p:tags r:id="rId15"/>
                </p:custDataLst>
              </p:nvPr>
            </p:nvCxnSpPr>
            <p:spPr bwMode="auto">
              <a:xfrm rot="10800000">
                <a:off x="1966914" y="5832475"/>
                <a:ext cx="2605087" cy="133350"/>
              </a:xfrm>
              <a:prstGeom prst="straightConnector1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20" name="Text Box 17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81000" y="3632200"/>
                <a:ext cx="92365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Seattle</a:t>
                </a:r>
              </a:p>
            </p:txBody>
          </p:sp>
          <p:sp>
            <p:nvSpPr>
              <p:cNvPr id="21" name="Text Box 18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849313" y="6019800"/>
                <a:ext cx="172996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San Francisco</a:t>
                </a:r>
              </a:p>
            </p:txBody>
          </p:sp>
          <p:sp>
            <p:nvSpPr>
              <p:cNvPr id="22" name="Text Box 19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953000" y="5943600"/>
                <a:ext cx="86754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Dallas</a:t>
                </a:r>
              </a:p>
            </p:txBody>
          </p:sp>
          <p:sp>
            <p:nvSpPr>
              <p:cNvPr id="24" name="Text Box 21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259138" y="4470400"/>
                <a:ext cx="176522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Salt Lake City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487738" y="33639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3.5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457450" y="3910013"/>
                <a:ext cx="32385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990975" y="39798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28" name="Text Box 25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248275" y="495776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29" name="Text Box 2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2874963" y="558641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3</a:t>
                </a:r>
              </a:p>
            </p:txBody>
          </p:sp>
          <p:sp>
            <p:nvSpPr>
              <p:cNvPr id="30" name="Text Box 2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408113" y="4538663"/>
                <a:ext cx="31290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</a:t>
                </a:r>
              </a:p>
            </p:txBody>
          </p:sp>
          <p:sp>
            <p:nvSpPr>
              <p:cNvPr id="31" name="Text Box 2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317750" y="47482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  <p:sp>
            <p:nvSpPr>
              <p:cNvPr id="32" name="Text Box 2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879850" y="5027613"/>
                <a:ext cx="50526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2.5</a:t>
                </a:r>
              </a:p>
            </p:txBody>
          </p:sp>
        </p:grp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05600" y="4038600"/>
            <a:ext cx="1650813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length(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/>
              <a:t>) = </a:t>
            </a:r>
          </a:p>
          <a:p>
            <a:r>
              <a:rPr lang="en-US" dirty="0"/>
              <a:t>  cost(</a:t>
            </a:r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/>
              <a:t>) 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254763" y="4415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+mn-lt"/>
              </a:rPr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056707" y="4796135"/>
            <a:ext cx="766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>
                <a:latin typeface="+mj-lt"/>
              </a:rPr>
              <a:t>11.5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7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Paths and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path</a:t>
            </a:r>
            <a:r>
              <a:rPr lang="en-US" dirty="0" smtClean="0"/>
              <a:t> repeats no vertices, except the first might be the last</a:t>
            </a:r>
            <a:br>
              <a:rPr lang="en-US" dirty="0" smtClean="0"/>
            </a:br>
            <a:r>
              <a:rPr lang="en-US" dirty="0" smtClean="0"/>
              <a:t>[Seattle, Salt Lake City, San Francisco, Dallas]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Recall, a </a:t>
            </a:r>
            <a:r>
              <a:rPr lang="en-US" dirty="0" smtClean="0">
                <a:solidFill>
                  <a:schemeClr val="accent2"/>
                </a:solidFill>
              </a:rPr>
              <a:t>cycle</a:t>
            </a:r>
            <a:r>
              <a:rPr lang="en-US" dirty="0" smtClean="0"/>
              <a:t> is a path that  ends where it begins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  <a:br>
              <a:rPr lang="en-US" dirty="0" smtClean="0"/>
            </a:br>
            <a:r>
              <a:rPr lang="en-US" dirty="0" smtClean="0"/>
              <a:t>[Seattle, Salt Lake City, Seattle, Dallas, Seattle]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simple cycle</a:t>
            </a:r>
            <a:r>
              <a:rPr lang="en-US" dirty="0" smtClean="0"/>
              <a:t> is a cycle and a simple path</a:t>
            </a:r>
            <a:br>
              <a:rPr lang="en-US" dirty="0" smtClean="0"/>
            </a:br>
            <a:r>
              <a:rPr lang="en-US" dirty="0" smtClean="0"/>
              <a:t>[Seattle, Salt Lake City, San Francisco, Dallas, Seattle]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Cycles in Directed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 there a path from A to D?   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the graph contain any cycles?  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11500" y="2743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65425" y="2438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248150" y="31988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05325" y="33067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43525" y="2590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cxnSp>
        <p:nvCxnSpPr>
          <p:cNvPr id="13" name="AutoShape 10"/>
          <p:cNvCxnSpPr>
            <a:cxnSpLocks noChangeShapeType="1"/>
            <a:stCxn id="11" idx="3"/>
            <a:endCxn id="9" idx="6"/>
          </p:cNvCxnSpPr>
          <p:nvPr>
            <p:custDataLst>
              <p:tags r:id="rId7"/>
            </p:custDataLst>
          </p:nvPr>
        </p:nvCxnSpPr>
        <p:spPr bwMode="auto">
          <a:xfrm flipH="1">
            <a:off x="4548188" y="2773363"/>
            <a:ext cx="598487" cy="56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cxnSp>
        <p:nvCxnSpPr>
          <p:cNvPr id="14" name="AutoShape 11"/>
          <p:cNvCxnSpPr>
            <a:cxnSpLocks noChangeShapeType="1"/>
            <a:stCxn id="9" idx="2"/>
            <a:endCxn id="7" idx="5"/>
          </p:cNvCxnSpPr>
          <p:nvPr>
            <p:custDataLst>
              <p:tags r:id="rId8"/>
            </p:custDataLst>
          </p:nvPr>
        </p:nvCxnSpPr>
        <p:spPr bwMode="auto">
          <a:xfrm flipH="1" flipV="1">
            <a:off x="3355975" y="30019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4048125" y="22098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11" idx="1"/>
          </p:cNvCxnSpPr>
          <p:nvPr>
            <p:custDataLst>
              <p:tags r:id="rId10"/>
            </p:custDataLst>
          </p:nvPr>
        </p:nvCxnSpPr>
        <p:spPr bwMode="auto">
          <a:xfrm flipH="1" flipV="1">
            <a:off x="4352925" y="2359025"/>
            <a:ext cx="793750" cy="182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/>
          </a:ln>
          <a:effectLst/>
        </p:spPr>
      </p:cxnSp>
      <p:sp>
        <p:nvSpPr>
          <p:cNvPr id="17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00525" y="1828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cxnSp>
        <p:nvCxnSpPr>
          <p:cNvPr id="18" name="AutoShape 15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 flipH="1" flipV="1">
            <a:off x="4191000" y="2514600"/>
            <a:ext cx="200025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038600" y="4114800"/>
            <a:ext cx="56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925579" y="4872335"/>
            <a:ext cx="56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255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 if for all</a:t>
            </a:r>
            <a:br>
              <a:rPr lang="en-US" dirty="0" smtClean="0"/>
            </a:br>
            <a:r>
              <a:rPr lang="en-US" dirty="0" smtClean="0"/>
              <a:t>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 </a:t>
            </a:r>
            <a:r>
              <a:rPr lang="en-US" i="1" dirty="0" smtClean="0"/>
              <a:t>path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if for </a:t>
            </a:r>
            <a:r>
              <a:rPr lang="en-US" i="1" dirty="0" smtClean="0"/>
              <a:t>all</a:t>
            </a:r>
            <a:r>
              <a:rPr lang="en-US" dirty="0" smtClean="0"/>
              <a:t> pairs of vertices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dirty="0" smtClean="0"/>
              <a:t>, there exists an </a:t>
            </a:r>
            <a:r>
              <a:rPr lang="en-US" i="1" dirty="0" smtClean="0"/>
              <a:t>edge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295400" y="2638425"/>
            <a:ext cx="2667000" cy="1495485"/>
            <a:chOff x="1295400" y="2638425"/>
            <a:chExt cx="2667000" cy="1495485"/>
          </a:xfrm>
        </p:grpSpPr>
        <p:grpSp>
          <p:nvGrpSpPr>
            <p:cNvPr id="7" name="Group 4"/>
            <p:cNvGrpSpPr>
              <a:grpSpLocks/>
            </p:cNvGrpSpPr>
            <p:nvPr>
              <p:custDataLst>
                <p:tags r:id="rId29"/>
              </p:custDataLst>
            </p:nvPr>
          </p:nvGrpSpPr>
          <p:grpSpPr bwMode="auto">
            <a:xfrm>
              <a:off x="1295400" y="2638425"/>
              <a:ext cx="2667000" cy="990600"/>
              <a:chOff x="3216" y="1584"/>
              <a:chExt cx="1680" cy="624"/>
            </a:xfrm>
          </p:grpSpPr>
          <p:sp>
            <p:nvSpPr>
              <p:cNvPr id="8" name="Oval 5"/>
              <p:cNvSpPr>
                <a:spLocks noChangeAspect="1"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16" y="1632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9" name="Oval 6"/>
              <p:cNvSpPr>
                <a:spLocks noChangeAspect="1"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216" y="2016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0" name="Oval 7"/>
              <p:cNvSpPr>
                <a:spLocks noChangeAspect="1"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504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1" name="Oval 8"/>
              <p:cNvSpPr>
                <a:spLocks noChangeAspect="1"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032" y="182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2" name="Oval 9"/>
              <p:cNvSpPr>
                <a:spLocks noChangeAspect="1"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320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3" name="Oval 10"/>
              <p:cNvSpPr>
                <a:spLocks noChangeAspect="1"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704" y="1584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14" name="Oval 11"/>
              <p:cNvSpPr>
                <a:spLocks noChangeAspect="1"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4704" y="1968"/>
                <a:ext cx="192" cy="192"/>
              </a:xfrm>
              <a:prstGeom prst="ellipse">
                <a:avLst/>
              </a:prstGeom>
              <a:solidFill>
                <a:schemeClr val="tx1"/>
              </a:solidFill>
              <a:ln w="2857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cxnSp>
            <p:nvCxnSpPr>
              <p:cNvPr id="15" name="AutoShape 12"/>
              <p:cNvCxnSpPr>
                <a:cxnSpLocks noChangeShapeType="1"/>
                <a:stCxn id="13" idx="4"/>
                <a:endCxn id="14" idx="0"/>
              </p:cNvCxnSpPr>
              <p:nvPr>
                <p:custDataLst>
                  <p:tags r:id="rId38"/>
                </p:custDataLst>
              </p:nvPr>
            </p:nvCxnSpPr>
            <p:spPr bwMode="auto">
              <a:xfrm>
                <a:off x="4800" y="1776"/>
                <a:ext cx="0" cy="1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6" name="AutoShape 13"/>
              <p:cNvCxnSpPr>
                <a:cxnSpLocks noChangeShapeType="1"/>
                <a:stCxn id="13" idx="2"/>
                <a:endCxn id="12" idx="6"/>
              </p:cNvCxnSpPr>
              <p:nvPr>
                <p:custDataLst>
                  <p:tags r:id="rId39"/>
                </p:custDataLst>
              </p:nvPr>
            </p:nvCxnSpPr>
            <p:spPr bwMode="auto">
              <a:xfrm flipH="1">
                <a:off x="4512" y="1680"/>
                <a:ext cx="192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7" name="AutoShape 14"/>
              <p:cNvCxnSpPr>
                <a:cxnSpLocks noChangeShapeType="1"/>
                <a:stCxn id="12" idx="5"/>
                <a:endCxn id="14" idx="1"/>
              </p:cNvCxnSpPr>
              <p:nvPr>
                <p:custDataLst>
                  <p:tags r:id="rId40"/>
                </p:custDataLst>
              </p:nvPr>
            </p:nvCxnSpPr>
            <p:spPr bwMode="auto">
              <a:xfrm>
                <a:off x="4484" y="1748"/>
                <a:ext cx="248" cy="24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8" name="AutoShape 15"/>
              <p:cNvCxnSpPr>
                <a:cxnSpLocks noChangeShapeType="1"/>
                <a:stCxn id="12" idx="3"/>
                <a:endCxn id="11" idx="7"/>
              </p:cNvCxnSpPr>
              <p:nvPr>
                <p:custDataLst>
                  <p:tags r:id="rId41"/>
                </p:custDataLst>
              </p:nvPr>
            </p:nvCxnSpPr>
            <p:spPr bwMode="auto">
              <a:xfrm flipH="1">
                <a:off x="4196" y="1748"/>
                <a:ext cx="152" cy="10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9" name="AutoShape 16"/>
              <p:cNvCxnSpPr>
                <a:cxnSpLocks noChangeShapeType="1"/>
                <a:stCxn id="11" idx="2"/>
                <a:endCxn id="10" idx="6"/>
              </p:cNvCxnSpPr>
              <p:nvPr>
                <p:custDataLst>
                  <p:tags r:id="rId42"/>
                </p:custDataLst>
              </p:nvPr>
            </p:nvCxnSpPr>
            <p:spPr bwMode="auto">
              <a:xfrm flipH="1">
                <a:off x="3696" y="1920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0" name="AutoShape 17"/>
              <p:cNvCxnSpPr>
                <a:cxnSpLocks noChangeShapeType="1"/>
                <a:stCxn id="10" idx="1"/>
                <a:endCxn id="8" idx="5"/>
              </p:cNvCxnSpPr>
              <p:nvPr>
                <p:custDataLst>
                  <p:tags r:id="rId43"/>
                </p:custDataLst>
              </p:nvPr>
            </p:nvCxnSpPr>
            <p:spPr bwMode="auto">
              <a:xfrm flipH="1" flipV="1">
                <a:off x="3380" y="1796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21" name="AutoShape 18"/>
              <p:cNvCxnSpPr>
                <a:cxnSpLocks noChangeShapeType="1"/>
                <a:stCxn id="10" idx="3"/>
                <a:endCxn id="9" idx="7"/>
              </p:cNvCxnSpPr>
              <p:nvPr>
                <p:custDataLst>
                  <p:tags r:id="rId44"/>
                </p:custDataLst>
              </p:nvPr>
            </p:nvCxnSpPr>
            <p:spPr bwMode="auto">
              <a:xfrm flipH="1">
                <a:off x="3380" y="1988"/>
                <a:ext cx="152" cy="5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</p:cxnSp>
        </p:grpSp>
        <p:sp>
          <p:nvSpPr>
            <p:cNvPr id="33" name="Text Box 50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371600" y="3733800"/>
              <a:ext cx="20730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Connected graph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0" y="2638425"/>
            <a:ext cx="2667000" cy="1495485"/>
            <a:chOff x="5334000" y="2638425"/>
            <a:chExt cx="2667000" cy="1495485"/>
          </a:xfrm>
        </p:grpSpPr>
        <p:sp>
          <p:nvSpPr>
            <p:cNvPr id="22" name="Oval 3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34000" y="27146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334000" y="33242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7912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29400" y="3019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6" name="Oval 4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7" name="Oval 4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696200" y="26384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28" name="Oval 4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96200" y="3248025"/>
              <a:ext cx="304800" cy="304800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9" name="AutoShape 45"/>
            <p:cNvCxnSpPr>
              <a:cxnSpLocks noChangeShapeType="1"/>
              <a:stCxn id="26" idx="5"/>
              <a:endCxn id="28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7346950" y="2898775"/>
              <a:ext cx="393700" cy="3937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46"/>
            <p:cNvCxnSpPr>
              <a:cxnSpLocks noChangeShapeType="1"/>
              <a:stCxn id="26" idx="3"/>
              <a:endCxn id="25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6889750" y="2898775"/>
              <a:ext cx="241300" cy="165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1" name="AutoShape 48"/>
            <p:cNvCxnSpPr>
              <a:cxnSpLocks noChangeShapeType="1"/>
              <a:stCxn id="24" idx="1"/>
              <a:endCxn id="22" idx="5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5594350" y="29749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2" name="AutoShape 49"/>
            <p:cNvCxnSpPr>
              <a:cxnSpLocks noChangeShapeType="1"/>
              <a:stCxn id="24" idx="3"/>
              <a:endCxn id="23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594350" y="3279775"/>
              <a:ext cx="241300" cy="88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4" name="Text Box 52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0" y="3733800"/>
              <a:ext cx="235673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</a:rPr>
                <a:t>Disconnected graph</a:t>
              </a:r>
            </a:p>
          </p:txBody>
        </p:sp>
      </p:grpSp>
      <p:grpSp>
        <p:nvGrpSpPr>
          <p:cNvPr id="35" name="Group 19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010400" y="4938712"/>
            <a:ext cx="1676400" cy="1309688"/>
            <a:chOff x="2256" y="2928"/>
            <a:chExt cx="1536" cy="1200"/>
          </a:xfrm>
        </p:grpSpPr>
        <p:sp>
          <p:nvSpPr>
            <p:cNvPr id="36" name="Oval 2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832" y="292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21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9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2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456" y="3168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" name="Oval 2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56" y="3264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0" name="Oval 2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3792"/>
              <a:ext cx="336" cy="336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Line 2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544" y="3168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120" y="3168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496" y="3552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880" y="398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3504" y="3456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496" y="3360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2496" y="345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2784" y="3168"/>
              <a:ext cx="19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024" y="3168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832" y="3360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496329" y="5924490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Directed-Graph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5562600" cy="4495800"/>
          </a:xfrm>
        </p:spPr>
        <p:txBody>
          <a:bodyPr/>
          <a:lstStyle/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strongly connected</a:t>
            </a:r>
            <a:r>
              <a:rPr lang="en-US" dirty="0" smtClean="0"/>
              <a:t> if there is a path from every vertex to every other vertex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directed graph is </a:t>
            </a:r>
            <a:r>
              <a:rPr lang="en-US" dirty="0" smtClean="0">
                <a:solidFill>
                  <a:schemeClr val="accent2"/>
                </a:solidFill>
              </a:rPr>
              <a:t>weakly connected</a:t>
            </a:r>
            <a:r>
              <a:rPr lang="en-US" dirty="0" smtClean="0"/>
              <a:t> if there is a path from every vertex to every other vertex </a:t>
            </a:r>
            <a:r>
              <a:rPr lang="en-US" i="1" dirty="0" smtClean="0"/>
              <a:t>ignoring direction of edges</a:t>
            </a:r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complete</a:t>
            </a:r>
            <a:r>
              <a:rPr lang="en-US" dirty="0" smtClean="0"/>
              <a:t> a.k.a. </a:t>
            </a:r>
            <a:r>
              <a:rPr lang="en-US" dirty="0" smtClean="0">
                <a:solidFill>
                  <a:schemeClr val="accent2"/>
                </a:solidFill>
              </a:rPr>
              <a:t>fully connected</a:t>
            </a:r>
            <a:r>
              <a:rPr lang="en-US" dirty="0" smtClean="0"/>
              <a:t> directed graph has an edge from every vertex to every other vertex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4600" y="1238250"/>
            <a:ext cx="1600200" cy="1400175"/>
            <a:chOff x="4272" y="2640"/>
            <a:chExt cx="768" cy="672"/>
          </a:xfrm>
        </p:grpSpPr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2" name="AutoShape 9"/>
            <p:cNvCxnSpPr>
              <a:cxnSpLocks noChangeShapeType="1"/>
              <a:stCxn id="8" idx="3"/>
              <a:endCxn id="11" idx="7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8" idx="5"/>
              <a:endCxn id="10" idx="1"/>
            </p:cNvCxnSpPr>
            <p:nvPr>
              <p:custDataLst>
                <p:tags r:id="rId26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9" idx="7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1" idx="5"/>
              <a:endCxn id="9" idx="1"/>
            </p:cNvCxnSpPr>
            <p:nvPr>
              <p:custDataLst>
                <p:tags r:id="rId28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9" idx="0"/>
              <a:endCxn id="8" idx="4"/>
            </p:cNvCxnSpPr>
            <p:nvPr>
              <p:custDataLst>
                <p:tags r:id="rId29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7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00800" y="3143250"/>
            <a:ext cx="1600200" cy="1400175"/>
            <a:chOff x="4272" y="3072"/>
            <a:chExt cx="768" cy="672"/>
          </a:xfrm>
        </p:grpSpPr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60" y="307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560" y="355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848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2" y="3312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19"/>
            <p:cNvCxnSpPr>
              <a:cxnSpLocks noChangeShapeType="1"/>
              <a:stCxn id="18" idx="5"/>
              <a:endCxn id="20" idx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4724" y="323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0" idx="3"/>
              <a:endCxn id="19" idx="7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724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21" idx="5"/>
              <a:endCxn id="19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4436" y="3476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25" name="Group 3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248400" y="5029200"/>
            <a:ext cx="1600200" cy="1200150"/>
            <a:chOff x="4032" y="3216"/>
            <a:chExt cx="1008" cy="756"/>
          </a:xfrm>
        </p:grpSpPr>
        <p:sp>
          <p:nvSpPr>
            <p:cNvPr id="26" name="Oval 2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410" y="3216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10" y="3720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88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32" y="3468"/>
              <a:ext cx="252" cy="25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27"/>
            <p:cNvCxnSpPr>
              <a:cxnSpLocks noChangeShapeType="1"/>
              <a:stCxn id="27" idx="0"/>
              <a:endCxn id="26" idx="4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4536" y="3468"/>
              <a:ext cx="0" cy="25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AutoShape 28"/>
            <p:cNvCxnSpPr>
              <a:cxnSpLocks noChangeShapeType="1"/>
              <a:stCxn id="29" idx="6"/>
              <a:endCxn id="28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84" y="3594"/>
              <a:ext cx="50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AutoShape 29"/>
            <p:cNvCxnSpPr>
              <a:cxnSpLocks noChangeShapeType="1"/>
              <a:stCxn id="26" idx="2"/>
              <a:endCxn id="29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4158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3" name="AutoShape 30"/>
            <p:cNvCxnSpPr>
              <a:cxnSpLocks noChangeShapeType="1"/>
              <a:stCxn id="26" idx="6"/>
              <a:endCxn id="28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662" y="3342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4" name="AutoShape 31"/>
            <p:cNvCxnSpPr>
              <a:cxnSpLocks noChangeShapeType="1"/>
              <a:stCxn id="28" idx="4"/>
              <a:endCxn id="27" idx="6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4662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5" name="AutoShape 32"/>
            <p:cNvCxnSpPr>
              <a:cxnSpLocks noChangeShapeType="1"/>
              <a:stCxn id="27" idx="2"/>
              <a:endCxn id="29" idx="4"/>
            </p:cNvCxnSpPr>
            <p:nvPr>
              <p:custDataLst>
                <p:tags r:id="rId13"/>
              </p:custDataLst>
            </p:nvPr>
          </p:nvCxnSpPr>
          <p:spPr bwMode="auto">
            <a:xfrm flipH="1" flipV="1">
              <a:off x="4158" y="3720"/>
              <a:ext cx="252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7182870" y="5929312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plus self edges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as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When talking about graphs, </a:t>
            </a:r>
          </a:p>
          <a:p>
            <a:pPr>
              <a:buNone/>
            </a:pPr>
            <a:r>
              <a:rPr lang="en-US" dirty="0" smtClean="0"/>
              <a:t>we say a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  <a:r>
              <a:rPr lang="en-US" dirty="0" smtClean="0"/>
              <a:t> is a graph that is:</a:t>
            </a:r>
          </a:p>
          <a:p>
            <a:pPr lvl="1"/>
            <a:r>
              <a:rPr lang="en-US" dirty="0" smtClean="0"/>
              <a:t>Undirected</a:t>
            </a:r>
          </a:p>
          <a:p>
            <a:pPr lvl="1"/>
            <a:r>
              <a:rPr lang="en-US" dirty="0" smtClean="0"/>
              <a:t>Acyclic</a:t>
            </a:r>
          </a:p>
          <a:p>
            <a:pPr lvl="1"/>
            <a:r>
              <a:rPr lang="en-US" dirty="0" smtClean="0"/>
              <a:t>Connected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all trees are graphs, but not all graphs are trees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 smtClean="0"/>
              <a:t>We are more accustomed to </a:t>
            </a:r>
            <a:r>
              <a:rPr lang="en-US" dirty="0" smtClean="0">
                <a:solidFill>
                  <a:schemeClr val="accent2"/>
                </a:solidFill>
              </a:rPr>
              <a:t>rooted trees</a:t>
            </a:r>
            <a:r>
              <a:rPr lang="en-US" dirty="0" smtClean="0"/>
              <a:t> where:</a:t>
            </a:r>
          </a:p>
          <a:p>
            <a:pPr lvl="1"/>
            <a:r>
              <a:rPr lang="en-US" dirty="0" smtClean="0"/>
              <a:t>We identify a unique root</a:t>
            </a:r>
          </a:p>
          <a:p>
            <a:pPr lvl="1"/>
            <a:r>
              <a:rPr lang="en-US" dirty="0" smtClean="0"/>
              <a:t>We think of edges as directed: parent to children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Given a tree, picking a root gives a unique rooted tree </a:t>
            </a:r>
          </a:p>
          <a:p>
            <a:pPr lvl="1"/>
            <a:r>
              <a:rPr lang="en-US" dirty="0" smtClean="0"/>
              <a:t>The tree is just drawn differently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4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5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grpSp>
        <p:nvGrpSpPr>
          <p:cNvPr id="25" name="Group 3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715000" y="3733800"/>
            <a:ext cx="2133600" cy="2286000"/>
            <a:chOff x="3437" y="1248"/>
            <a:chExt cx="1795" cy="1920"/>
          </a:xfrm>
        </p:grpSpPr>
        <p:sp>
          <p:nvSpPr>
            <p:cNvPr id="26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27" name="AutoShape 38"/>
            <p:cNvCxnSpPr>
              <a:cxnSpLocks noChangeShapeType="1"/>
              <a:stCxn id="26" idx="3"/>
              <a:endCxn id="29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39"/>
            <p:cNvCxnSpPr>
              <a:cxnSpLocks noChangeShapeType="1"/>
              <a:stCxn id="26" idx="5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30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31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32" name="AutoShape 43"/>
            <p:cNvCxnSpPr>
              <a:cxnSpLocks noChangeShapeType="1"/>
              <a:stCxn id="29" idx="5"/>
              <a:endCxn id="31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4"/>
            <p:cNvCxnSpPr>
              <a:cxnSpLocks noChangeShapeType="1"/>
              <a:stCxn id="29" idx="3"/>
              <a:endCxn id="30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35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36" name="AutoShape 47"/>
            <p:cNvCxnSpPr>
              <a:cxnSpLocks noChangeShapeType="1"/>
              <a:stCxn id="34" idx="4"/>
              <a:endCxn id="3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7" name="AutoShape 48"/>
            <p:cNvCxnSpPr>
              <a:cxnSpLocks noChangeShapeType="1"/>
              <a:stCxn id="35" idx="3"/>
              <a:endCxn id="40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39" name="AutoShape 50"/>
            <p:cNvCxnSpPr>
              <a:cxnSpLocks noChangeShapeType="1"/>
              <a:stCxn id="35" idx="5"/>
              <a:endCxn id="3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Homework 4 </a:t>
            </a:r>
            <a:endParaRPr lang="en-US" sz="2400" dirty="0" smtClean="0"/>
          </a:p>
          <a:p>
            <a:pPr lvl="1"/>
            <a:r>
              <a:rPr lang="en-US" sz="2400" dirty="0" smtClean="0"/>
              <a:t>Implementing </a:t>
            </a:r>
            <a:r>
              <a:rPr lang="en-US" sz="2400" dirty="0" smtClean="0"/>
              <a:t>hash tables and hash functions</a:t>
            </a:r>
          </a:p>
          <a:p>
            <a:pPr lvl="1"/>
            <a:r>
              <a:rPr lang="en-US" sz="2400" dirty="0"/>
              <a:t>Due </a:t>
            </a:r>
            <a:r>
              <a:rPr lang="en-US" sz="2400" dirty="0" smtClean="0"/>
              <a:t>Monday, August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at 11pm</a:t>
            </a:r>
          </a:p>
          <a:p>
            <a:pPr lvl="1"/>
            <a:r>
              <a:rPr lang="en-US" sz="2400" dirty="0" smtClean="0"/>
              <a:t>Allowed to work with a partner</a:t>
            </a:r>
          </a:p>
          <a:p>
            <a:pPr lvl="1"/>
            <a:endParaRPr lang="en-US" sz="2400" dirty="0"/>
          </a:p>
          <a:p>
            <a:r>
              <a:rPr lang="en-US" sz="2400" dirty="0" err="1" smtClean="0"/>
              <a:t>Catie</a:t>
            </a:r>
            <a:r>
              <a:rPr lang="en-US" sz="2400" dirty="0" smtClean="0"/>
              <a:t> Baker covering Friday class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060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Rooted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2286000"/>
          </a:xfrm>
        </p:spPr>
        <p:txBody>
          <a:bodyPr/>
          <a:lstStyle/>
          <a:p>
            <a:r>
              <a:rPr lang="en-US" dirty="0"/>
              <a:t>We are more accustomed to </a:t>
            </a:r>
            <a:r>
              <a:rPr lang="en-US" dirty="0">
                <a:solidFill>
                  <a:schemeClr val="accent2"/>
                </a:solidFill>
              </a:rPr>
              <a:t>rooted trees</a:t>
            </a:r>
            <a:r>
              <a:rPr lang="en-US" dirty="0"/>
              <a:t> where:</a:t>
            </a:r>
          </a:p>
          <a:p>
            <a:pPr lvl="1"/>
            <a:r>
              <a:rPr lang="en-US" dirty="0"/>
              <a:t>We identify a unique root</a:t>
            </a:r>
          </a:p>
          <a:p>
            <a:pPr lvl="1"/>
            <a:r>
              <a:rPr lang="en-US" dirty="0"/>
              <a:t>We think of edges </a:t>
            </a:r>
            <a:r>
              <a:rPr lang="en-US" dirty="0" smtClean="0"/>
              <a:t>as directed</a:t>
            </a:r>
            <a:r>
              <a:rPr lang="en-US" dirty="0"/>
              <a:t>: parent to children</a:t>
            </a:r>
          </a:p>
          <a:p>
            <a:pPr lvl="1"/>
            <a:endParaRPr lang="en-US" sz="1000" dirty="0"/>
          </a:p>
          <a:p>
            <a:r>
              <a:rPr lang="en-US" dirty="0"/>
              <a:t>Given a tree, picking a root gives a unique rooted tree </a:t>
            </a:r>
          </a:p>
          <a:p>
            <a:pPr lvl="1"/>
            <a:r>
              <a:rPr lang="en-US" dirty="0"/>
              <a:t>The tree is just drawn </a:t>
            </a:r>
            <a:r>
              <a:rPr lang="en-US" dirty="0" smtClean="0"/>
              <a:t>differently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7" name="Group 20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981200" y="3328987"/>
            <a:ext cx="1295400" cy="3071813"/>
            <a:chOff x="3984" y="1008"/>
            <a:chExt cx="1104" cy="2928"/>
          </a:xfrm>
        </p:grpSpPr>
        <p:sp>
          <p:nvSpPr>
            <p:cNvPr id="8" name="Oval 2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416" y="2016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22"/>
            <p:cNvCxnSpPr>
              <a:cxnSpLocks noChangeShapeType="1"/>
              <a:stCxn id="8" idx="0"/>
              <a:endCxn id="11" idx="4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4560" y="1740"/>
              <a:ext cx="0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0" name="AutoShape 23"/>
            <p:cNvCxnSpPr>
              <a:cxnSpLocks noChangeShapeType="1"/>
              <a:stCxn id="8" idx="4"/>
              <a:endCxn id="16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4560" y="2316"/>
              <a:ext cx="2" cy="2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1" name="Oval 24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416" y="144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25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984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D</a:t>
              </a:r>
            </a:p>
          </p:txBody>
        </p:sp>
        <p:sp>
          <p:nvSpPr>
            <p:cNvPr id="13" name="Oval 26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800" y="100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27"/>
            <p:cNvCxnSpPr>
              <a:cxnSpLocks noChangeShapeType="1"/>
              <a:stCxn id="11" idx="7"/>
              <a:endCxn id="13" idx="3"/>
            </p:cNvCxnSpPr>
            <p:nvPr>
              <p:custDataLst>
                <p:tags r:id="rId23"/>
              </p:custDataLst>
            </p:nvPr>
          </p:nvCxnSpPr>
          <p:spPr bwMode="auto">
            <a:xfrm flipV="1">
              <a:off x="4662" y="1266"/>
              <a:ext cx="180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5" name="AutoShape 28"/>
            <p:cNvCxnSpPr>
              <a:cxnSpLocks noChangeShapeType="1"/>
              <a:stCxn id="11" idx="1"/>
              <a:endCxn id="12" idx="5"/>
            </p:cNvCxnSpPr>
            <p:nvPr>
              <p:custDataLst>
                <p:tags r:id="rId24"/>
              </p:custDataLst>
            </p:nvPr>
          </p:nvCxnSpPr>
          <p:spPr bwMode="auto">
            <a:xfrm flipH="1" flipV="1">
              <a:off x="4230" y="1266"/>
              <a:ext cx="228" cy="204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" name="Oval 29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418" y="259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17" name="Oval 30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418" y="312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31"/>
            <p:cNvCxnSpPr>
              <a:cxnSpLocks noChangeShapeType="1"/>
              <a:stCxn id="16" idx="4"/>
              <a:endCxn id="1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4562" y="2892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9" name="AutoShape 32"/>
            <p:cNvCxnSpPr>
              <a:cxnSpLocks noChangeShapeType="1"/>
              <a:stCxn id="17" idx="3"/>
              <a:endCxn id="22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4201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Oval 3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79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34"/>
            <p:cNvCxnSpPr>
              <a:cxnSpLocks noChangeShapeType="1"/>
              <a:stCxn id="17" idx="5"/>
              <a:endCxn id="2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4664" y="3378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2" name="Oval 3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57" y="3648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ight Arrow 22"/>
          <p:cNvSpPr/>
          <p:nvPr/>
        </p:nvSpPr>
        <p:spPr bwMode="auto">
          <a:xfrm>
            <a:off x="4114800" y="4343400"/>
            <a:ext cx="9144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40386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redrawn</a:t>
            </a:r>
          </a:p>
        </p:txBody>
      </p:sp>
      <p:sp>
        <p:nvSpPr>
          <p:cNvPr id="26" name="Oval 3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48765" y="3352800"/>
            <a:ext cx="376039" cy="342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cxnSp>
        <p:nvCxnSpPr>
          <p:cNvPr id="27" name="AutoShape 38"/>
          <p:cNvCxnSpPr>
            <a:cxnSpLocks noChangeShapeType="1"/>
            <a:stCxn id="26" idx="3"/>
            <a:endCxn id="29" idx="0"/>
          </p:cNvCxnSpPr>
          <p:nvPr>
            <p:custDataLst>
              <p:tags r:id="rId3"/>
            </p:custDataLst>
          </p:nvPr>
        </p:nvCxnSpPr>
        <p:spPr bwMode="auto">
          <a:xfrm rot="5400000">
            <a:off x="5833150" y="3567914"/>
            <a:ext cx="393117" cy="5482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9"/>
          <p:cNvCxnSpPr>
            <a:cxnSpLocks noChangeShapeType="1"/>
            <a:stCxn id="26" idx="4"/>
            <a:endCxn id="34" idx="0"/>
          </p:cNvCxnSpPr>
          <p:nvPr>
            <p:custDataLst>
              <p:tags r:id="rId4"/>
            </p:custDataLst>
          </p:nvPr>
        </p:nvCxnSpPr>
        <p:spPr bwMode="auto">
          <a:xfrm rot="16200000" flipH="1">
            <a:off x="6267633" y="3864852"/>
            <a:ext cx="342900" cy="4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675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4" name="Oval 45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2533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46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862961" y="40386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36" name="AutoShape 47"/>
          <p:cNvCxnSpPr>
            <a:cxnSpLocks noChangeShapeType="1"/>
            <a:stCxn id="26" idx="5"/>
            <a:endCxn id="35" idx="0"/>
          </p:cNvCxnSpPr>
          <p:nvPr>
            <p:custDataLst>
              <p:tags r:id="rId8"/>
            </p:custDataLst>
          </p:nvPr>
        </p:nvCxnSpPr>
        <p:spPr bwMode="auto">
          <a:xfrm rot="16200000" flipH="1">
            <a:off x="6613799" y="3601417"/>
            <a:ext cx="393117" cy="4812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Oval 49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862961" y="46101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39" name="AutoShape 50"/>
          <p:cNvCxnSpPr>
            <a:cxnSpLocks noChangeShapeType="1"/>
            <a:stCxn id="35" idx="4"/>
            <a:endCxn id="38" idx="0"/>
          </p:cNvCxnSpPr>
          <p:nvPr>
            <p:custDataLst>
              <p:tags r:id="rId10"/>
            </p:custDataLst>
          </p:nvPr>
        </p:nvCxnSpPr>
        <p:spPr bwMode="auto">
          <a:xfrm rot="5400000">
            <a:off x="6936681" y="44958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49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62961" y="5180806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cxnSp>
        <p:nvCxnSpPr>
          <p:cNvPr id="53" name="AutoShape 50"/>
          <p:cNvCxnSpPr>
            <a:cxnSpLocks noChangeShapeType="1"/>
            <a:endCxn id="52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936681" y="5066506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39"/>
          <p:cNvCxnSpPr>
            <a:cxnSpLocks noChangeShapeType="1"/>
            <a:stCxn id="52" idx="5"/>
            <a:endCxn id="56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108520" y="5548899"/>
            <a:ext cx="317711" cy="166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Oval 40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56" name="Oval 45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791200"/>
            <a:ext cx="376039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58" name="AutoShape 38"/>
          <p:cNvCxnSpPr>
            <a:cxnSpLocks noChangeShapeType="1"/>
            <a:stCxn id="52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6632671" y="5505839"/>
            <a:ext cx="317711" cy="2530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Acyclic Graphs (DAGs)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DAG</a:t>
            </a:r>
            <a:r>
              <a:rPr lang="en-US" dirty="0" smtClean="0"/>
              <a:t> is a directed graph with no (directed) cycles</a:t>
            </a:r>
          </a:p>
          <a:p>
            <a:pPr lvl="1"/>
            <a:r>
              <a:rPr lang="en-US" dirty="0" smtClean="0"/>
              <a:t>Every rooted directed tree is a DAG</a:t>
            </a:r>
          </a:p>
          <a:p>
            <a:pPr lvl="1"/>
            <a:r>
              <a:rPr lang="en-US" dirty="0" smtClean="0"/>
              <a:t>But not every DAG is a rooted directed tree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DAG is a directed graph</a:t>
            </a:r>
          </a:p>
          <a:p>
            <a:pPr lvl="1"/>
            <a:r>
              <a:rPr lang="en-US" dirty="0" smtClean="0"/>
              <a:t>But not every directed graph is a DAG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995614" y="2590801"/>
            <a:ext cx="2566986" cy="1600200"/>
            <a:chOff x="2995614" y="2590801"/>
            <a:chExt cx="2566986" cy="1600200"/>
          </a:xfrm>
        </p:grpSpPr>
        <p:sp>
          <p:nvSpPr>
            <p:cNvPr id="23" name="Oval 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 rot="16200000">
              <a:off x="3031673" y="3154817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 rot="16200000">
              <a:off x="4303259" y="31119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 rot="16200000">
              <a:off x="3621883" y="25547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" name="Oval 8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 rot="16200000">
              <a:off x="3621883" y="375489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7" name="AutoShape 9"/>
            <p:cNvCxnSpPr>
              <a:cxnSpLocks noChangeShapeType="1"/>
              <a:stCxn id="23" idx="3"/>
              <a:endCxn id="26" idx="7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3368450" y="3563060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10"/>
            <p:cNvCxnSpPr>
              <a:cxnSpLocks noChangeShapeType="1"/>
              <a:stCxn id="23" idx="5"/>
              <a:endCxn id="25" idx="1"/>
            </p:cNvCxnSpPr>
            <p:nvPr>
              <p:custDataLst>
                <p:tags r:id="rId16"/>
              </p:custDataLst>
            </p:nvPr>
          </p:nvCxnSpPr>
          <p:spPr bwMode="auto">
            <a:xfrm rot="16200000">
              <a:off x="3368450" y="2962985"/>
              <a:ext cx="316706" cy="2557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11"/>
            <p:cNvCxnSpPr>
              <a:cxnSpLocks noChangeShapeType="1"/>
              <a:stCxn id="25" idx="3"/>
              <a:endCxn id="24" idx="7"/>
            </p:cNvCxnSpPr>
            <p:nvPr>
              <p:custDataLst>
                <p:tags r:id="rId17"/>
              </p:custDataLst>
            </p:nvPr>
          </p:nvCxnSpPr>
          <p:spPr bwMode="auto">
            <a:xfrm>
              <a:off x="3988845" y="2932265"/>
              <a:ext cx="347502" cy="274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12"/>
            <p:cNvCxnSpPr>
              <a:cxnSpLocks noChangeShapeType="1"/>
              <a:stCxn id="26" idx="5"/>
              <a:endCxn id="24" idx="1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3988845" y="3489478"/>
              <a:ext cx="347502" cy="36005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1"/>
            <p:cNvCxnSpPr>
              <a:cxnSpLocks noChangeShapeType="1"/>
            </p:cNvCxnSpPr>
            <p:nvPr>
              <p:custDataLst>
                <p:tags r:id="rId19"/>
              </p:custDataLst>
            </p:nvPr>
          </p:nvCxnSpPr>
          <p:spPr bwMode="auto">
            <a:xfrm>
              <a:off x="4038600" y="2767014"/>
              <a:ext cx="990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6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 rot="16200000">
              <a:off x="5126491" y="257855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8" name="AutoShape 12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4648200" y="2919414"/>
              <a:ext cx="381000" cy="2838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0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00400" y="5000625"/>
            <a:ext cx="1600200" cy="1400175"/>
            <a:chOff x="4272" y="2640"/>
            <a:chExt cx="768" cy="672"/>
          </a:xfrm>
        </p:grpSpPr>
        <p:sp>
          <p:nvSpPr>
            <p:cNvPr id="41" name="Oval 5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560" y="264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Oval 6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560" y="312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" name="Oval 7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48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72" y="2880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  <a:stCxn id="41" idx="3"/>
              <a:endCxn id="44" idx="7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436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0"/>
            <p:cNvCxnSpPr>
              <a:cxnSpLocks noChangeShapeType="1"/>
              <a:stCxn id="41" idx="5"/>
              <a:endCxn id="43" idx="1"/>
            </p:cNvCxnSpPr>
            <p:nvPr>
              <p:custDataLst>
                <p:tags r:id="rId7"/>
              </p:custDataLst>
            </p:nvPr>
          </p:nvCxnSpPr>
          <p:spPr bwMode="auto">
            <a:xfrm>
              <a:off x="4724" y="280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1"/>
            <p:cNvCxnSpPr>
              <a:cxnSpLocks noChangeShapeType="1"/>
              <a:stCxn id="43" idx="3"/>
              <a:endCxn id="42" idx="7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4724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12"/>
            <p:cNvCxnSpPr>
              <a:cxnSpLocks noChangeShapeType="1"/>
              <a:stCxn id="44" idx="5"/>
              <a:endCxn id="42" idx="1"/>
            </p:cNvCxnSpPr>
            <p:nvPr>
              <p:custDataLst>
                <p:tags r:id="rId9"/>
              </p:custDataLst>
            </p:nvPr>
          </p:nvCxnSpPr>
          <p:spPr bwMode="auto">
            <a:xfrm>
              <a:off x="4436" y="3044"/>
              <a:ext cx="152" cy="1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13"/>
            <p:cNvCxnSpPr>
              <a:cxnSpLocks noChangeShapeType="1"/>
              <a:stCxn id="42" idx="0"/>
              <a:endCxn id="41" idx="4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656" y="2832"/>
              <a:ext cx="0" cy="2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Which of our directed-graph examples do you expect to be a DAG?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 pages with links</a:t>
            </a:r>
          </a:p>
          <a:p>
            <a:r>
              <a:rPr lang="en-US" dirty="0" smtClean="0"/>
              <a:t>Methods in a program that call each other</a:t>
            </a:r>
          </a:p>
          <a:p>
            <a:r>
              <a:rPr lang="en-US" dirty="0" smtClean="0"/>
              <a:t>Airline routes</a:t>
            </a:r>
          </a:p>
          <a:p>
            <a:r>
              <a:rPr lang="en-US" dirty="0" smtClean="0"/>
              <a:t>Family trees</a:t>
            </a:r>
          </a:p>
          <a:p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/ </a:t>
            </a:r>
            <a:r>
              <a:rPr lang="en-US" dirty="0" err="1" smtClean="0"/>
              <a:t>Sparsity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Recall: In an undirected graph,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 ≤ |E| &lt; 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/>
              <a:t>Recall: In a directed graph: </a:t>
            </a:r>
            <a:r>
              <a:rPr lang="en-US" dirty="0" smtClean="0">
                <a:latin typeface="Times New Roman" pitchFamily="18" charset="0"/>
              </a:rPr>
              <a:t>0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|E| </a:t>
            </a:r>
            <a:r>
              <a:rPr lang="en-US" dirty="0" smtClean="0"/>
              <a:t>≤</a:t>
            </a:r>
            <a:r>
              <a:rPr lang="en-US" dirty="0" smtClean="0">
                <a:latin typeface="Times New Roman" pitchFamily="18" charset="0"/>
              </a:rPr>
              <a:t> |V|</a:t>
            </a:r>
            <a:r>
              <a:rPr lang="en-US" baseline="30000" dirty="0" smtClean="0">
                <a:latin typeface="Times New Roman" pitchFamily="18" charset="0"/>
              </a:rPr>
              <a:t>2</a:t>
            </a:r>
          </a:p>
          <a:p>
            <a:r>
              <a:rPr lang="en-US" dirty="0" smtClean="0">
                <a:latin typeface="+mj-lt"/>
              </a:rPr>
              <a:t>So for any graph,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(|E|+|V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</a:t>
            </a:r>
            <a:r>
              <a:rPr lang="en-US" i="1" dirty="0" smtClean="0"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000" baseline="30000" dirty="0" smtClean="0">
              <a:latin typeface="Times New Roman" pitchFamily="18" charset="0"/>
            </a:endParaRPr>
          </a:p>
          <a:p>
            <a:r>
              <a:rPr lang="en-US" dirty="0" smtClean="0"/>
              <a:t>Another fact: If an undirected graph is </a:t>
            </a:r>
            <a:r>
              <a:rPr lang="en-US" i="1" dirty="0" smtClean="0"/>
              <a:t>connected</a:t>
            </a:r>
            <a:r>
              <a:rPr lang="en-US" dirty="0" smtClean="0"/>
              <a:t>,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|V|-1 ≤ |E|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dirty="0" smtClean="0">
                <a:latin typeface="+mj-lt"/>
              </a:rPr>
              <a:t>Because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often much smaller than its maximum size, we do not always approximate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as </a:t>
            </a:r>
            <a:r>
              <a:rPr lang="en-US" i="1" dirty="0" smtClean="0">
                <a:latin typeface="+mj-lt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latin typeface="+mj-lt"/>
              </a:rPr>
              <a:t>This is a correct bound, it just is often not tight</a:t>
            </a:r>
          </a:p>
          <a:p>
            <a:pPr lvl="1"/>
            <a:r>
              <a:rPr lang="en-US" dirty="0" smtClean="0">
                <a:latin typeface="+mj-lt"/>
              </a:rPr>
              <a:t>If it is tight, i.e.,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/>
              <a:t>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dense</a:t>
            </a:r>
          </a:p>
          <a:p>
            <a:pPr lvl="2"/>
            <a:r>
              <a:rPr lang="en-US" dirty="0" smtClean="0">
                <a:latin typeface="+mj-lt"/>
              </a:rPr>
              <a:t>More sloppily, dense means “lots of edges”</a:t>
            </a:r>
          </a:p>
          <a:p>
            <a:pPr lvl="1"/>
            <a:r>
              <a:rPr lang="en-US" dirty="0" smtClean="0">
                <a:latin typeface="+mj-lt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|E|</a:t>
            </a:r>
            <a:r>
              <a:rPr lang="en-US" dirty="0" smtClean="0">
                <a:latin typeface="+mj-lt"/>
              </a:rPr>
              <a:t> is </a:t>
            </a:r>
            <a:r>
              <a:rPr lang="en-US" i="1" dirty="0" smtClean="0">
                <a:latin typeface="+mj-lt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(|V|)</a:t>
            </a:r>
            <a:r>
              <a:rPr lang="en-US" dirty="0" smtClean="0">
                <a:latin typeface="+mj-lt"/>
              </a:rPr>
              <a:t> we say the graph is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sparse</a:t>
            </a:r>
          </a:p>
          <a:p>
            <a:pPr lvl="2"/>
            <a:r>
              <a:rPr lang="en-US" dirty="0" smtClean="0">
                <a:latin typeface="+mj-lt"/>
              </a:rPr>
              <a:t>More sloppily, sparse means “most possible edges missing”</a:t>
            </a:r>
            <a:endParaRPr lang="en-U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Data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So graphs are really useful for lots of data and questions </a:t>
            </a:r>
          </a:p>
          <a:p>
            <a:pPr lvl="1"/>
            <a:r>
              <a:rPr lang="en-US" dirty="0" smtClean="0"/>
              <a:t>For example, “what’s the lowest-cost path from x to y”</a:t>
            </a:r>
          </a:p>
          <a:p>
            <a:endParaRPr lang="en-US" dirty="0" smtClean="0"/>
          </a:p>
          <a:p>
            <a:r>
              <a:rPr lang="en-US" dirty="0" smtClean="0"/>
              <a:t>But we need a data structure that represents graphs</a:t>
            </a:r>
          </a:p>
          <a:p>
            <a:endParaRPr lang="en-US" dirty="0" smtClean="0"/>
          </a:p>
          <a:p>
            <a:r>
              <a:rPr lang="en-US" dirty="0" smtClean="0"/>
              <a:t>The “best one” can depend on: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roperties of the graph (e.g., dense versus sparse)</a:t>
            </a:r>
          </a:p>
          <a:p>
            <a:pPr lvl="1"/>
            <a:r>
              <a:rPr lang="en-US" dirty="0" smtClean="0"/>
              <a:t>The common queries (e.g., “is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an edge?” versus “what are the neighbors of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?”)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we’ll discuss the two standard graph representations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Adjacency Matrix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Adjacency List</a:t>
            </a:r>
          </a:p>
          <a:p>
            <a:pPr lvl="1"/>
            <a:r>
              <a:rPr lang="en-US" dirty="0" smtClean="0"/>
              <a:t>Different trade-offs, particularly time versus space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4478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x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matrix (i.e., 2-D array) of Booleans (or 1 vs. 0)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the matrix,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M[u][v] </a:t>
            </a:r>
            <a:r>
              <a:rPr lang="en-US" dirty="0" smtClean="0">
                <a:latin typeface="+mj-lt"/>
                <a:cs typeface="Courier New" pitchFamily="49" charset="0"/>
              </a:rPr>
              <a:t>being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dirty="0" smtClean="0"/>
              <a:t>                    means there is an edge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23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748088"/>
            <a:ext cx="3648076" cy="1879601"/>
            <a:chOff x="344" y="1747"/>
            <a:chExt cx="2298" cy="1184"/>
          </a:xfrm>
        </p:grpSpPr>
        <p:sp>
          <p:nvSpPr>
            <p:cNvPr id="24" name="Oval 3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3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6" name="Oval 3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3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28" name="Oval 34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29" name="Text Box 35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30" name="AutoShape 36"/>
            <p:cNvCxnSpPr>
              <a:cxnSpLocks noChangeShapeType="1"/>
              <a:stCxn id="28" idx="4"/>
              <a:endCxn id="26" idx="6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7"/>
            <p:cNvCxnSpPr>
              <a:cxnSpLocks noChangeShapeType="1"/>
              <a:stCxn id="26" idx="2"/>
              <a:endCxn id="24" idx="4"/>
            </p:cNvCxnSpPr>
            <p:nvPr>
              <p:custDataLst>
                <p:tags r:id="rId24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8"/>
            <p:cNvCxnSpPr>
              <a:cxnSpLocks noChangeShapeType="1"/>
              <a:stCxn id="24" idx="6"/>
              <a:endCxn id="26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Oval 39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34" name="AutoShape 40"/>
            <p:cNvCxnSpPr>
              <a:cxnSpLocks noChangeShapeType="1"/>
              <a:stCxn id="28" idx="1"/>
            </p:cNvCxnSpPr>
            <p:nvPr>
              <p:custDataLst>
                <p:tags r:id="rId27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41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2000" y="3276600"/>
            <a:ext cx="3681413" cy="3048000"/>
            <a:chOff x="4572000" y="3276600"/>
            <a:chExt cx="3681413" cy="3048000"/>
          </a:xfrm>
        </p:grpSpPr>
        <p:sp>
          <p:nvSpPr>
            <p:cNvPr id="8" name="Rectangle 1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9" name="Text Box 15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1" name="Text Box 17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Text Box 19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4" name="Text Box 20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45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47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22" name="Text Box 48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 vertex’s out-edges: </a:t>
            </a:r>
          </a:p>
          <a:p>
            <a:pPr lvl="1"/>
            <a:r>
              <a:rPr lang="en-US" dirty="0" smtClean="0"/>
              <a:t>Get a vertex’s in-edges: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/>
            <a:r>
              <a:rPr lang="en-US" dirty="0" smtClean="0"/>
              <a:t>Insert an edge:</a:t>
            </a:r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|</a:t>
            </a:r>
            <a:r>
              <a:rPr lang="en-US" dirty="0">
                <a:solidFill>
                  <a:schemeClr val="accent2"/>
                </a:solidFill>
              </a:rPr>
              <a:t>V|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bits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Best for sparse or dense graphs?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Best for dense </a:t>
            </a:r>
            <a:r>
              <a:rPr lang="en-US" dirty="0" smtClean="0">
                <a:solidFill>
                  <a:schemeClr val="accent2"/>
                </a:solidFill>
              </a:rPr>
              <a:t>graphs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5602128" y="914400"/>
            <a:ext cx="3313272" cy="2743200"/>
            <a:chOff x="4572000" y="3276600"/>
            <a:chExt cx="3681413" cy="3048000"/>
          </a:xfrm>
        </p:grpSpPr>
        <p:sp>
          <p:nvSpPr>
            <p:cNvPr id="126" name="Rectangle 1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053013" y="3768725"/>
              <a:ext cx="2438400" cy="1981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		</a:t>
              </a:r>
              <a:endParaRPr lang="en-US" dirty="0"/>
            </a:p>
          </p:txBody>
        </p:sp>
        <p:sp>
          <p:nvSpPr>
            <p:cNvPr id="127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00246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28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113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29" name="Text Box 1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87546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0" name="Text Box 1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572000" y="3886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31" name="Text Box 1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589463" y="44958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9900"/>
                  </a:solidFill>
                  <a:latin typeface="Times New Roman" pitchFamily="18" charset="0"/>
                </a:rPr>
                <a:t>1</a:t>
              </a:r>
              <a:endParaRPr lang="en-US" sz="2400" dirty="0">
                <a:solidFill>
                  <a:srgbClr val="009900"/>
                </a:solidFill>
                <a:latin typeface="Times New Roman" pitchFamily="18" charset="0"/>
              </a:endParaRPr>
            </a:p>
          </p:txBody>
        </p:sp>
        <p:sp>
          <p:nvSpPr>
            <p:cNvPr id="132" name="Text Box 2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89463" y="521652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33" name="Rectangle 2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53013" y="50895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53013" y="3768725"/>
              <a:ext cx="3200400" cy="658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530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678613" y="3768725"/>
              <a:ext cx="804863" cy="25558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4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8253413" y="4419600"/>
              <a:ext cx="0" cy="1905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4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5815013" y="63246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Text Box 4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643813" y="3276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0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95813" y="5791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FF"/>
                  </a:solidFill>
                  <a:latin typeface="Times New Roman" pitchFamily="18" charset="0"/>
                </a:rPr>
                <a:t>3</a:t>
              </a:r>
              <a:endParaRPr lang="en-US" sz="2400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135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578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0960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76962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T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70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89724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96200" y="38862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13524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68580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696200" y="45528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257800" y="518160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897240" y="51624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2578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0960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89724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696200" y="58482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F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3960821" y="1905000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2281535"/>
            <a:ext cx="992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114800" y="2662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743200" y="3043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2819400" y="3424535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0306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0" grpId="0"/>
      <p:bldP spid="41" grpId="0"/>
      <p:bldP spid="42" grpId="0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Adjacency Matrix Properties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will the adjacency matrix vary for an </a:t>
            </a:r>
            <a:r>
              <a:rPr lang="en-US" i="1" dirty="0" smtClean="0"/>
              <a:t>undirected graph</a:t>
            </a:r>
            <a:r>
              <a:rPr lang="en-US" dirty="0" smtClean="0"/>
              <a:t>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Undirected will be symmetric around the </a:t>
            </a:r>
            <a:r>
              <a:rPr lang="en-US" dirty="0" smtClean="0">
                <a:solidFill>
                  <a:schemeClr val="accent2"/>
                </a:solidFill>
              </a:rPr>
              <a:t>diagonal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we adapt the representation for </a:t>
            </a:r>
            <a:r>
              <a:rPr lang="en-US" i="1" dirty="0" smtClean="0"/>
              <a:t>weighted graphs</a:t>
            </a:r>
            <a:r>
              <a:rPr lang="en-US" dirty="0" smtClean="0"/>
              <a:t>?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Instead of a Boolean, store a number in each cell</a:t>
            </a:r>
          </a:p>
          <a:p>
            <a:pPr lvl="1" eaLnBrk="1" hangingPunct="1"/>
            <a:r>
              <a:rPr lang="en-US" dirty="0">
                <a:solidFill>
                  <a:schemeClr val="accent2"/>
                </a:solidFill>
              </a:rPr>
              <a:t>Need some value to represent ‘not an edge’</a:t>
            </a:r>
          </a:p>
          <a:p>
            <a:pPr lvl="2" eaLnBrk="1" hangingPunct="1"/>
            <a:r>
              <a:rPr lang="en-US" dirty="0">
                <a:solidFill>
                  <a:schemeClr val="accent2"/>
                </a:solidFill>
              </a:rPr>
              <a:t>In </a:t>
            </a:r>
            <a:r>
              <a:rPr lang="en-US" i="1" dirty="0">
                <a:solidFill>
                  <a:schemeClr val="accent2"/>
                </a:solidFill>
              </a:rPr>
              <a:t>some</a:t>
            </a:r>
            <a:r>
              <a:rPr lang="en-US" dirty="0">
                <a:solidFill>
                  <a:schemeClr val="accent2"/>
                </a:solidFill>
              </a:rPr>
              <a:t> situations, 0 or -1 </a:t>
            </a:r>
            <a:r>
              <a:rPr lang="en-US" dirty="0" smtClean="0">
                <a:solidFill>
                  <a:schemeClr val="accent2"/>
                </a:solidFill>
              </a:rPr>
              <a:t>works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8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Assign each node a number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|V|-1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An array of length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>
                <a:latin typeface="+mj-lt"/>
                <a:cs typeface="Courier New" pitchFamily="49" charset="0"/>
              </a:rPr>
              <a:t> in which each entry stores a list of all adjacent vertices </a:t>
            </a:r>
            <a:r>
              <a:rPr lang="en-US" dirty="0">
                <a:cs typeface="Courier New" pitchFamily="49" charset="0"/>
              </a:rPr>
              <a:t>(e.g., linked list)</a:t>
            </a: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410200" y="3276600"/>
            <a:ext cx="3352800" cy="2590800"/>
            <a:chOff x="5410200" y="3276600"/>
            <a:chExt cx="3352800" cy="2590800"/>
          </a:xfrm>
        </p:grpSpPr>
        <p:grpSp>
          <p:nvGrpSpPr>
            <p:cNvPr id="20" name="Group 50"/>
            <p:cNvGrpSpPr>
              <a:grpSpLocks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21" name="Rectangle 14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5" name="Text Box 46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Text Box 47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" name="Text Box 48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8" name="Text Box 49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1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3" name="AutoShape 9"/>
            <p:cNvCxnSpPr>
              <a:cxnSpLocks noChangeShapeType="1"/>
            </p:cNvCxnSpPr>
            <p:nvPr>
              <p:custDataLst>
                <p:tags r:id="rId17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4" name="Rectangle 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37" name="AutoShape 9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8" name="Rectangle 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2" name="AutoShape 9"/>
            <p:cNvCxnSpPr>
              <a:cxnSpLocks noChangeShapeType="1"/>
            </p:cNvCxnSpPr>
            <p:nvPr>
              <p:custDataLst>
                <p:tags r:id="rId25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3" name="Rectangle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29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47" name="Rectangle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grpSp>
        <p:nvGrpSpPr>
          <p:cNvPr id="49" name="Group 4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3276600"/>
            <a:ext cx="3648076" cy="1879601"/>
            <a:chOff x="344" y="1747"/>
            <a:chExt cx="2298" cy="1184"/>
          </a:xfrm>
        </p:grpSpPr>
        <p:sp>
          <p:nvSpPr>
            <p:cNvPr id="50" name="Oval 30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54" y="228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 Box 3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44" y="2093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</a:rPr>
                <a:t>A(0)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2" name="Oval 32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0" y="257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3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632" y="2640"/>
              <a:ext cx="4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  <a:latin typeface="Times New Roman" pitchFamily="18" charset="0"/>
                </a:rPr>
                <a:t>B(1)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54" name="Oval 34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10" y="214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sp>
          <p:nvSpPr>
            <p:cNvPr id="55" name="Text Box 35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60" y="2189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Times New Roman" pitchFamily="18" charset="0"/>
                </a:rPr>
                <a:t>C(2)</a:t>
              </a:r>
              <a:endParaRPr lang="en-US" dirty="0">
                <a:latin typeface="Times New Roman" pitchFamily="18" charset="0"/>
              </a:endParaRPr>
            </a:p>
          </p:txBody>
        </p:sp>
        <p:cxnSp>
          <p:nvCxnSpPr>
            <p:cNvPr id="56" name="AutoShape 36"/>
            <p:cNvCxnSpPr>
              <a:cxnSpLocks noChangeShapeType="1"/>
              <a:stCxn id="54" idx="4"/>
              <a:endCxn id="52" idx="6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712" y="2273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37"/>
            <p:cNvCxnSpPr>
              <a:cxnSpLocks noChangeShapeType="1"/>
              <a:stCxn id="52" idx="2"/>
              <a:endCxn id="50" idx="4"/>
            </p:cNvCxnSpPr>
            <p:nvPr>
              <p:custDataLst>
                <p:tags r:id="rId9"/>
              </p:custDataLst>
            </p:nvPr>
          </p:nvCxnSpPr>
          <p:spPr bwMode="auto">
            <a:xfrm rot="10800000">
              <a:off x="844" y="2471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8" name="AutoShape 38"/>
            <p:cNvCxnSpPr>
              <a:cxnSpLocks noChangeShapeType="1"/>
              <a:stCxn id="50" idx="6"/>
              <a:endCxn id="52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940" y="2375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9" name="Oval 3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344" y="194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latin typeface="Times New Roman" pitchFamily="18" charset="0"/>
              </a:endParaRPr>
            </a:p>
          </p:txBody>
        </p:sp>
        <p:cxnSp>
          <p:nvCxnSpPr>
            <p:cNvPr id="60" name="AutoShape 40"/>
            <p:cNvCxnSpPr>
              <a:cxnSpLocks noChangeShapeType="1"/>
              <a:stCxn id="54" idx="1"/>
            </p:cNvCxnSpPr>
            <p:nvPr>
              <p:custDataLst>
                <p:tags r:id="rId12"/>
              </p:custDataLst>
            </p:nvPr>
          </p:nvCxnSpPr>
          <p:spPr bwMode="auto">
            <a:xfrm rot="5400000" flipH="1">
              <a:off x="1728" y="1851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Text Box 41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40" y="1747"/>
              <a:ext cx="4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FF"/>
                  </a:solidFill>
                  <a:latin typeface="Times New Roman" pitchFamily="18" charset="0"/>
                </a:rPr>
                <a:t>D(3)</a:t>
              </a:r>
              <a:endParaRPr lang="en-US" dirty="0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 Properties</a:t>
            </a:r>
          </a:p>
        </p:txBody>
      </p:sp>
      <p:sp>
        <p:nvSpPr>
          <p:cNvPr id="8192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Running time to:</a:t>
            </a:r>
          </a:p>
          <a:p>
            <a:pPr lvl="1" eaLnBrk="1" hangingPunct="1"/>
            <a:r>
              <a:rPr lang="en-US" dirty="0" smtClean="0"/>
              <a:t>Get all of a vertex’s out-edges: </a:t>
            </a:r>
          </a:p>
          <a:p>
            <a:pPr lvl="1">
              <a:buNone/>
            </a:pPr>
            <a:r>
              <a:rPr lang="en-US" i="1" dirty="0">
                <a:solidFill>
                  <a:schemeClr val="accent2"/>
                </a:solidFill>
              </a:rPr>
              <a:t>	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</a:t>
            </a:r>
            <a:r>
              <a:rPr lang="en-US" dirty="0" smtClean="0">
                <a:solidFill>
                  <a:schemeClr val="accent2"/>
                </a:solidFill>
              </a:rPr>
              <a:t>vertex</a:t>
            </a:r>
            <a:r>
              <a:rPr lang="en-US" i="1" dirty="0" smtClean="0"/>
              <a:t>	 </a:t>
            </a:r>
            <a:endParaRPr lang="en-US" dirty="0" smtClean="0"/>
          </a:p>
          <a:p>
            <a:pPr lvl="1" eaLnBrk="1" hangingPunct="1"/>
            <a:r>
              <a:rPr lang="en-US" dirty="0" smtClean="0"/>
              <a:t>Get all of a vertex’s in-edges: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(|V|+|</a:t>
            </a:r>
            <a:r>
              <a:rPr lang="en-US" dirty="0">
                <a:solidFill>
                  <a:schemeClr val="accent2"/>
                </a:solidFill>
              </a:rPr>
              <a:t>E|) (but could keep a second adjacency list for this!)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Decide if some edge exists: 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endParaRPr lang="en-US" dirty="0" smtClean="0"/>
          </a:p>
          <a:p>
            <a:pPr lvl="1" eaLnBrk="1" hangingPunct="1"/>
            <a:r>
              <a:rPr lang="en-US" dirty="0" smtClean="0"/>
              <a:t>Insert an edge: </a:t>
            </a:r>
          </a:p>
          <a:p>
            <a:pPr marL="457200" lvl="1" indent="0" eaLnBrk="1" hangingPunct="1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   O</a:t>
            </a:r>
            <a:r>
              <a:rPr lang="en-US" dirty="0">
                <a:solidFill>
                  <a:schemeClr val="accent2"/>
                </a:solidFill>
              </a:rPr>
              <a:t>(1) (unless you need to check if it’s there)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Delete an edge: </a:t>
            </a:r>
          </a:p>
          <a:p>
            <a:pPr marL="457200" lvl="1" indent="0" eaLnBrk="1" hangingPunct="1">
              <a:buNone/>
            </a:pP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   O</a:t>
            </a:r>
            <a:r>
              <a:rPr lang="en-US" dirty="0">
                <a:solidFill>
                  <a:schemeClr val="accent2"/>
                </a:solidFill>
              </a:rPr>
              <a:t>(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) where </a:t>
            </a:r>
            <a:r>
              <a:rPr lang="en-US" i="1" dirty="0">
                <a:solidFill>
                  <a:schemeClr val="accent2"/>
                </a:solidFill>
              </a:rPr>
              <a:t>d</a:t>
            </a:r>
            <a:r>
              <a:rPr lang="en-US" dirty="0">
                <a:solidFill>
                  <a:schemeClr val="accent2"/>
                </a:solidFill>
              </a:rPr>
              <a:t> is out-degree of source</a:t>
            </a:r>
            <a:r>
              <a:rPr lang="en-US" i="1" dirty="0" smtClean="0"/>
              <a:t> </a:t>
            </a:r>
            <a:endParaRPr lang="en-US" dirty="0" smtClean="0"/>
          </a:p>
          <a:p>
            <a:pPr lvl="1" eaLnBrk="1" hangingPunct="1"/>
            <a:endParaRPr lang="en-US" sz="500" dirty="0" smtClean="0"/>
          </a:p>
          <a:p>
            <a:pPr eaLnBrk="1" hangingPunct="1"/>
            <a:r>
              <a:rPr lang="en-US" dirty="0" smtClean="0"/>
              <a:t>Space requirements: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</a:t>
            </a:r>
            <a:r>
              <a:rPr lang="en-US" dirty="0">
                <a:solidFill>
                  <a:schemeClr val="accent2"/>
                </a:solidFill>
              </a:rPr>
              <a:t>(|V|+|E|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sz="500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715000" y="304800"/>
            <a:ext cx="3352800" cy="2590800"/>
            <a:chOff x="5410200" y="3276600"/>
            <a:chExt cx="3352800" cy="2590800"/>
          </a:xfrm>
        </p:grpSpPr>
        <p:grpSp>
          <p:nvGrpSpPr>
            <p:cNvPr id="48" name="Group 50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5410200" y="3276600"/>
              <a:ext cx="1309687" cy="2590800"/>
              <a:chOff x="3351" y="1776"/>
              <a:chExt cx="825" cy="1632"/>
            </a:xfrm>
          </p:grpSpPr>
          <p:sp>
            <p:nvSpPr>
              <p:cNvPr id="66" name="Rectangle 1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669" y="1776"/>
                <a:ext cx="507" cy="124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669" y="2608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669" y="1776"/>
                <a:ext cx="507" cy="41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669" y="1776"/>
                <a:ext cx="507" cy="16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70" name="Text Box 46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351" y="18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</a:rPr>
                  <a:t>0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" name="Text Box 47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362" y="225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9900"/>
                    </a:solidFill>
                    <a:latin typeface="Times New Roman" pitchFamily="18" charset="0"/>
                  </a:rPr>
                  <a:t>1</a:t>
                </a:r>
                <a:endParaRPr lang="en-US" sz="2000" dirty="0">
                  <a:solidFill>
                    <a:srgbClr val="0099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2" name="Text Box 48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62" y="2710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0000FF"/>
                    </a:solidFill>
                    <a:latin typeface="Times New Roman" pitchFamily="18" charset="0"/>
                  </a:rPr>
                  <a:t>2</a:t>
                </a:r>
                <a:endParaRPr lang="en-US" sz="2000" dirty="0">
                  <a:solidFill>
                    <a:srgbClr val="0000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366" y="307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>
                    <a:solidFill>
                      <a:srgbClr val="FF00FF"/>
                    </a:solidFill>
                    <a:latin typeface="Times New Roman" pitchFamily="18" charset="0"/>
                  </a:rPr>
                  <a:t>3</a:t>
                </a:r>
                <a:endParaRPr lang="en-US" sz="2000" dirty="0">
                  <a:solidFill>
                    <a:srgbClr val="FF00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9" name="Rectangle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342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86600" y="34290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1" name="AutoShape 9"/>
            <p:cNvCxnSpPr>
              <a:cxnSpLocks noChangeShapeType="1"/>
            </p:cNvCxnSpPr>
            <p:nvPr>
              <p:custDataLst>
                <p:tags r:id="rId6"/>
              </p:custDataLst>
            </p:nvPr>
          </p:nvCxnSpPr>
          <p:spPr bwMode="auto">
            <a:xfrm>
              <a:off x="6400800" y="35814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2" name="Rectangle 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39000" y="34290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104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4" name="Rectangle 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162800" y="41148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5" name="AutoShape 9"/>
            <p:cNvCxnSpPr>
              <a:cxnSpLocks noChangeShapeType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6400800" y="42672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6" name="Rectangle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315200" y="41148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0866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FF00FF"/>
                  </a:solidFill>
                </a:rPr>
                <a:t>3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64770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0" name="Rectangle 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391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1534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solidFill>
                    <a:srgbClr val="009900"/>
                  </a:solidFill>
                </a:rPr>
                <a:t>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305800" y="4800600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18"/>
              </p:custDataLst>
            </p:nvPr>
          </p:nvCxnSpPr>
          <p:spPr bwMode="auto">
            <a:xfrm>
              <a:off x="7543800" y="4953000"/>
              <a:ext cx="60960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4" name="Rectangle 3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458200" y="48006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smtClean="0"/>
                <a:t>/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21802" y="5334000"/>
              <a:ext cx="2551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/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4648200" y="5562600"/>
            <a:ext cx="3211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buFont typeface="Arial"/>
              <a:buChar char="•"/>
            </a:pPr>
            <a:r>
              <a:rPr lang="en-US" sz="2000" b="0" dirty="0" smtClean="0">
                <a:latin typeface="+mj-lt"/>
              </a:rPr>
              <a:t>Good for sparse graphs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0972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Read through the provided code files</a:t>
            </a:r>
          </a:p>
          <a:p>
            <a:r>
              <a:rPr lang="en-US" sz="1600" dirty="0" smtClean="0"/>
              <a:t>Implement  </a:t>
            </a:r>
            <a:r>
              <a:rPr lang="en-US" sz="1600" dirty="0" err="1"/>
              <a:t>DataCount</a:t>
            </a:r>
            <a:r>
              <a:rPr lang="en-US" sz="1600" dirty="0"/>
              <a:t>[] </a:t>
            </a:r>
            <a:r>
              <a:rPr lang="en-US" sz="1600" dirty="0" err="1"/>
              <a:t>getCountsArray</a:t>
            </a:r>
            <a:r>
              <a:rPr lang="en-US" sz="1600" dirty="0"/>
              <a:t>(</a:t>
            </a:r>
            <a:r>
              <a:rPr lang="en-US" sz="1600" dirty="0" err="1"/>
              <a:t>DataCounter</a:t>
            </a:r>
            <a:r>
              <a:rPr lang="en-US" sz="1600" dirty="0"/>
              <a:t> counter</a:t>
            </a:r>
            <a:r>
              <a:rPr lang="en-US" sz="1600" dirty="0" smtClean="0"/>
              <a:t>) method of </a:t>
            </a:r>
            <a:r>
              <a:rPr lang="en-US" sz="1600" dirty="0" err="1" smtClean="0"/>
              <a:t>WordCount</a:t>
            </a:r>
            <a:endParaRPr lang="en-US" sz="1600" dirty="0" smtClean="0"/>
          </a:p>
          <a:p>
            <a:pPr lvl="1"/>
            <a:r>
              <a:rPr lang="en-US" sz="1600" dirty="0" smtClean="0"/>
              <a:t>use iterator of counter to get elements and put in a new array (which is returned</a:t>
            </a:r>
          </a:p>
          <a:p>
            <a:r>
              <a:rPr lang="en-US" sz="1600" dirty="0" smtClean="0"/>
              <a:t>Implement compare(string, string) method of </a:t>
            </a:r>
            <a:r>
              <a:rPr lang="en-US" sz="1600" dirty="0" err="1" smtClean="0"/>
              <a:t>StringComparator</a:t>
            </a:r>
            <a:endParaRPr lang="en-US" sz="1600" dirty="0"/>
          </a:p>
          <a:p>
            <a:pPr lvl="1"/>
            <a:r>
              <a:rPr lang="en-US" sz="1600" dirty="0" smtClean="0"/>
              <a:t>return 0 if the same, negative number if first argument comes alphabetically first </a:t>
            </a:r>
          </a:p>
          <a:p>
            <a:r>
              <a:rPr lang="en-US" sz="1600" dirty="0"/>
              <a:t>Implement two implementations of </a:t>
            </a:r>
            <a:r>
              <a:rPr lang="en-US" sz="1600" dirty="0" err="1"/>
              <a:t>DataCounter</a:t>
            </a:r>
            <a:endParaRPr lang="en-US" sz="1600" dirty="0"/>
          </a:p>
          <a:p>
            <a:pPr lvl="1"/>
            <a:r>
              <a:rPr lang="en-US" sz="1600" dirty="0" err="1"/>
              <a:t>HashTable_SC</a:t>
            </a:r>
            <a:r>
              <a:rPr lang="en-US" sz="1600" dirty="0"/>
              <a:t>: hash table using separate chaining</a:t>
            </a:r>
          </a:p>
          <a:p>
            <a:pPr lvl="1"/>
            <a:r>
              <a:rPr lang="en-US" sz="1600" dirty="0" err="1"/>
              <a:t>HashTable_OA</a:t>
            </a:r>
            <a:r>
              <a:rPr lang="en-US" sz="1600" dirty="0"/>
              <a:t>: hash table using open addressing</a:t>
            </a:r>
          </a:p>
          <a:p>
            <a:pPr lvl="1"/>
            <a:r>
              <a:rPr lang="en-US" sz="1600" dirty="0" err="1"/>
              <a:t>StringHasher</a:t>
            </a:r>
            <a:r>
              <a:rPr lang="en-US" sz="1600" dirty="0"/>
              <a:t>: hash function for </a:t>
            </a:r>
            <a:r>
              <a:rPr lang="en-US" sz="1600" dirty="0" smtClean="0"/>
              <a:t>string</a:t>
            </a:r>
          </a:p>
          <a:p>
            <a:r>
              <a:rPr lang="en-US" sz="1600" dirty="0"/>
              <a:t>Fill in code in </a:t>
            </a:r>
            <a:r>
              <a:rPr lang="en-US" sz="1600" dirty="0" err="1"/>
              <a:t>Correlator.java</a:t>
            </a:r>
            <a:r>
              <a:rPr lang="en-US" sz="1600" dirty="0"/>
              <a:t> to compare documents</a:t>
            </a:r>
          </a:p>
          <a:p>
            <a:r>
              <a:rPr lang="en-US" sz="1600" dirty="0"/>
              <a:t>Test your solutions and turn </a:t>
            </a:r>
            <a:r>
              <a:rPr lang="en-US" sz="1600" dirty="0" smtClean="0"/>
              <a:t>in testing </a:t>
            </a:r>
            <a:r>
              <a:rPr lang="en-US" sz="1600" dirty="0"/>
              <a:t>code</a:t>
            </a:r>
          </a:p>
          <a:p>
            <a:r>
              <a:rPr lang="en-US" sz="1600" dirty="0" smtClean="0"/>
              <a:t>README</a:t>
            </a:r>
          </a:p>
          <a:p>
            <a:pPr lvl="1"/>
            <a:r>
              <a:rPr lang="en-US" sz="1600" dirty="0" smtClean="0"/>
              <a:t>do </a:t>
            </a:r>
            <a:r>
              <a:rPr lang="en-US" sz="1600" dirty="0"/>
              <a:t>some timing, write another hash function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474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Okay, we can represent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Next lecture we’ll implement some useful and non-trivial algorithms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Topological sort:</a:t>
            </a:r>
            <a:r>
              <a:rPr lang="en-US" dirty="0" smtClean="0"/>
              <a:t> Given a DAG, order all the vertices so that every vertex comes before all of its neighbors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Shortest paths:</a:t>
            </a:r>
            <a:r>
              <a:rPr lang="en-US" dirty="0" smtClean="0"/>
              <a:t> Find the shortest or lowest-cost path from x to y</a:t>
            </a:r>
          </a:p>
          <a:p>
            <a:pPr lvl="1"/>
            <a:r>
              <a:rPr lang="en-US" dirty="0" smtClean="0"/>
              <a:t>Related: Determine if there even is such a path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graph is a formalism for representing relationships among items</a:t>
            </a:r>
          </a:p>
          <a:p>
            <a:pPr lvl="1"/>
            <a:r>
              <a:rPr lang="en-US" dirty="0" smtClean="0"/>
              <a:t>Very general definition because very general concept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graph</a:t>
            </a:r>
            <a:r>
              <a:rPr lang="en-US" dirty="0" smtClean="0"/>
              <a:t> is a pair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vertices</a:t>
            </a:r>
            <a:r>
              <a:rPr lang="en-US" dirty="0" smtClean="0"/>
              <a:t>, also known as </a:t>
            </a:r>
            <a:r>
              <a:rPr lang="en-US" dirty="0" smtClean="0">
                <a:solidFill>
                  <a:schemeClr val="accent2"/>
                </a:solidFill>
              </a:rPr>
              <a:t>nodes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= {v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A set of </a:t>
            </a:r>
            <a:r>
              <a:rPr lang="en-US" dirty="0" smtClean="0">
                <a:solidFill>
                  <a:schemeClr val="accent2"/>
                </a:solidFill>
              </a:rPr>
              <a:t>edges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= {e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,e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/>
            <a:r>
              <a:rPr lang="en-US" dirty="0" smtClean="0"/>
              <a:t>Each edge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 pair of vertices </a:t>
            </a:r>
          </a:p>
          <a:p>
            <a:pPr lvl="2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sz="2400" b="1" baseline="-25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An edge “connects” the vertices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Graphs can be </a:t>
            </a:r>
            <a:r>
              <a:rPr lang="en-US" dirty="0" smtClean="0">
                <a:solidFill>
                  <a:schemeClr val="accent2"/>
                </a:solidFill>
              </a:rPr>
              <a:t>directed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2"/>
                </a:solidFill>
              </a:rPr>
              <a:t>undirected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19850" y="2693927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568624" y="2419290"/>
            <a:ext cx="670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j-lt"/>
              </a:rPr>
              <a:t>Han</a:t>
            </a:r>
            <a:endParaRPr lang="en-US" sz="2000" dirty="0">
              <a:latin typeface="+mj-lt"/>
            </a:endParaRPr>
          </a:p>
        </p:txBody>
      </p:sp>
      <p:sp>
        <p:nvSpPr>
          <p:cNvPr id="9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188236" y="314954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j-lt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45411" y="325749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rgbClr val="008000"/>
                </a:solidFill>
                <a:latin typeface="+mj-lt"/>
              </a:rPr>
              <a:t>Leia</a:t>
            </a:r>
            <a:endParaRPr lang="en-US" sz="2000" dirty="0">
              <a:latin typeface="+mj-lt"/>
            </a:endParaRPr>
          </a:p>
        </p:txBody>
      </p:sp>
      <p:sp>
        <p:nvSpPr>
          <p:cNvPr id="11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096250" y="2362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+mj-lt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283611" y="2541527"/>
            <a:ext cx="7841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+mj-lt"/>
              </a:rPr>
              <a:t>Luke</a:t>
            </a:r>
            <a:endParaRPr lang="en-US" sz="2000" dirty="0">
              <a:latin typeface="+mj-lt"/>
            </a:endParaRPr>
          </a:p>
        </p:txBody>
      </p:sp>
      <p:cxnSp>
        <p:nvCxnSpPr>
          <p:cNvPr id="13" name="AutoShape 1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7534324" y="2587613"/>
            <a:ext cx="644465" cy="765139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6562726" y="2979677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6705600" y="2836802"/>
            <a:ext cx="625511" cy="3127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59257" y="3810000"/>
            <a:ext cx="3108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Luke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Leia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Han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undirected graphs</a:t>
            </a:r>
            <a:r>
              <a:rPr lang="en-US" dirty="0" smtClean="0"/>
              <a:t>, edges have no specific direction</a:t>
            </a:r>
          </a:p>
          <a:p>
            <a:pPr lvl="1"/>
            <a:r>
              <a:rPr lang="en-US" dirty="0" smtClean="0"/>
              <a:t>Edges are always “two-way”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267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implies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kern="0" dirty="0" smtClean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Only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one of these edges needs to be in the set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The other is implicit, so normalize how you check for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edges containing that vertex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j-lt"/>
                <a:sym typeface="Symbol" pitchFamily="18" charset="2"/>
              </a:rPr>
              <a:t>Put another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way: the number of adjacent vertices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9" name="Group 8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91000" y="2286000"/>
            <a:ext cx="2947988" cy="1814513"/>
            <a:chOff x="1838" y="1257"/>
            <a:chExt cx="1857" cy="1143"/>
          </a:xfrm>
        </p:grpSpPr>
        <p:sp>
          <p:nvSpPr>
            <p:cNvPr id="10" name="Oval 68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056" y="1795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" name="Text Box 69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838" y="1603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2" name="Oval 70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72" y="208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71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934" y="215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72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312" y="1651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" name="Text Box 73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62" y="1699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6" name="AutoShape 74"/>
            <p:cNvCxnSpPr>
              <a:cxnSpLocks noChangeShapeType="1"/>
              <a:stCxn id="14" idx="3"/>
              <a:endCxn id="12" idx="6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2961" y="1814"/>
              <a:ext cx="377" cy="3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7" name="AutoShape 75"/>
            <p:cNvCxnSpPr>
              <a:cxnSpLocks noChangeShapeType="1"/>
              <a:stCxn id="12" idx="2"/>
              <a:endCxn id="10" idx="5"/>
            </p:cNvCxnSpPr>
            <p:nvPr>
              <p:custDataLst>
                <p:tags r:id="rId9"/>
              </p:custDataLst>
            </p:nvPr>
          </p:nvCxnSpPr>
          <p:spPr bwMode="auto">
            <a:xfrm flipH="1" flipV="1">
              <a:off x="2210" y="1958"/>
              <a:ext cx="553" cy="21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8" name="Oval 7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46" y="1459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9" name="AutoShape 78"/>
            <p:cNvCxnSpPr>
              <a:cxnSpLocks noChangeShapeType="1"/>
              <a:stCxn id="14" idx="1"/>
            </p:cNvCxnSpPr>
            <p:nvPr>
              <p:custDataLst>
                <p:tags r:id="rId11"/>
              </p:custDataLst>
            </p:nvPr>
          </p:nvCxnSpPr>
          <p:spPr bwMode="auto">
            <a:xfrm flipH="1" flipV="1">
              <a:off x="2838" y="1553"/>
              <a:ext cx="500" cy="11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" name="Text Box 7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742" y="1257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cxnSp>
        <p:nvCxnSpPr>
          <p:cNvPr id="22" name="Straight Connector 21"/>
          <p:cNvCxnSpPr>
            <a:stCxn id="10" idx="6"/>
            <a:endCxn id="14" idx="2"/>
          </p:cNvCxnSpPr>
          <p:nvPr/>
        </p:nvCxnSpPr>
        <p:spPr bwMode="auto">
          <a:xfrm flipV="1">
            <a:off x="4822825" y="3054350"/>
            <a:ext cx="170815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7873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chemeClr val="accent2"/>
                </a:solidFill>
              </a:rPr>
              <a:t>directed graphs</a:t>
            </a:r>
            <a:r>
              <a:rPr lang="en-US" dirty="0" smtClean="0"/>
              <a:t> (sometimes called </a:t>
            </a:r>
            <a:r>
              <a:rPr lang="en-US" dirty="0" smtClean="0">
                <a:solidFill>
                  <a:schemeClr val="accent2"/>
                </a:solidFill>
              </a:rPr>
              <a:t>digraphs</a:t>
            </a:r>
            <a:r>
              <a:rPr lang="en-US" dirty="0" smtClean="0"/>
              <a:t>), edges have a direction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7338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Thus,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u,v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 does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not</a:t>
            </a:r>
            <a:r>
              <a:rPr lang="en-US" sz="2000" b="0" dirty="0" smtClean="0">
                <a:latin typeface="+mj-lt"/>
                <a:sym typeface="Symbol" pitchFamily="18" charset="2"/>
              </a:rPr>
              <a:t> imply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sz="2000" b="0" dirty="0" smtClean="0">
                <a:latin typeface="+mj-lt"/>
                <a:sym typeface="Symbol" pitchFamily="18" charset="2"/>
              </a:rPr>
              <a:t>. 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Let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 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mean u → v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>
                <a:latin typeface="+mj-lt"/>
                <a:cs typeface="Courier New" pitchFamily="49" charset="0"/>
                <a:sym typeface="Symbol" pitchFamily="18" charset="2"/>
              </a:rPr>
              <a:t>C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all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u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source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v</a:t>
            </a:r>
            <a:r>
              <a:rPr lang="en-US" sz="2000" b="0" dirty="0" smtClean="0">
                <a:latin typeface="+mj-lt"/>
                <a:cs typeface="Courier New" pitchFamily="49" charset="0"/>
                <a:sym typeface="Symbol" pitchFamily="18" charset="2"/>
              </a:rPr>
              <a:t> the </a:t>
            </a:r>
            <a:r>
              <a:rPr lang="en-US" sz="2000" b="0" dirty="0" smtClean="0">
                <a:solidFill>
                  <a:schemeClr val="accent2"/>
                </a:solidFill>
                <a:latin typeface="+mj-lt"/>
                <a:cs typeface="Courier New" pitchFamily="49" charset="0"/>
                <a:sym typeface="Symbol" pitchFamily="18" charset="2"/>
              </a:rPr>
              <a:t>destination</a:t>
            </a:r>
            <a:endParaRPr lang="en-US" sz="1000" b="0" kern="0" baseline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In-degree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of a vertex: number of in-bound edges,</a:t>
            </a:r>
            <a:b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</a:b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i.e., edges where the vertex is the destination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solidFill>
                  <a:schemeClr val="accent2"/>
                </a:solidFill>
                <a:latin typeface="+mj-lt"/>
                <a:sym typeface="Symbol" pitchFamily="18" charset="2"/>
              </a:rPr>
              <a:t>Out-degree</a:t>
            </a:r>
            <a:r>
              <a:rPr lang="en-US" sz="2000" b="0" kern="0" dirty="0" smtClean="0">
                <a:latin typeface="+mj-lt"/>
                <a:sym typeface="Symbol" pitchFamily="18" charset="2"/>
              </a:rPr>
              <a:t> of a vertex: number of out-bound edges</a:t>
            </a:r>
            <a:br>
              <a:rPr lang="en-US" sz="2000" b="0" kern="0" dirty="0" smtClean="0">
                <a:latin typeface="+mj-lt"/>
                <a:sym typeface="Symbol" pitchFamily="18" charset="2"/>
              </a:rPr>
            </a:br>
            <a:r>
              <a:rPr lang="en-US" sz="2000" b="0" kern="0" dirty="0" smtClean="0">
                <a:latin typeface="+mj-lt"/>
                <a:sym typeface="Symbol" pitchFamily="18" charset="2"/>
              </a:rPr>
              <a:t>i.e., edges where the vertex is the source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0080" y="2590800"/>
            <a:ext cx="426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or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3048000"/>
            <a:ext cx="15685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 edges </a:t>
            </a:r>
            <a:r>
              <a:rPr lang="en-US" sz="2000" dirty="0" smtClean="0"/>
              <a:t>here</a:t>
            </a:r>
            <a:endParaRPr lang="en-US" sz="2000" dirty="0"/>
          </a:p>
        </p:txBody>
      </p:sp>
      <p:sp>
        <p:nvSpPr>
          <p:cNvPr id="1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563586" y="2971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1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066800" y="2057401"/>
            <a:ext cx="2971800" cy="1752600"/>
            <a:chOff x="528" y="1238"/>
            <a:chExt cx="1857" cy="1143"/>
          </a:xfrm>
        </p:grpSpPr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6" y="1776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3" name="Text Box 9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28" y="158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62" y="2063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11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24" y="213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B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6" name="Oval 12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02" y="1632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2" y="168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FF"/>
                  </a:solidFill>
                  <a:latin typeface="Times New Roman" pitchFamily="18" charset="0"/>
                </a:rPr>
                <a:t>C</a:t>
              </a:r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18" name="AutoShape 14"/>
            <p:cNvCxnSpPr>
              <a:cxnSpLocks noChangeShapeType="1"/>
              <a:stCxn id="16" idx="4"/>
              <a:endCxn id="14" idx="6"/>
            </p:cNvCxnSpPr>
            <p:nvPr>
              <p:custDataLst>
                <p:tags r:id="rId21"/>
              </p:custDataLst>
            </p:nvPr>
          </p:nvCxnSpPr>
          <p:spPr bwMode="auto">
            <a:xfrm rot="5400000">
              <a:off x="1704" y="1764"/>
              <a:ext cx="334" cy="44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5"/>
            <p:cNvCxnSpPr>
              <a:cxnSpLocks noChangeShapeType="1"/>
              <a:stCxn id="14" idx="2"/>
              <a:endCxn id="12" idx="4"/>
            </p:cNvCxnSpPr>
            <p:nvPr>
              <p:custDataLst>
                <p:tags r:id="rId22"/>
              </p:custDataLst>
            </p:nvPr>
          </p:nvCxnSpPr>
          <p:spPr bwMode="auto">
            <a:xfrm rot="10800000">
              <a:off x="836" y="1962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2" idx="6"/>
              <a:endCxn id="14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932" y="1866"/>
              <a:ext cx="620" cy="1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336" y="1440"/>
              <a:ext cx="180" cy="1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cxnSp>
          <p:nvCxnSpPr>
            <p:cNvPr id="22" name="AutoShape 18"/>
            <p:cNvCxnSpPr>
              <a:cxnSpLocks noChangeShapeType="1"/>
              <a:stCxn id="16" idx="1"/>
            </p:cNvCxnSpPr>
            <p:nvPr>
              <p:custDataLst>
                <p:tags r:id="rId25"/>
              </p:custDataLst>
            </p:nvPr>
          </p:nvCxnSpPr>
          <p:spPr bwMode="auto">
            <a:xfrm rot="5400000" flipH="1">
              <a:off x="1720" y="1342"/>
              <a:ext cx="115" cy="5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Text Box 1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432" y="123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FF"/>
                  </a:solidFill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24" name="Oval 2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007961" y="25146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5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61886" y="22098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Oval 2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144611" y="2970213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7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401786" y="3078163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8" name="Oval 24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8001861" y="22860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239986" y="2362200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28" idx="4"/>
            <a:endCxn id="26" idx="6"/>
          </p:cNvCxnSpPr>
          <p:nvPr>
            <p:custDataLst>
              <p:tags r:id="rId11"/>
            </p:custDataLst>
          </p:nvPr>
        </p:nvCxnSpPr>
        <p:spPr bwMode="auto">
          <a:xfrm rot="5400000">
            <a:off x="7527992" y="2496345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7"/>
          <p:cNvCxnSpPr>
            <a:cxnSpLocks noChangeShapeType="1"/>
            <a:stCxn id="26" idx="2"/>
            <a:endCxn id="24" idx="5"/>
          </p:cNvCxnSpPr>
          <p:nvPr>
            <p:custDataLst>
              <p:tags r:id="rId12"/>
            </p:custDataLst>
          </p:nvPr>
        </p:nvCxnSpPr>
        <p:spPr bwMode="auto">
          <a:xfrm flipH="1" flipV="1">
            <a:off x="6252436" y="2773363"/>
            <a:ext cx="877888" cy="33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44586" y="1981200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33" name="AutoShape 29"/>
          <p:cNvCxnSpPr>
            <a:cxnSpLocks noChangeShapeType="1"/>
            <a:stCxn id="28" idx="1"/>
          </p:cNvCxnSpPr>
          <p:nvPr>
            <p:custDataLst>
              <p:tags r:id="rId14"/>
            </p:custDataLst>
          </p:nvPr>
        </p:nvCxnSpPr>
        <p:spPr bwMode="auto">
          <a:xfrm rot="5400000" flipH="1">
            <a:off x="7554979" y="1824832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1882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Self-Edges, Connectedness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self-edge</a:t>
            </a:r>
            <a:r>
              <a:rPr lang="en-US" dirty="0" smtClean="0"/>
              <a:t> a.k.a. a </a:t>
            </a:r>
            <a:r>
              <a:rPr lang="en-US" dirty="0" smtClean="0">
                <a:solidFill>
                  <a:schemeClr val="accent2"/>
                </a:solidFill>
              </a:rPr>
              <a:t>loop</a:t>
            </a:r>
            <a:r>
              <a:rPr lang="en-US" dirty="0" smtClean="0"/>
              <a:t> is an edge of the form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Depending on the use/algorithm, a graph may have:</a:t>
            </a:r>
          </a:p>
          <a:p>
            <a:pPr lvl="2"/>
            <a:r>
              <a:rPr lang="en-US" dirty="0" smtClean="0"/>
              <a:t>No self edges</a:t>
            </a:r>
          </a:p>
          <a:p>
            <a:pPr lvl="2"/>
            <a:r>
              <a:rPr lang="en-US" dirty="0" smtClean="0"/>
              <a:t>Some self edges</a:t>
            </a:r>
          </a:p>
          <a:p>
            <a:pPr lvl="2"/>
            <a:r>
              <a:rPr lang="en-US" dirty="0" smtClean="0"/>
              <a:t>All self edges (often therefore implicit, but we will be explicit)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A node can have a degree / in-degree / out-degree of </a:t>
            </a:r>
            <a:r>
              <a:rPr lang="en-US" dirty="0" smtClean="0">
                <a:solidFill>
                  <a:schemeClr val="accent2"/>
                </a:solidFill>
              </a:rPr>
              <a:t>zero</a:t>
            </a:r>
          </a:p>
          <a:p>
            <a:endParaRPr lang="en-US" sz="1000" dirty="0" smtClean="0"/>
          </a:p>
          <a:p>
            <a:r>
              <a:rPr lang="en-US" dirty="0" smtClean="0"/>
              <a:t>A graph does not have to 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</a:p>
          <a:p>
            <a:pPr lvl="1"/>
            <a:r>
              <a:rPr lang="en-US" dirty="0" smtClean="0"/>
              <a:t>Even if every node has non-zero degree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7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graph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(V,E)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dirty="0" smtClean="0"/>
              <a:t> is the number of vertices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|E|</a:t>
            </a:r>
            <a:r>
              <a:rPr lang="en-US" dirty="0" smtClean="0"/>
              <a:t> is the number of edges</a:t>
            </a:r>
          </a:p>
          <a:p>
            <a:pPr lvl="1"/>
            <a:r>
              <a:rPr lang="en-US" dirty="0" smtClean="0"/>
              <a:t>Minimum? </a:t>
            </a:r>
          </a:p>
          <a:p>
            <a:pPr lvl="1"/>
            <a:r>
              <a:rPr lang="en-US" dirty="0" smtClean="0"/>
              <a:t>Maximum for undirected? </a:t>
            </a:r>
          </a:p>
          <a:p>
            <a:pPr lvl="1"/>
            <a:r>
              <a:rPr lang="en-US" dirty="0" smtClean="0"/>
              <a:t>Maximum for directed?    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 E</a:t>
            </a:r>
            <a:r>
              <a:rPr lang="en-US" b="1" dirty="0" smtClean="0">
                <a:sym typeface="Symbol" pitchFamily="18" charset="2"/>
              </a:rPr>
              <a:t> </a:t>
            </a:r>
            <a:endParaRPr lang="en-US" b="1" dirty="0" smtClean="0"/>
          </a:p>
          <a:p>
            <a:pPr lvl="1"/>
            <a:r>
              <a:rPr lang="en-US" dirty="0" smtClean="0"/>
              <a:t>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chemeClr val="accent2"/>
                </a:solidFill>
              </a:rPr>
              <a:t>neighbor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2"/>
                </a:solidFill>
              </a:rPr>
              <a:t>adjacent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</a:p>
          <a:p>
            <a:pPr lvl="1"/>
            <a:r>
              <a:rPr lang="en-US" dirty="0" smtClean="0"/>
              <a:t>Order matters for directed edges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/>
              <a:t> is not </a:t>
            </a:r>
            <a:r>
              <a:rPr lang="en-US" dirty="0">
                <a:solidFill>
                  <a:schemeClr val="accent2"/>
                </a:solidFill>
              </a:rPr>
              <a:t>adjacent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/>
              <a:t>unless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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51275" y="10064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701675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pitchFamily="18" charset="0"/>
              </a:rPr>
              <a:t>A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987925" y="1462088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Text Box 1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45100" y="15700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  <a:latin typeface="Times New Roman" pitchFamily="18" charset="0"/>
              </a:rPr>
              <a:t>B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45175" y="7778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83300" y="854075"/>
            <a:ext cx="3706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C</a:t>
            </a:r>
            <a:endParaRPr lang="en-US" sz="2000">
              <a:latin typeface="Times New Roman" pitchFamily="18" charset="0"/>
            </a:endParaRPr>
          </a:p>
        </p:txBody>
      </p:sp>
      <p:cxnSp>
        <p:nvCxnSpPr>
          <p:cNvPr id="13" name="AutoShape 21"/>
          <p:cNvCxnSpPr>
            <a:cxnSpLocks noChangeShapeType="1"/>
            <a:stCxn id="11" idx="4"/>
            <a:endCxn id="9" idx="6"/>
          </p:cNvCxnSpPr>
          <p:nvPr>
            <p:custDataLst>
              <p:tags r:id="rId7"/>
            </p:custDataLst>
          </p:nvPr>
        </p:nvCxnSpPr>
        <p:spPr bwMode="auto">
          <a:xfrm rot="5400000">
            <a:off x="5371306" y="988220"/>
            <a:ext cx="530225" cy="70326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9" idx="2"/>
            <a:endCxn id="7" idx="4"/>
          </p:cNvCxnSpPr>
          <p:nvPr>
            <p:custDataLst>
              <p:tags r:id="rId8"/>
            </p:custDataLst>
          </p:nvPr>
        </p:nvCxnSpPr>
        <p:spPr bwMode="auto">
          <a:xfrm rot="10800000">
            <a:off x="3994150" y="13017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23"/>
          <p:cNvCxnSpPr>
            <a:cxnSpLocks noChangeShapeType="1"/>
            <a:stCxn id="7" idx="6"/>
            <a:endCxn id="9" idx="0"/>
          </p:cNvCxnSpPr>
          <p:nvPr>
            <p:custDataLst>
              <p:tags r:id="rId9"/>
            </p:custDataLst>
          </p:nvPr>
        </p:nvCxnSpPr>
        <p:spPr bwMode="auto">
          <a:xfrm>
            <a:off x="4146550" y="1149350"/>
            <a:ext cx="984250" cy="30321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Oval 25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473075"/>
            <a:ext cx="285750" cy="2857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cxnSp>
        <p:nvCxnSpPr>
          <p:cNvPr id="18" name="AutoShape 26"/>
          <p:cNvCxnSpPr>
            <a:cxnSpLocks noChangeShapeType="1"/>
            <a:stCxn id="11" idx="1"/>
          </p:cNvCxnSpPr>
          <p:nvPr>
            <p:custDataLst>
              <p:tags r:id="rId11"/>
            </p:custDataLst>
          </p:nvPr>
        </p:nvCxnSpPr>
        <p:spPr bwMode="auto">
          <a:xfrm rot="5400000" flipH="1">
            <a:off x="5398293" y="316707"/>
            <a:ext cx="182563" cy="7937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940300" y="152400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" name="Text Box 2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97122" y="273784"/>
            <a:ext cx="26468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 = {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r>
              <a:rPr lang="en-US" sz="2000" b="1" dirty="0">
                <a:latin typeface="Courier New" pitchFamily="49" charset="0"/>
              </a:rPr>
              <a:t>E = {(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), 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r>
              <a:rPr lang="en-US" sz="2000" b="1" dirty="0">
                <a:latin typeface="Courier New" pitchFamily="49" charset="0"/>
              </a:rPr>
              <a:t>     (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FF00FF"/>
                </a:solidFill>
                <a:latin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</a:rPr>
              <a:t>)}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38600" y="3043535"/>
            <a:ext cx="369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86200" y="3352800"/>
            <a:ext cx="385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|V||V+1|/2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  <a:endParaRPr lang="en-US" baseline="30000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3733800"/>
            <a:ext cx="594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|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</a:t>
            </a:r>
            <a:r>
              <a:rPr lang="en-US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O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(|V|</a:t>
            </a:r>
            <a:r>
              <a:rPr lang="en-US" baseline="30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</a:t>
            </a:r>
          </a:p>
          <a:p>
            <a:pPr lvl="1"/>
            <a:r>
              <a:rPr lang="en-US" sz="2000" b="0" dirty="0" smtClean="0">
                <a:solidFill>
                  <a:schemeClr val="accent2"/>
                </a:solidFill>
                <a:cs typeface="Courier New" pitchFamily="49" charset="0"/>
              </a:rPr>
              <a:t>(</a:t>
            </a:r>
            <a:r>
              <a:rPr lang="en-US" sz="2000" b="0" dirty="0">
                <a:solidFill>
                  <a:schemeClr val="accent2"/>
                </a:solidFill>
                <a:cs typeface="Courier New" pitchFamily="49" charset="0"/>
              </a:rPr>
              <a:t>assuming self-edges allowed, else subtract </a:t>
            </a:r>
            <a:r>
              <a:rPr lang="en-US" sz="2000" b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|V|</a:t>
            </a:r>
            <a:r>
              <a:rPr lang="en-US" sz="2000" b="0" dirty="0">
                <a:solidFill>
                  <a:schemeClr val="accent2"/>
                </a:solidFill>
                <a:cs typeface="Courier New" pitchFamily="49" charset="0"/>
              </a:rPr>
              <a:t>)</a:t>
            </a:r>
            <a:endParaRPr lang="en-US" sz="2000" b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0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Which </a:t>
            </a:r>
            <a:r>
              <a:rPr lang="en-US" dirty="0" smtClean="0"/>
              <a:t>would… </a:t>
            </a:r>
          </a:p>
          <a:p>
            <a:pPr>
              <a:buNone/>
            </a:pPr>
            <a:r>
              <a:rPr lang="en-US" dirty="0" smtClean="0"/>
              <a:t>U</a:t>
            </a:r>
            <a:r>
              <a:rPr lang="en-US" dirty="0" smtClean="0"/>
              <a:t>se </a:t>
            </a:r>
            <a:r>
              <a:rPr lang="en-US" dirty="0" smtClean="0">
                <a:solidFill>
                  <a:schemeClr val="accent2"/>
                </a:solidFill>
              </a:rPr>
              <a:t>directed edges</a:t>
            </a:r>
            <a:r>
              <a:rPr lang="en-US" dirty="0" smtClean="0"/>
              <a:t>? </a:t>
            </a:r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 smtClean="0">
                <a:solidFill>
                  <a:schemeClr val="accent2"/>
                </a:solidFill>
              </a:rPr>
              <a:t>self-edges</a:t>
            </a:r>
            <a:r>
              <a:rPr lang="en-US" dirty="0" smtClean="0"/>
              <a:t>?  </a:t>
            </a:r>
            <a:r>
              <a:rPr lang="en-US" dirty="0" smtClean="0"/>
              <a:t>Be </a:t>
            </a:r>
            <a:r>
              <a:rPr lang="en-US" dirty="0" smtClean="0">
                <a:solidFill>
                  <a:schemeClr val="accent2"/>
                </a:solidFill>
              </a:rPr>
              <a:t>connected</a:t>
            </a:r>
            <a:r>
              <a:rPr lang="en-US" dirty="0" smtClean="0"/>
              <a:t>?  </a:t>
            </a:r>
            <a:r>
              <a:rPr lang="en-US" dirty="0" smtClean="0"/>
              <a:t>Have </a:t>
            </a:r>
            <a:r>
              <a:rPr lang="en-US" dirty="0" smtClean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-degree nodes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Web pages with links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Facebook</a:t>
            </a:r>
            <a:r>
              <a:rPr lang="en-US" dirty="0" smtClean="0"/>
              <a:t> friends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Methods in a program that call each 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Road maps (e.g., Google maps)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Airline routes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Family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Course pre-requisites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52998</TotalTime>
  <Words>2285</Words>
  <Application>Microsoft Macintosh PowerPoint</Application>
  <PresentationFormat>On-screen Show (4:3)</PresentationFormat>
  <Paragraphs>542</Paragraphs>
  <Slides>30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Structures &amp; Algorithms  Lecture 14: Introduction to Graphs</vt:lpstr>
      <vt:lpstr>Announcements</vt:lpstr>
      <vt:lpstr>Homework 4</vt:lpstr>
      <vt:lpstr>Graphs</vt:lpstr>
      <vt:lpstr>Undirected Graphs</vt:lpstr>
      <vt:lpstr>Directed Graphs</vt:lpstr>
      <vt:lpstr>Self-Edges, Connectedness</vt:lpstr>
      <vt:lpstr>More notation</vt:lpstr>
      <vt:lpstr>Examples</vt:lpstr>
      <vt:lpstr>Weighted Graphs</vt:lpstr>
      <vt:lpstr>Examples</vt:lpstr>
      <vt:lpstr>Paths and Cycles</vt:lpstr>
      <vt:lpstr>Path Length and Cost</vt:lpstr>
      <vt:lpstr>Simple Paths and Cycles</vt:lpstr>
      <vt:lpstr>Paths and Cycles in Directed Graphs</vt:lpstr>
      <vt:lpstr>Undirected-Graph Connectivity</vt:lpstr>
      <vt:lpstr>Directed-Graph Connectivity</vt:lpstr>
      <vt:lpstr>Trees as Graphs</vt:lpstr>
      <vt:lpstr>Rooted Trees</vt:lpstr>
      <vt:lpstr>Rooted Trees</vt:lpstr>
      <vt:lpstr>Directed Acyclic Graphs (DAGs)</vt:lpstr>
      <vt:lpstr>Examples</vt:lpstr>
      <vt:lpstr>Density / Sparsity</vt:lpstr>
      <vt:lpstr>What is the Data Structure?</vt:lpstr>
      <vt:lpstr>Adjacency Matrix</vt:lpstr>
      <vt:lpstr>Adjacency Matrix Properties</vt:lpstr>
      <vt:lpstr>Adjacency Matrix Properties</vt:lpstr>
      <vt:lpstr>Adjacency List</vt:lpstr>
      <vt:lpstr>Adjacency List Properties</vt:lpstr>
      <vt:lpstr>Next…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2254</cp:revision>
  <dcterms:created xsi:type="dcterms:W3CDTF">2009-03-13T20:43:19Z</dcterms:created>
  <dcterms:modified xsi:type="dcterms:W3CDTF">2015-07-27T04:49:22Z</dcterms:modified>
</cp:coreProperties>
</file>