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6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7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8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9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notesSlides/notesSlide12.xml" ContentType="application/vnd.openxmlformats-officedocument.presentationml.notesSlide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notesSlides/notesSlide13.xml" ContentType="application/vnd.openxmlformats-officedocument.presentationml.notesSlide+xml"/>
  <Override PartName="/ppt/embeddings/oleObject1.bin" ContentType="application/vnd.openxmlformats-officedocument.oleObject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notesSlides/notesSlide14.xml" ContentType="application/vnd.openxmlformats-officedocument.presentationml.notesSlide+xml"/>
  <Override PartName="/ppt/embeddings/oleObject2.bin" ContentType="application/vnd.openxmlformats-officedocument.oleObject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notesSlides/notesSlide15.xml" ContentType="application/vnd.openxmlformats-officedocument.presentationml.notesSlide+xml"/>
  <Override PartName="/ppt/embeddings/oleObject3.bin" ContentType="application/vnd.openxmlformats-officedocument.oleObject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notesSlides/notesSlide16.xml" ContentType="application/vnd.openxmlformats-officedocument.presentationml.notesSlide+xml"/>
  <Override PartName="/ppt/embeddings/oleObject4.bin" ContentType="application/vnd.openxmlformats-officedocument.oleObject"/>
  <Override PartName="/ppt/tags/tag130.xml" ContentType="application/vnd.openxmlformats-officedocument.presentationml.tags+xml"/>
  <Override PartName="/ppt/notesSlides/notesSlide17.xml" ContentType="application/vnd.openxmlformats-officedocument.presentationml.notesSlide+xml"/>
  <Override PartName="/ppt/tags/tag131.xml" ContentType="application/vnd.openxmlformats-officedocument.presentationml.tags+xml"/>
  <Override PartName="/ppt/notesSlides/notesSlide18.xml" ContentType="application/vnd.openxmlformats-officedocument.presentationml.notesSlide+xml"/>
  <Override PartName="/ppt/tags/tag132.xml" ContentType="application/vnd.openxmlformats-officedocument.presentationml.tags+xml"/>
  <Override PartName="/ppt/notesSlides/notesSlide19.xml" ContentType="application/vnd.openxmlformats-officedocument.presentationml.notesSlide+xml"/>
  <Override PartName="/ppt/tags/tag133.xml" ContentType="application/vnd.openxmlformats-officedocument.presentationml.tags+xml"/>
  <Override PartName="/ppt/notesSlides/notesSlide20.xml" ContentType="application/vnd.openxmlformats-officedocument.presentationml.notesSlide+xml"/>
  <Override PartName="/ppt/tags/tag134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notesSlides/notesSlide24.xml" ContentType="application/vnd.openxmlformats-officedocument.presentationml.notesSlide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notesSlides/notesSlide25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26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7.xml" ContentType="application/vnd.openxmlformats-officedocument.presentationml.notesSlide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notesSlides/notesSlide28.xml" ContentType="application/vnd.openxmlformats-officedocument.presentationml.notesSlide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notesSlides/notesSlide29.xml" ContentType="application/vnd.openxmlformats-officedocument.presentationml.notesSlide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notesSlides/notesSlide30.xml" ContentType="application/vnd.openxmlformats-officedocument.presentationml.notesSlide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notesSlides/notesSlide31.xml" ContentType="application/vnd.openxmlformats-officedocument.presentationml.notesSlide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notesSlides/notesSlide32.xml" ContentType="application/vnd.openxmlformats-officedocument.presentationml.notesSlide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notesSlides/notesSlide33.xml" ContentType="application/vnd.openxmlformats-officedocument.presentationml.notesSlide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notesSlides/notesSlide34.xml" ContentType="application/vnd.openxmlformats-officedocument.presentationml.notesSlide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notesSlides/notesSlide35.xml" ContentType="application/vnd.openxmlformats-officedocument.presentationml.notesSlide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notesSlides/notesSlide36.xml" ContentType="application/vnd.openxmlformats-officedocument.presentationml.notesSlide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notesSlides/notesSlide37.xml" ContentType="application/vnd.openxmlformats-officedocument.presentationml.notesSlide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notesSlides/notesSlide38.xml" ContentType="application/vnd.openxmlformats-officedocument.presentationml.notesSlide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notesSlides/notesSlide39.xml" ContentType="application/vnd.openxmlformats-officedocument.presentationml.notesSlide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notesSlides/notesSlide40.xml" ContentType="application/vnd.openxmlformats-officedocument.presentationml.notesSlide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notesSlides/notesSlide41.xml" ContentType="application/vnd.openxmlformats-officedocument.presentationml.notesSlide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notesSlides/notesSlide47.xml" ContentType="application/vnd.openxmlformats-officedocument.presentationml.notesSlide+xml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notesSlides/notesSlide48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3"/>
  </p:notesMasterIdLst>
  <p:handoutMasterIdLst>
    <p:handoutMasterId r:id="rId54"/>
  </p:handoutMasterIdLst>
  <p:sldIdLst>
    <p:sldId id="256" r:id="rId2"/>
    <p:sldId id="382" r:id="rId3"/>
    <p:sldId id="334" r:id="rId4"/>
    <p:sldId id="335" r:id="rId5"/>
    <p:sldId id="337" r:id="rId6"/>
    <p:sldId id="383" r:id="rId7"/>
    <p:sldId id="338" r:id="rId8"/>
    <p:sldId id="339" r:id="rId9"/>
    <p:sldId id="340" r:id="rId10"/>
    <p:sldId id="341" r:id="rId11"/>
    <p:sldId id="342" r:id="rId12"/>
    <p:sldId id="343" r:id="rId13"/>
    <p:sldId id="344" r:id="rId14"/>
    <p:sldId id="379" r:id="rId15"/>
    <p:sldId id="380" r:id="rId16"/>
    <p:sldId id="345" r:id="rId17"/>
    <p:sldId id="346" r:id="rId18"/>
    <p:sldId id="347" r:id="rId19"/>
    <p:sldId id="348" r:id="rId20"/>
    <p:sldId id="349" r:id="rId21"/>
    <p:sldId id="350" r:id="rId22"/>
    <p:sldId id="351" r:id="rId23"/>
    <p:sldId id="353" r:id="rId24"/>
    <p:sldId id="354" r:id="rId25"/>
    <p:sldId id="355" r:id="rId26"/>
    <p:sldId id="356" r:id="rId27"/>
    <p:sldId id="357" r:id="rId28"/>
    <p:sldId id="358" r:id="rId29"/>
    <p:sldId id="359" r:id="rId30"/>
    <p:sldId id="360" r:id="rId31"/>
    <p:sldId id="361" r:id="rId32"/>
    <p:sldId id="362" r:id="rId33"/>
    <p:sldId id="384" r:id="rId34"/>
    <p:sldId id="363" r:id="rId35"/>
    <p:sldId id="385" r:id="rId36"/>
    <p:sldId id="364" r:id="rId37"/>
    <p:sldId id="365" r:id="rId38"/>
    <p:sldId id="366" r:id="rId39"/>
    <p:sldId id="367" r:id="rId40"/>
    <p:sldId id="368" r:id="rId41"/>
    <p:sldId id="369" r:id="rId42"/>
    <p:sldId id="370" r:id="rId43"/>
    <p:sldId id="371" r:id="rId44"/>
    <p:sldId id="372" r:id="rId45"/>
    <p:sldId id="373" r:id="rId46"/>
    <p:sldId id="374" r:id="rId47"/>
    <p:sldId id="375" r:id="rId48"/>
    <p:sldId id="376" r:id="rId49"/>
    <p:sldId id="378" r:id="rId50"/>
    <p:sldId id="381" r:id="rId51"/>
    <p:sldId id="386" r:id="rId52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93D"/>
    <a:srgbClr val="950097"/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2" autoAdjust="0"/>
    <p:restoredTop sz="85230" autoAdjust="0"/>
  </p:normalViewPr>
  <p:slideViewPr>
    <p:cSldViewPr>
      <p:cViewPr varScale="1">
        <p:scale>
          <a:sx n="65" d="100"/>
          <a:sy n="65" d="100"/>
        </p:scale>
        <p:origin x="-16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95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11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notesMaster" Target="notesMasters/notesMaster1.xml"/><Relationship Id="rId54" Type="http://schemas.openxmlformats.org/officeDocument/2006/relationships/handoutMaster" Target="handoutMasters/handoutMaster1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wb:Documents:CSE373:14wi:lectures:lecture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wb:Documents:CSE373:14wi:lectures:lecture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wb:Documents:CSE373:14wi:lectures:lecture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wb:Documents:CSE373:14wi:lectures:lecture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wb:Documents:CSE373:14wi:lectures:lecture1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wb:Documents:CSE373:14wi:lectures:lecture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Linear Probing</a:t>
            </a:r>
          </a:p>
        </c:rich>
      </c:tx>
      <c:layout>
        <c:manualLayout>
          <c:xMode val="edge"/>
          <c:yMode val="edge"/>
          <c:x val="0.325187445319335"/>
          <c:y val="0.0231481481481481"/>
        </c:manualLayout>
      </c:layout>
      <c:overlay val="0"/>
    </c:title>
    <c:autoTitleDeleted val="0"/>
    <c:plotArea>
      <c:layout/>
      <c:scatterChart>
        <c:scatterStyle val="smoothMarker"/>
        <c:varyColors val="0"/>
        <c:ser>
          <c:idx val="2"/>
          <c:order val="0"/>
          <c:tx>
            <c:strRef>
              <c:f>'open addressing hash tables'!$D$2</c:f>
              <c:strCache>
                <c:ptCount val="1"/>
                <c:pt idx="0">
                  <c:v>linear probing found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'open addressing hash tables'!$A$3:$A$85</c:f>
              <c:numCache>
                <c:formatCode>0.00</c:formatCode>
                <c:ptCount val="83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0.07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</c:v>
                </c:pt>
                <c:pt idx="28">
                  <c:v>0.29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</c:v>
                </c:pt>
                <c:pt idx="55">
                  <c:v>0.56</c:v>
                </c:pt>
                <c:pt idx="56">
                  <c:v>0.57</c:v>
                </c:pt>
                <c:pt idx="57">
                  <c:v>0.58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</c:numCache>
            </c:numRef>
          </c:xVal>
          <c:yVal>
            <c:numRef>
              <c:f>'open addressing hash tables'!$D$3:$D$85</c:f>
              <c:numCache>
                <c:formatCode>0.00</c:formatCode>
                <c:ptCount val="83"/>
                <c:pt idx="0">
                  <c:v>1.005050505050505</c:v>
                </c:pt>
                <c:pt idx="1">
                  <c:v>1.010204081632653</c:v>
                </c:pt>
                <c:pt idx="2">
                  <c:v>1.015463917525773</c:v>
                </c:pt>
                <c:pt idx="3">
                  <c:v>1.020833333333333</c:v>
                </c:pt>
                <c:pt idx="4">
                  <c:v>1.026315789473684</c:v>
                </c:pt>
                <c:pt idx="5">
                  <c:v>1.031914893617021</c:v>
                </c:pt>
                <c:pt idx="6">
                  <c:v>1.03763440860215</c:v>
                </c:pt>
                <c:pt idx="7">
                  <c:v>1.043478260869565</c:v>
                </c:pt>
                <c:pt idx="8">
                  <c:v>1.04945054945055</c:v>
                </c:pt>
                <c:pt idx="9">
                  <c:v>1.055555555555556</c:v>
                </c:pt>
                <c:pt idx="10">
                  <c:v>1.061797752808989</c:v>
                </c:pt>
                <c:pt idx="11">
                  <c:v>1.068181818181818</c:v>
                </c:pt>
                <c:pt idx="12">
                  <c:v>1.074712643678161</c:v>
                </c:pt>
                <c:pt idx="13">
                  <c:v>1.081395348837209</c:v>
                </c:pt>
                <c:pt idx="14">
                  <c:v>1.088235294117647</c:v>
                </c:pt>
                <c:pt idx="15">
                  <c:v>1.095238095238095</c:v>
                </c:pt>
                <c:pt idx="16">
                  <c:v>1.102409638554217</c:v>
                </c:pt>
                <c:pt idx="17">
                  <c:v>1.109756097560976</c:v>
                </c:pt>
                <c:pt idx="18">
                  <c:v>1.117283950617284</c:v>
                </c:pt>
                <c:pt idx="19">
                  <c:v>1.125</c:v>
                </c:pt>
                <c:pt idx="20">
                  <c:v>1.132911392405063</c:v>
                </c:pt>
                <c:pt idx="21">
                  <c:v>1.141025641025641</c:v>
                </c:pt>
                <c:pt idx="22">
                  <c:v>1.14935064935065</c:v>
                </c:pt>
                <c:pt idx="23">
                  <c:v>1.157894736842105</c:v>
                </c:pt>
                <c:pt idx="24">
                  <c:v>1.166666666666666</c:v>
                </c:pt>
                <c:pt idx="25">
                  <c:v>1.175675675675676</c:v>
                </c:pt>
                <c:pt idx="26">
                  <c:v>1.184931506849315</c:v>
                </c:pt>
                <c:pt idx="27">
                  <c:v>1.194444444444444</c:v>
                </c:pt>
                <c:pt idx="28">
                  <c:v>1.204225352112676</c:v>
                </c:pt>
                <c:pt idx="29">
                  <c:v>1.214285714285714</c:v>
                </c:pt>
                <c:pt idx="30">
                  <c:v>1.22463768115942</c:v>
                </c:pt>
                <c:pt idx="31">
                  <c:v>1.235294117647059</c:v>
                </c:pt>
                <c:pt idx="32">
                  <c:v>1.246268656716418</c:v>
                </c:pt>
                <c:pt idx="33">
                  <c:v>1.257575757575758</c:v>
                </c:pt>
                <c:pt idx="34">
                  <c:v>1.26923076923077</c:v>
                </c:pt>
                <c:pt idx="35">
                  <c:v>1.28125</c:v>
                </c:pt>
                <c:pt idx="36">
                  <c:v>1.293650793650794</c:v>
                </c:pt>
                <c:pt idx="37">
                  <c:v>1.306451612903226</c:v>
                </c:pt>
                <c:pt idx="38">
                  <c:v>1.319672131147541</c:v>
                </c:pt>
                <c:pt idx="39">
                  <c:v>1.333333333333333</c:v>
                </c:pt>
                <c:pt idx="40">
                  <c:v>1.347457627118644</c:v>
                </c:pt>
                <c:pt idx="41">
                  <c:v>1.362068965517241</c:v>
                </c:pt>
                <c:pt idx="42">
                  <c:v>1.377192982456141</c:v>
                </c:pt>
                <c:pt idx="43">
                  <c:v>1.392857142857143</c:v>
                </c:pt>
                <c:pt idx="44">
                  <c:v>1.409090909090909</c:v>
                </c:pt>
                <c:pt idx="45">
                  <c:v>1.425925925925926</c:v>
                </c:pt>
                <c:pt idx="46">
                  <c:v>1.443396226415095</c:v>
                </c:pt>
                <c:pt idx="47">
                  <c:v>1.461538461538462</c:v>
                </c:pt>
                <c:pt idx="48">
                  <c:v>1.480392156862746</c:v>
                </c:pt>
                <c:pt idx="49">
                  <c:v>1.5</c:v>
                </c:pt>
                <c:pt idx="50">
                  <c:v>1.520408163265307</c:v>
                </c:pt>
                <c:pt idx="51">
                  <c:v>1.541666666666667</c:v>
                </c:pt>
                <c:pt idx="52">
                  <c:v>1.563829787234043</c:v>
                </c:pt>
                <c:pt idx="53">
                  <c:v>1.586956521739131</c:v>
                </c:pt>
                <c:pt idx="54">
                  <c:v>1.611111111111112</c:v>
                </c:pt>
                <c:pt idx="55">
                  <c:v>1.636363636363637</c:v>
                </c:pt>
                <c:pt idx="56">
                  <c:v>1.662790697674417</c:v>
                </c:pt>
                <c:pt idx="57">
                  <c:v>1.690476190476191</c:v>
                </c:pt>
                <c:pt idx="58">
                  <c:v>1.719512195121952</c:v>
                </c:pt>
                <c:pt idx="59">
                  <c:v>1.750000000000001</c:v>
                </c:pt>
                <c:pt idx="60">
                  <c:v>1.782051282051283</c:v>
                </c:pt>
                <c:pt idx="61">
                  <c:v>1.815789473684212</c:v>
                </c:pt>
                <c:pt idx="62">
                  <c:v>1.851351351351353</c:v>
                </c:pt>
                <c:pt idx="63">
                  <c:v>1.88888888888889</c:v>
                </c:pt>
                <c:pt idx="64">
                  <c:v>1.92857142857143</c:v>
                </c:pt>
                <c:pt idx="65">
                  <c:v>1.970588235294119</c:v>
                </c:pt>
                <c:pt idx="66">
                  <c:v>2.015151515151517</c:v>
                </c:pt>
                <c:pt idx="67">
                  <c:v>2.062500000000002</c:v>
                </c:pt>
                <c:pt idx="68">
                  <c:v>2.112903225806454</c:v>
                </c:pt>
                <c:pt idx="69">
                  <c:v>2.166666666666669</c:v>
                </c:pt>
                <c:pt idx="70">
                  <c:v>2.224137931034485</c:v>
                </c:pt>
                <c:pt idx="71">
                  <c:v>2.285714285714288</c:v>
                </c:pt>
                <c:pt idx="72">
                  <c:v>2.351851851851855</c:v>
                </c:pt>
                <c:pt idx="73">
                  <c:v>2.423076923076926</c:v>
                </c:pt>
                <c:pt idx="74">
                  <c:v>2.500000000000004</c:v>
                </c:pt>
                <c:pt idx="75">
                  <c:v>2.583333333333337</c:v>
                </c:pt>
                <c:pt idx="76">
                  <c:v>2.673913043478265</c:v>
                </c:pt>
                <c:pt idx="77">
                  <c:v>2.772727272727277</c:v>
                </c:pt>
                <c:pt idx="78">
                  <c:v>2.880952380952386</c:v>
                </c:pt>
                <c:pt idx="79">
                  <c:v>3.000000000000006</c:v>
                </c:pt>
                <c:pt idx="80">
                  <c:v>3.131578947368428</c:v>
                </c:pt>
                <c:pt idx="81">
                  <c:v>3.277777777777785</c:v>
                </c:pt>
                <c:pt idx="82">
                  <c:v>3.441176470588243</c:v>
                </c:pt>
              </c:numCache>
            </c:numRef>
          </c:yVal>
          <c:smooth val="1"/>
        </c:ser>
        <c:ser>
          <c:idx val="3"/>
          <c:order val="1"/>
          <c:tx>
            <c:strRef>
              <c:f>'open addressing hash tables'!$E$2</c:f>
              <c:strCache>
                <c:ptCount val="1"/>
                <c:pt idx="0">
                  <c:v>linear probing not found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'open addressing hash tables'!$A$3:$A$85</c:f>
              <c:numCache>
                <c:formatCode>0.00</c:formatCode>
                <c:ptCount val="83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0.07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</c:v>
                </c:pt>
                <c:pt idx="28">
                  <c:v>0.29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</c:v>
                </c:pt>
                <c:pt idx="55">
                  <c:v>0.56</c:v>
                </c:pt>
                <c:pt idx="56">
                  <c:v>0.57</c:v>
                </c:pt>
                <c:pt idx="57">
                  <c:v>0.58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</c:numCache>
            </c:numRef>
          </c:xVal>
          <c:yVal>
            <c:numRef>
              <c:f>'open addressing hash tables'!$E$3:$E$85</c:f>
              <c:numCache>
                <c:formatCode>0.00</c:formatCode>
                <c:ptCount val="83"/>
                <c:pt idx="0">
                  <c:v>1.01015202530354</c:v>
                </c:pt>
                <c:pt idx="1">
                  <c:v>1.020616409829238</c:v>
                </c:pt>
                <c:pt idx="2">
                  <c:v>1.031406100542034</c:v>
                </c:pt>
                <c:pt idx="3">
                  <c:v>1.042534722222222</c:v>
                </c:pt>
                <c:pt idx="4">
                  <c:v>1.054016620498615</c:v>
                </c:pt>
                <c:pt idx="5">
                  <c:v>1.065866908103214</c:v>
                </c:pt>
                <c:pt idx="6">
                  <c:v>1.078101514625968</c:v>
                </c:pt>
                <c:pt idx="7">
                  <c:v>1.090737240075614</c:v>
                </c:pt>
                <c:pt idx="8">
                  <c:v>1.103791812583021</c:v>
                </c:pt>
                <c:pt idx="9">
                  <c:v>1.117283950617284</c:v>
                </c:pt>
                <c:pt idx="10">
                  <c:v>1.131233430122459</c:v>
                </c:pt>
                <c:pt idx="11">
                  <c:v>1.145661157024793</c:v>
                </c:pt>
                <c:pt idx="12">
                  <c:v>1.160589245607082</c:v>
                </c:pt>
                <c:pt idx="13">
                  <c:v>1.176041103299081</c:v>
                </c:pt>
                <c:pt idx="14">
                  <c:v>1.19204152249135</c:v>
                </c:pt>
                <c:pt idx="15">
                  <c:v>1.208616780045352</c:v>
                </c:pt>
                <c:pt idx="16">
                  <c:v>1.225794745246044</c:v>
                </c:pt>
                <c:pt idx="17">
                  <c:v>1.24360499702558</c:v>
                </c:pt>
                <c:pt idx="18">
                  <c:v>1.262078951379363</c:v>
                </c:pt>
                <c:pt idx="19">
                  <c:v>1.28125</c:v>
                </c:pt>
                <c:pt idx="20">
                  <c:v>1.301153661272232</c:v>
                </c:pt>
                <c:pt idx="21">
                  <c:v>1.321827744904668</c:v>
                </c:pt>
                <c:pt idx="22">
                  <c:v>1.34331253162422</c:v>
                </c:pt>
                <c:pt idx="23">
                  <c:v>1.365650969529086</c:v>
                </c:pt>
                <c:pt idx="24">
                  <c:v>1.38888888888889</c:v>
                </c:pt>
                <c:pt idx="25">
                  <c:v>1.413075237399562</c:v>
                </c:pt>
                <c:pt idx="26">
                  <c:v>1.438262338149747</c:v>
                </c:pt>
                <c:pt idx="27">
                  <c:v>1.464506172839506</c:v>
                </c:pt>
                <c:pt idx="28">
                  <c:v>1.491866693116445</c:v>
                </c:pt>
                <c:pt idx="29">
                  <c:v>1.520408163265306</c:v>
                </c:pt>
                <c:pt idx="30">
                  <c:v>1.550199537912204</c:v>
                </c:pt>
                <c:pt idx="31">
                  <c:v>1.581314878892734</c:v>
                </c:pt>
                <c:pt idx="32">
                  <c:v>1.613833815994654</c:v>
                </c:pt>
                <c:pt idx="33">
                  <c:v>1.647842056932966</c:v>
                </c:pt>
                <c:pt idx="34">
                  <c:v>1.683431952662722</c:v>
                </c:pt>
                <c:pt idx="35">
                  <c:v>1.720703125</c:v>
                </c:pt>
                <c:pt idx="36">
                  <c:v>1.75976316452507</c:v>
                </c:pt>
                <c:pt idx="37">
                  <c:v>1.800728407908429</c:v>
                </c:pt>
                <c:pt idx="38">
                  <c:v>1.843724805159904</c:v>
                </c:pt>
                <c:pt idx="39">
                  <c:v>1.88888888888889</c:v>
                </c:pt>
                <c:pt idx="40">
                  <c:v>1.936368859523126</c:v>
                </c:pt>
                <c:pt idx="41">
                  <c:v>1.986325802615934</c:v>
                </c:pt>
                <c:pt idx="42">
                  <c:v>2.038935056940598</c:v>
                </c:pt>
                <c:pt idx="43">
                  <c:v>2.094387755102041</c:v>
                </c:pt>
                <c:pt idx="44">
                  <c:v>2.152892561983472</c:v>
                </c:pt>
                <c:pt idx="45">
                  <c:v>2.214677640603568</c:v>
                </c:pt>
                <c:pt idx="46">
                  <c:v>2.279992880028481</c:v>
                </c:pt>
                <c:pt idx="47">
                  <c:v>2.349112426035504</c:v>
                </c:pt>
                <c:pt idx="48">
                  <c:v>2.422337562475973</c:v>
                </c:pt>
                <c:pt idx="49">
                  <c:v>2.500000000000002</c:v>
                </c:pt>
                <c:pt idx="50">
                  <c:v>2.582465639316953</c:v>
                </c:pt>
                <c:pt idx="51">
                  <c:v>2.670138888888891</c:v>
                </c:pt>
                <c:pt idx="52">
                  <c:v>2.76346763241286</c:v>
                </c:pt>
                <c:pt idx="53">
                  <c:v>2.86294896030246</c:v>
                </c:pt>
                <c:pt idx="54">
                  <c:v>2.96913580246914</c:v>
                </c:pt>
                <c:pt idx="55">
                  <c:v>3.082644628099177</c:v>
                </c:pt>
                <c:pt idx="56">
                  <c:v>3.204164413196326</c:v>
                </c:pt>
                <c:pt idx="57">
                  <c:v>3.334467120181408</c:v>
                </c:pt>
                <c:pt idx="58">
                  <c:v>3.474419988102325</c:v>
                </c:pt>
                <c:pt idx="59">
                  <c:v>3.625000000000005</c:v>
                </c:pt>
                <c:pt idx="60">
                  <c:v>3.787310979618677</c:v>
                </c:pt>
                <c:pt idx="61">
                  <c:v>3.96260387811635</c:v>
                </c:pt>
                <c:pt idx="62">
                  <c:v>4.152300949598246</c:v>
                </c:pt>
                <c:pt idx="63">
                  <c:v>4.358024691358032</c:v>
                </c:pt>
                <c:pt idx="64">
                  <c:v>4.581632653061232</c:v>
                </c:pt>
                <c:pt idx="65">
                  <c:v>4.825259515570941</c:v>
                </c:pt>
                <c:pt idx="66">
                  <c:v>5.091368227731877</c:v>
                </c:pt>
                <c:pt idx="67">
                  <c:v>5.382812500000006</c:v>
                </c:pt>
                <c:pt idx="68">
                  <c:v>5.702913631633728</c:v>
                </c:pt>
                <c:pt idx="69">
                  <c:v>6.055555555555565</c:v>
                </c:pt>
                <c:pt idx="70">
                  <c:v>6.44530321046375</c:v>
                </c:pt>
                <c:pt idx="71">
                  <c:v>6.87755102040818</c:v>
                </c:pt>
                <c:pt idx="72">
                  <c:v>7.358710562414283</c:v>
                </c:pt>
                <c:pt idx="73">
                  <c:v>7.89644970414204</c:v>
                </c:pt>
                <c:pt idx="74">
                  <c:v>8.500000000000028</c:v>
                </c:pt>
                <c:pt idx="75">
                  <c:v>9.180555555555587</c:v>
                </c:pt>
                <c:pt idx="76">
                  <c:v>9.95179584120987</c:v>
                </c:pt>
                <c:pt idx="77">
                  <c:v>10.83057851239674</c:v>
                </c:pt>
                <c:pt idx="78">
                  <c:v>11.83786848072567</c:v>
                </c:pt>
                <c:pt idx="79">
                  <c:v>13.00000000000006</c:v>
                </c:pt>
                <c:pt idx="80">
                  <c:v>14.35041551246545</c:v>
                </c:pt>
                <c:pt idx="81">
                  <c:v>15.93209876543219</c:v>
                </c:pt>
                <c:pt idx="82">
                  <c:v>17.80103806228384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40847112"/>
        <c:axId val="-2140886328"/>
      </c:scatterChart>
      <c:valAx>
        <c:axId val="-21408471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Load Factor</a:t>
                </a:r>
              </a:p>
            </c:rich>
          </c:tx>
          <c:layout/>
          <c:overlay val="0"/>
        </c:title>
        <c:numFmt formatCode="0.00" sourceLinked="1"/>
        <c:majorTickMark val="none"/>
        <c:minorTickMark val="none"/>
        <c:tickLblPos val="nextTo"/>
        <c:crossAx val="-2140886328"/>
        <c:crosses val="autoZero"/>
        <c:crossBetween val="midCat"/>
      </c:valAx>
      <c:valAx>
        <c:axId val="-21408863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400"/>
                  <a:t>Average # of Probes</a:t>
                </a:r>
              </a:p>
            </c:rich>
          </c:tx>
          <c:layout>
            <c:manualLayout>
              <c:xMode val="edge"/>
              <c:yMode val="edge"/>
              <c:x val="0.0305555555555556"/>
              <c:y val="0.16671697287839"/>
            </c:manualLayout>
          </c:layout>
          <c:overlay val="0"/>
        </c:title>
        <c:numFmt formatCode="0.00" sourceLinked="1"/>
        <c:majorTickMark val="none"/>
        <c:minorTickMark val="none"/>
        <c:tickLblPos val="nextTo"/>
        <c:crossAx val="-214084711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68805548569328"/>
          <c:y val="0.301333881772241"/>
          <c:w val="0.212199500860918"/>
          <c:h val="0.324208093391311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Linear Probing</a:t>
            </a:r>
          </a:p>
        </c:rich>
      </c:tx>
      <c:layout>
        <c:manualLayout>
          <c:xMode val="edge"/>
          <c:yMode val="edge"/>
          <c:x val="0.325187445319335"/>
          <c:y val="0.0231481481481481"/>
        </c:manualLayout>
      </c:layout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'open addressing hash tables'!$D$2</c:f>
              <c:strCache>
                <c:ptCount val="1"/>
                <c:pt idx="0">
                  <c:v>linear probing found</c:v>
                </c:pt>
              </c:strCache>
            </c:strRef>
          </c:tx>
          <c:spPr>
            <a:ln>
              <a:solidFill>
                <a:srgbClr val="76B93D"/>
              </a:solidFill>
            </a:ln>
          </c:spPr>
          <c:marker>
            <c:symbol val="none"/>
          </c:marker>
          <c:xVal>
            <c:numRef>
              <c:f>'open addressing hash tables'!$A$3:$A$101</c:f>
              <c:numCache>
                <c:formatCode>0.00</c:formatCode>
                <c:ptCount val="99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0.07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</c:v>
                </c:pt>
                <c:pt idx="28">
                  <c:v>0.29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</c:v>
                </c:pt>
                <c:pt idx="55">
                  <c:v>0.56</c:v>
                </c:pt>
                <c:pt idx="56">
                  <c:v>0.57</c:v>
                </c:pt>
                <c:pt idx="57">
                  <c:v>0.58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  <c:pt idx="83">
                  <c:v>0.84</c:v>
                </c:pt>
                <c:pt idx="84">
                  <c:v>0.85</c:v>
                </c:pt>
                <c:pt idx="85">
                  <c:v>0.86</c:v>
                </c:pt>
                <c:pt idx="86">
                  <c:v>0.87</c:v>
                </c:pt>
                <c:pt idx="87">
                  <c:v>0.88</c:v>
                </c:pt>
                <c:pt idx="88">
                  <c:v>0.89</c:v>
                </c:pt>
                <c:pt idx="89">
                  <c:v>0.900000000000001</c:v>
                </c:pt>
                <c:pt idx="90">
                  <c:v>0.910000000000001</c:v>
                </c:pt>
                <c:pt idx="91">
                  <c:v>0.920000000000001</c:v>
                </c:pt>
                <c:pt idx="92">
                  <c:v>0.930000000000001</c:v>
                </c:pt>
                <c:pt idx="93">
                  <c:v>0.940000000000001</c:v>
                </c:pt>
                <c:pt idx="94">
                  <c:v>0.950000000000001</c:v>
                </c:pt>
                <c:pt idx="95">
                  <c:v>0.960000000000001</c:v>
                </c:pt>
                <c:pt idx="96">
                  <c:v>0.970000000000001</c:v>
                </c:pt>
                <c:pt idx="97">
                  <c:v>0.980000000000001</c:v>
                </c:pt>
                <c:pt idx="98">
                  <c:v>0.990000000000001</c:v>
                </c:pt>
              </c:numCache>
            </c:numRef>
          </c:xVal>
          <c:yVal>
            <c:numRef>
              <c:f>'open addressing hash tables'!$D$3:$D$101</c:f>
              <c:numCache>
                <c:formatCode>0.00</c:formatCode>
                <c:ptCount val="99"/>
                <c:pt idx="0">
                  <c:v>1.005050505050505</c:v>
                </c:pt>
                <c:pt idx="1">
                  <c:v>1.010204081632653</c:v>
                </c:pt>
                <c:pt idx="2">
                  <c:v>1.015463917525773</c:v>
                </c:pt>
                <c:pt idx="3">
                  <c:v>1.020833333333333</c:v>
                </c:pt>
                <c:pt idx="4">
                  <c:v>1.026315789473684</c:v>
                </c:pt>
                <c:pt idx="5">
                  <c:v>1.031914893617021</c:v>
                </c:pt>
                <c:pt idx="6">
                  <c:v>1.03763440860215</c:v>
                </c:pt>
                <c:pt idx="7">
                  <c:v>1.043478260869565</c:v>
                </c:pt>
                <c:pt idx="8">
                  <c:v>1.04945054945055</c:v>
                </c:pt>
                <c:pt idx="9">
                  <c:v>1.055555555555556</c:v>
                </c:pt>
                <c:pt idx="10">
                  <c:v>1.061797752808989</c:v>
                </c:pt>
                <c:pt idx="11">
                  <c:v>1.068181818181818</c:v>
                </c:pt>
                <c:pt idx="12">
                  <c:v>1.074712643678161</c:v>
                </c:pt>
                <c:pt idx="13">
                  <c:v>1.081395348837209</c:v>
                </c:pt>
                <c:pt idx="14">
                  <c:v>1.088235294117647</c:v>
                </c:pt>
                <c:pt idx="15">
                  <c:v>1.095238095238095</c:v>
                </c:pt>
                <c:pt idx="16">
                  <c:v>1.102409638554217</c:v>
                </c:pt>
                <c:pt idx="17">
                  <c:v>1.109756097560976</c:v>
                </c:pt>
                <c:pt idx="18">
                  <c:v>1.117283950617284</c:v>
                </c:pt>
                <c:pt idx="19">
                  <c:v>1.125</c:v>
                </c:pt>
                <c:pt idx="20">
                  <c:v>1.132911392405063</c:v>
                </c:pt>
                <c:pt idx="21">
                  <c:v>1.141025641025641</c:v>
                </c:pt>
                <c:pt idx="22">
                  <c:v>1.14935064935065</c:v>
                </c:pt>
                <c:pt idx="23">
                  <c:v>1.157894736842105</c:v>
                </c:pt>
                <c:pt idx="24">
                  <c:v>1.166666666666666</c:v>
                </c:pt>
                <c:pt idx="25">
                  <c:v>1.175675675675676</c:v>
                </c:pt>
                <c:pt idx="26">
                  <c:v>1.184931506849315</c:v>
                </c:pt>
                <c:pt idx="27">
                  <c:v>1.194444444444444</c:v>
                </c:pt>
                <c:pt idx="28">
                  <c:v>1.204225352112676</c:v>
                </c:pt>
                <c:pt idx="29">
                  <c:v>1.214285714285714</c:v>
                </c:pt>
                <c:pt idx="30">
                  <c:v>1.22463768115942</c:v>
                </c:pt>
                <c:pt idx="31">
                  <c:v>1.235294117647059</c:v>
                </c:pt>
                <c:pt idx="32">
                  <c:v>1.246268656716418</c:v>
                </c:pt>
                <c:pt idx="33">
                  <c:v>1.257575757575758</c:v>
                </c:pt>
                <c:pt idx="34">
                  <c:v>1.26923076923077</c:v>
                </c:pt>
                <c:pt idx="35">
                  <c:v>1.28125</c:v>
                </c:pt>
                <c:pt idx="36">
                  <c:v>1.293650793650794</c:v>
                </c:pt>
                <c:pt idx="37">
                  <c:v>1.306451612903226</c:v>
                </c:pt>
                <c:pt idx="38">
                  <c:v>1.319672131147541</c:v>
                </c:pt>
                <c:pt idx="39">
                  <c:v>1.333333333333333</c:v>
                </c:pt>
                <c:pt idx="40">
                  <c:v>1.347457627118644</c:v>
                </c:pt>
                <c:pt idx="41">
                  <c:v>1.362068965517241</c:v>
                </c:pt>
                <c:pt idx="42">
                  <c:v>1.377192982456141</c:v>
                </c:pt>
                <c:pt idx="43">
                  <c:v>1.392857142857143</c:v>
                </c:pt>
                <c:pt idx="44">
                  <c:v>1.409090909090909</c:v>
                </c:pt>
                <c:pt idx="45">
                  <c:v>1.425925925925926</c:v>
                </c:pt>
                <c:pt idx="46">
                  <c:v>1.443396226415095</c:v>
                </c:pt>
                <c:pt idx="47">
                  <c:v>1.461538461538462</c:v>
                </c:pt>
                <c:pt idx="48">
                  <c:v>1.480392156862746</c:v>
                </c:pt>
                <c:pt idx="49">
                  <c:v>1.5</c:v>
                </c:pt>
                <c:pt idx="50">
                  <c:v>1.520408163265307</c:v>
                </c:pt>
                <c:pt idx="51">
                  <c:v>1.541666666666667</c:v>
                </c:pt>
                <c:pt idx="52">
                  <c:v>1.563829787234043</c:v>
                </c:pt>
                <c:pt idx="53">
                  <c:v>1.586956521739131</c:v>
                </c:pt>
                <c:pt idx="54">
                  <c:v>1.611111111111112</c:v>
                </c:pt>
                <c:pt idx="55">
                  <c:v>1.636363636363637</c:v>
                </c:pt>
                <c:pt idx="56">
                  <c:v>1.662790697674417</c:v>
                </c:pt>
                <c:pt idx="57">
                  <c:v>1.690476190476191</c:v>
                </c:pt>
                <c:pt idx="58">
                  <c:v>1.719512195121952</c:v>
                </c:pt>
                <c:pt idx="59">
                  <c:v>1.750000000000001</c:v>
                </c:pt>
                <c:pt idx="60">
                  <c:v>1.782051282051283</c:v>
                </c:pt>
                <c:pt idx="61">
                  <c:v>1.815789473684212</c:v>
                </c:pt>
                <c:pt idx="62">
                  <c:v>1.851351351351353</c:v>
                </c:pt>
                <c:pt idx="63">
                  <c:v>1.88888888888889</c:v>
                </c:pt>
                <c:pt idx="64">
                  <c:v>1.92857142857143</c:v>
                </c:pt>
                <c:pt idx="65">
                  <c:v>1.970588235294119</c:v>
                </c:pt>
                <c:pt idx="66">
                  <c:v>2.015151515151517</c:v>
                </c:pt>
                <c:pt idx="67">
                  <c:v>2.062500000000002</c:v>
                </c:pt>
                <c:pt idx="68">
                  <c:v>2.112903225806454</c:v>
                </c:pt>
                <c:pt idx="69">
                  <c:v>2.166666666666669</c:v>
                </c:pt>
                <c:pt idx="70">
                  <c:v>2.224137931034485</c:v>
                </c:pt>
                <c:pt idx="71">
                  <c:v>2.285714285714288</c:v>
                </c:pt>
                <c:pt idx="72">
                  <c:v>2.351851851851855</c:v>
                </c:pt>
                <c:pt idx="73">
                  <c:v>2.423076923076926</c:v>
                </c:pt>
                <c:pt idx="74">
                  <c:v>2.500000000000004</c:v>
                </c:pt>
                <c:pt idx="75">
                  <c:v>2.583333333333337</c:v>
                </c:pt>
                <c:pt idx="76">
                  <c:v>2.673913043478265</c:v>
                </c:pt>
                <c:pt idx="77">
                  <c:v>2.772727272727277</c:v>
                </c:pt>
                <c:pt idx="78">
                  <c:v>2.880952380952386</c:v>
                </c:pt>
                <c:pt idx="79">
                  <c:v>3.000000000000006</c:v>
                </c:pt>
                <c:pt idx="80">
                  <c:v>3.131578947368428</c:v>
                </c:pt>
                <c:pt idx="81">
                  <c:v>3.277777777777785</c:v>
                </c:pt>
                <c:pt idx="82">
                  <c:v>3.441176470588243</c:v>
                </c:pt>
                <c:pt idx="83">
                  <c:v>3.62500000000001</c:v>
                </c:pt>
                <c:pt idx="84">
                  <c:v>3.833333333333345</c:v>
                </c:pt>
                <c:pt idx="85">
                  <c:v>4.071428571428585</c:v>
                </c:pt>
                <c:pt idx="86">
                  <c:v>4.346153846153863</c:v>
                </c:pt>
                <c:pt idx="87">
                  <c:v>4.666666666666686</c:v>
                </c:pt>
                <c:pt idx="88">
                  <c:v>5.045454545454569</c:v>
                </c:pt>
                <c:pt idx="89">
                  <c:v>5.50000000000003</c:v>
                </c:pt>
                <c:pt idx="90">
                  <c:v>6.055555555555584</c:v>
                </c:pt>
                <c:pt idx="91">
                  <c:v>6.750000000000046</c:v>
                </c:pt>
                <c:pt idx="92">
                  <c:v>7.6428571428572</c:v>
                </c:pt>
                <c:pt idx="93">
                  <c:v>8.83333333333342</c:v>
                </c:pt>
                <c:pt idx="94">
                  <c:v>10.50000000000012</c:v>
                </c:pt>
                <c:pt idx="95">
                  <c:v>13.0000000000002</c:v>
                </c:pt>
                <c:pt idx="96">
                  <c:v>17.16666666666702</c:v>
                </c:pt>
                <c:pt idx="97">
                  <c:v>25.50000000000081</c:v>
                </c:pt>
                <c:pt idx="98">
                  <c:v>50.50000000000329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'open addressing hash tables'!$E$2</c:f>
              <c:strCache>
                <c:ptCount val="1"/>
                <c:pt idx="0">
                  <c:v>linear probing not found</c:v>
                </c:pt>
              </c:strCache>
            </c:strRef>
          </c:tx>
          <c:spPr>
            <a:ln>
              <a:solidFill>
                <a:srgbClr val="950097"/>
              </a:solidFill>
            </a:ln>
          </c:spPr>
          <c:marker>
            <c:symbol val="none"/>
          </c:marker>
          <c:xVal>
            <c:numRef>
              <c:f>'open addressing hash tables'!$A$3:$A$98</c:f>
              <c:numCache>
                <c:formatCode>0.00</c:formatCode>
                <c:ptCount val="96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0.07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</c:v>
                </c:pt>
                <c:pt idx="28">
                  <c:v>0.29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</c:v>
                </c:pt>
                <c:pt idx="55">
                  <c:v>0.56</c:v>
                </c:pt>
                <c:pt idx="56">
                  <c:v>0.57</c:v>
                </c:pt>
                <c:pt idx="57">
                  <c:v>0.58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  <c:pt idx="83">
                  <c:v>0.84</c:v>
                </c:pt>
                <c:pt idx="84">
                  <c:v>0.85</c:v>
                </c:pt>
                <c:pt idx="85">
                  <c:v>0.86</c:v>
                </c:pt>
                <c:pt idx="86">
                  <c:v>0.87</c:v>
                </c:pt>
                <c:pt idx="87">
                  <c:v>0.88</c:v>
                </c:pt>
                <c:pt idx="88">
                  <c:v>0.89</c:v>
                </c:pt>
                <c:pt idx="89">
                  <c:v>0.900000000000001</c:v>
                </c:pt>
                <c:pt idx="90">
                  <c:v>0.910000000000001</c:v>
                </c:pt>
                <c:pt idx="91">
                  <c:v>0.920000000000001</c:v>
                </c:pt>
                <c:pt idx="92">
                  <c:v>0.930000000000001</c:v>
                </c:pt>
                <c:pt idx="93">
                  <c:v>0.940000000000001</c:v>
                </c:pt>
                <c:pt idx="94">
                  <c:v>0.950000000000001</c:v>
                </c:pt>
                <c:pt idx="95">
                  <c:v>0.960000000000001</c:v>
                </c:pt>
              </c:numCache>
            </c:numRef>
          </c:xVal>
          <c:yVal>
            <c:numRef>
              <c:f>'open addressing hash tables'!$E$3:$E$98</c:f>
              <c:numCache>
                <c:formatCode>0.00</c:formatCode>
                <c:ptCount val="96"/>
                <c:pt idx="0">
                  <c:v>1.01015202530354</c:v>
                </c:pt>
                <c:pt idx="1">
                  <c:v>1.020616409829238</c:v>
                </c:pt>
                <c:pt idx="2">
                  <c:v>1.031406100542034</c:v>
                </c:pt>
                <c:pt idx="3">
                  <c:v>1.042534722222222</c:v>
                </c:pt>
                <c:pt idx="4">
                  <c:v>1.054016620498615</c:v>
                </c:pt>
                <c:pt idx="5">
                  <c:v>1.065866908103214</c:v>
                </c:pt>
                <c:pt idx="6">
                  <c:v>1.078101514625968</c:v>
                </c:pt>
                <c:pt idx="7">
                  <c:v>1.090737240075614</c:v>
                </c:pt>
                <c:pt idx="8">
                  <c:v>1.103791812583021</c:v>
                </c:pt>
                <c:pt idx="9">
                  <c:v>1.117283950617284</c:v>
                </c:pt>
                <c:pt idx="10">
                  <c:v>1.131233430122459</c:v>
                </c:pt>
                <c:pt idx="11">
                  <c:v>1.145661157024793</c:v>
                </c:pt>
                <c:pt idx="12">
                  <c:v>1.160589245607082</c:v>
                </c:pt>
                <c:pt idx="13">
                  <c:v>1.176041103299081</c:v>
                </c:pt>
                <c:pt idx="14">
                  <c:v>1.19204152249135</c:v>
                </c:pt>
                <c:pt idx="15">
                  <c:v>1.208616780045352</c:v>
                </c:pt>
                <c:pt idx="16">
                  <c:v>1.225794745246044</c:v>
                </c:pt>
                <c:pt idx="17">
                  <c:v>1.24360499702558</c:v>
                </c:pt>
                <c:pt idx="18">
                  <c:v>1.262078951379363</c:v>
                </c:pt>
                <c:pt idx="19">
                  <c:v>1.28125</c:v>
                </c:pt>
                <c:pt idx="20">
                  <c:v>1.301153661272232</c:v>
                </c:pt>
                <c:pt idx="21">
                  <c:v>1.321827744904668</c:v>
                </c:pt>
                <c:pt idx="22">
                  <c:v>1.34331253162422</c:v>
                </c:pt>
                <c:pt idx="23">
                  <c:v>1.365650969529086</c:v>
                </c:pt>
                <c:pt idx="24">
                  <c:v>1.38888888888889</c:v>
                </c:pt>
                <c:pt idx="25">
                  <c:v>1.413075237399562</c:v>
                </c:pt>
                <c:pt idx="26">
                  <c:v>1.438262338149747</c:v>
                </c:pt>
                <c:pt idx="27">
                  <c:v>1.464506172839506</c:v>
                </c:pt>
                <c:pt idx="28">
                  <c:v>1.491866693116445</c:v>
                </c:pt>
                <c:pt idx="29">
                  <c:v>1.520408163265306</c:v>
                </c:pt>
                <c:pt idx="30">
                  <c:v>1.550199537912204</c:v>
                </c:pt>
                <c:pt idx="31">
                  <c:v>1.581314878892734</c:v>
                </c:pt>
                <c:pt idx="32">
                  <c:v>1.613833815994654</c:v>
                </c:pt>
                <c:pt idx="33">
                  <c:v>1.647842056932966</c:v>
                </c:pt>
                <c:pt idx="34">
                  <c:v>1.683431952662722</c:v>
                </c:pt>
                <c:pt idx="35">
                  <c:v>1.720703125</c:v>
                </c:pt>
                <c:pt idx="36">
                  <c:v>1.75976316452507</c:v>
                </c:pt>
                <c:pt idx="37">
                  <c:v>1.800728407908429</c:v>
                </c:pt>
                <c:pt idx="38">
                  <c:v>1.843724805159904</c:v>
                </c:pt>
                <c:pt idx="39">
                  <c:v>1.88888888888889</c:v>
                </c:pt>
                <c:pt idx="40">
                  <c:v>1.936368859523126</c:v>
                </c:pt>
                <c:pt idx="41">
                  <c:v>1.986325802615934</c:v>
                </c:pt>
                <c:pt idx="42">
                  <c:v>2.038935056940598</c:v>
                </c:pt>
                <c:pt idx="43">
                  <c:v>2.094387755102041</c:v>
                </c:pt>
                <c:pt idx="44">
                  <c:v>2.152892561983472</c:v>
                </c:pt>
                <c:pt idx="45">
                  <c:v>2.214677640603568</c:v>
                </c:pt>
                <c:pt idx="46">
                  <c:v>2.279992880028481</c:v>
                </c:pt>
                <c:pt idx="47">
                  <c:v>2.349112426035504</c:v>
                </c:pt>
                <c:pt idx="48">
                  <c:v>2.422337562475973</c:v>
                </c:pt>
                <c:pt idx="49">
                  <c:v>2.500000000000002</c:v>
                </c:pt>
                <c:pt idx="50">
                  <c:v>2.582465639316953</c:v>
                </c:pt>
                <c:pt idx="51">
                  <c:v>2.670138888888891</c:v>
                </c:pt>
                <c:pt idx="52">
                  <c:v>2.76346763241286</c:v>
                </c:pt>
                <c:pt idx="53">
                  <c:v>2.86294896030246</c:v>
                </c:pt>
                <c:pt idx="54">
                  <c:v>2.96913580246914</c:v>
                </c:pt>
                <c:pt idx="55">
                  <c:v>3.082644628099177</c:v>
                </c:pt>
                <c:pt idx="56">
                  <c:v>3.204164413196326</c:v>
                </c:pt>
                <c:pt idx="57">
                  <c:v>3.334467120181408</c:v>
                </c:pt>
                <c:pt idx="58">
                  <c:v>3.474419988102325</c:v>
                </c:pt>
                <c:pt idx="59">
                  <c:v>3.625000000000005</c:v>
                </c:pt>
                <c:pt idx="60">
                  <c:v>3.787310979618677</c:v>
                </c:pt>
                <c:pt idx="61">
                  <c:v>3.96260387811635</c:v>
                </c:pt>
                <c:pt idx="62">
                  <c:v>4.152300949598246</c:v>
                </c:pt>
                <c:pt idx="63">
                  <c:v>4.358024691358032</c:v>
                </c:pt>
                <c:pt idx="64">
                  <c:v>4.581632653061232</c:v>
                </c:pt>
                <c:pt idx="65">
                  <c:v>4.825259515570941</c:v>
                </c:pt>
                <c:pt idx="66">
                  <c:v>5.091368227731877</c:v>
                </c:pt>
                <c:pt idx="67">
                  <c:v>5.382812500000006</c:v>
                </c:pt>
                <c:pt idx="68">
                  <c:v>5.702913631633728</c:v>
                </c:pt>
                <c:pt idx="69">
                  <c:v>6.055555555555565</c:v>
                </c:pt>
                <c:pt idx="70">
                  <c:v>6.44530321046375</c:v>
                </c:pt>
                <c:pt idx="71">
                  <c:v>6.87755102040818</c:v>
                </c:pt>
                <c:pt idx="72">
                  <c:v>7.358710562414283</c:v>
                </c:pt>
                <c:pt idx="73">
                  <c:v>7.89644970414204</c:v>
                </c:pt>
                <c:pt idx="74">
                  <c:v>8.500000000000028</c:v>
                </c:pt>
                <c:pt idx="75">
                  <c:v>9.180555555555587</c:v>
                </c:pt>
                <c:pt idx="76">
                  <c:v>9.95179584120987</c:v>
                </c:pt>
                <c:pt idx="77">
                  <c:v>10.83057851239674</c:v>
                </c:pt>
                <c:pt idx="78">
                  <c:v>11.83786848072567</c:v>
                </c:pt>
                <c:pt idx="79">
                  <c:v>13.00000000000006</c:v>
                </c:pt>
                <c:pt idx="80">
                  <c:v>14.35041551246545</c:v>
                </c:pt>
                <c:pt idx="81">
                  <c:v>15.93209876543219</c:v>
                </c:pt>
                <c:pt idx="82">
                  <c:v>17.80103806228384</c:v>
                </c:pt>
                <c:pt idx="83">
                  <c:v>20.03125000000013</c:v>
                </c:pt>
                <c:pt idx="84">
                  <c:v>22.72222222222233</c:v>
                </c:pt>
                <c:pt idx="85">
                  <c:v>26.01020408163285</c:v>
                </c:pt>
                <c:pt idx="86">
                  <c:v>30.08579881656826</c:v>
                </c:pt>
                <c:pt idx="87">
                  <c:v>35.22222222222254</c:v>
                </c:pt>
                <c:pt idx="88">
                  <c:v>41.8223140495872</c:v>
                </c:pt>
                <c:pt idx="89">
                  <c:v>50.50000000000058</c:v>
                </c:pt>
                <c:pt idx="90">
                  <c:v>62.2283950617292</c:v>
                </c:pt>
                <c:pt idx="91">
                  <c:v>78.62500000000107</c:v>
                </c:pt>
                <c:pt idx="92">
                  <c:v>102.5408163265324</c:v>
                </c:pt>
                <c:pt idx="93">
                  <c:v>139.3888888888917</c:v>
                </c:pt>
                <c:pt idx="94">
                  <c:v>200.500000000005</c:v>
                </c:pt>
                <c:pt idx="95">
                  <c:v>313.0000000000097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41719112"/>
        <c:axId val="-2141701304"/>
      </c:scatterChart>
      <c:valAx>
        <c:axId val="-2141719112"/>
        <c:scaling>
          <c:orientation val="minMax"/>
          <c:max val="1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Load Factor</a:t>
                </a:r>
              </a:p>
            </c:rich>
          </c:tx>
          <c:layout/>
          <c:overlay val="0"/>
        </c:title>
        <c:numFmt formatCode="0.00" sourceLinked="1"/>
        <c:majorTickMark val="none"/>
        <c:minorTickMark val="none"/>
        <c:tickLblPos val="nextTo"/>
        <c:crossAx val="-2141701304"/>
        <c:crosses val="autoZero"/>
        <c:crossBetween val="midCat"/>
      </c:valAx>
      <c:valAx>
        <c:axId val="-21417013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400"/>
                  <a:t>Average # of Probes</a:t>
                </a:r>
              </a:p>
            </c:rich>
          </c:tx>
          <c:layout>
            <c:manualLayout>
              <c:xMode val="edge"/>
              <c:yMode val="edge"/>
              <c:x val="0.0305555555555556"/>
              <c:y val="0.16671697287839"/>
            </c:manualLayout>
          </c:layout>
          <c:overlay val="0"/>
        </c:title>
        <c:numFmt formatCode="0.00" sourceLinked="1"/>
        <c:majorTickMark val="none"/>
        <c:minorTickMark val="none"/>
        <c:tickLblPos val="nextTo"/>
        <c:crossAx val="-214171911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46692526456306"/>
          <c:y val="0.30192484602791"/>
          <c:w val="0.212199500860918"/>
          <c:h val="0.322603102829968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Linear Probing</a:t>
            </a:r>
          </a:p>
        </c:rich>
      </c:tx>
      <c:layout>
        <c:manualLayout>
          <c:xMode val="edge"/>
          <c:yMode val="edge"/>
          <c:x val="0.325187445319335"/>
          <c:y val="0.0231481481481481"/>
        </c:manualLayout>
      </c:layout>
      <c:overlay val="0"/>
    </c:title>
    <c:autoTitleDeleted val="0"/>
    <c:plotArea>
      <c:layout/>
      <c:scatterChart>
        <c:scatterStyle val="smoothMarker"/>
        <c:varyColors val="0"/>
        <c:ser>
          <c:idx val="2"/>
          <c:order val="0"/>
          <c:tx>
            <c:strRef>
              <c:f>'open addressing hash tables'!$D$2</c:f>
              <c:strCache>
                <c:ptCount val="1"/>
                <c:pt idx="0">
                  <c:v>linear probing found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'open addressing hash tables'!$A$3:$A$85</c:f>
              <c:numCache>
                <c:formatCode>0.00</c:formatCode>
                <c:ptCount val="83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0.07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</c:v>
                </c:pt>
                <c:pt idx="28">
                  <c:v>0.29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</c:v>
                </c:pt>
                <c:pt idx="55">
                  <c:v>0.56</c:v>
                </c:pt>
                <c:pt idx="56">
                  <c:v>0.57</c:v>
                </c:pt>
                <c:pt idx="57">
                  <c:v>0.58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</c:numCache>
            </c:numRef>
          </c:xVal>
          <c:yVal>
            <c:numRef>
              <c:f>'open addressing hash tables'!$D$3:$D$85</c:f>
              <c:numCache>
                <c:formatCode>0.00</c:formatCode>
                <c:ptCount val="83"/>
                <c:pt idx="0">
                  <c:v>1.005050505050505</c:v>
                </c:pt>
                <c:pt idx="1">
                  <c:v>1.010204081632653</c:v>
                </c:pt>
                <c:pt idx="2">
                  <c:v>1.015463917525773</c:v>
                </c:pt>
                <c:pt idx="3">
                  <c:v>1.020833333333333</c:v>
                </c:pt>
                <c:pt idx="4">
                  <c:v>1.026315789473684</c:v>
                </c:pt>
                <c:pt idx="5">
                  <c:v>1.031914893617021</c:v>
                </c:pt>
                <c:pt idx="6">
                  <c:v>1.03763440860215</c:v>
                </c:pt>
                <c:pt idx="7">
                  <c:v>1.043478260869565</c:v>
                </c:pt>
                <c:pt idx="8">
                  <c:v>1.04945054945055</c:v>
                </c:pt>
                <c:pt idx="9">
                  <c:v>1.055555555555556</c:v>
                </c:pt>
                <c:pt idx="10">
                  <c:v>1.061797752808989</c:v>
                </c:pt>
                <c:pt idx="11">
                  <c:v>1.068181818181818</c:v>
                </c:pt>
                <c:pt idx="12">
                  <c:v>1.074712643678161</c:v>
                </c:pt>
                <c:pt idx="13">
                  <c:v>1.081395348837209</c:v>
                </c:pt>
                <c:pt idx="14">
                  <c:v>1.088235294117647</c:v>
                </c:pt>
                <c:pt idx="15">
                  <c:v>1.095238095238095</c:v>
                </c:pt>
                <c:pt idx="16">
                  <c:v>1.102409638554217</c:v>
                </c:pt>
                <c:pt idx="17">
                  <c:v>1.109756097560976</c:v>
                </c:pt>
                <c:pt idx="18">
                  <c:v>1.117283950617284</c:v>
                </c:pt>
                <c:pt idx="19">
                  <c:v>1.125</c:v>
                </c:pt>
                <c:pt idx="20">
                  <c:v>1.132911392405063</c:v>
                </c:pt>
                <c:pt idx="21">
                  <c:v>1.141025641025641</c:v>
                </c:pt>
                <c:pt idx="22">
                  <c:v>1.14935064935065</c:v>
                </c:pt>
                <c:pt idx="23">
                  <c:v>1.157894736842105</c:v>
                </c:pt>
                <c:pt idx="24">
                  <c:v>1.166666666666666</c:v>
                </c:pt>
                <c:pt idx="25">
                  <c:v>1.175675675675676</c:v>
                </c:pt>
                <c:pt idx="26">
                  <c:v>1.184931506849315</c:v>
                </c:pt>
                <c:pt idx="27">
                  <c:v>1.194444444444444</c:v>
                </c:pt>
                <c:pt idx="28">
                  <c:v>1.204225352112676</c:v>
                </c:pt>
                <c:pt idx="29">
                  <c:v>1.214285714285714</c:v>
                </c:pt>
                <c:pt idx="30">
                  <c:v>1.22463768115942</c:v>
                </c:pt>
                <c:pt idx="31">
                  <c:v>1.235294117647059</c:v>
                </c:pt>
                <c:pt idx="32">
                  <c:v>1.246268656716418</c:v>
                </c:pt>
                <c:pt idx="33">
                  <c:v>1.257575757575758</c:v>
                </c:pt>
                <c:pt idx="34">
                  <c:v>1.26923076923077</c:v>
                </c:pt>
                <c:pt idx="35">
                  <c:v>1.28125</c:v>
                </c:pt>
                <c:pt idx="36">
                  <c:v>1.293650793650794</c:v>
                </c:pt>
                <c:pt idx="37">
                  <c:v>1.306451612903226</c:v>
                </c:pt>
                <c:pt idx="38">
                  <c:v>1.319672131147541</c:v>
                </c:pt>
                <c:pt idx="39">
                  <c:v>1.333333333333333</c:v>
                </c:pt>
                <c:pt idx="40">
                  <c:v>1.347457627118644</c:v>
                </c:pt>
                <c:pt idx="41">
                  <c:v>1.362068965517241</c:v>
                </c:pt>
                <c:pt idx="42">
                  <c:v>1.377192982456141</c:v>
                </c:pt>
                <c:pt idx="43">
                  <c:v>1.392857142857143</c:v>
                </c:pt>
                <c:pt idx="44">
                  <c:v>1.409090909090909</c:v>
                </c:pt>
                <c:pt idx="45">
                  <c:v>1.425925925925926</c:v>
                </c:pt>
                <c:pt idx="46">
                  <c:v>1.443396226415095</c:v>
                </c:pt>
                <c:pt idx="47">
                  <c:v>1.461538461538462</c:v>
                </c:pt>
                <c:pt idx="48">
                  <c:v>1.480392156862746</c:v>
                </c:pt>
                <c:pt idx="49">
                  <c:v>1.5</c:v>
                </c:pt>
                <c:pt idx="50">
                  <c:v>1.520408163265307</c:v>
                </c:pt>
                <c:pt idx="51">
                  <c:v>1.541666666666667</c:v>
                </c:pt>
                <c:pt idx="52">
                  <c:v>1.563829787234043</c:v>
                </c:pt>
                <c:pt idx="53">
                  <c:v>1.586956521739131</c:v>
                </c:pt>
                <c:pt idx="54">
                  <c:v>1.611111111111112</c:v>
                </c:pt>
                <c:pt idx="55">
                  <c:v>1.636363636363637</c:v>
                </c:pt>
                <c:pt idx="56">
                  <c:v>1.662790697674417</c:v>
                </c:pt>
                <c:pt idx="57">
                  <c:v>1.690476190476191</c:v>
                </c:pt>
                <c:pt idx="58">
                  <c:v>1.719512195121952</c:v>
                </c:pt>
                <c:pt idx="59">
                  <c:v>1.750000000000001</c:v>
                </c:pt>
                <c:pt idx="60">
                  <c:v>1.782051282051283</c:v>
                </c:pt>
                <c:pt idx="61">
                  <c:v>1.815789473684212</c:v>
                </c:pt>
                <c:pt idx="62">
                  <c:v>1.851351351351353</c:v>
                </c:pt>
                <c:pt idx="63">
                  <c:v>1.88888888888889</c:v>
                </c:pt>
                <c:pt idx="64">
                  <c:v>1.92857142857143</c:v>
                </c:pt>
                <c:pt idx="65">
                  <c:v>1.970588235294119</c:v>
                </c:pt>
                <c:pt idx="66">
                  <c:v>2.015151515151517</c:v>
                </c:pt>
                <c:pt idx="67">
                  <c:v>2.062500000000002</c:v>
                </c:pt>
                <c:pt idx="68">
                  <c:v>2.112903225806454</c:v>
                </c:pt>
                <c:pt idx="69">
                  <c:v>2.166666666666669</c:v>
                </c:pt>
                <c:pt idx="70">
                  <c:v>2.224137931034485</c:v>
                </c:pt>
                <c:pt idx="71">
                  <c:v>2.285714285714288</c:v>
                </c:pt>
                <c:pt idx="72">
                  <c:v>2.351851851851855</c:v>
                </c:pt>
                <c:pt idx="73">
                  <c:v>2.423076923076926</c:v>
                </c:pt>
                <c:pt idx="74">
                  <c:v>2.500000000000004</c:v>
                </c:pt>
                <c:pt idx="75">
                  <c:v>2.583333333333337</c:v>
                </c:pt>
                <c:pt idx="76">
                  <c:v>2.673913043478265</c:v>
                </c:pt>
                <c:pt idx="77">
                  <c:v>2.772727272727277</c:v>
                </c:pt>
                <c:pt idx="78">
                  <c:v>2.880952380952386</c:v>
                </c:pt>
                <c:pt idx="79">
                  <c:v>3.000000000000006</c:v>
                </c:pt>
                <c:pt idx="80">
                  <c:v>3.131578947368428</c:v>
                </c:pt>
                <c:pt idx="81">
                  <c:v>3.277777777777785</c:v>
                </c:pt>
                <c:pt idx="82">
                  <c:v>3.441176470588243</c:v>
                </c:pt>
              </c:numCache>
            </c:numRef>
          </c:yVal>
          <c:smooth val="1"/>
        </c:ser>
        <c:ser>
          <c:idx val="3"/>
          <c:order val="1"/>
          <c:tx>
            <c:strRef>
              <c:f>'open addressing hash tables'!$E$2</c:f>
              <c:strCache>
                <c:ptCount val="1"/>
                <c:pt idx="0">
                  <c:v>linear probing not found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'open addressing hash tables'!$A$3:$A$85</c:f>
              <c:numCache>
                <c:formatCode>0.00</c:formatCode>
                <c:ptCount val="83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0.07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</c:v>
                </c:pt>
                <c:pt idx="28">
                  <c:v>0.29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</c:v>
                </c:pt>
                <c:pt idx="55">
                  <c:v>0.56</c:v>
                </c:pt>
                <c:pt idx="56">
                  <c:v>0.57</c:v>
                </c:pt>
                <c:pt idx="57">
                  <c:v>0.58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</c:numCache>
            </c:numRef>
          </c:xVal>
          <c:yVal>
            <c:numRef>
              <c:f>'open addressing hash tables'!$E$3:$E$85</c:f>
              <c:numCache>
                <c:formatCode>0.00</c:formatCode>
                <c:ptCount val="83"/>
                <c:pt idx="0">
                  <c:v>1.01015202530354</c:v>
                </c:pt>
                <c:pt idx="1">
                  <c:v>1.020616409829238</c:v>
                </c:pt>
                <c:pt idx="2">
                  <c:v>1.031406100542034</c:v>
                </c:pt>
                <c:pt idx="3">
                  <c:v>1.042534722222222</c:v>
                </c:pt>
                <c:pt idx="4">
                  <c:v>1.054016620498615</c:v>
                </c:pt>
                <c:pt idx="5">
                  <c:v>1.065866908103214</c:v>
                </c:pt>
                <c:pt idx="6">
                  <c:v>1.078101514625968</c:v>
                </c:pt>
                <c:pt idx="7">
                  <c:v>1.090737240075614</c:v>
                </c:pt>
                <c:pt idx="8">
                  <c:v>1.103791812583021</c:v>
                </c:pt>
                <c:pt idx="9">
                  <c:v>1.117283950617284</c:v>
                </c:pt>
                <c:pt idx="10">
                  <c:v>1.131233430122459</c:v>
                </c:pt>
                <c:pt idx="11">
                  <c:v>1.145661157024793</c:v>
                </c:pt>
                <c:pt idx="12">
                  <c:v>1.160589245607082</c:v>
                </c:pt>
                <c:pt idx="13">
                  <c:v>1.176041103299081</c:v>
                </c:pt>
                <c:pt idx="14">
                  <c:v>1.19204152249135</c:v>
                </c:pt>
                <c:pt idx="15">
                  <c:v>1.208616780045352</c:v>
                </c:pt>
                <c:pt idx="16">
                  <c:v>1.225794745246044</c:v>
                </c:pt>
                <c:pt idx="17">
                  <c:v>1.24360499702558</c:v>
                </c:pt>
                <c:pt idx="18">
                  <c:v>1.262078951379363</c:v>
                </c:pt>
                <c:pt idx="19">
                  <c:v>1.28125</c:v>
                </c:pt>
                <c:pt idx="20">
                  <c:v>1.301153661272232</c:v>
                </c:pt>
                <c:pt idx="21">
                  <c:v>1.321827744904668</c:v>
                </c:pt>
                <c:pt idx="22">
                  <c:v>1.34331253162422</c:v>
                </c:pt>
                <c:pt idx="23">
                  <c:v>1.365650969529086</c:v>
                </c:pt>
                <c:pt idx="24">
                  <c:v>1.38888888888889</c:v>
                </c:pt>
                <c:pt idx="25">
                  <c:v>1.413075237399562</c:v>
                </c:pt>
                <c:pt idx="26">
                  <c:v>1.438262338149747</c:v>
                </c:pt>
                <c:pt idx="27">
                  <c:v>1.464506172839506</c:v>
                </c:pt>
                <c:pt idx="28">
                  <c:v>1.491866693116445</c:v>
                </c:pt>
                <c:pt idx="29">
                  <c:v>1.520408163265306</c:v>
                </c:pt>
                <c:pt idx="30">
                  <c:v>1.550199537912204</c:v>
                </c:pt>
                <c:pt idx="31">
                  <c:v>1.581314878892734</c:v>
                </c:pt>
                <c:pt idx="32">
                  <c:v>1.613833815994654</c:v>
                </c:pt>
                <c:pt idx="33">
                  <c:v>1.647842056932966</c:v>
                </c:pt>
                <c:pt idx="34">
                  <c:v>1.683431952662722</c:v>
                </c:pt>
                <c:pt idx="35">
                  <c:v>1.720703125</c:v>
                </c:pt>
                <c:pt idx="36">
                  <c:v>1.75976316452507</c:v>
                </c:pt>
                <c:pt idx="37">
                  <c:v>1.800728407908429</c:v>
                </c:pt>
                <c:pt idx="38">
                  <c:v>1.843724805159904</c:v>
                </c:pt>
                <c:pt idx="39">
                  <c:v>1.88888888888889</c:v>
                </c:pt>
                <c:pt idx="40">
                  <c:v>1.936368859523126</c:v>
                </c:pt>
                <c:pt idx="41">
                  <c:v>1.986325802615934</c:v>
                </c:pt>
                <c:pt idx="42">
                  <c:v>2.038935056940598</c:v>
                </c:pt>
                <c:pt idx="43">
                  <c:v>2.094387755102041</c:v>
                </c:pt>
                <c:pt idx="44">
                  <c:v>2.152892561983472</c:v>
                </c:pt>
                <c:pt idx="45">
                  <c:v>2.214677640603568</c:v>
                </c:pt>
                <c:pt idx="46">
                  <c:v>2.279992880028481</c:v>
                </c:pt>
                <c:pt idx="47">
                  <c:v>2.349112426035504</c:v>
                </c:pt>
                <c:pt idx="48">
                  <c:v>2.422337562475973</c:v>
                </c:pt>
                <c:pt idx="49">
                  <c:v>2.500000000000002</c:v>
                </c:pt>
                <c:pt idx="50">
                  <c:v>2.582465639316953</c:v>
                </c:pt>
                <c:pt idx="51">
                  <c:v>2.670138888888891</c:v>
                </c:pt>
                <c:pt idx="52">
                  <c:v>2.76346763241286</c:v>
                </c:pt>
                <c:pt idx="53">
                  <c:v>2.86294896030246</c:v>
                </c:pt>
                <c:pt idx="54">
                  <c:v>2.96913580246914</c:v>
                </c:pt>
                <c:pt idx="55">
                  <c:v>3.082644628099177</c:v>
                </c:pt>
                <c:pt idx="56">
                  <c:v>3.204164413196326</c:v>
                </c:pt>
                <c:pt idx="57">
                  <c:v>3.334467120181408</c:v>
                </c:pt>
                <c:pt idx="58">
                  <c:v>3.474419988102325</c:v>
                </c:pt>
                <c:pt idx="59">
                  <c:v>3.625000000000005</c:v>
                </c:pt>
                <c:pt idx="60">
                  <c:v>3.787310979618677</c:v>
                </c:pt>
                <c:pt idx="61">
                  <c:v>3.96260387811635</c:v>
                </c:pt>
                <c:pt idx="62">
                  <c:v>4.152300949598246</c:v>
                </c:pt>
                <c:pt idx="63">
                  <c:v>4.358024691358032</c:v>
                </c:pt>
                <c:pt idx="64">
                  <c:v>4.581632653061232</c:v>
                </c:pt>
                <c:pt idx="65">
                  <c:v>4.825259515570941</c:v>
                </c:pt>
                <c:pt idx="66">
                  <c:v>5.091368227731877</c:v>
                </c:pt>
                <c:pt idx="67">
                  <c:v>5.382812500000006</c:v>
                </c:pt>
                <c:pt idx="68">
                  <c:v>5.702913631633728</c:v>
                </c:pt>
                <c:pt idx="69">
                  <c:v>6.055555555555565</c:v>
                </c:pt>
                <c:pt idx="70">
                  <c:v>6.44530321046375</c:v>
                </c:pt>
                <c:pt idx="71">
                  <c:v>6.87755102040818</c:v>
                </c:pt>
                <c:pt idx="72">
                  <c:v>7.358710562414283</c:v>
                </c:pt>
                <c:pt idx="73">
                  <c:v>7.89644970414204</c:v>
                </c:pt>
                <c:pt idx="74">
                  <c:v>8.500000000000028</c:v>
                </c:pt>
                <c:pt idx="75">
                  <c:v>9.180555555555587</c:v>
                </c:pt>
                <c:pt idx="76">
                  <c:v>9.95179584120987</c:v>
                </c:pt>
                <c:pt idx="77">
                  <c:v>10.83057851239674</c:v>
                </c:pt>
                <c:pt idx="78">
                  <c:v>11.83786848072567</c:v>
                </c:pt>
                <c:pt idx="79">
                  <c:v>13.00000000000006</c:v>
                </c:pt>
                <c:pt idx="80">
                  <c:v>14.35041551246545</c:v>
                </c:pt>
                <c:pt idx="81">
                  <c:v>15.93209876543219</c:v>
                </c:pt>
                <c:pt idx="82">
                  <c:v>17.80103806228384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38469608"/>
        <c:axId val="-2139572776"/>
      </c:scatterChart>
      <c:valAx>
        <c:axId val="-21384696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Load Factor</a:t>
                </a:r>
              </a:p>
            </c:rich>
          </c:tx>
          <c:layout/>
          <c:overlay val="0"/>
        </c:title>
        <c:numFmt formatCode="0.00" sourceLinked="1"/>
        <c:majorTickMark val="none"/>
        <c:minorTickMark val="none"/>
        <c:tickLblPos val="nextTo"/>
        <c:crossAx val="-2139572776"/>
        <c:crosses val="autoZero"/>
        <c:crossBetween val="midCat"/>
      </c:valAx>
      <c:valAx>
        <c:axId val="-213957277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400"/>
                  <a:t>Average # of Probes</a:t>
                </a:r>
              </a:p>
            </c:rich>
          </c:tx>
          <c:layout>
            <c:manualLayout>
              <c:xMode val="edge"/>
              <c:yMode val="edge"/>
              <c:x val="0.0305555555555556"/>
              <c:y val="0.16671697287839"/>
            </c:manualLayout>
          </c:layout>
          <c:overlay val="0"/>
        </c:title>
        <c:numFmt formatCode="0.00" sourceLinked="1"/>
        <c:majorTickMark val="none"/>
        <c:minorTickMark val="none"/>
        <c:tickLblPos val="nextTo"/>
        <c:crossAx val="-213846960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68805548569328"/>
          <c:y val="0.301333881772241"/>
          <c:w val="0.212199500860918"/>
          <c:h val="0.324208093391311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Uniform Hashing</a:t>
            </a:r>
          </a:p>
        </c:rich>
      </c:tx>
      <c:layout>
        <c:manualLayout>
          <c:xMode val="edge"/>
          <c:yMode val="edge"/>
          <c:x val="0.325187445319335"/>
          <c:y val="0.0231481481481481"/>
        </c:manualLayout>
      </c:layout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'open addressing hash tables'!$F$2</c:f>
              <c:strCache>
                <c:ptCount val="1"/>
                <c:pt idx="0">
                  <c:v>uniform hashing found</c:v>
                </c:pt>
              </c:strCache>
            </c:strRef>
          </c:tx>
          <c:spPr>
            <a:ln>
              <a:solidFill>
                <a:srgbClr val="76B93D"/>
              </a:solidFill>
            </a:ln>
          </c:spPr>
          <c:marker>
            <c:symbol val="none"/>
          </c:marker>
          <c:xVal>
            <c:numRef>
              <c:f>'open addressing hash tables'!$A$3:$A$101</c:f>
              <c:numCache>
                <c:formatCode>0.00</c:formatCode>
                <c:ptCount val="99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0.07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</c:v>
                </c:pt>
                <c:pt idx="28">
                  <c:v>0.29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</c:v>
                </c:pt>
                <c:pt idx="55">
                  <c:v>0.56</c:v>
                </c:pt>
                <c:pt idx="56">
                  <c:v>0.57</c:v>
                </c:pt>
                <c:pt idx="57">
                  <c:v>0.58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  <c:pt idx="83">
                  <c:v>0.84</c:v>
                </c:pt>
                <c:pt idx="84">
                  <c:v>0.85</c:v>
                </c:pt>
                <c:pt idx="85">
                  <c:v>0.86</c:v>
                </c:pt>
                <c:pt idx="86">
                  <c:v>0.87</c:v>
                </c:pt>
                <c:pt idx="87">
                  <c:v>0.88</c:v>
                </c:pt>
                <c:pt idx="88">
                  <c:v>0.89</c:v>
                </c:pt>
                <c:pt idx="89">
                  <c:v>0.900000000000001</c:v>
                </c:pt>
                <c:pt idx="90">
                  <c:v>0.910000000000001</c:v>
                </c:pt>
                <c:pt idx="91">
                  <c:v>0.920000000000001</c:v>
                </c:pt>
                <c:pt idx="92">
                  <c:v>0.930000000000001</c:v>
                </c:pt>
                <c:pt idx="93">
                  <c:v>0.940000000000001</c:v>
                </c:pt>
                <c:pt idx="94">
                  <c:v>0.950000000000001</c:v>
                </c:pt>
                <c:pt idx="95">
                  <c:v>0.960000000000001</c:v>
                </c:pt>
                <c:pt idx="96">
                  <c:v>0.970000000000001</c:v>
                </c:pt>
                <c:pt idx="97">
                  <c:v>0.980000000000001</c:v>
                </c:pt>
                <c:pt idx="98">
                  <c:v>0.990000000000001</c:v>
                </c:pt>
              </c:numCache>
            </c:numRef>
          </c:xVal>
          <c:yVal>
            <c:numRef>
              <c:f>'open addressing hash tables'!$F$3:$F$101</c:f>
              <c:numCache>
                <c:formatCode>0.00</c:formatCode>
                <c:ptCount val="99"/>
                <c:pt idx="0">
                  <c:v>1.005033585350151</c:v>
                </c:pt>
                <c:pt idx="1">
                  <c:v>1.010135365875974</c:v>
                </c:pt>
                <c:pt idx="2">
                  <c:v>1.015306916156955</c:v>
                </c:pt>
                <c:pt idx="3">
                  <c:v>1.02054986300638</c:v>
                </c:pt>
                <c:pt idx="4">
                  <c:v>1.02586588775101</c:v>
                </c:pt>
                <c:pt idx="5">
                  <c:v>1.031256728634791</c:v>
                </c:pt>
                <c:pt idx="6">
                  <c:v>1.036724183354794</c:v>
                </c:pt>
                <c:pt idx="7">
                  <c:v>1.042270111738137</c:v>
                </c:pt>
                <c:pt idx="8">
                  <c:v>1.047896438569347</c:v>
                </c:pt>
                <c:pt idx="9">
                  <c:v>1.053605156578264</c:v>
                </c:pt>
                <c:pt idx="10">
                  <c:v>1.05939832959956</c:v>
                </c:pt>
                <c:pt idx="11">
                  <c:v>1.065278095915708</c:v>
                </c:pt>
                <c:pt idx="12">
                  <c:v>1.071246671796212</c:v>
                </c:pt>
                <c:pt idx="13">
                  <c:v>1.077306355247026</c:v>
                </c:pt>
                <c:pt idx="14">
                  <c:v>1.083459529985166</c:v>
                </c:pt>
                <c:pt idx="15">
                  <c:v>1.089708669654861</c:v>
                </c:pt>
                <c:pt idx="16">
                  <c:v>1.096056342302903</c:v>
                </c:pt>
                <c:pt idx="17">
                  <c:v>1.102505215132434</c:v>
                </c:pt>
                <c:pt idx="18">
                  <c:v>1.109058059556067</c:v>
                </c:pt>
                <c:pt idx="19">
                  <c:v>1.11571775657105</c:v>
                </c:pt>
                <c:pt idx="20">
                  <c:v>1.122487302481285</c:v>
                </c:pt>
                <c:pt idx="21">
                  <c:v>1.12936981499318</c:v>
                </c:pt>
                <c:pt idx="22">
                  <c:v>1.136368539714816</c:v>
                </c:pt>
                <c:pt idx="23">
                  <c:v>1.143486857090668</c:v>
                </c:pt>
                <c:pt idx="24">
                  <c:v>1.150728289807123</c:v>
                </c:pt>
                <c:pt idx="25">
                  <c:v>1.158096510707391</c:v>
                </c:pt>
                <c:pt idx="26">
                  <c:v>1.165595351258148</c:v>
                </c:pt>
                <c:pt idx="27">
                  <c:v>1.173228810614414</c:v>
                </c:pt>
                <c:pt idx="28">
                  <c:v>1.18100106533371</c:v>
                </c:pt>
                <c:pt idx="29">
                  <c:v>1.188916479795774</c:v>
                </c:pt>
                <c:pt idx="30">
                  <c:v>1.196979617389781</c:v>
                </c:pt>
                <c:pt idx="31">
                  <c:v>1.205195252537451</c:v>
                </c:pt>
                <c:pt idx="32">
                  <c:v>1.213568383627652</c:v>
                </c:pt>
                <c:pt idx="33">
                  <c:v>1.222104246946076</c:v>
                </c:pt>
                <c:pt idx="34">
                  <c:v>1.230808331692727</c:v>
                </c:pt>
                <c:pt idx="35">
                  <c:v>1.239686396190054</c:v>
                </c:pt>
                <c:pt idx="36">
                  <c:v>1.248744485396104</c:v>
                </c:pt>
                <c:pt idx="37">
                  <c:v>1.257988949849999</c:v>
                </c:pt>
                <c:pt idx="38">
                  <c:v>1.267426466191744</c:v>
                </c:pt>
                <c:pt idx="39">
                  <c:v>1.277064059414976</c:v>
                </c:pt>
                <c:pt idx="40">
                  <c:v>1.286909127030175</c:v>
                </c:pt>
                <c:pt idx="41">
                  <c:v>1.296969465337314</c:v>
                </c:pt>
                <c:pt idx="42">
                  <c:v>1.307253298031491</c:v>
                </c:pt>
                <c:pt idx="43">
                  <c:v>1.31776930739305</c:v>
                </c:pt>
                <c:pt idx="44">
                  <c:v>1.328526668345823</c:v>
                </c:pt>
                <c:pt idx="45">
                  <c:v>1.33953508570395</c:v>
                </c:pt>
                <c:pt idx="46">
                  <c:v>1.350804834970148</c:v>
                </c:pt>
                <c:pt idx="47">
                  <c:v>1.362346807097217</c:v>
                </c:pt>
                <c:pt idx="48">
                  <c:v>1.374172557681154</c:v>
                </c:pt>
                <c:pt idx="49">
                  <c:v>1.386294361119891</c:v>
                </c:pt>
                <c:pt idx="50">
                  <c:v>1.39872527034797</c:v>
                </c:pt>
                <c:pt idx="51">
                  <c:v>1.41147918284654</c:v>
                </c:pt>
                <c:pt idx="52">
                  <c:v>1.424570913732138</c:v>
                </c:pt>
                <c:pt idx="53">
                  <c:v>1.438016276849994</c:v>
                </c:pt>
                <c:pt idx="54">
                  <c:v>1.451832174941403</c:v>
                </c:pt>
                <c:pt idx="55">
                  <c:v>1.466036700124697</c:v>
                </c:pt>
                <c:pt idx="56">
                  <c:v>1.480649246130753</c:v>
                </c:pt>
                <c:pt idx="57">
                  <c:v>1.495690633973661</c:v>
                </c:pt>
                <c:pt idx="58">
                  <c:v>1.511183253023362</c:v>
                </c:pt>
                <c:pt idx="59">
                  <c:v>1.52715121979026</c:v>
                </c:pt>
                <c:pt idx="60">
                  <c:v>1.543620557144991</c:v>
                </c:pt>
                <c:pt idx="61">
                  <c:v>1.5606193971963</c:v>
                </c:pt>
                <c:pt idx="62">
                  <c:v>1.578178211656932</c:v>
                </c:pt>
                <c:pt idx="63">
                  <c:v>1.596330074268721</c:v>
                </c:pt>
                <c:pt idx="64">
                  <c:v>1.615110960767197</c:v>
                </c:pt>
                <c:pt idx="65">
                  <c:v>1.634560092987773</c:v>
                </c:pt>
                <c:pt idx="66">
                  <c:v>1.654720335106883</c:v>
                </c:pt>
                <c:pt idx="67">
                  <c:v>1.675638651747596</c:v>
                </c:pt>
                <c:pt idx="68">
                  <c:v>1.697366639859342</c:v>
                </c:pt>
                <c:pt idx="69">
                  <c:v>1.719961149037052</c:v>
                </c:pt>
                <c:pt idx="70">
                  <c:v>1.743485008452983</c:v>
                </c:pt>
                <c:pt idx="71">
                  <c:v>1.768007883073456</c:v>
                </c:pt>
                <c:pt idx="72">
                  <c:v>1.79360728764899</c:v>
                </c:pt>
                <c:pt idx="73">
                  <c:v>1.820369794549473</c:v>
                </c:pt>
                <c:pt idx="74">
                  <c:v>1.84839248149319</c:v>
                </c:pt>
                <c:pt idx="75">
                  <c:v>1.877784678473878</c:v>
                </c:pt>
                <c:pt idx="76">
                  <c:v>1.90867009098564</c:v>
                </c:pt>
                <c:pt idx="77">
                  <c:v>1.941189400807406</c:v>
                </c:pt>
                <c:pt idx="78">
                  <c:v>1.975503478816037</c:v>
                </c:pt>
                <c:pt idx="79">
                  <c:v>2.011797390542628</c:v>
                </c:pt>
                <c:pt idx="80">
                  <c:v>2.050285440520559</c:v>
                </c:pt>
                <c:pt idx="81">
                  <c:v>2.091217595234059</c:v>
                </c:pt>
                <c:pt idx="82">
                  <c:v>2.134887761363708</c:v>
                </c:pt>
                <c:pt idx="83">
                  <c:v>2.181644599700372</c:v>
                </c:pt>
                <c:pt idx="84">
                  <c:v>2.231905864571628</c:v>
                </c:pt>
                <c:pt idx="85">
                  <c:v>2.286177739968413</c:v>
                </c:pt>
                <c:pt idx="86">
                  <c:v>2.345081412099491</c:v>
                </c:pt>
                <c:pt idx="87">
                  <c:v>2.409390382045562</c:v>
                </c:pt>
                <c:pt idx="88">
                  <c:v>2.480084172123286</c:v>
                </c:pt>
                <c:pt idx="89">
                  <c:v>2.5584278811045</c:v>
                </c:pt>
                <c:pt idx="90">
                  <c:v>2.646094075441623</c:v>
                </c:pt>
                <c:pt idx="91">
                  <c:v>2.745357222074196</c:v>
                </c:pt>
                <c:pt idx="92">
                  <c:v>2.859419394551382</c:v>
                </c:pt>
                <c:pt idx="93">
                  <c:v>2.992990124212814</c:v>
                </c:pt>
                <c:pt idx="94">
                  <c:v>3.153402393214737</c:v>
                </c:pt>
                <c:pt idx="95">
                  <c:v>3.352995650904389</c:v>
                </c:pt>
                <c:pt idx="96">
                  <c:v>3.615008141567011</c:v>
                </c:pt>
                <c:pt idx="97">
                  <c:v>3.991860209620587</c:v>
                </c:pt>
                <c:pt idx="98">
                  <c:v>4.65168705655369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'open addressing hash tables'!$G$2</c:f>
              <c:strCache>
                <c:ptCount val="1"/>
                <c:pt idx="0">
                  <c:v>uniform hashing not found</c:v>
                </c:pt>
              </c:strCache>
            </c:strRef>
          </c:tx>
          <c:spPr>
            <a:ln>
              <a:solidFill>
                <a:srgbClr val="950097"/>
              </a:solidFill>
            </a:ln>
          </c:spPr>
          <c:marker>
            <c:symbol val="none"/>
          </c:marker>
          <c:xVal>
            <c:numRef>
              <c:f>'open addressing hash tables'!$A$3:$A$101</c:f>
              <c:numCache>
                <c:formatCode>0.00</c:formatCode>
                <c:ptCount val="99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0.07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</c:v>
                </c:pt>
                <c:pt idx="28">
                  <c:v>0.29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</c:v>
                </c:pt>
                <c:pt idx="55">
                  <c:v>0.56</c:v>
                </c:pt>
                <c:pt idx="56">
                  <c:v>0.57</c:v>
                </c:pt>
                <c:pt idx="57">
                  <c:v>0.58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  <c:pt idx="83">
                  <c:v>0.84</c:v>
                </c:pt>
                <c:pt idx="84">
                  <c:v>0.85</c:v>
                </c:pt>
                <c:pt idx="85">
                  <c:v>0.86</c:v>
                </c:pt>
                <c:pt idx="86">
                  <c:v>0.87</c:v>
                </c:pt>
                <c:pt idx="87">
                  <c:v>0.88</c:v>
                </c:pt>
                <c:pt idx="88">
                  <c:v>0.89</c:v>
                </c:pt>
                <c:pt idx="89">
                  <c:v>0.900000000000001</c:v>
                </c:pt>
                <c:pt idx="90">
                  <c:v>0.910000000000001</c:v>
                </c:pt>
                <c:pt idx="91">
                  <c:v>0.920000000000001</c:v>
                </c:pt>
                <c:pt idx="92">
                  <c:v>0.930000000000001</c:v>
                </c:pt>
                <c:pt idx="93">
                  <c:v>0.940000000000001</c:v>
                </c:pt>
                <c:pt idx="94">
                  <c:v>0.950000000000001</c:v>
                </c:pt>
                <c:pt idx="95">
                  <c:v>0.960000000000001</c:v>
                </c:pt>
                <c:pt idx="96">
                  <c:v>0.970000000000001</c:v>
                </c:pt>
                <c:pt idx="97">
                  <c:v>0.980000000000001</c:v>
                </c:pt>
                <c:pt idx="98">
                  <c:v>0.990000000000001</c:v>
                </c:pt>
              </c:numCache>
            </c:numRef>
          </c:xVal>
          <c:yVal>
            <c:numRef>
              <c:f>'open addressing hash tables'!$G$3:$G$101</c:f>
              <c:numCache>
                <c:formatCode>0.00</c:formatCode>
                <c:ptCount val="99"/>
                <c:pt idx="0">
                  <c:v>1.01010101010101</c:v>
                </c:pt>
                <c:pt idx="1">
                  <c:v>1.020408163265306</c:v>
                </c:pt>
                <c:pt idx="2">
                  <c:v>1.030927835051546</c:v>
                </c:pt>
                <c:pt idx="3">
                  <c:v>1.041666666666667</c:v>
                </c:pt>
                <c:pt idx="4">
                  <c:v>1.052631578947368</c:v>
                </c:pt>
                <c:pt idx="5">
                  <c:v>1.063829787234043</c:v>
                </c:pt>
                <c:pt idx="6">
                  <c:v>1.075268817204301</c:v>
                </c:pt>
                <c:pt idx="7">
                  <c:v>1.08695652173913</c:v>
                </c:pt>
                <c:pt idx="8">
                  <c:v>1.098901098901099</c:v>
                </c:pt>
                <c:pt idx="9">
                  <c:v>1.111111111111111</c:v>
                </c:pt>
                <c:pt idx="10">
                  <c:v>1.123595505617978</c:v>
                </c:pt>
                <c:pt idx="11">
                  <c:v>1.136363636363636</c:v>
                </c:pt>
                <c:pt idx="12">
                  <c:v>1.149425287356322</c:v>
                </c:pt>
                <c:pt idx="13">
                  <c:v>1.162790697674418</c:v>
                </c:pt>
                <c:pt idx="14">
                  <c:v>1.176470588235294</c:v>
                </c:pt>
                <c:pt idx="15">
                  <c:v>1.19047619047619</c:v>
                </c:pt>
                <c:pt idx="16">
                  <c:v>1.204819277108434</c:v>
                </c:pt>
                <c:pt idx="17">
                  <c:v>1.219512195121951</c:v>
                </c:pt>
                <c:pt idx="18">
                  <c:v>1.234567901234568</c:v>
                </c:pt>
                <c:pt idx="19">
                  <c:v>1.25</c:v>
                </c:pt>
                <c:pt idx="20">
                  <c:v>1.265822784810127</c:v>
                </c:pt>
                <c:pt idx="21">
                  <c:v>1.282051282051282</c:v>
                </c:pt>
                <c:pt idx="22">
                  <c:v>1.298701298701299</c:v>
                </c:pt>
                <c:pt idx="23">
                  <c:v>1.315789473684211</c:v>
                </c:pt>
                <c:pt idx="24">
                  <c:v>1.333333333333333</c:v>
                </c:pt>
                <c:pt idx="25">
                  <c:v>1.351351351351351</c:v>
                </c:pt>
                <c:pt idx="26">
                  <c:v>1.36986301369863</c:v>
                </c:pt>
                <c:pt idx="27">
                  <c:v>1.38888888888889</c:v>
                </c:pt>
                <c:pt idx="28">
                  <c:v>1.408450704225352</c:v>
                </c:pt>
                <c:pt idx="29">
                  <c:v>1.42857142857143</c:v>
                </c:pt>
                <c:pt idx="30">
                  <c:v>1.449275362318841</c:v>
                </c:pt>
                <c:pt idx="31">
                  <c:v>1.470588235294118</c:v>
                </c:pt>
                <c:pt idx="32">
                  <c:v>1.492537313432836</c:v>
                </c:pt>
                <c:pt idx="33">
                  <c:v>1.515151515151515</c:v>
                </c:pt>
                <c:pt idx="34">
                  <c:v>1.53846153846154</c:v>
                </c:pt>
                <c:pt idx="35">
                  <c:v>1.5625</c:v>
                </c:pt>
                <c:pt idx="36">
                  <c:v>1.587301587301588</c:v>
                </c:pt>
                <c:pt idx="37">
                  <c:v>1.612903225806452</c:v>
                </c:pt>
                <c:pt idx="38">
                  <c:v>1.639344262295082</c:v>
                </c:pt>
                <c:pt idx="39">
                  <c:v>1.666666666666667</c:v>
                </c:pt>
                <c:pt idx="40">
                  <c:v>1.694915254237288</c:v>
                </c:pt>
                <c:pt idx="41">
                  <c:v>1.724137931034483</c:v>
                </c:pt>
                <c:pt idx="42">
                  <c:v>1.754385964912281</c:v>
                </c:pt>
                <c:pt idx="43">
                  <c:v>1.785714285714286</c:v>
                </c:pt>
                <c:pt idx="44">
                  <c:v>1.81818181818182</c:v>
                </c:pt>
                <c:pt idx="45">
                  <c:v>1.851851851851852</c:v>
                </c:pt>
                <c:pt idx="46">
                  <c:v>1.886792452830189</c:v>
                </c:pt>
                <c:pt idx="47">
                  <c:v>1.923076923076924</c:v>
                </c:pt>
                <c:pt idx="48">
                  <c:v>1.960784313725491</c:v>
                </c:pt>
                <c:pt idx="49">
                  <c:v>2.000000000000001</c:v>
                </c:pt>
                <c:pt idx="50">
                  <c:v>2.040816326530613</c:v>
                </c:pt>
                <c:pt idx="51">
                  <c:v>2.083333333333334</c:v>
                </c:pt>
                <c:pt idx="52">
                  <c:v>2.127659574468086</c:v>
                </c:pt>
                <c:pt idx="53">
                  <c:v>2.173913043478262</c:v>
                </c:pt>
                <c:pt idx="54">
                  <c:v>2.222222222222224</c:v>
                </c:pt>
                <c:pt idx="55">
                  <c:v>2.272727272727274</c:v>
                </c:pt>
                <c:pt idx="56">
                  <c:v>2.325581395348839</c:v>
                </c:pt>
                <c:pt idx="57">
                  <c:v>2.380952380952383</c:v>
                </c:pt>
                <c:pt idx="58">
                  <c:v>2.439024390243904</c:v>
                </c:pt>
                <c:pt idx="59">
                  <c:v>2.500000000000002</c:v>
                </c:pt>
                <c:pt idx="60">
                  <c:v>2.564102564102566</c:v>
                </c:pt>
                <c:pt idx="61">
                  <c:v>2.631578947368423</c:v>
                </c:pt>
                <c:pt idx="62">
                  <c:v>2.702702702702705</c:v>
                </c:pt>
                <c:pt idx="63">
                  <c:v>2.77777777777778</c:v>
                </c:pt>
                <c:pt idx="64">
                  <c:v>2.85714285714286</c:v>
                </c:pt>
                <c:pt idx="65">
                  <c:v>2.941176470588239</c:v>
                </c:pt>
                <c:pt idx="66">
                  <c:v>3.030303030303034</c:v>
                </c:pt>
                <c:pt idx="67">
                  <c:v>3.125000000000004</c:v>
                </c:pt>
                <c:pt idx="68">
                  <c:v>3.225806451612907</c:v>
                </c:pt>
                <c:pt idx="69">
                  <c:v>3.333333333333338</c:v>
                </c:pt>
                <c:pt idx="70">
                  <c:v>3.44827586206897</c:v>
                </c:pt>
                <c:pt idx="71">
                  <c:v>3.571428571428577</c:v>
                </c:pt>
                <c:pt idx="72">
                  <c:v>3.703703703703709</c:v>
                </c:pt>
                <c:pt idx="73">
                  <c:v>3.846153846153852</c:v>
                </c:pt>
                <c:pt idx="74">
                  <c:v>4.000000000000007</c:v>
                </c:pt>
                <c:pt idx="75">
                  <c:v>4.166666666666675</c:v>
                </c:pt>
                <c:pt idx="76">
                  <c:v>4.347826086956529</c:v>
                </c:pt>
                <c:pt idx="77">
                  <c:v>4.545454545454555</c:v>
                </c:pt>
                <c:pt idx="78">
                  <c:v>4.761904761904772</c:v>
                </c:pt>
                <c:pt idx="79">
                  <c:v>5.000000000000012</c:v>
                </c:pt>
                <c:pt idx="80">
                  <c:v>5.263157894736856</c:v>
                </c:pt>
                <c:pt idx="81">
                  <c:v>5.555555555555566</c:v>
                </c:pt>
                <c:pt idx="82">
                  <c:v>5.882352941176484</c:v>
                </c:pt>
                <c:pt idx="83">
                  <c:v>6.25000000000002</c:v>
                </c:pt>
                <c:pt idx="84">
                  <c:v>6.666666666666686</c:v>
                </c:pt>
                <c:pt idx="85">
                  <c:v>7.142857142857171</c:v>
                </c:pt>
                <c:pt idx="86">
                  <c:v>7.692307692307723</c:v>
                </c:pt>
                <c:pt idx="87">
                  <c:v>8.333333333333373</c:v>
                </c:pt>
                <c:pt idx="88">
                  <c:v>9.090909090909136</c:v>
                </c:pt>
                <c:pt idx="89">
                  <c:v>10.00000000000006</c:v>
                </c:pt>
                <c:pt idx="90">
                  <c:v>11.11111111111118</c:v>
                </c:pt>
                <c:pt idx="91">
                  <c:v>12.5000000000001</c:v>
                </c:pt>
                <c:pt idx="92">
                  <c:v>14.28571428571441</c:v>
                </c:pt>
                <c:pt idx="93">
                  <c:v>16.66666666666683</c:v>
                </c:pt>
                <c:pt idx="94">
                  <c:v>20.00000000000025</c:v>
                </c:pt>
                <c:pt idx="95">
                  <c:v>25.00000000000039</c:v>
                </c:pt>
                <c:pt idx="96">
                  <c:v>33.33333333333404</c:v>
                </c:pt>
                <c:pt idx="97">
                  <c:v>50.00000000000162</c:v>
                </c:pt>
                <c:pt idx="98">
                  <c:v>100.0000000000066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38453944"/>
        <c:axId val="-2138448488"/>
      </c:scatterChart>
      <c:valAx>
        <c:axId val="-2138453944"/>
        <c:scaling>
          <c:orientation val="minMax"/>
          <c:max val="1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Load Factor</a:t>
                </a:r>
              </a:p>
            </c:rich>
          </c:tx>
          <c:layout/>
          <c:overlay val="0"/>
        </c:title>
        <c:numFmt formatCode="0.00" sourceLinked="1"/>
        <c:majorTickMark val="none"/>
        <c:minorTickMark val="none"/>
        <c:tickLblPos val="nextTo"/>
        <c:crossAx val="-2138448488"/>
        <c:crosses val="autoZero"/>
        <c:crossBetween val="midCat"/>
      </c:valAx>
      <c:valAx>
        <c:axId val="-21384484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400"/>
                  <a:t>Average # of Probes</a:t>
                </a:r>
              </a:p>
            </c:rich>
          </c:tx>
          <c:layout>
            <c:manualLayout>
              <c:xMode val="edge"/>
              <c:yMode val="edge"/>
              <c:x val="0.0305555555555556"/>
              <c:y val="0.16671697287839"/>
            </c:manualLayout>
          </c:layout>
          <c:overlay val="0"/>
        </c:title>
        <c:numFmt formatCode="0.00" sourceLinked="1"/>
        <c:majorTickMark val="none"/>
        <c:minorTickMark val="none"/>
        <c:tickLblPos val="nextTo"/>
        <c:crossAx val="-213845394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68805578407177"/>
          <c:y val="0.296974350978405"/>
          <c:w val="0.178297880675363"/>
          <c:h val="0.471938878927263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Uniform Hashing</a:t>
            </a:r>
          </a:p>
        </c:rich>
      </c:tx>
      <c:layout>
        <c:manualLayout>
          <c:xMode val="edge"/>
          <c:yMode val="edge"/>
          <c:x val="0.325187445319335"/>
          <c:y val="0.0231481481481481"/>
        </c:manualLayout>
      </c:layout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'open addressing hash tables'!$F$2</c:f>
              <c:strCache>
                <c:ptCount val="1"/>
                <c:pt idx="0">
                  <c:v>uniform hashing found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'open addressing hash tables'!$A$3:$A$80</c:f>
              <c:numCache>
                <c:formatCode>0.00</c:formatCode>
                <c:ptCount val="78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0.07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</c:v>
                </c:pt>
                <c:pt idx="28">
                  <c:v>0.29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</c:v>
                </c:pt>
                <c:pt idx="55">
                  <c:v>0.56</c:v>
                </c:pt>
                <c:pt idx="56">
                  <c:v>0.57</c:v>
                </c:pt>
                <c:pt idx="57">
                  <c:v>0.58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</c:numCache>
            </c:numRef>
          </c:xVal>
          <c:yVal>
            <c:numRef>
              <c:f>'open addressing hash tables'!$F$3:$F$80</c:f>
              <c:numCache>
                <c:formatCode>0.00</c:formatCode>
                <c:ptCount val="78"/>
                <c:pt idx="0">
                  <c:v>1.005033585350151</c:v>
                </c:pt>
                <c:pt idx="1">
                  <c:v>1.010135365875974</c:v>
                </c:pt>
                <c:pt idx="2">
                  <c:v>1.015306916156955</c:v>
                </c:pt>
                <c:pt idx="3">
                  <c:v>1.02054986300638</c:v>
                </c:pt>
                <c:pt idx="4">
                  <c:v>1.02586588775101</c:v>
                </c:pt>
                <c:pt idx="5">
                  <c:v>1.031256728634791</c:v>
                </c:pt>
                <c:pt idx="6">
                  <c:v>1.036724183354794</c:v>
                </c:pt>
                <c:pt idx="7">
                  <c:v>1.042270111738137</c:v>
                </c:pt>
                <c:pt idx="8">
                  <c:v>1.047896438569347</c:v>
                </c:pt>
                <c:pt idx="9">
                  <c:v>1.053605156578264</c:v>
                </c:pt>
                <c:pt idx="10">
                  <c:v>1.05939832959956</c:v>
                </c:pt>
                <c:pt idx="11">
                  <c:v>1.065278095915708</c:v>
                </c:pt>
                <c:pt idx="12">
                  <c:v>1.071246671796212</c:v>
                </c:pt>
                <c:pt idx="13">
                  <c:v>1.077306355247026</c:v>
                </c:pt>
                <c:pt idx="14">
                  <c:v>1.083459529985166</c:v>
                </c:pt>
                <c:pt idx="15">
                  <c:v>1.089708669654861</c:v>
                </c:pt>
                <c:pt idx="16">
                  <c:v>1.096056342302903</c:v>
                </c:pt>
                <c:pt idx="17">
                  <c:v>1.102505215132434</c:v>
                </c:pt>
                <c:pt idx="18">
                  <c:v>1.109058059556067</c:v>
                </c:pt>
                <c:pt idx="19">
                  <c:v>1.11571775657105</c:v>
                </c:pt>
                <c:pt idx="20">
                  <c:v>1.122487302481285</c:v>
                </c:pt>
                <c:pt idx="21">
                  <c:v>1.12936981499318</c:v>
                </c:pt>
                <c:pt idx="22">
                  <c:v>1.136368539714816</c:v>
                </c:pt>
                <c:pt idx="23">
                  <c:v>1.143486857090668</c:v>
                </c:pt>
                <c:pt idx="24">
                  <c:v>1.150728289807123</c:v>
                </c:pt>
                <c:pt idx="25">
                  <c:v>1.158096510707391</c:v>
                </c:pt>
                <c:pt idx="26">
                  <c:v>1.165595351258148</c:v>
                </c:pt>
                <c:pt idx="27">
                  <c:v>1.173228810614414</c:v>
                </c:pt>
                <c:pt idx="28">
                  <c:v>1.18100106533371</c:v>
                </c:pt>
                <c:pt idx="29">
                  <c:v>1.188916479795774</c:v>
                </c:pt>
                <c:pt idx="30">
                  <c:v>1.196979617389781</c:v>
                </c:pt>
                <c:pt idx="31">
                  <c:v>1.205195252537451</c:v>
                </c:pt>
                <c:pt idx="32">
                  <c:v>1.213568383627652</c:v>
                </c:pt>
                <c:pt idx="33">
                  <c:v>1.222104246946076</c:v>
                </c:pt>
                <c:pt idx="34">
                  <c:v>1.230808331692727</c:v>
                </c:pt>
                <c:pt idx="35">
                  <c:v>1.239686396190054</c:v>
                </c:pt>
                <c:pt idx="36">
                  <c:v>1.248744485396104</c:v>
                </c:pt>
                <c:pt idx="37">
                  <c:v>1.257988949849999</c:v>
                </c:pt>
                <c:pt idx="38">
                  <c:v>1.267426466191744</c:v>
                </c:pt>
                <c:pt idx="39">
                  <c:v>1.277064059414976</c:v>
                </c:pt>
                <c:pt idx="40">
                  <c:v>1.286909127030175</c:v>
                </c:pt>
                <c:pt idx="41">
                  <c:v>1.296969465337314</c:v>
                </c:pt>
                <c:pt idx="42">
                  <c:v>1.307253298031491</c:v>
                </c:pt>
                <c:pt idx="43">
                  <c:v>1.31776930739305</c:v>
                </c:pt>
                <c:pt idx="44">
                  <c:v>1.328526668345823</c:v>
                </c:pt>
                <c:pt idx="45">
                  <c:v>1.33953508570395</c:v>
                </c:pt>
                <c:pt idx="46">
                  <c:v>1.350804834970148</c:v>
                </c:pt>
                <c:pt idx="47">
                  <c:v>1.362346807097217</c:v>
                </c:pt>
                <c:pt idx="48">
                  <c:v>1.374172557681154</c:v>
                </c:pt>
                <c:pt idx="49">
                  <c:v>1.386294361119891</c:v>
                </c:pt>
                <c:pt idx="50">
                  <c:v>1.39872527034797</c:v>
                </c:pt>
                <c:pt idx="51">
                  <c:v>1.41147918284654</c:v>
                </c:pt>
                <c:pt idx="52">
                  <c:v>1.424570913732138</c:v>
                </c:pt>
                <c:pt idx="53">
                  <c:v>1.438016276849994</c:v>
                </c:pt>
                <c:pt idx="54">
                  <c:v>1.451832174941403</c:v>
                </c:pt>
                <c:pt idx="55">
                  <c:v>1.466036700124697</c:v>
                </c:pt>
                <c:pt idx="56">
                  <c:v>1.480649246130753</c:v>
                </c:pt>
                <c:pt idx="57">
                  <c:v>1.495690633973661</c:v>
                </c:pt>
                <c:pt idx="58">
                  <c:v>1.511183253023362</c:v>
                </c:pt>
                <c:pt idx="59">
                  <c:v>1.52715121979026</c:v>
                </c:pt>
                <c:pt idx="60">
                  <c:v>1.543620557144991</c:v>
                </c:pt>
                <c:pt idx="61">
                  <c:v>1.5606193971963</c:v>
                </c:pt>
                <c:pt idx="62">
                  <c:v>1.578178211656932</c:v>
                </c:pt>
                <c:pt idx="63">
                  <c:v>1.596330074268721</c:v>
                </c:pt>
                <c:pt idx="64">
                  <c:v>1.615110960767197</c:v>
                </c:pt>
                <c:pt idx="65">
                  <c:v>1.634560092987773</c:v>
                </c:pt>
                <c:pt idx="66">
                  <c:v>1.654720335106883</c:v>
                </c:pt>
                <c:pt idx="67">
                  <c:v>1.675638651747596</c:v>
                </c:pt>
                <c:pt idx="68">
                  <c:v>1.697366639859342</c:v>
                </c:pt>
                <c:pt idx="69">
                  <c:v>1.719961149037052</c:v>
                </c:pt>
                <c:pt idx="70">
                  <c:v>1.743485008452983</c:v>
                </c:pt>
                <c:pt idx="71">
                  <c:v>1.768007883073456</c:v>
                </c:pt>
                <c:pt idx="72">
                  <c:v>1.79360728764899</c:v>
                </c:pt>
                <c:pt idx="73">
                  <c:v>1.820369794549473</c:v>
                </c:pt>
                <c:pt idx="74">
                  <c:v>1.84839248149319</c:v>
                </c:pt>
                <c:pt idx="75">
                  <c:v>1.877784678473878</c:v>
                </c:pt>
                <c:pt idx="76">
                  <c:v>1.90867009098564</c:v>
                </c:pt>
                <c:pt idx="77">
                  <c:v>1.941189400807406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'open addressing hash tables'!$G$2</c:f>
              <c:strCache>
                <c:ptCount val="1"/>
                <c:pt idx="0">
                  <c:v>uniform hashing not found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'open addressing hash tables'!$A$3:$A$80</c:f>
              <c:numCache>
                <c:formatCode>0.00</c:formatCode>
                <c:ptCount val="78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0.07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</c:v>
                </c:pt>
                <c:pt idx="28">
                  <c:v>0.29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</c:v>
                </c:pt>
                <c:pt idx="55">
                  <c:v>0.56</c:v>
                </c:pt>
                <c:pt idx="56">
                  <c:v>0.57</c:v>
                </c:pt>
                <c:pt idx="57">
                  <c:v>0.58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</c:numCache>
            </c:numRef>
          </c:xVal>
          <c:yVal>
            <c:numRef>
              <c:f>'open addressing hash tables'!$G$3:$G$80</c:f>
              <c:numCache>
                <c:formatCode>0.00</c:formatCode>
                <c:ptCount val="78"/>
                <c:pt idx="0">
                  <c:v>1.01010101010101</c:v>
                </c:pt>
                <c:pt idx="1">
                  <c:v>1.020408163265306</c:v>
                </c:pt>
                <c:pt idx="2">
                  <c:v>1.030927835051546</c:v>
                </c:pt>
                <c:pt idx="3">
                  <c:v>1.041666666666667</c:v>
                </c:pt>
                <c:pt idx="4">
                  <c:v>1.052631578947368</c:v>
                </c:pt>
                <c:pt idx="5">
                  <c:v>1.063829787234043</c:v>
                </c:pt>
                <c:pt idx="6">
                  <c:v>1.075268817204301</c:v>
                </c:pt>
                <c:pt idx="7">
                  <c:v>1.08695652173913</c:v>
                </c:pt>
                <c:pt idx="8">
                  <c:v>1.098901098901099</c:v>
                </c:pt>
                <c:pt idx="9">
                  <c:v>1.111111111111111</c:v>
                </c:pt>
                <c:pt idx="10">
                  <c:v>1.123595505617978</c:v>
                </c:pt>
                <c:pt idx="11">
                  <c:v>1.136363636363636</c:v>
                </c:pt>
                <c:pt idx="12">
                  <c:v>1.149425287356322</c:v>
                </c:pt>
                <c:pt idx="13">
                  <c:v>1.162790697674418</c:v>
                </c:pt>
                <c:pt idx="14">
                  <c:v>1.176470588235294</c:v>
                </c:pt>
                <c:pt idx="15">
                  <c:v>1.19047619047619</c:v>
                </c:pt>
                <c:pt idx="16">
                  <c:v>1.204819277108434</c:v>
                </c:pt>
                <c:pt idx="17">
                  <c:v>1.219512195121951</c:v>
                </c:pt>
                <c:pt idx="18">
                  <c:v>1.234567901234568</c:v>
                </c:pt>
                <c:pt idx="19">
                  <c:v>1.25</c:v>
                </c:pt>
                <c:pt idx="20">
                  <c:v>1.265822784810127</c:v>
                </c:pt>
                <c:pt idx="21">
                  <c:v>1.282051282051282</c:v>
                </c:pt>
                <c:pt idx="22">
                  <c:v>1.298701298701299</c:v>
                </c:pt>
                <c:pt idx="23">
                  <c:v>1.315789473684211</c:v>
                </c:pt>
                <c:pt idx="24">
                  <c:v>1.333333333333333</c:v>
                </c:pt>
                <c:pt idx="25">
                  <c:v>1.351351351351351</c:v>
                </c:pt>
                <c:pt idx="26">
                  <c:v>1.36986301369863</c:v>
                </c:pt>
                <c:pt idx="27">
                  <c:v>1.38888888888889</c:v>
                </c:pt>
                <c:pt idx="28">
                  <c:v>1.408450704225352</c:v>
                </c:pt>
                <c:pt idx="29">
                  <c:v>1.42857142857143</c:v>
                </c:pt>
                <c:pt idx="30">
                  <c:v>1.449275362318841</c:v>
                </c:pt>
                <c:pt idx="31">
                  <c:v>1.470588235294118</c:v>
                </c:pt>
                <c:pt idx="32">
                  <c:v>1.492537313432836</c:v>
                </c:pt>
                <c:pt idx="33">
                  <c:v>1.515151515151515</c:v>
                </c:pt>
                <c:pt idx="34">
                  <c:v>1.53846153846154</c:v>
                </c:pt>
                <c:pt idx="35">
                  <c:v>1.5625</c:v>
                </c:pt>
                <c:pt idx="36">
                  <c:v>1.587301587301588</c:v>
                </c:pt>
                <c:pt idx="37">
                  <c:v>1.612903225806452</c:v>
                </c:pt>
                <c:pt idx="38">
                  <c:v>1.639344262295082</c:v>
                </c:pt>
                <c:pt idx="39">
                  <c:v>1.666666666666667</c:v>
                </c:pt>
                <c:pt idx="40">
                  <c:v>1.694915254237288</c:v>
                </c:pt>
                <c:pt idx="41">
                  <c:v>1.724137931034483</c:v>
                </c:pt>
                <c:pt idx="42">
                  <c:v>1.754385964912281</c:v>
                </c:pt>
                <c:pt idx="43">
                  <c:v>1.785714285714286</c:v>
                </c:pt>
                <c:pt idx="44">
                  <c:v>1.81818181818182</c:v>
                </c:pt>
                <c:pt idx="45">
                  <c:v>1.851851851851852</c:v>
                </c:pt>
                <c:pt idx="46">
                  <c:v>1.886792452830189</c:v>
                </c:pt>
                <c:pt idx="47">
                  <c:v>1.923076923076924</c:v>
                </c:pt>
                <c:pt idx="48">
                  <c:v>1.960784313725491</c:v>
                </c:pt>
                <c:pt idx="49">
                  <c:v>2.000000000000001</c:v>
                </c:pt>
                <c:pt idx="50">
                  <c:v>2.040816326530613</c:v>
                </c:pt>
                <c:pt idx="51">
                  <c:v>2.083333333333334</c:v>
                </c:pt>
                <c:pt idx="52">
                  <c:v>2.127659574468086</c:v>
                </c:pt>
                <c:pt idx="53">
                  <c:v>2.173913043478262</c:v>
                </c:pt>
                <c:pt idx="54">
                  <c:v>2.222222222222224</c:v>
                </c:pt>
                <c:pt idx="55">
                  <c:v>2.272727272727274</c:v>
                </c:pt>
                <c:pt idx="56">
                  <c:v>2.325581395348839</c:v>
                </c:pt>
                <c:pt idx="57">
                  <c:v>2.380952380952383</c:v>
                </c:pt>
                <c:pt idx="58">
                  <c:v>2.439024390243904</c:v>
                </c:pt>
                <c:pt idx="59">
                  <c:v>2.500000000000002</c:v>
                </c:pt>
                <c:pt idx="60">
                  <c:v>2.564102564102566</c:v>
                </c:pt>
                <c:pt idx="61">
                  <c:v>2.631578947368423</c:v>
                </c:pt>
                <c:pt idx="62">
                  <c:v>2.702702702702705</c:v>
                </c:pt>
                <c:pt idx="63">
                  <c:v>2.77777777777778</c:v>
                </c:pt>
                <c:pt idx="64">
                  <c:v>2.85714285714286</c:v>
                </c:pt>
                <c:pt idx="65">
                  <c:v>2.941176470588239</c:v>
                </c:pt>
                <c:pt idx="66">
                  <c:v>3.030303030303034</c:v>
                </c:pt>
                <c:pt idx="67">
                  <c:v>3.125000000000004</c:v>
                </c:pt>
                <c:pt idx="68">
                  <c:v>3.225806451612907</c:v>
                </c:pt>
                <c:pt idx="69">
                  <c:v>3.333333333333338</c:v>
                </c:pt>
                <c:pt idx="70">
                  <c:v>3.44827586206897</c:v>
                </c:pt>
                <c:pt idx="71">
                  <c:v>3.571428571428577</c:v>
                </c:pt>
                <c:pt idx="72">
                  <c:v>3.703703703703709</c:v>
                </c:pt>
                <c:pt idx="73">
                  <c:v>3.846153846153852</c:v>
                </c:pt>
                <c:pt idx="74">
                  <c:v>4.000000000000007</c:v>
                </c:pt>
                <c:pt idx="75">
                  <c:v>4.166666666666675</c:v>
                </c:pt>
                <c:pt idx="76">
                  <c:v>4.347826086956529</c:v>
                </c:pt>
                <c:pt idx="77">
                  <c:v>4.545454545454555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40567816"/>
        <c:axId val="-2140562360"/>
      </c:scatterChart>
      <c:valAx>
        <c:axId val="-21405678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Load Factor</a:t>
                </a:r>
              </a:p>
            </c:rich>
          </c:tx>
          <c:layout/>
          <c:overlay val="0"/>
        </c:title>
        <c:numFmt formatCode="0.00" sourceLinked="1"/>
        <c:majorTickMark val="none"/>
        <c:minorTickMark val="none"/>
        <c:tickLblPos val="nextTo"/>
        <c:crossAx val="-2140562360"/>
        <c:crosses val="autoZero"/>
        <c:crossBetween val="midCat"/>
      </c:valAx>
      <c:valAx>
        <c:axId val="-21405623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400"/>
                  <a:t>Average # of Probes</a:t>
                </a:r>
              </a:p>
            </c:rich>
          </c:tx>
          <c:layout>
            <c:manualLayout>
              <c:xMode val="edge"/>
              <c:yMode val="edge"/>
              <c:x val="0.0305555555555556"/>
              <c:y val="0.16671697287839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crossAx val="-214056781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68805555555557"/>
          <c:y val="0.267271380681375"/>
          <c:w val="0.215611313511184"/>
          <c:h val="0.471938878927263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Linear Probing</a:t>
            </a:r>
          </a:p>
        </c:rich>
      </c:tx>
      <c:layout>
        <c:manualLayout>
          <c:xMode val="edge"/>
          <c:yMode val="edge"/>
          <c:x val="0.325187445319335"/>
          <c:y val="0.0231481481481481"/>
        </c:manualLayout>
      </c:layout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'open addressing hash tables'!$D$2</c:f>
              <c:strCache>
                <c:ptCount val="1"/>
                <c:pt idx="0">
                  <c:v>linear probing found</c:v>
                </c:pt>
              </c:strCache>
            </c:strRef>
          </c:tx>
          <c:spPr>
            <a:ln>
              <a:solidFill>
                <a:srgbClr val="76B93D"/>
              </a:solidFill>
            </a:ln>
          </c:spPr>
          <c:marker>
            <c:symbol val="none"/>
          </c:marker>
          <c:xVal>
            <c:numRef>
              <c:f>'open addressing hash tables'!$A$3:$A$101</c:f>
              <c:numCache>
                <c:formatCode>0.00</c:formatCode>
                <c:ptCount val="99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0.07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</c:v>
                </c:pt>
                <c:pt idx="28">
                  <c:v>0.29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</c:v>
                </c:pt>
                <c:pt idx="55">
                  <c:v>0.56</c:v>
                </c:pt>
                <c:pt idx="56">
                  <c:v>0.57</c:v>
                </c:pt>
                <c:pt idx="57">
                  <c:v>0.58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  <c:pt idx="83">
                  <c:v>0.84</c:v>
                </c:pt>
                <c:pt idx="84">
                  <c:v>0.85</c:v>
                </c:pt>
                <c:pt idx="85">
                  <c:v>0.86</c:v>
                </c:pt>
                <c:pt idx="86">
                  <c:v>0.87</c:v>
                </c:pt>
                <c:pt idx="87">
                  <c:v>0.88</c:v>
                </c:pt>
                <c:pt idx="88">
                  <c:v>0.89</c:v>
                </c:pt>
                <c:pt idx="89">
                  <c:v>0.900000000000001</c:v>
                </c:pt>
                <c:pt idx="90">
                  <c:v>0.910000000000001</c:v>
                </c:pt>
                <c:pt idx="91">
                  <c:v>0.920000000000001</c:v>
                </c:pt>
                <c:pt idx="92">
                  <c:v>0.930000000000001</c:v>
                </c:pt>
                <c:pt idx="93">
                  <c:v>0.940000000000001</c:v>
                </c:pt>
                <c:pt idx="94">
                  <c:v>0.950000000000001</c:v>
                </c:pt>
                <c:pt idx="95">
                  <c:v>0.960000000000001</c:v>
                </c:pt>
                <c:pt idx="96">
                  <c:v>0.970000000000001</c:v>
                </c:pt>
                <c:pt idx="97">
                  <c:v>0.980000000000001</c:v>
                </c:pt>
                <c:pt idx="98">
                  <c:v>0.990000000000001</c:v>
                </c:pt>
              </c:numCache>
            </c:numRef>
          </c:xVal>
          <c:yVal>
            <c:numRef>
              <c:f>'open addressing hash tables'!$D$3:$D$101</c:f>
              <c:numCache>
                <c:formatCode>0.00</c:formatCode>
                <c:ptCount val="99"/>
                <c:pt idx="0">
                  <c:v>1.005050505050505</c:v>
                </c:pt>
                <c:pt idx="1">
                  <c:v>1.010204081632653</c:v>
                </c:pt>
                <c:pt idx="2">
                  <c:v>1.015463917525773</c:v>
                </c:pt>
                <c:pt idx="3">
                  <c:v>1.020833333333333</c:v>
                </c:pt>
                <c:pt idx="4">
                  <c:v>1.026315789473684</c:v>
                </c:pt>
                <c:pt idx="5">
                  <c:v>1.031914893617021</c:v>
                </c:pt>
                <c:pt idx="6">
                  <c:v>1.03763440860215</c:v>
                </c:pt>
                <c:pt idx="7">
                  <c:v>1.043478260869565</c:v>
                </c:pt>
                <c:pt idx="8">
                  <c:v>1.04945054945055</c:v>
                </c:pt>
                <c:pt idx="9">
                  <c:v>1.055555555555556</c:v>
                </c:pt>
                <c:pt idx="10">
                  <c:v>1.061797752808989</c:v>
                </c:pt>
                <c:pt idx="11">
                  <c:v>1.068181818181818</c:v>
                </c:pt>
                <c:pt idx="12">
                  <c:v>1.074712643678161</c:v>
                </c:pt>
                <c:pt idx="13">
                  <c:v>1.081395348837209</c:v>
                </c:pt>
                <c:pt idx="14">
                  <c:v>1.088235294117647</c:v>
                </c:pt>
                <c:pt idx="15">
                  <c:v>1.095238095238095</c:v>
                </c:pt>
                <c:pt idx="16">
                  <c:v>1.102409638554217</c:v>
                </c:pt>
                <c:pt idx="17">
                  <c:v>1.109756097560976</c:v>
                </c:pt>
                <c:pt idx="18">
                  <c:v>1.117283950617284</c:v>
                </c:pt>
                <c:pt idx="19">
                  <c:v>1.125</c:v>
                </c:pt>
                <c:pt idx="20">
                  <c:v>1.132911392405063</c:v>
                </c:pt>
                <c:pt idx="21">
                  <c:v>1.141025641025641</c:v>
                </c:pt>
                <c:pt idx="22">
                  <c:v>1.14935064935065</c:v>
                </c:pt>
                <c:pt idx="23">
                  <c:v>1.157894736842105</c:v>
                </c:pt>
                <c:pt idx="24">
                  <c:v>1.166666666666666</c:v>
                </c:pt>
                <c:pt idx="25">
                  <c:v>1.175675675675676</c:v>
                </c:pt>
                <c:pt idx="26">
                  <c:v>1.184931506849315</c:v>
                </c:pt>
                <c:pt idx="27">
                  <c:v>1.194444444444444</c:v>
                </c:pt>
                <c:pt idx="28">
                  <c:v>1.204225352112676</c:v>
                </c:pt>
                <c:pt idx="29">
                  <c:v>1.214285714285714</c:v>
                </c:pt>
                <c:pt idx="30">
                  <c:v>1.22463768115942</c:v>
                </c:pt>
                <c:pt idx="31">
                  <c:v>1.235294117647059</c:v>
                </c:pt>
                <c:pt idx="32">
                  <c:v>1.246268656716418</c:v>
                </c:pt>
                <c:pt idx="33">
                  <c:v>1.257575757575758</c:v>
                </c:pt>
                <c:pt idx="34">
                  <c:v>1.26923076923077</c:v>
                </c:pt>
                <c:pt idx="35">
                  <c:v>1.28125</c:v>
                </c:pt>
                <c:pt idx="36">
                  <c:v>1.293650793650794</c:v>
                </c:pt>
                <c:pt idx="37">
                  <c:v>1.306451612903226</c:v>
                </c:pt>
                <c:pt idx="38">
                  <c:v>1.319672131147541</c:v>
                </c:pt>
                <c:pt idx="39">
                  <c:v>1.333333333333333</c:v>
                </c:pt>
                <c:pt idx="40">
                  <c:v>1.347457627118644</c:v>
                </c:pt>
                <c:pt idx="41">
                  <c:v>1.362068965517241</c:v>
                </c:pt>
                <c:pt idx="42">
                  <c:v>1.377192982456141</c:v>
                </c:pt>
                <c:pt idx="43">
                  <c:v>1.392857142857143</c:v>
                </c:pt>
                <c:pt idx="44">
                  <c:v>1.409090909090909</c:v>
                </c:pt>
                <c:pt idx="45">
                  <c:v>1.425925925925926</c:v>
                </c:pt>
                <c:pt idx="46">
                  <c:v>1.443396226415095</c:v>
                </c:pt>
                <c:pt idx="47">
                  <c:v>1.461538461538462</c:v>
                </c:pt>
                <c:pt idx="48">
                  <c:v>1.480392156862746</c:v>
                </c:pt>
                <c:pt idx="49">
                  <c:v>1.5</c:v>
                </c:pt>
                <c:pt idx="50">
                  <c:v>1.520408163265307</c:v>
                </c:pt>
                <c:pt idx="51">
                  <c:v>1.541666666666667</c:v>
                </c:pt>
                <c:pt idx="52">
                  <c:v>1.563829787234043</c:v>
                </c:pt>
                <c:pt idx="53">
                  <c:v>1.586956521739131</c:v>
                </c:pt>
                <c:pt idx="54">
                  <c:v>1.611111111111112</c:v>
                </c:pt>
                <c:pt idx="55">
                  <c:v>1.636363636363637</c:v>
                </c:pt>
                <c:pt idx="56">
                  <c:v>1.662790697674417</c:v>
                </c:pt>
                <c:pt idx="57">
                  <c:v>1.690476190476191</c:v>
                </c:pt>
                <c:pt idx="58">
                  <c:v>1.719512195121952</c:v>
                </c:pt>
                <c:pt idx="59">
                  <c:v>1.750000000000001</c:v>
                </c:pt>
                <c:pt idx="60">
                  <c:v>1.782051282051283</c:v>
                </c:pt>
                <c:pt idx="61">
                  <c:v>1.815789473684212</c:v>
                </c:pt>
                <c:pt idx="62">
                  <c:v>1.851351351351353</c:v>
                </c:pt>
                <c:pt idx="63">
                  <c:v>1.88888888888889</c:v>
                </c:pt>
                <c:pt idx="64">
                  <c:v>1.92857142857143</c:v>
                </c:pt>
                <c:pt idx="65">
                  <c:v>1.970588235294119</c:v>
                </c:pt>
                <c:pt idx="66">
                  <c:v>2.015151515151517</c:v>
                </c:pt>
                <c:pt idx="67">
                  <c:v>2.062500000000002</c:v>
                </c:pt>
                <c:pt idx="68">
                  <c:v>2.112903225806454</c:v>
                </c:pt>
                <c:pt idx="69">
                  <c:v>2.166666666666669</c:v>
                </c:pt>
                <c:pt idx="70">
                  <c:v>2.224137931034485</c:v>
                </c:pt>
                <c:pt idx="71">
                  <c:v>2.285714285714288</c:v>
                </c:pt>
                <c:pt idx="72">
                  <c:v>2.351851851851855</c:v>
                </c:pt>
                <c:pt idx="73">
                  <c:v>2.423076923076926</c:v>
                </c:pt>
                <c:pt idx="74">
                  <c:v>2.500000000000004</c:v>
                </c:pt>
                <c:pt idx="75">
                  <c:v>2.583333333333337</c:v>
                </c:pt>
                <c:pt idx="76">
                  <c:v>2.673913043478265</c:v>
                </c:pt>
                <c:pt idx="77">
                  <c:v>2.772727272727277</c:v>
                </c:pt>
                <c:pt idx="78">
                  <c:v>2.880952380952386</c:v>
                </c:pt>
                <c:pt idx="79">
                  <c:v>3.000000000000006</c:v>
                </c:pt>
                <c:pt idx="80">
                  <c:v>3.131578947368428</c:v>
                </c:pt>
                <c:pt idx="81">
                  <c:v>3.277777777777785</c:v>
                </c:pt>
                <c:pt idx="82">
                  <c:v>3.441176470588243</c:v>
                </c:pt>
                <c:pt idx="83">
                  <c:v>3.62500000000001</c:v>
                </c:pt>
                <c:pt idx="84">
                  <c:v>3.833333333333345</c:v>
                </c:pt>
                <c:pt idx="85">
                  <c:v>4.071428571428585</c:v>
                </c:pt>
                <c:pt idx="86">
                  <c:v>4.346153846153863</c:v>
                </c:pt>
                <c:pt idx="87">
                  <c:v>4.666666666666686</c:v>
                </c:pt>
                <c:pt idx="88">
                  <c:v>5.045454545454569</c:v>
                </c:pt>
                <c:pt idx="89">
                  <c:v>5.50000000000003</c:v>
                </c:pt>
                <c:pt idx="90">
                  <c:v>6.055555555555584</c:v>
                </c:pt>
                <c:pt idx="91">
                  <c:v>6.750000000000046</c:v>
                </c:pt>
                <c:pt idx="92">
                  <c:v>7.6428571428572</c:v>
                </c:pt>
                <c:pt idx="93">
                  <c:v>8.83333333333342</c:v>
                </c:pt>
                <c:pt idx="94">
                  <c:v>10.50000000000012</c:v>
                </c:pt>
                <c:pt idx="95">
                  <c:v>13.0000000000002</c:v>
                </c:pt>
                <c:pt idx="96">
                  <c:v>17.16666666666702</c:v>
                </c:pt>
                <c:pt idx="97">
                  <c:v>25.50000000000081</c:v>
                </c:pt>
                <c:pt idx="98">
                  <c:v>50.50000000000329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'open addressing hash tables'!$E$2</c:f>
              <c:strCache>
                <c:ptCount val="1"/>
                <c:pt idx="0">
                  <c:v>linear probing not found</c:v>
                </c:pt>
              </c:strCache>
            </c:strRef>
          </c:tx>
          <c:spPr>
            <a:ln>
              <a:solidFill>
                <a:srgbClr val="950097"/>
              </a:solidFill>
            </a:ln>
          </c:spPr>
          <c:marker>
            <c:symbol val="none"/>
          </c:marker>
          <c:xVal>
            <c:numRef>
              <c:f>'open addressing hash tables'!$A$3:$A$98</c:f>
              <c:numCache>
                <c:formatCode>0.00</c:formatCode>
                <c:ptCount val="96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0.07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</c:v>
                </c:pt>
                <c:pt idx="28">
                  <c:v>0.29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</c:v>
                </c:pt>
                <c:pt idx="55">
                  <c:v>0.56</c:v>
                </c:pt>
                <c:pt idx="56">
                  <c:v>0.57</c:v>
                </c:pt>
                <c:pt idx="57">
                  <c:v>0.58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  <c:pt idx="83">
                  <c:v>0.84</c:v>
                </c:pt>
                <c:pt idx="84">
                  <c:v>0.85</c:v>
                </c:pt>
                <c:pt idx="85">
                  <c:v>0.86</c:v>
                </c:pt>
                <c:pt idx="86">
                  <c:v>0.87</c:v>
                </c:pt>
                <c:pt idx="87">
                  <c:v>0.88</c:v>
                </c:pt>
                <c:pt idx="88">
                  <c:v>0.89</c:v>
                </c:pt>
                <c:pt idx="89">
                  <c:v>0.900000000000001</c:v>
                </c:pt>
                <c:pt idx="90">
                  <c:v>0.910000000000001</c:v>
                </c:pt>
                <c:pt idx="91">
                  <c:v>0.920000000000001</c:v>
                </c:pt>
                <c:pt idx="92">
                  <c:v>0.930000000000001</c:v>
                </c:pt>
                <c:pt idx="93">
                  <c:v>0.940000000000001</c:v>
                </c:pt>
                <c:pt idx="94">
                  <c:v>0.950000000000001</c:v>
                </c:pt>
                <c:pt idx="95">
                  <c:v>0.960000000000001</c:v>
                </c:pt>
              </c:numCache>
            </c:numRef>
          </c:xVal>
          <c:yVal>
            <c:numRef>
              <c:f>'open addressing hash tables'!$E$3:$E$98</c:f>
              <c:numCache>
                <c:formatCode>0.00</c:formatCode>
                <c:ptCount val="96"/>
                <c:pt idx="0">
                  <c:v>1.01015202530354</c:v>
                </c:pt>
                <c:pt idx="1">
                  <c:v>1.020616409829238</c:v>
                </c:pt>
                <c:pt idx="2">
                  <c:v>1.031406100542034</c:v>
                </c:pt>
                <c:pt idx="3">
                  <c:v>1.042534722222222</c:v>
                </c:pt>
                <c:pt idx="4">
                  <c:v>1.054016620498615</c:v>
                </c:pt>
                <c:pt idx="5">
                  <c:v>1.065866908103214</c:v>
                </c:pt>
                <c:pt idx="6">
                  <c:v>1.078101514625968</c:v>
                </c:pt>
                <c:pt idx="7">
                  <c:v>1.090737240075614</c:v>
                </c:pt>
                <c:pt idx="8">
                  <c:v>1.103791812583021</c:v>
                </c:pt>
                <c:pt idx="9">
                  <c:v>1.117283950617284</c:v>
                </c:pt>
                <c:pt idx="10">
                  <c:v>1.131233430122459</c:v>
                </c:pt>
                <c:pt idx="11">
                  <c:v>1.145661157024793</c:v>
                </c:pt>
                <c:pt idx="12">
                  <c:v>1.160589245607082</c:v>
                </c:pt>
                <c:pt idx="13">
                  <c:v>1.176041103299081</c:v>
                </c:pt>
                <c:pt idx="14">
                  <c:v>1.19204152249135</c:v>
                </c:pt>
                <c:pt idx="15">
                  <c:v>1.208616780045352</c:v>
                </c:pt>
                <c:pt idx="16">
                  <c:v>1.225794745246044</c:v>
                </c:pt>
                <c:pt idx="17">
                  <c:v>1.24360499702558</c:v>
                </c:pt>
                <c:pt idx="18">
                  <c:v>1.262078951379363</c:v>
                </c:pt>
                <c:pt idx="19">
                  <c:v>1.28125</c:v>
                </c:pt>
                <c:pt idx="20">
                  <c:v>1.301153661272232</c:v>
                </c:pt>
                <c:pt idx="21">
                  <c:v>1.321827744904668</c:v>
                </c:pt>
                <c:pt idx="22">
                  <c:v>1.34331253162422</c:v>
                </c:pt>
                <c:pt idx="23">
                  <c:v>1.365650969529086</c:v>
                </c:pt>
                <c:pt idx="24">
                  <c:v>1.38888888888889</c:v>
                </c:pt>
                <c:pt idx="25">
                  <c:v>1.413075237399562</c:v>
                </c:pt>
                <c:pt idx="26">
                  <c:v>1.438262338149747</c:v>
                </c:pt>
                <c:pt idx="27">
                  <c:v>1.464506172839506</c:v>
                </c:pt>
                <c:pt idx="28">
                  <c:v>1.491866693116445</c:v>
                </c:pt>
                <c:pt idx="29">
                  <c:v>1.520408163265306</c:v>
                </c:pt>
                <c:pt idx="30">
                  <c:v>1.550199537912204</c:v>
                </c:pt>
                <c:pt idx="31">
                  <c:v>1.581314878892734</c:v>
                </c:pt>
                <c:pt idx="32">
                  <c:v>1.613833815994654</c:v>
                </c:pt>
                <c:pt idx="33">
                  <c:v>1.647842056932966</c:v>
                </c:pt>
                <c:pt idx="34">
                  <c:v>1.683431952662722</c:v>
                </c:pt>
                <c:pt idx="35">
                  <c:v>1.720703125</c:v>
                </c:pt>
                <c:pt idx="36">
                  <c:v>1.75976316452507</c:v>
                </c:pt>
                <c:pt idx="37">
                  <c:v>1.800728407908429</c:v>
                </c:pt>
                <c:pt idx="38">
                  <c:v>1.843724805159904</c:v>
                </c:pt>
                <c:pt idx="39">
                  <c:v>1.88888888888889</c:v>
                </c:pt>
                <c:pt idx="40">
                  <c:v>1.936368859523126</c:v>
                </c:pt>
                <c:pt idx="41">
                  <c:v>1.986325802615934</c:v>
                </c:pt>
                <c:pt idx="42">
                  <c:v>2.038935056940598</c:v>
                </c:pt>
                <c:pt idx="43">
                  <c:v>2.094387755102041</c:v>
                </c:pt>
                <c:pt idx="44">
                  <c:v>2.152892561983472</c:v>
                </c:pt>
                <c:pt idx="45">
                  <c:v>2.214677640603568</c:v>
                </c:pt>
                <c:pt idx="46">
                  <c:v>2.279992880028481</c:v>
                </c:pt>
                <c:pt idx="47">
                  <c:v>2.349112426035504</c:v>
                </c:pt>
                <c:pt idx="48">
                  <c:v>2.422337562475973</c:v>
                </c:pt>
                <c:pt idx="49">
                  <c:v>2.500000000000002</c:v>
                </c:pt>
                <c:pt idx="50">
                  <c:v>2.582465639316953</c:v>
                </c:pt>
                <c:pt idx="51">
                  <c:v>2.670138888888891</c:v>
                </c:pt>
                <c:pt idx="52">
                  <c:v>2.76346763241286</c:v>
                </c:pt>
                <c:pt idx="53">
                  <c:v>2.86294896030246</c:v>
                </c:pt>
                <c:pt idx="54">
                  <c:v>2.96913580246914</c:v>
                </c:pt>
                <c:pt idx="55">
                  <c:v>3.082644628099177</c:v>
                </c:pt>
                <c:pt idx="56">
                  <c:v>3.204164413196326</c:v>
                </c:pt>
                <c:pt idx="57">
                  <c:v>3.334467120181408</c:v>
                </c:pt>
                <c:pt idx="58">
                  <c:v>3.474419988102325</c:v>
                </c:pt>
                <c:pt idx="59">
                  <c:v>3.625000000000005</c:v>
                </c:pt>
                <c:pt idx="60">
                  <c:v>3.787310979618677</c:v>
                </c:pt>
                <c:pt idx="61">
                  <c:v>3.96260387811635</c:v>
                </c:pt>
                <c:pt idx="62">
                  <c:v>4.152300949598246</c:v>
                </c:pt>
                <c:pt idx="63">
                  <c:v>4.358024691358032</c:v>
                </c:pt>
                <c:pt idx="64">
                  <c:v>4.581632653061232</c:v>
                </c:pt>
                <c:pt idx="65">
                  <c:v>4.825259515570941</c:v>
                </c:pt>
                <c:pt idx="66">
                  <c:v>5.091368227731877</c:v>
                </c:pt>
                <c:pt idx="67">
                  <c:v>5.382812500000006</c:v>
                </c:pt>
                <c:pt idx="68">
                  <c:v>5.702913631633728</c:v>
                </c:pt>
                <c:pt idx="69">
                  <c:v>6.055555555555565</c:v>
                </c:pt>
                <c:pt idx="70">
                  <c:v>6.44530321046375</c:v>
                </c:pt>
                <c:pt idx="71">
                  <c:v>6.87755102040818</c:v>
                </c:pt>
                <c:pt idx="72">
                  <c:v>7.358710562414283</c:v>
                </c:pt>
                <c:pt idx="73">
                  <c:v>7.89644970414204</c:v>
                </c:pt>
                <c:pt idx="74">
                  <c:v>8.500000000000028</c:v>
                </c:pt>
                <c:pt idx="75">
                  <c:v>9.180555555555587</c:v>
                </c:pt>
                <c:pt idx="76">
                  <c:v>9.95179584120987</c:v>
                </c:pt>
                <c:pt idx="77">
                  <c:v>10.83057851239674</c:v>
                </c:pt>
                <c:pt idx="78">
                  <c:v>11.83786848072567</c:v>
                </c:pt>
                <c:pt idx="79">
                  <c:v>13.00000000000006</c:v>
                </c:pt>
                <c:pt idx="80">
                  <c:v>14.35041551246545</c:v>
                </c:pt>
                <c:pt idx="81">
                  <c:v>15.93209876543219</c:v>
                </c:pt>
                <c:pt idx="82">
                  <c:v>17.80103806228384</c:v>
                </c:pt>
                <c:pt idx="83">
                  <c:v>20.03125000000013</c:v>
                </c:pt>
                <c:pt idx="84">
                  <c:v>22.72222222222233</c:v>
                </c:pt>
                <c:pt idx="85">
                  <c:v>26.01020408163285</c:v>
                </c:pt>
                <c:pt idx="86">
                  <c:v>30.08579881656826</c:v>
                </c:pt>
                <c:pt idx="87">
                  <c:v>35.22222222222254</c:v>
                </c:pt>
                <c:pt idx="88">
                  <c:v>41.8223140495872</c:v>
                </c:pt>
                <c:pt idx="89">
                  <c:v>50.50000000000058</c:v>
                </c:pt>
                <c:pt idx="90">
                  <c:v>62.2283950617292</c:v>
                </c:pt>
                <c:pt idx="91">
                  <c:v>78.62500000000107</c:v>
                </c:pt>
                <c:pt idx="92">
                  <c:v>102.5408163265324</c:v>
                </c:pt>
                <c:pt idx="93">
                  <c:v>139.3888888888917</c:v>
                </c:pt>
                <c:pt idx="94">
                  <c:v>200.500000000005</c:v>
                </c:pt>
                <c:pt idx="95">
                  <c:v>313.0000000000097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39535128"/>
        <c:axId val="-2139529656"/>
      </c:scatterChart>
      <c:valAx>
        <c:axId val="-2139535128"/>
        <c:scaling>
          <c:orientation val="minMax"/>
          <c:max val="1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Load Factor</a:t>
                </a:r>
              </a:p>
            </c:rich>
          </c:tx>
          <c:layout/>
          <c:overlay val="0"/>
        </c:title>
        <c:numFmt formatCode="0.00" sourceLinked="1"/>
        <c:majorTickMark val="none"/>
        <c:minorTickMark val="none"/>
        <c:tickLblPos val="nextTo"/>
        <c:crossAx val="-2139529656"/>
        <c:crosses val="autoZero"/>
        <c:crossBetween val="midCat"/>
      </c:valAx>
      <c:valAx>
        <c:axId val="-21395296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400"/>
                  <a:t>Average # of Probes</a:t>
                </a:r>
              </a:p>
            </c:rich>
          </c:tx>
          <c:layout>
            <c:manualLayout>
              <c:xMode val="edge"/>
              <c:yMode val="edge"/>
              <c:x val="0.0305555555555556"/>
              <c:y val="0.16671697287839"/>
            </c:manualLayout>
          </c:layout>
          <c:overlay val="0"/>
        </c:title>
        <c:numFmt formatCode="0.00" sourceLinked="1"/>
        <c:majorTickMark val="none"/>
        <c:minorTickMark val="none"/>
        <c:tickLblPos val="nextTo"/>
        <c:crossAx val="-213953512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46692526456306"/>
          <c:y val="0.30192484602791"/>
          <c:w val="0.212199500860918"/>
          <c:h val="0.322603102829968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7/24/15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7726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598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084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825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39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341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lambda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5020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lambda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7712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lambda/2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53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260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3292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7936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869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9255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3840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701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larger tables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482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8768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338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lambda increases (gets closer to 1),</a:t>
            </a:r>
            <a:r>
              <a:rPr lang="en-US" baseline="0" dirty="0" smtClean="0"/>
              <a:t> so does the number of probes (lambda must be less than one for probing to work)</a:t>
            </a:r>
          </a:p>
          <a:p>
            <a:r>
              <a:rPr lang="en-US" baseline="0" dirty="0" smtClean="0"/>
              <a:t>if lambda =.75, expect 8.5 probes</a:t>
            </a:r>
          </a:p>
          <a:p>
            <a:r>
              <a:rPr lang="en-US" baseline="0" dirty="0" smtClean="0"/>
              <a:t>if lambda = .9, 50 probes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8323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25781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9242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64561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4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77020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87159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6950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336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336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9633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9633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958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9047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8835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68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82700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49652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5141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 Proof (like induction) using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+5) % 7 = ((n-7)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+5) % 7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  In fact, for all </a:t>
            </a:r>
            <a:r>
              <a:rPr lang="en-US" sz="2000" b="0" i="1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c</a:t>
            </a:r>
            <a:r>
              <a:rPr lang="en-US" sz="20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 and </a:t>
            </a:r>
            <a:r>
              <a:rPr lang="en-US" sz="2000" b="0" i="1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k</a:t>
            </a:r>
            <a:r>
              <a:rPr lang="en-US" sz="20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+c) % k = ((n-k)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+c) % 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2249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any distinct </a:t>
            </a:r>
            <a:r>
              <a:rPr lang="en-US" dirty="0" err="1" smtClean="0"/>
              <a:t>ith</a:t>
            </a:r>
            <a:r>
              <a:rPr lang="en-US" dirty="0" smtClean="0"/>
              <a:t> and </a:t>
            </a:r>
            <a:r>
              <a:rPr lang="en-US" dirty="0" err="1" smtClean="0"/>
              <a:t>jth</a:t>
            </a:r>
            <a:r>
              <a:rPr lang="en-US" dirty="0" smtClean="0"/>
              <a:t> probe that are less than the t/2-th</a:t>
            </a:r>
            <a:r>
              <a:rPr lang="en-US" baseline="0" dirty="0" smtClean="0"/>
              <a:t> probe, they won’t map to the same spot  </a:t>
            </a:r>
          </a:p>
          <a:p>
            <a:r>
              <a:rPr lang="en-US" baseline="0" dirty="0" smtClean="0"/>
              <a:t>any of the first T/2 probes will not go to the same spot in the array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31659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16627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7709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2007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distribute items uniformly, probability of </a:t>
            </a:r>
            <a:r>
              <a:rPr lang="en-US" dirty="0" err="1" smtClean="0"/>
              <a:t>collisiion</a:t>
            </a:r>
            <a:r>
              <a:rPr lang="en-US" dirty="0" smtClean="0"/>
              <a:t> = N/</a:t>
            </a:r>
            <a:r>
              <a:rPr lang="en-US" dirty="0" err="1" smtClean="0"/>
              <a:t>tableSize</a:t>
            </a:r>
            <a:r>
              <a:rPr lang="en-US" dirty="0" smtClean="0"/>
              <a:t> or load factor</a:t>
            </a:r>
          </a:p>
          <a:p>
            <a:r>
              <a:rPr lang="en-US" dirty="0" smtClean="0"/>
              <a:t>expected </a:t>
            </a:r>
            <a:r>
              <a:rPr lang="en-US" dirty="0" smtClean="0"/>
              <a:t>number of probes for successful search is as good</a:t>
            </a:r>
            <a:r>
              <a:rPr lang="en-US" baseline="0" dirty="0" smtClean="0"/>
              <a:t> as random</a:t>
            </a:r>
          </a:p>
          <a:p>
            <a:r>
              <a:rPr lang="en-US" baseline="0" dirty="0" smtClean="0"/>
              <a:t>unsuccessful if lambda =.8, check 1/(1-.8) = 1/.2 = 5 boxes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50959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4332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19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317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3178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3174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746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472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67.xml"/><Relationship Id="rId20" Type="http://schemas.openxmlformats.org/officeDocument/2006/relationships/tags" Target="../tags/tag78.xml"/><Relationship Id="rId21" Type="http://schemas.openxmlformats.org/officeDocument/2006/relationships/tags" Target="../tags/tag79.xml"/><Relationship Id="rId22" Type="http://schemas.openxmlformats.org/officeDocument/2006/relationships/tags" Target="../tags/tag80.xml"/><Relationship Id="rId23" Type="http://schemas.openxmlformats.org/officeDocument/2006/relationships/tags" Target="../tags/tag81.xml"/><Relationship Id="rId24" Type="http://schemas.openxmlformats.org/officeDocument/2006/relationships/tags" Target="../tags/tag82.xml"/><Relationship Id="rId25" Type="http://schemas.openxmlformats.org/officeDocument/2006/relationships/tags" Target="../tags/tag83.xml"/><Relationship Id="rId26" Type="http://schemas.openxmlformats.org/officeDocument/2006/relationships/tags" Target="../tags/tag84.xml"/><Relationship Id="rId27" Type="http://schemas.openxmlformats.org/officeDocument/2006/relationships/slideLayout" Target="../slideLayouts/slideLayout2.xml"/><Relationship Id="rId28" Type="http://schemas.openxmlformats.org/officeDocument/2006/relationships/notesSlide" Target="../notesSlides/notesSlide10.xml"/><Relationship Id="rId10" Type="http://schemas.openxmlformats.org/officeDocument/2006/relationships/tags" Target="../tags/tag68.xml"/><Relationship Id="rId11" Type="http://schemas.openxmlformats.org/officeDocument/2006/relationships/tags" Target="../tags/tag69.xml"/><Relationship Id="rId12" Type="http://schemas.openxmlformats.org/officeDocument/2006/relationships/tags" Target="../tags/tag70.xml"/><Relationship Id="rId13" Type="http://schemas.openxmlformats.org/officeDocument/2006/relationships/tags" Target="../tags/tag71.xml"/><Relationship Id="rId14" Type="http://schemas.openxmlformats.org/officeDocument/2006/relationships/tags" Target="../tags/tag72.xml"/><Relationship Id="rId15" Type="http://schemas.openxmlformats.org/officeDocument/2006/relationships/tags" Target="../tags/tag73.xml"/><Relationship Id="rId16" Type="http://schemas.openxmlformats.org/officeDocument/2006/relationships/tags" Target="../tags/tag74.xml"/><Relationship Id="rId17" Type="http://schemas.openxmlformats.org/officeDocument/2006/relationships/tags" Target="../tags/tag75.xml"/><Relationship Id="rId18" Type="http://schemas.openxmlformats.org/officeDocument/2006/relationships/tags" Target="../tags/tag76.xml"/><Relationship Id="rId19" Type="http://schemas.openxmlformats.org/officeDocument/2006/relationships/tags" Target="../tags/tag77.xml"/><Relationship Id="rId1" Type="http://schemas.openxmlformats.org/officeDocument/2006/relationships/tags" Target="../tags/tag59.xml"/><Relationship Id="rId2" Type="http://schemas.openxmlformats.org/officeDocument/2006/relationships/tags" Target="../tags/tag60.xml"/><Relationship Id="rId3" Type="http://schemas.openxmlformats.org/officeDocument/2006/relationships/tags" Target="../tags/tag61.xml"/><Relationship Id="rId4" Type="http://schemas.openxmlformats.org/officeDocument/2006/relationships/tags" Target="../tags/tag62.xml"/><Relationship Id="rId5" Type="http://schemas.openxmlformats.org/officeDocument/2006/relationships/tags" Target="../tags/tag63.xml"/><Relationship Id="rId6" Type="http://schemas.openxmlformats.org/officeDocument/2006/relationships/tags" Target="../tags/tag64.xml"/><Relationship Id="rId7" Type="http://schemas.openxmlformats.org/officeDocument/2006/relationships/tags" Target="../tags/tag65.xml"/><Relationship Id="rId8" Type="http://schemas.openxmlformats.org/officeDocument/2006/relationships/tags" Target="../tags/tag6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20" Type="http://schemas.openxmlformats.org/officeDocument/2006/relationships/tags" Target="../tags/tag104.xml"/><Relationship Id="rId21" Type="http://schemas.openxmlformats.org/officeDocument/2006/relationships/tags" Target="../tags/tag105.xml"/><Relationship Id="rId22" Type="http://schemas.openxmlformats.org/officeDocument/2006/relationships/tags" Target="../tags/tag106.xml"/><Relationship Id="rId23" Type="http://schemas.openxmlformats.org/officeDocument/2006/relationships/tags" Target="../tags/tag107.xml"/><Relationship Id="rId24" Type="http://schemas.openxmlformats.org/officeDocument/2006/relationships/tags" Target="../tags/tag108.xml"/><Relationship Id="rId25" Type="http://schemas.openxmlformats.org/officeDocument/2006/relationships/tags" Target="../tags/tag109.xml"/><Relationship Id="rId26" Type="http://schemas.openxmlformats.org/officeDocument/2006/relationships/tags" Target="../tags/tag110.xml"/><Relationship Id="rId27" Type="http://schemas.openxmlformats.org/officeDocument/2006/relationships/tags" Target="../tags/tag111.xml"/><Relationship Id="rId28" Type="http://schemas.openxmlformats.org/officeDocument/2006/relationships/tags" Target="../tags/tag112.xml"/><Relationship Id="rId29" Type="http://schemas.openxmlformats.org/officeDocument/2006/relationships/tags" Target="../tags/tag113.xml"/><Relationship Id="rId1" Type="http://schemas.openxmlformats.org/officeDocument/2006/relationships/tags" Target="../tags/tag85.xml"/><Relationship Id="rId2" Type="http://schemas.openxmlformats.org/officeDocument/2006/relationships/tags" Target="../tags/tag86.xml"/><Relationship Id="rId3" Type="http://schemas.openxmlformats.org/officeDocument/2006/relationships/tags" Target="../tags/tag87.xml"/><Relationship Id="rId4" Type="http://schemas.openxmlformats.org/officeDocument/2006/relationships/tags" Target="../tags/tag88.xml"/><Relationship Id="rId5" Type="http://schemas.openxmlformats.org/officeDocument/2006/relationships/tags" Target="../tags/tag89.xml"/><Relationship Id="rId30" Type="http://schemas.openxmlformats.org/officeDocument/2006/relationships/tags" Target="../tags/tag114.xml"/><Relationship Id="rId31" Type="http://schemas.openxmlformats.org/officeDocument/2006/relationships/tags" Target="../tags/tag115.xml"/><Relationship Id="rId32" Type="http://schemas.openxmlformats.org/officeDocument/2006/relationships/tags" Target="../tags/tag116.xml"/><Relationship Id="rId9" Type="http://schemas.openxmlformats.org/officeDocument/2006/relationships/tags" Target="../tags/tag93.xml"/><Relationship Id="rId6" Type="http://schemas.openxmlformats.org/officeDocument/2006/relationships/tags" Target="../tags/tag90.xml"/><Relationship Id="rId7" Type="http://schemas.openxmlformats.org/officeDocument/2006/relationships/tags" Target="../tags/tag91.xml"/><Relationship Id="rId8" Type="http://schemas.openxmlformats.org/officeDocument/2006/relationships/tags" Target="../tags/tag92.xml"/><Relationship Id="rId33" Type="http://schemas.openxmlformats.org/officeDocument/2006/relationships/tags" Target="../tags/tag117.xml"/><Relationship Id="rId34" Type="http://schemas.openxmlformats.org/officeDocument/2006/relationships/tags" Target="../tags/tag118.xml"/><Relationship Id="rId35" Type="http://schemas.openxmlformats.org/officeDocument/2006/relationships/tags" Target="../tags/tag119.xml"/><Relationship Id="rId36" Type="http://schemas.openxmlformats.org/officeDocument/2006/relationships/tags" Target="../tags/tag120.xml"/><Relationship Id="rId10" Type="http://schemas.openxmlformats.org/officeDocument/2006/relationships/tags" Target="../tags/tag94.xml"/><Relationship Id="rId11" Type="http://schemas.openxmlformats.org/officeDocument/2006/relationships/tags" Target="../tags/tag95.xml"/><Relationship Id="rId12" Type="http://schemas.openxmlformats.org/officeDocument/2006/relationships/tags" Target="../tags/tag96.xml"/><Relationship Id="rId13" Type="http://schemas.openxmlformats.org/officeDocument/2006/relationships/tags" Target="../tags/tag97.xml"/><Relationship Id="rId14" Type="http://schemas.openxmlformats.org/officeDocument/2006/relationships/tags" Target="../tags/tag98.xml"/><Relationship Id="rId15" Type="http://schemas.openxmlformats.org/officeDocument/2006/relationships/tags" Target="../tags/tag99.xml"/><Relationship Id="rId16" Type="http://schemas.openxmlformats.org/officeDocument/2006/relationships/tags" Target="../tags/tag100.xml"/><Relationship Id="rId17" Type="http://schemas.openxmlformats.org/officeDocument/2006/relationships/tags" Target="../tags/tag101.xml"/><Relationship Id="rId18" Type="http://schemas.openxmlformats.org/officeDocument/2006/relationships/tags" Target="../tags/tag102.xml"/><Relationship Id="rId19" Type="http://schemas.openxmlformats.org/officeDocument/2006/relationships/tags" Target="../tags/tag103.xml"/><Relationship Id="rId37" Type="http://schemas.openxmlformats.org/officeDocument/2006/relationships/tags" Target="../tags/tag121.xml"/><Relationship Id="rId38" Type="http://schemas.openxmlformats.org/officeDocument/2006/relationships/slideLayout" Target="../slideLayouts/slideLayout2.xml"/><Relationship Id="rId39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3.xml"/><Relationship Id="rId6" Type="http://schemas.openxmlformats.org/officeDocument/2006/relationships/oleObject" Target="../embeddings/oleObject1.bin"/><Relationship Id="rId7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tags" Target="../tags/tag12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25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4.xml"/><Relationship Id="rId6" Type="http://schemas.openxmlformats.org/officeDocument/2006/relationships/oleObject" Target="../embeddings/oleObject2.bin"/><Relationship Id="rId7" Type="http://schemas.openxmlformats.org/officeDocument/2006/relationships/image" Target="../media/image3.wmf"/><Relationship Id="rId1" Type="http://schemas.openxmlformats.org/officeDocument/2006/relationships/vmlDrawing" Target="../drawings/vmlDrawing2.vml"/><Relationship Id="rId2" Type="http://schemas.openxmlformats.org/officeDocument/2006/relationships/tags" Target="../tags/tag1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27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5.xml"/><Relationship Id="rId6" Type="http://schemas.openxmlformats.org/officeDocument/2006/relationships/oleObject" Target="../embeddings/oleObject3.bin"/><Relationship Id="rId7" Type="http://schemas.openxmlformats.org/officeDocument/2006/relationships/image" Target="../media/image3.wmf"/><Relationship Id="rId1" Type="http://schemas.openxmlformats.org/officeDocument/2006/relationships/vmlDrawing" Target="../drawings/vmlDrawing3.vml"/><Relationship Id="rId2" Type="http://schemas.openxmlformats.org/officeDocument/2006/relationships/tags" Target="../tags/tag12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29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6.xml"/><Relationship Id="rId6" Type="http://schemas.openxmlformats.org/officeDocument/2006/relationships/oleObject" Target="../embeddings/oleObject4.bin"/><Relationship Id="rId7" Type="http://schemas.openxmlformats.org/officeDocument/2006/relationships/image" Target="../media/image3.wmf"/><Relationship Id="rId1" Type="http://schemas.openxmlformats.org/officeDocument/2006/relationships/vmlDrawing" Target="../drawings/vmlDrawing4.vml"/><Relationship Id="rId2" Type="http://schemas.openxmlformats.org/officeDocument/2006/relationships/tags" Target="../tags/tag12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13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13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3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13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13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4.xml"/><Relationship Id="rId5" Type="http://schemas.openxmlformats.org/officeDocument/2006/relationships/image" Target="../media/image4.png"/><Relationship Id="rId1" Type="http://schemas.openxmlformats.org/officeDocument/2006/relationships/tags" Target="../tags/tag135.xml"/><Relationship Id="rId2" Type="http://schemas.openxmlformats.org/officeDocument/2006/relationships/tags" Target="../tags/tag13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38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25.xml"/><Relationship Id="rId6" Type="http://schemas.openxmlformats.org/officeDocument/2006/relationships/oleObject" Target="../embeddings/oleObject5.bin"/><Relationship Id="rId7" Type="http://schemas.openxmlformats.org/officeDocument/2006/relationships/image" Target="../media/image5.wmf"/><Relationship Id="rId8" Type="http://schemas.openxmlformats.org/officeDocument/2006/relationships/oleObject" Target="../embeddings/oleObject6.bin"/><Relationship Id="rId9" Type="http://schemas.openxmlformats.org/officeDocument/2006/relationships/image" Target="../media/image6.wmf"/><Relationship Id="rId1" Type="http://schemas.openxmlformats.org/officeDocument/2006/relationships/vmlDrawing" Target="../drawings/vmlDrawing5.vml"/><Relationship Id="rId2" Type="http://schemas.openxmlformats.org/officeDocument/2006/relationships/tags" Target="../tags/tag13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8.xml"/><Relationship Id="rId1" Type="http://schemas.openxmlformats.org/officeDocument/2006/relationships/tags" Target="../tags/tag139.xml"/><Relationship Id="rId2" Type="http://schemas.openxmlformats.org/officeDocument/2006/relationships/tags" Target="../tags/tag14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9.xml"/><Relationship Id="rId1" Type="http://schemas.openxmlformats.org/officeDocument/2006/relationships/tags" Target="../tags/tag141.xml"/><Relationship Id="rId2" Type="http://schemas.openxmlformats.org/officeDocument/2006/relationships/tags" Target="../tags/tag14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3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0.xml"/><Relationship Id="rId1" Type="http://schemas.openxmlformats.org/officeDocument/2006/relationships/tags" Target="../tags/tag143.xml"/><Relationship Id="rId2" Type="http://schemas.openxmlformats.org/officeDocument/2006/relationships/tags" Target="../tags/tag14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1.xml"/><Relationship Id="rId1" Type="http://schemas.openxmlformats.org/officeDocument/2006/relationships/tags" Target="../tags/tag145.xml"/><Relationship Id="rId2" Type="http://schemas.openxmlformats.org/officeDocument/2006/relationships/tags" Target="../tags/tag14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2.xml"/><Relationship Id="rId1" Type="http://schemas.openxmlformats.org/officeDocument/2006/relationships/tags" Target="../tags/tag147.xml"/><Relationship Id="rId2" Type="http://schemas.openxmlformats.org/officeDocument/2006/relationships/tags" Target="../tags/tag14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3.xml"/><Relationship Id="rId1" Type="http://schemas.openxmlformats.org/officeDocument/2006/relationships/tags" Target="../tags/tag149.xml"/><Relationship Id="rId2" Type="http://schemas.openxmlformats.org/officeDocument/2006/relationships/tags" Target="../tags/tag150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4.xml"/><Relationship Id="rId1" Type="http://schemas.openxmlformats.org/officeDocument/2006/relationships/tags" Target="../tags/tag151.xml"/><Relationship Id="rId2" Type="http://schemas.openxmlformats.org/officeDocument/2006/relationships/tags" Target="../tags/tag15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5.xml"/><Relationship Id="rId1" Type="http://schemas.openxmlformats.org/officeDocument/2006/relationships/tags" Target="../tags/tag153.xml"/><Relationship Id="rId2" Type="http://schemas.openxmlformats.org/officeDocument/2006/relationships/tags" Target="../tags/tag15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6.xml"/><Relationship Id="rId1" Type="http://schemas.openxmlformats.org/officeDocument/2006/relationships/tags" Target="../tags/tag155.xml"/><Relationship Id="rId2" Type="http://schemas.openxmlformats.org/officeDocument/2006/relationships/tags" Target="../tags/tag15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7.xml"/><Relationship Id="rId1" Type="http://schemas.openxmlformats.org/officeDocument/2006/relationships/tags" Target="../tags/tag157.xml"/><Relationship Id="rId2" Type="http://schemas.openxmlformats.org/officeDocument/2006/relationships/tags" Target="../tags/tag15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8.xml"/><Relationship Id="rId1" Type="http://schemas.openxmlformats.org/officeDocument/2006/relationships/tags" Target="../tags/tag159.xml"/><Relationship Id="rId2" Type="http://schemas.openxmlformats.org/officeDocument/2006/relationships/tags" Target="../tags/tag16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9.xml"/><Relationship Id="rId1" Type="http://schemas.openxmlformats.org/officeDocument/2006/relationships/tags" Target="../tags/tag161.xml"/><Relationship Id="rId2" Type="http://schemas.openxmlformats.org/officeDocument/2006/relationships/tags" Target="../tags/tag16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40.xml"/><Relationship Id="rId1" Type="http://schemas.openxmlformats.org/officeDocument/2006/relationships/tags" Target="../tags/tag163.xml"/><Relationship Id="rId2" Type="http://schemas.openxmlformats.org/officeDocument/2006/relationships/tags" Target="../tags/tag16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41.xml"/><Relationship Id="rId1" Type="http://schemas.openxmlformats.org/officeDocument/2006/relationships/tags" Target="../tags/tag165.xml"/><Relationship Id="rId2" Type="http://schemas.openxmlformats.org/officeDocument/2006/relationships/tags" Target="../tags/tag16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42.xml"/><Relationship Id="rId1" Type="http://schemas.openxmlformats.org/officeDocument/2006/relationships/tags" Target="../tags/tag167.xml"/><Relationship Id="rId2" Type="http://schemas.openxmlformats.org/officeDocument/2006/relationships/tags" Target="../tags/tag16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tags" Target="../tags/tag170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47.xml"/><Relationship Id="rId6" Type="http://schemas.openxmlformats.org/officeDocument/2006/relationships/oleObject" Target="../embeddings/oleObject7.bin"/><Relationship Id="rId7" Type="http://schemas.openxmlformats.org/officeDocument/2006/relationships/image" Target="../media/image7.wmf"/><Relationship Id="rId8" Type="http://schemas.openxmlformats.org/officeDocument/2006/relationships/oleObject" Target="../embeddings/oleObject8.bin"/><Relationship Id="rId9" Type="http://schemas.openxmlformats.org/officeDocument/2006/relationships/image" Target="../media/image8.wmf"/><Relationship Id="rId1" Type="http://schemas.openxmlformats.org/officeDocument/2006/relationships/vmlDrawing" Target="../drawings/vmlDrawing6.vml"/><Relationship Id="rId2" Type="http://schemas.openxmlformats.org/officeDocument/2006/relationships/tags" Target="../tags/tag169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5" Type="http://schemas.openxmlformats.org/officeDocument/2006/relationships/chart" Target="../charts/chart5.xml"/><Relationship Id="rId6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4" Type="http://schemas.openxmlformats.org/officeDocument/2006/relationships/tags" Target="../tags/tag8.xml"/><Relationship Id="rId5" Type="http://schemas.openxmlformats.org/officeDocument/2006/relationships/tags" Target="../tags/tag9.xml"/><Relationship Id="rId6" Type="http://schemas.openxmlformats.org/officeDocument/2006/relationships/tags" Target="../tags/tag10.xml"/><Relationship Id="rId7" Type="http://schemas.openxmlformats.org/officeDocument/2006/relationships/slideLayout" Target="../slideLayouts/slideLayout2.xml"/><Relationship Id="rId8" Type="http://schemas.openxmlformats.org/officeDocument/2006/relationships/notesSlide" Target="../notesSlides/notesSlide6.xml"/><Relationship Id="rId1" Type="http://schemas.openxmlformats.org/officeDocument/2006/relationships/tags" Target="../tags/tag5.xml"/><Relationship Id="rId2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tags" Target="../tags/tag21.xml"/><Relationship Id="rId12" Type="http://schemas.openxmlformats.org/officeDocument/2006/relationships/slideLayout" Target="../slideLayouts/slideLayout2.xml"/><Relationship Id="rId13" Type="http://schemas.openxmlformats.org/officeDocument/2006/relationships/notesSlide" Target="../notesSlides/notesSlide7.xml"/><Relationship Id="rId1" Type="http://schemas.openxmlformats.org/officeDocument/2006/relationships/tags" Target="../tags/tag11.xml"/><Relationship Id="rId2" Type="http://schemas.openxmlformats.org/officeDocument/2006/relationships/tags" Target="../tags/tag12.xml"/><Relationship Id="rId3" Type="http://schemas.openxmlformats.org/officeDocument/2006/relationships/tags" Target="../tags/tag13.xml"/><Relationship Id="rId4" Type="http://schemas.openxmlformats.org/officeDocument/2006/relationships/tags" Target="../tags/tag14.xml"/><Relationship Id="rId5" Type="http://schemas.openxmlformats.org/officeDocument/2006/relationships/tags" Target="../tags/tag15.xml"/><Relationship Id="rId6" Type="http://schemas.openxmlformats.org/officeDocument/2006/relationships/tags" Target="../tags/tag16.xml"/><Relationship Id="rId7" Type="http://schemas.openxmlformats.org/officeDocument/2006/relationships/tags" Target="../tags/tag17.xml"/><Relationship Id="rId8" Type="http://schemas.openxmlformats.org/officeDocument/2006/relationships/tags" Target="../tags/tag18.xml"/><Relationship Id="rId9" Type="http://schemas.openxmlformats.org/officeDocument/2006/relationships/tags" Target="../tags/tag19.xml"/><Relationship Id="rId10" Type="http://schemas.openxmlformats.org/officeDocument/2006/relationships/tags" Target="../tags/tag20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tags" Target="../tags/tag32.xml"/><Relationship Id="rId12" Type="http://schemas.openxmlformats.org/officeDocument/2006/relationships/tags" Target="../tags/tag33.xml"/><Relationship Id="rId13" Type="http://schemas.openxmlformats.org/officeDocument/2006/relationships/tags" Target="../tags/tag34.xml"/><Relationship Id="rId14" Type="http://schemas.openxmlformats.org/officeDocument/2006/relationships/tags" Target="../tags/tag35.xml"/><Relationship Id="rId15" Type="http://schemas.openxmlformats.org/officeDocument/2006/relationships/tags" Target="../tags/tag36.xml"/><Relationship Id="rId16" Type="http://schemas.openxmlformats.org/officeDocument/2006/relationships/tags" Target="../tags/tag37.xml"/><Relationship Id="rId17" Type="http://schemas.openxmlformats.org/officeDocument/2006/relationships/slideLayout" Target="../slideLayouts/slideLayout2.xml"/><Relationship Id="rId18" Type="http://schemas.openxmlformats.org/officeDocument/2006/relationships/notesSlide" Target="../notesSlides/notesSlide8.xml"/><Relationship Id="rId1" Type="http://schemas.openxmlformats.org/officeDocument/2006/relationships/tags" Target="../tags/tag22.xml"/><Relationship Id="rId2" Type="http://schemas.openxmlformats.org/officeDocument/2006/relationships/tags" Target="../tags/tag23.xml"/><Relationship Id="rId3" Type="http://schemas.openxmlformats.org/officeDocument/2006/relationships/tags" Target="../tags/tag24.xml"/><Relationship Id="rId4" Type="http://schemas.openxmlformats.org/officeDocument/2006/relationships/tags" Target="../tags/tag25.xml"/><Relationship Id="rId5" Type="http://schemas.openxmlformats.org/officeDocument/2006/relationships/tags" Target="../tags/tag26.xml"/><Relationship Id="rId6" Type="http://schemas.openxmlformats.org/officeDocument/2006/relationships/tags" Target="../tags/tag27.xml"/><Relationship Id="rId7" Type="http://schemas.openxmlformats.org/officeDocument/2006/relationships/tags" Target="../tags/tag28.xml"/><Relationship Id="rId8" Type="http://schemas.openxmlformats.org/officeDocument/2006/relationships/tags" Target="../tags/tag29.xml"/><Relationship Id="rId9" Type="http://schemas.openxmlformats.org/officeDocument/2006/relationships/tags" Target="../tags/tag30.xml"/><Relationship Id="rId10" Type="http://schemas.openxmlformats.org/officeDocument/2006/relationships/tags" Target="../tags/tag31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46.xml"/><Relationship Id="rId20" Type="http://schemas.openxmlformats.org/officeDocument/2006/relationships/tags" Target="../tags/tag57.xml"/><Relationship Id="rId21" Type="http://schemas.openxmlformats.org/officeDocument/2006/relationships/tags" Target="../tags/tag58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9.xml"/><Relationship Id="rId10" Type="http://schemas.openxmlformats.org/officeDocument/2006/relationships/tags" Target="../tags/tag47.xml"/><Relationship Id="rId11" Type="http://schemas.openxmlformats.org/officeDocument/2006/relationships/tags" Target="../tags/tag48.xml"/><Relationship Id="rId12" Type="http://schemas.openxmlformats.org/officeDocument/2006/relationships/tags" Target="../tags/tag49.xml"/><Relationship Id="rId13" Type="http://schemas.openxmlformats.org/officeDocument/2006/relationships/tags" Target="../tags/tag50.xml"/><Relationship Id="rId14" Type="http://schemas.openxmlformats.org/officeDocument/2006/relationships/tags" Target="../tags/tag51.xml"/><Relationship Id="rId15" Type="http://schemas.openxmlformats.org/officeDocument/2006/relationships/tags" Target="../tags/tag52.xml"/><Relationship Id="rId16" Type="http://schemas.openxmlformats.org/officeDocument/2006/relationships/tags" Target="../tags/tag53.xml"/><Relationship Id="rId17" Type="http://schemas.openxmlformats.org/officeDocument/2006/relationships/tags" Target="../tags/tag54.xml"/><Relationship Id="rId18" Type="http://schemas.openxmlformats.org/officeDocument/2006/relationships/tags" Target="../tags/tag55.xml"/><Relationship Id="rId19" Type="http://schemas.openxmlformats.org/officeDocument/2006/relationships/tags" Target="../tags/tag56.xml"/><Relationship Id="rId1" Type="http://schemas.openxmlformats.org/officeDocument/2006/relationships/tags" Target="../tags/tag38.xml"/><Relationship Id="rId2" Type="http://schemas.openxmlformats.org/officeDocument/2006/relationships/tags" Target="../tags/tag39.xml"/><Relationship Id="rId3" Type="http://schemas.openxmlformats.org/officeDocument/2006/relationships/tags" Target="../tags/tag40.xml"/><Relationship Id="rId4" Type="http://schemas.openxmlformats.org/officeDocument/2006/relationships/tags" Target="../tags/tag41.xml"/><Relationship Id="rId5" Type="http://schemas.openxmlformats.org/officeDocument/2006/relationships/tags" Target="../tags/tag42.xml"/><Relationship Id="rId6" Type="http://schemas.openxmlformats.org/officeDocument/2006/relationships/tags" Target="../tags/tag43.xml"/><Relationship Id="rId7" Type="http://schemas.openxmlformats.org/officeDocument/2006/relationships/tags" Target="../tags/tag44.xml"/><Relationship Id="rId8" Type="http://schemas.openxmlformats.org/officeDocument/2006/relationships/tags" Target="../tags/tag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13: Hash Collisions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Lauren Milne</a:t>
            </a:r>
          </a:p>
          <a:p>
            <a:r>
              <a:rPr lang="en-US" sz="2400" dirty="0" smtClean="0"/>
              <a:t>Summer 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4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107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3622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AutoShape 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>
            <a:off x="1676400" y="441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3" name="Rectangle 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1242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1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4" name="Rectangle 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2766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" name="AutoShape 9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>
            <a:off x="25908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Rectangle 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8" name="Rectangle 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9" name="Rectangle 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419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2672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1" name="AutoShape 9"/>
          <p:cNvCxnSpPr>
            <a:cxnSpLocks noChangeShapeType="1"/>
          </p:cNvCxnSpPr>
          <p:nvPr>
            <p:custDataLst>
              <p:tags r:id="rId25"/>
            </p:custDataLst>
          </p:nvPr>
        </p:nvCxnSpPr>
        <p:spPr bwMode="auto">
          <a:xfrm>
            <a:off x="35814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" name="Rectangle 3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419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4495800" y="1371600"/>
            <a:ext cx="42672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1905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on 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Worst-case time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/>
              <a:t>?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Linear</a:t>
            </a:r>
          </a:p>
          <a:p>
            <a:pPr lvl="1"/>
            <a:r>
              <a:rPr lang="en-US" dirty="0" smtClean="0"/>
              <a:t>But only with really bad luck or bad hash function</a:t>
            </a:r>
          </a:p>
          <a:p>
            <a:pPr lvl="1"/>
            <a:r>
              <a:rPr lang="en-US" dirty="0" smtClean="0"/>
              <a:t>So not worth avoiding (e.g., with balanced trees at each bucket)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Beyond asymptotic complexity, some “data-structure engineering” may be warranted</a:t>
            </a:r>
          </a:p>
          <a:p>
            <a:pPr lvl="1"/>
            <a:r>
              <a:rPr lang="en-US" dirty="0" smtClean="0"/>
              <a:t>Linked list vs. array </a:t>
            </a:r>
            <a:endParaRPr lang="en-US" dirty="0"/>
          </a:p>
          <a:p>
            <a:pPr lvl="1"/>
            <a:r>
              <a:rPr lang="en-US" dirty="0" smtClean="0"/>
              <a:t>Maybe leave room for 1 element in the table itself, to optimize constant factors for the common case</a:t>
            </a:r>
          </a:p>
          <a:p>
            <a:pPr lvl="2"/>
            <a:r>
              <a:rPr lang="en-US" dirty="0" smtClean="0"/>
              <a:t>A time-space trade-off…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360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77200" cy="1143000"/>
          </a:xfrm>
        </p:spPr>
        <p:txBody>
          <a:bodyPr/>
          <a:lstStyle/>
          <a:p>
            <a:r>
              <a:rPr lang="en-US" dirty="0" smtClean="0"/>
              <a:t>Time vs. space (constant factors only here)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4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4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107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3622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AutoShape 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>
            <a:off x="1676400" y="441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3" name="Rectangle 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1242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1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4" name="Rectangle 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2766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" name="AutoShape 9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>
            <a:off x="25908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Rectangle 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8" name="Rectangle 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9" name="Rectangle 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419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2672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1" name="AutoShape 9"/>
          <p:cNvCxnSpPr>
            <a:cxnSpLocks noChangeShapeType="1"/>
          </p:cNvCxnSpPr>
          <p:nvPr>
            <p:custDataLst>
              <p:tags r:id="rId25"/>
            </p:custDataLst>
          </p:nvPr>
        </p:nvCxnSpPr>
        <p:spPr bwMode="auto">
          <a:xfrm>
            <a:off x="35814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" name="Rectangle 3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419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33" name="Group 64"/>
          <p:cNvGraphicFramePr>
            <a:graphicFrameLocks noGrp="1"/>
          </p:cNvGraphicFramePr>
          <p:nvPr>
            <p:custDataLst>
              <p:tags r:id="rId27"/>
            </p:custDataLst>
          </p:nvPr>
        </p:nvGraphicFramePr>
        <p:xfrm>
          <a:off x="5029200" y="1371600"/>
          <a:ext cx="1676400" cy="3962400"/>
        </p:xfrm>
        <a:graphic>
          <a:graphicData uri="http://schemas.openxmlformats.org/drawingml/2006/table">
            <a:tbl>
              <a:tblPr/>
              <a:tblGrid>
                <a:gridCol w="594852"/>
                <a:gridCol w="624348"/>
                <a:gridCol w="457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" name="Rectangle 3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0104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1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0" name="Rectangle 4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3152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5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162800" y="2209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2" name="AutoShape 9"/>
          <p:cNvCxnSpPr>
            <a:cxnSpLocks noChangeShapeType="1"/>
          </p:cNvCxnSpPr>
          <p:nvPr>
            <p:custDataLst>
              <p:tags r:id="rId31"/>
            </p:custDataLst>
          </p:nvPr>
        </p:nvCxnSpPr>
        <p:spPr bwMode="auto">
          <a:xfrm>
            <a:off x="6477000" y="23622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3" name="Rectangle 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3152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4" name="Rectangle 3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0010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5" name="Rectangle 4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83058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8153400" y="2209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7" name="AutoShape 9"/>
          <p:cNvCxnSpPr>
            <a:cxnSpLocks noChangeShapeType="1"/>
          </p:cNvCxnSpPr>
          <p:nvPr>
            <p:custDataLst>
              <p:tags r:id="rId36"/>
            </p:custDataLst>
          </p:nvPr>
        </p:nvCxnSpPr>
        <p:spPr bwMode="auto">
          <a:xfrm>
            <a:off x="7467600" y="23622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" name="Rectangle 3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83058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2472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rigorous chaining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Definition: The </a:t>
            </a:r>
            <a:r>
              <a:rPr lang="en-US" dirty="0" smtClean="0">
                <a:solidFill>
                  <a:schemeClr val="accent2"/>
                </a:solidFill>
              </a:rPr>
              <a:t>load factor</a:t>
            </a:r>
            <a:r>
              <a:rPr lang="en-US" dirty="0" smtClean="0"/>
              <a:t>, </a:t>
            </a:r>
            <a:r>
              <a:rPr lang="en-US" b="1" i="1" dirty="0" smtClean="0">
                <a:sym typeface="Symbol" pitchFamily="18" charset="2"/>
              </a:rPr>
              <a:t></a:t>
            </a:r>
            <a:r>
              <a:rPr lang="en-US" i="1" dirty="0" smtClean="0">
                <a:sym typeface="Symbol" pitchFamily="18" charset="2"/>
              </a:rPr>
              <a:t>, </a:t>
            </a:r>
            <a:r>
              <a:rPr lang="en-US" dirty="0" smtClean="0"/>
              <a:t>of a hash table is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743200" y="2171700"/>
          <a:ext cx="18827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Equation" r:id="rId6" imgW="927000" imgH="393480" progId="">
                  <p:embed/>
                </p:oleObj>
              </mc:Choice>
              <mc:Fallback>
                <p:oleObj name="Equation" r:id="rId6" imgW="92700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171700"/>
                        <a:ext cx="188277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10125" y="2171700"/>
            <a:ext cx="315907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ym typeface="Symbol" pitchFamily="18" charset="2"/>
              </a:rPr>
              <a:t> </a:t>
            </a:r>
            <a:r>
              <a:rPr lang="en-US" dirty="0" smtClean="0"/>
              <a:t>number </a:t>
            </a:r>
            <a:r>
              <a:rPr lang="en-US" dirty="0"/>
              <a:t>of elements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32004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Under chaining, the average number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elements per bucket is </a:t>
            </a:r>
            <a:r>
              <a:rPr lang="en-US" sz="2000" noProof="0" dirty="0" smtClean="0">
                <a:sym typeface="Symbol" pitchFamily="18" charset="2"/>
              </a:rPr>
              <a:t>___</a:t>
            </a:r>
            <a:endParaRPr kumimoji="0" lang="en-US" sz="200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lvl="0" indent="-342900">
              <a:spcBef>
                <a:spcPct val="20000"/>
              </a:spcBef>
            </a:pPr>
            <a:endParaRPr lang="en-US" sz="2000" i="1" dirty="0" smtClean="0">
              <a:sym typeface="Symbol" pitchFamily="18" charset="2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68659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rigorous chaining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Definition: The </a:t>
            </a:r>
            <a:r>
              <a:rPr lang="en-US" dirty="0" smtClean="0">
                <a:solidFill>
                  <a:schemeClr val="accent2"/>
                </a:solidFill>
              </a:rPr>
              <a:t>load factor</a:t>
            </a:r>
            <a:r>
              <a:rPr lang="en-US" dirty="0" smtClean="0"/>
              <a:t>, </a:t>
            </a:r>
            <a:r>
              <a:rPr lang="en-US" b="1" i="1" dirty="0" smtClean="0">
                <a:sym typeface="Symbol" pitchFamily="18" charset="2"/>
              </a:rPr>
              <a:t></a:t>
            </a:r>
            <a:r>
              <a:rPr lang="en-US" i="1" dirty="0" smtClean="0">
                <a:sym typeface="Symbol" pitchFamily="18" charset="2"/>
              </a:rPr>
              <a:t>, </a:t>
            </a:r>
            <a:r>
              <a:rPr lang="en-US" dirty="0" smtClean="0"/>
              <a:t>of a hash table is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743200" y="2171700"/>
          <a:ext cx="18827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Equation" r:id="rId6" imgW="927000" imgH="393480" progId="">
                  <p:embed/>
                </p:oleObj>
              </mc:Choice>
              <mc:Fallback>
                <p:oleObj name="Equation" r:id="rId6" imgW="92700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171700"/>
                        <a:ext cx="188277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10125" y="2171700"/>
            <a:ext cx="315907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ym typeface="Symbol" pitchFamily="18" charset="2"/>
              </a:rPr>
              <a:t> </a:t>
            </a:r>
            <a:r>
              <a:rPr lang="en-US" dirty="0" smtClean="0"/>
              <a:t>number </a:t>
            </a:r>
            <a:r>
              <a:rPr lang="en-US" dirty="0"/>
              <a:t>of elements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32004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Under chaining, the average number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elements per </a:t>
            </a:r>
            <a:r>
              <a:rPr lang="en-US" sz="2000" b="0" kern="0" dirty="0">
                <a:latin typeface="+mn-lt"/>
              </a:rPr>
              <a:t>bucket is </a:t>
            </a:r>
            <a:r>
              <a:rPr lang="en-US" sz="2000" b="0" i="1" kern="0" dirty="0">
                <a:solidFill>
                  <a:schemeClr val="accent2"/>
                </a:solidFill>
                <a:latin typeface="+mn-lt"/>
                <a:sym typeface="Symbol" pitchFamily="18" charset="2"/>
              </a:rPr>
              <a:t></a:t>
            </a:r>
            <a:endParaRPr lang="en-US" sz="2000" b="0" i="1" kern="0" dirty="0">
              <a:solidFill>
                <a:schemeClr val="accent2"/>
              </a:solidFill>
              <a:latin typeface="+mn-lt"/>
            </a:endParaRPr>
          </a:p>
          <a:p>
            <a:pPr marL="342900" lvl="0" indent="-342900">
              <a:spcBef>
                <a:spcPct val="20000"/>
              </a:spcBef>
            </a:pPr>
            <a:endParaRPr lang="en-US" sz="2000" i="1" dirty="0" smtClean="0">
              <a:sym typeface="Symbol" pitchFamily="18" charset="2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2000" b="0" dirty="0" smtClean="0">
                <a:latin typeface="+mj-lt"/>
                <a:sym typeface="Symbol" pitchFamily="18" charset="2"/>
              </a:rPr>
              <a:t>So if some inserts are followed by </a:t>
            </a:r>
            <a:r>
              <a:rPr lang="en-US" sz="2000" b="0" i="1" dirty="0" smtClean="0">
                <a:latin typeface="+mj-lt"/>
                <a:sym typeface="Symbol" pitchFamily="18" charset="2"/>
              </a:rPr>
              <a:t>random</a:t>
            </a:r>
            <a:r>
              <a:rPr lang="en-US" sz="2000" b="0" dirty="0" smtClean="0">
                <a:latin typeface="+mj-lt"/>
                <a:sym typeface="Symbol" pitchFamily="18" charset="2"/>
              </a:rPr>
              <a:t> finds, then on average: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dirty="0" smtClean="0">
                <a:latin typeface="+mj-lt"/>
                <a:sym typeface="Symbol" pitchFamily="18" charset="2"/>
              </a:rPr>
              <a:t>Each unsuccessful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find</a:t>
            </a:r>
            <a:r>
              <a:rPr lang="en-US" sz="2000" b="0" dirty="0" smtClean="0">
                <a:latin typeface="+mj-lt"/>
                <a:sym typeface="Symbol" pitchFamily="18" charset="2"/>
              </a:rPr>
              <a:t> compares against ____ items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44946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rigorous chaining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Definition: The </a:t>
            </a:r>
            <a:r>
              <a:rPr lang="en-US" dirty="0" smtClean="0">
                <a:solidFill>
                  <a:schemeClr val="accent2"/>
                </a:solidFill>
              </a:rPr>
              <a:t>load factor</a:t>
            </a:r>
            <a:r>
              <a:rPr lang="en-US" dirty="0" smtClean="0"/>
              <a:t>, </a:t>
            </a:r>
            <a:r>
              <a:rPr lang="en-US" b="1" i="1" dirty="0" smtClean="0">
                <a:sym typeface="Symbol" pitchFamily="18" charset="2"/>
              </a:rPr>
              <a:t></a:t>
            </a:r>
            <a:r>
              <a:rPr lang="en-US" i="1" dirty="0" smtClean="0">
                <a:sym typeface="Symbol" pitchFamily="18" charset="2"/>
              </a:rPr>
              <a:t>, </a:t>
            </a:r>
            <a:r>
              <a:rPr lang="en-US" dirty="0" smtClean="0"/>
              <a:t>of a hash table is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743200" y="2171700"/>
          <a:ext cx="18827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name="Equation" r:id="rId6" imgW="927000" imgH="393480" progId="">
                  <p:embed/>
                </p:oleObj>
              </mc:Choice>
              <mc:Fallback>
                <p:oleObj name="Equation" r:id="rId6" imgW="92700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171700"/>
                        <a:ext cx="188277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10125" y="2171700"/>
            <a:ext cx="315907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ym typeface="Symbol" pitchFamily="18" charset="2"/>
              </a:rPr>
              <a:t> </a:t>
            </a:r>
            <a:r>
              <a:rPr lang="en-US" dirty="0" smtClean="0"/>
              <a:t>number </a:t>
            </a:r>
            <a:r>
              <a:rPr lang="en-US" dirty="0"/>
              <a:t>of elements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32004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Under chaining, the average number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elements per bucket </a:t>
            </a:r>
            <a:r>
              <a:rPr lang="en-US" sz="2000" b="0" kern="0" dirty="0">
                <a:latin typeface="+mn-lt"/>
              </a:rPr>
              <a:t>is </a:t>
            </a:r>
            <a:r>
              <a:rPr lang="en-US" sz="2000" b="0" i="1" kern="0" dirty="0">
                <a:solidFill>
                  <a:schemeClr val="accent2"/>
                </a:solidFill>
                <a:sym typeface="Symbol" pitchFamily="18" charset="2"/>
              </a:rPr>
              <a:t></a:t>
            </a:r>
            <a:endParaRPr lang="en-US" sz="2000" b="0" kern="0" dirty="0">
              <a:latin typeface="+mn-lt"/>
            </a:endParaRPr>
          </a:p>
          <a:p>
            <a:pPr marL="342900" lvl="0" indent="-342900">
              <a:spcBef>
                <a:spcPct val="20000"/>
              </a:spcBef>
            </a:pPr>
            <a:endParaRPr lang="en-US" sz="2000" i="1" dirty="0" smtClean="0">
              <a:sym typeface="Symbol" pitchFamily="18" charset="2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2000" b="0" dirty="0" smtClean="0">
                <a:latin typeface="+mj-lt"/>
                <a:sym typeface="Symbol" pitchFamily="18" charset="2"/>
              </a:rPr>
              <a:t>So if some inserts are followed by </a:t>
            </a:r>
            <a:r>
              <a:rPr lang="en-US" sz="2000" b="0" i="1" dirty="0" smtClean="0">
                <a:latin typeface="+mj-lt"/>
                <a:sym typeface="Symbol" pitchFamily="18" charset="2"/>
              </a:rPr>
              <a:t>random</a:t>
            </a:r>
            <a:r>
              <a:rPr lang="en-US" sz="2000" b="0" dirty="0" smtClean="0">
                <a:latin typeface="+mj-lt"/>
                <a:sym typeface="Symbol" pitchFamily="18" charset="2"/>
              </a:rPr>
              <a:t> finds, then on average: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dirty="0" smtClean="0">
                <a:latin typeface="+mj-lt"/>
                <a:sym typeface="Symbol" pitchFamily="18" charset="2"/>
              </a:rPr>
              <a:t>Each unsuccessful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find</a:t>
            </a:r>
            <a:r>
              <a:rPr lang="en-US" sz="2000" b="0" dirty="0" smtClean="0">
                <a:latin typeface="+mj-lt"/>
                <a:sym typeface="Symbol" pitchFamily="18" charset="2"/>
              </a:rPr>
              <a:t> compares </a:t>
            </a:r>
            <a:r>
              <a:rPr lang="en-US" sz="2000" b="0" dirty="0">
                <a:solidFill>
                  <a:srgbClr val="000000"/>
                </a:solidFill>
                <a:latin typeface="Arial"/>
                <a:sym typeface="Symbol" pitchFamily="18" charset="2"/>
              </a:rPr>
              <a:t>against </a:t>
            </a:r>
            <a:r>
              <a:rPr lang="en-US" sz="2000" i="1" dirty="0">
                <a:solidFill>
                  <a:srgbClr val="3333CC"/>
                </a:solidFill>
                <a:sym typeface="Symbol" pitchFamily="18" charset="2"/>
              </a:rPr>
              <a:t></a:t>
            </a:r>
            <a:r>
              <a:rPr lang="en-US" sz="2000" b="0" dirty="0">
                <a:solidFill>
                  <a:srgbClr val="000000"/>
                </a:solidFill>
                <a:latin typeface="Arial"/>
                <a:sym typeface="Symbol" pitchFamily="18" charset="2"/>
              </a:rPr>
              <a:t> items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dirty="0" smtClean="0">
                <a:latin typeface="+mj-lt"/>
                <a:sym typeface="Symbol" pitchFamily="18" charset="2"/>
              </a:rPr>
              <a:t>Each successful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find</a:t>
            </a:r>
            <a:r>
              <a:rPr lang="en-US" sz="2000" b="0" dirty="0" smtClean="0">
                <a:latin typeface="+mj-lt"/>
                <a:sym typeface="Symbol" pitchFamily="18" charset="2"/>
              </a:rPr>
              <a:t> compares against _____ items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77655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rigorous chaining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Definition: The </a:t>
            </a:r>
            <a:r>
              <a:rPr lang="en-US" dirty="0" smtClean="0">
                <a:solidFill>
                  <a:schemeClr val="accent2"/>
                </a:solidFill>
              </a:rPr>
              <a:t>load factor</a:t>
            </a:r>
            <a:r>
              <a:rPr lang="en-US" dirty="0" smtClean="0"/>
              <a:t>, </a:t>
            </a:r>
            <a:r>
              <a:rPr lang="en-US" b="1" i="1" dirty="0" smtClean="0">
                <a:sym typeface="Symbol" pitchFamily="18" charset="2"/>
              </a:rPr>
              <a:t></a:t>
            </a:r>
            <a:r>
              <a:rPr lang="en-US" i="1" dirty="0" smtClean="0">
                <a:sym typeface="Symbol" pitchFamily="18" charset="2"/>
              </a:rPr>
              <a:t>, </a:t>
            </a:r>
            <a:r>
              <a:rPr lang="en-US" dirty="0" smtClean="0"/>
              <a:t>of a hash table is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743200" y="2171700"/>
          <a:ext cx="18827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Equation" r:id="rId6" imgW="927000" imgH="393480" progId="">
                  <p:embed/>
                </p:oleObj>
              </mc:Choice>
              <mc:Fallback>
                <p:oleObj name="Equation" r:id="rId6" imgW="92700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171700"/>
                        <a:ext cx="188277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10125" y="2171700"/>
            <a:ext cx="315907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ym typeface="Symbol" pitchFamily="18" charset="2"/>
              </a:rPr>
              <a:t> </a:t>
            </a:r>
            <a:r>
              <a:rPr lang="en-US" dirty="0" smtClean="0"/>
              <a:t>number </a:t>
            </a:r>
            <a:r>
              <a:rPr lang="en-US" dirty="0"/>
              <a:t>of elements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32004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Under chaining, the average number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elements per bucket is </a:t>
            </a:r>
            <a:r>
              <a:rPr lang="en-US" sz="2000" b="0" i="1" kern="0" dirty="0">
                <a:solidFill>
                  <a:schemeClr val="accent2"/>
                </a:solidFill>
                <a:sym typeface="Symbol" pitchFamily="18" charset="2"/>
              </a:rPr>
              <a:t></a:t>
            </a:r>
            <a:endParaRPr lang="en-US" sz="2000" i="1" dirty="0" smtClean="0">
              <a:sym typeface="Symbol" pitchFamily="18" charset="2"/>
            </a:endParaRPr>
          </a:p>
          <a:p>
            <a:pPr marL="342900" lvl="0" indent="-342900">
              <a:spcBef>
                <a:spcPct val="20000"/>
              </a:spcBef>
            </a:pPr>
            <a:endParaRPr lang="en-US" sz="2000" i="1" dirty="0" smtClean="0">
              <a:sym typeface="Symbol" pitchFamily="18" charset="2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2000" b="0" dirty="0" smtClean="0">
                <a:latin typeface="+mj-lt"/>
                <a:sym typeface="Symbol" pitchFamily="18" charset="2"/>
              </a:rPr>
              <a:t>So if some inserts are followed by </a:t>
            </a:r>
            <a:r>
              <a:rPr lang="en-US" sz="2000" b="0" i="1" dirty="0" smtClean="0">
                <a:latin typeface="+mj-lt"/>
                <a:sym typeface="Symbol" pitchFamily="18" charset="2"/>
              </a:rPr>
              <a:t>random</a:t>
            </a:r>
            <a:r>
              <a:rPr lang="en-US" sz="2000" b="0" dirty="0" smtClean="0">
                <a:latin typeface="+mj-lt"/>
                <a:sym typeface="Symbol" pitchFamily="18" charset="2"/>
              </a:rPr>
              <a:t> finds, then on average: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dirty="0" smtClean="0">
                <a:latin typeface="+mj-lt"/>
                <a:sym typeface="Symbol" pitchFamily="18" charset="2"/>
              </a:rPr>
              <a:t>Each unsuccessful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find</a:t>
            </a:r>
            <a:r>
              <a:rPr lang="en-US" sz="2000" b="0" dirty="0" smtClean="0">
                <a:latin typeface="+mj-lt"/>
                <a:sym typeface="Symbol" pitchFamily="18" charset="2"/>
              </a:rPr>
              <a:t> compares against </a:t>
            </a:r>
            <a:r>
              <a:rPr lang="en-US" sz="2000" i="1" dirty="0" smtClean="0">
                <a:solidFill>
                  <a:schemeClr val="accent2"/>
                </a:solidFill>
                <a:sym typeface="Symbol" pitchFamily="18" charset="2"/>
              </a:rPr>
              <a:t></a:t>
            </a:r>
            <a:r>
              <a:rPr lang="en-US" sz="2000" b="0" dirty="0" smtClean="0">
                <a:latin typeface="+mj-lt"/>
                <a:sym typeface="Symbol" pitchFamily="18" charset="2"/>
              </a:rPr>
              <a:t> items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dirty="0" smtClean="0">
                <a:latin typeface="+mj-lt"/>
                <a:sym typeface="Symbol" pitchFamily="18" charset="2"/>
              </a:rPr>
              <a:t>Each successful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find</a:t>
            </a:r>
            <a:r>
              <a:rPr lang="en-US" sz="2000" b="0" dirty="0" smtClean="0">
                <a:latin typeface="+mj-lt"/>
                <a:sym typeface="Symbol" pitchFamily="18" charset="2"/>
              </a:rPr>
              <a:t> compares against </a:t>
            </a:r>
            <a:r>
              <a:rPr lang="en-US" sz="2000" i="1" dirty="0" smtClean="0">
                <a:solidFill>
                  <a:schemeClr val="accent2"/>
                </a:solidFill>
                <a:sym typeface="Symbol" pitchFamily="18" charset="2"/>
              </a:rPr>
              <a:t> / 2</a:t>
            </a:r>
            <a:r>
              <a:rPr lang="en-US" sz="2000" b="0" dirty="0" smtClean="0">
                <a:latin typeface="+mj-lt"/>
                <a:sym typeface="Symbol" pitchFamily="18" charset="2"/>
              </a:rPr>
              <a:t> items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000" b="0" dirty="0">
              <a:latin typeface="+mj-lt"/>
              <a:sym typeface="Symbol" pitchFamily="18" charset="2"/>
            </a:endParaRPr>
          </a:p>
          <a:p>
            <a:pPr>
              <a:spcBef>
                <a:spcPct val="20000"/>
              </a:spcBef>
            </a:pPr>
            <a:r>
              <a:rPr lang="en-US" sz="2000" b="0" dirty="0" smtClean="0">
                <a:latin typeface="+mj-lt"/>
                <a:sym typeface="Symbol" pitchFamily="18" charset="2"/>
              </a:rPr>
              <a:t>So we like to keep </a:t>
            </a:r>
            <a:r>
              <a:rPr lang="en-US" sz="2000" i="1" dirty="0" smtClean="0">
                <a:sym typeface="Symbol" pitchFamily="18" charset="2"/>
              </a:rPr>
              <a:t>  </a:t>
            </a:r>
            <a:r>
              <a:rPr lang="en-US" sz="2000" b="0" dirty="0" smtClean="0">
                <a:latin typeface="+mj-lt"/>
                <a:sym typeface="Symbol" pitchFamily="18" charset="2"/>
              </a:rPr>
              <a:t>fairly low (e.g., 1 or 1.5 or 2) for chaining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00839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Alternative: Use empty space in the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simple idea: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</a:t>
            </a:r>
            <a:r>
              <a:rPr lang="en-US" dirty="0" smtClean="0"/>
              <a:t> is already full, 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+ 2)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+ 3)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insert 38, 19, 8, 109, 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2341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Alternative: Use empty space in the table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Another simple idea: If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h(key)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already full,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(h(key) + 1)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.  If full,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(h(key) + 2)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.  If full,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(h(key) + 3)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.  If full…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insert 38, 19, 8, 109, 10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06755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Alternative: Use empty space in the table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Another simple idea: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</a:t>
            </a:r>
            <a:r>
              <a:rPr lang="en-US" dirty="0" smtClean="0"/>
              <a:t> is already full, 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+ 2)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+ 3)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insert 38, 19, 8, 109,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8421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sz="2800" dirty="0" smtClean="0"/>
              <a:t>Homework 4 is out</a:t>
            </a:r>
          </a:p>
          <a:p>
            <a:pPr lvl="1"/>
            <a:r>
              <a:rPr lang="en-US" sz="2800" dirty="0" smtClean="0"/>
              <a:t>find a partner using the discussion board if you would like</a:t>
            </a:r>
          </a:p>
          <a:p>
            <a:pPr lvl="1"/>
            <a:r>
              <a:rPr lang="en-US" sz="2800" dirty="0" smtClean="0"/>
              <a:t>fill out catalyst survey if you have a partner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29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Alternative: Use empty space in the table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Another simple idea: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</a:t>
            </a:r>
            <a:r>
              <a:rPr lang="en-US" dirty="0" smtClean="0"/>
              <a:t> is already full, 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+ 2)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+ 3)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insert 38, 19, 8, 109,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9388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Alternative: Use empty space in the table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Another simple idea: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</a:t>
            </a:r>
            <a:r>
              <a:rPr lang="en-US" dirty="0" smtClean="0"/>
              <a:t> is already full, 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+ 2)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+ 3)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insert 38, 19, 8, 109,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6786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Probing hash </a:t>
            </a:r>
            <a:r>
              <a:rPr lang="en-US" dirty="0"/>
              <a:t>t</a:t>
            </a:r>
            <a:r>
              <a:rPr lang="en-US" dirty="0" smtClean="0"/>
              <a:t>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Trying the next spot is called </a:t>
            </a:r>
            <a:r>
              <a:rPr lang="en-US" dirty="0" smtClean="0">
                <a:solidFill>
                  <a:schemeClr val="accent2"/>
                </a:solidFill>
              </a:rPr>
              <a:t>probing </a:t>
            </a:r>
            <a:r>
              <a:rPr lang="en-US" dirty="0" smtClean="0"/>
              <a:t>(also called </a:t>
            </a:r>
            <a:r>
              <a:rPr lang="en-US" dirty="0" smtClean="0">
                <a:solidFill>
                  <a:schemeClr val="accent2"/>
                </a:solidFill>
              </a:rPr>
              <a:t>open addressing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We just did </a:t>
            </a:r>
            <a:r>
              <a:rPr lang="en-US" dirty="0">
                <a:solidFill>
                  <a:schemeClr val="accent2"/>
                </a:solidFill>
              </a:rPr>
              <a:t>linear probing</a:t>
            </a:r>
          </a:p>
          <a:p>
            <a:pPr lvl="2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probe was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In general have some </a:t>
            </a:r>
            <a:r>
              <a:rPr lang="en-US" dirty="0" smtClean="0">
                <a:solidFill>
                  <a:schemeClr val="accent2"/>
                </a:solidFill>
              </a:rPr>
              <a:t>probe function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and use              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(key) + f(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Open addressing does poorly with high load factor </a:t>
            </a:r>
            <a:r>
              <a:rPr lang="en-US" b="1" i="1" dirty="0" smtClean="0">
                <a:sym typeface="Symbol" pitchFamily="18" charset="2"/>
              </a:rPr>
              <a:t>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Too many probes means no more </a:t>
            </a:r>
            <a:r>
              <a:rPr lang="en-US" i="1" dirty="0" smtClean="0">
                <a:latin typeface="+mj-lt"/>
                <a:cs typeface="Courier New" pitchFamily="49" charset="0"/>
              </a:rPr>
              <a:t>O</a:t>
            </a:r>
            <a:r>
              <a:rPr lang="en-US" dirty="0" smtClean="0">
                <a:latin typeface="+mj-lt"/>
                <a:cs typeface="Courier New" pitchFamily="49" charset="0"/>
              </a:rPr>
              <a:t>(1) 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How can we fix this (how can we decrease the load factor)?</a:t>
            </a:r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797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operations with open addressing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finds an open table position using a probe function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about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Must use same probe function to “retrace the trail” for the data</a:t>
            </a:r>
          </a:p>
          <a:p>
            <a:pPr lvl="1"/>
            <a:r>
              <a:rPr lang="en-US" dirty="0" smtClean="0"/>
              <a:t>Unsuccessful search when reach empty position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What about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?</a:t>
            </a:r>
          </a:p>
          <a:p>
            <a:pPr lvl="1"/>
            <a:r>
              <a:rPr lang="en-US" b="1" i="1" dirty="0" smtClean="0"/>
              <a:t>Must</a:t>
            </a:r>
            <a:r>
              <a:rPr lang="en-US" dirty="0" smtClean="0"/>
              <a:t> use “lazy” deletion.  Why?</a:t>
            </a:r>
          </a:p>
          <a:p>
            <a:pPr lvl="2"/>
            <a:r>
              <a:rPr lang="en-US" dirty="0" smtClean="0"/>
              <a:t>Marker indicates “no data here, but don’t stop probing”</a:t>
            </a:r>
          </a:p>
          <a:p>
            <a:pPr lvl="1"/>
            <a:r>
              <a:rPr lang="en-US" dirty="0" smtClean="0"/>
              <a:t>Note: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 with chaining is plain-old list-remove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4672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(Primary)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It turns out linear probing is a </a:t>
            </a:r>
            <a:r>
              <a:rPr lang="en-US" i="1" dirty="0" smtClean="0"/>
              <a:t>bad idea</a:t>
            </a:r>
            <a:r>
              <a:rPr lang="en-US" dirty="0" smtClean="0"/>
              <a:t>, even though the probe function is quick to compute (which is a good thing)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7" name="Picture 3" descr="lpclust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58189" y="2438400"/>
            <a:ext cx="4619011" cy="3890904"/>
          </a:xfrm>
          <a:prstGeom prst="rect">
            <a:avLst/>
          </a:prstGeom>
          <a:noFill/>
        </p:spPr>
      </p:pic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010400" y="5943600"/>
            <a:ext cx="1422400" cy="3667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0" tIns="45717" rIns="0" bIns="45717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/>
              <a:t>[R. </a:t>
            </a:r>
            <a:r>
              <a:rPr lang="en-US" sz="1800" dirty="0" err="1"/>
              <a:t>Sedgewick</a:t>
            </a:r>
            <a:r>
              <a:rPr lang="en-US" sz="1800" dirty="0"/>
              <a:t>]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57199" y="2667000"/>
            <a:ext cx="3000989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Tends to produce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clusters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which lead to</a:t>
            </a:r>
            <a:endParaRPr lang="en-US" sz="2000" b="0" kern="0" dirty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long probing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sequences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noProof="0" dirty="0" smtClean="0">
                <a:latin typeface="+mn-lt"/>
              </a:rPr>
              <a:t>Called </a:t>
            </a:r>
            <a:r>
              <a:rPr lang="en-US" sz="2000" b="0" kern="0" noProof="0" dirty="0" smtClean="0">
                <a:solidFill>
                  <a:schemeClr val="accent2"/>
                </a:solidFill>
                <a:latin typeface="+mn-lt"/>
              </a:rPr>
              <a:t>primary clustering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Saw</a:t>
            </a:r>
            <a:r>
              <a:rPr kumimoji="0" lang="en-US" sz="20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this starting in our example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44372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Linear Probing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dirty="0" smtClean="0"/>
              <a:t>Trivial fact: For any </a:t>
            </a:r>
            <a:r>
              <a:rPr lang="en-US" b="1" i="1" dirty="0" smtClean="0">
                <a:sym typeface="Symbol" pitchFamily="18" charset="2"/>
              </a:rPr>
              <a:t> </a:t>
            </a:r>
            <a:r>
              <a:rPr lang="en-US" i="1" dirty="0" smtClean="0">
                <a:sym typeface="Symbol" pitchFamily="18" charset="2"/>
              </a:rPr>
              <a:t>&lt; 1, </a:t>
            </a:r>
            <a:r>
              <a:rPr lang="en-US" dirty="0" smtClean="0">
                <a:sym typeface="Symbol" pitchFamily="18" charset="2"/>
              </a:rPr>
              <a:t>linear probing will find an empty slot</a:t>
            </a:r>
          </a:p>
          <a:p>
            <a:pPr lvl="1"/>
            <a:r>
              <a:rPr lang="en-US" dirty="0" smtClean="0">
                <a:sym typeface="Symbol" pitchFamily="18" charset="2"/>
              </a:rPr>
              <a:t>It is “safe” in this sense: no infinite loop unless table is full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Non-trivial facts we won’t prove: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Average # of probes given </a:t>
            </a:r>
            <a:r>
              <a:rPr lang="en-US" b="1" i="1" dirty="0" smtClean="0">
                <a:sym typeface="Symbol" pitchFamily="18" charset="2"/>
              </a:rPr>
              <a:t> </a:t>
            </a:r>
            <a:r>
              <a:rPr lang="en-US" dirty="0" smtClean="0">
                <a:sym typeface="Symbol" pitchFamily="18" charset="2"/>
              </a:rPr>
              <a:t>(in the limit as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TableSize</a:t>
            </a:r>
            <a:r>
              <a:rPr lang="en-US" b="1" i="1" dirty="0" smtClean="0">
                <a:sym typeface="Symbol" pitchFamily="18" charset="2"/>
              </a:rPr>
              <a:t> →</a:t>
            </a:r>
            <a:r>
              <a:rPr lang="en-US" b="1" i="1" dirty="0" smtClean="0">
                <a:sym typeface="Symbol"/>
              </a:rPr>
              <a:t></a:t>
            </a:r>
            <a:r>
              <a:rPr lang="en-US" dirty="0" smtClean="0">
                <a:sym typeface="Symbol" pitchFamily="18" charset="2"/>
              </a:rPr>
              <a:t> )</a:t>
            </a:r>
            <a:endParaRPr lang="en-US" b="1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Unsuccessful search: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Successful search:  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This is pretty bad: need to leave sufficient empty space in the table to get decent performance (see chart)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4038600" y="3505200"/>
          <a:ext cx="175260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9" name="Equation" r:id="rId6" imgW="965160" imgH="482400" progId="Equation.3">
                  <p:embed/>
                </p:oleObj>
              </mc:Choice>
              <mc:Fallback>
                <p:oleObj name="Equation" r:id="rId6" imgW="9651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505200"/>
                        <a:ext cx="1752600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4038600" y="4521200"/>
          <a:ext cx="17526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0" name="Equation" r:id="rId8" imgW="901440" imgH="457200" progId="Equation.3">
                  <p:embed/>
                </p:oleObj>
              </mc:Choice>
              <mc:Fallback>
                <p:oleObj name="Equation" r:id="rId8" imgW="9014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521200"/>
                        <a:ext cx="17526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18129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Linear-probing performance degrades rapidly as table gets full</a:t>
            </a:r>
          </a:p>
          <a:p>
            <a:pPr lvl="1"/>
            <a:r>
              <a:rPr lang="en-US" dirty="0" smtClean="0"/>
              <a:t>(Formula assumes “large table” but point remains)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By comparison, chaining performance is linear in </a:t>
            </a:r>
            <a:r>
              <a:rPr lang="en-US" b="1" i="1" dirty="0" smtClean="0">
                <a:sym typeface="Symbol" pitchFamily="18" charset="2"/>
              </a:rPr>
              <a:t> </a:t>
            </a:r>
            <a:r>
              <a:rPr lang="en-US" dirty="0" smtClean="0">
                <a:sym typeface="Symbol" pitchFamily="18" charset="2"/>
              </a:rPr>
              <a:t>and has no trouble with </a:t>
            </a:r>
            <a:r>
              <a:rPr lang="en-US" b="1" i="1" dirty="0" smtClean="0">
                <a:sym typeface="Symbol" pitchFamily="18" charset="2"/>
              </a:rPr>
              <a:t>&gt;1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982184"/>
              </p:ext>
            </p:extLst>
          </p:nvPr>
        </p:nvGraphicFramePr>
        <p:xfrm>
          <a:off x="-76200" y="2667000"/>
          <a:ext cx="5168900" cy="2552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620749"/>
              </p:ext>
            </p:extLst>
          </p:nvPr>
        </p:nvGraphicFramePr>
        <p:xfrm>
          <a:off x="4495800" y="2667000"/>
          <a:ext cx="5168900" cy="256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242791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12" grpId="0">
        <p:bldAsOne/>
      </p:bldGraphic>
      <p:bldGraphic spid="13" grpId="0">
        <p:bldAsOne/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r>
              <a:rPr lang="en-US" dirty="0" smtClean="0"/>
              <a:t>We can avoid primary clustering by changing the probe function</a:t>
            </a:r>
          </a:p>
          <a:p>
            <a:pPr marL="0" indent="0">
              <a:buNone/>
            </a:pPr>
            <a:r>
              <a:rPr lang="en-US" dirty="0" smtClean="0"/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+ f(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 common technique is quadratic probing: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f(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 = i</a:t>
            </a:r>
            <a:r>
              <a:rPr lang="en-US" b="1" baseline="30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  <a:p>
            <a:pPr lvl="1"/>
            <a:r>
              <a:rPr lang="en-US" dirty="0" smtClean="0"/>
              <a:t>So probe sequence is:</a:t>
            </a:r>
          </a:p>
          <a:p>
            <a:pPr lvl="2"/>
            <a:r>
              <a:rPr lang="en-US" dirty="0" smtClean="0"/>
              <a:t>0</a:t>
            </a:r>
            <a:r>
              <a:rPr lang="en-US" baseline="30000" dirty="0" smtClean="0"/>
              <a:t>th</a:t>
            </a:r>
            <a:r>
              <a:rPr lang="en-US" dirty="0" smtClean="0"/>
              <a:t> probe: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+ 4)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+ 9)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…</a:t>
            </a:r>
          </a:p>
          <a:p>
            <a:pPr lvl="2"/>
            <a:r>
              <a:rPr lang="en-US" dirty="0" err="1" smtClean="0">
                <a:solidFill>
                  <a:schemeClr val="accent2"/>
                </a:solidFill>
              </a:rPr>
              <a:t>i</a:t>
            </a:r>
            <a:r>
              <a:rPr lang="en-US" baseline="30000" dirty="0" err="1" smtClean="0">
                <a:solidFill>
                  <a:schemeClr val="accent2"/>
                </a:solidFill>
              </a:rPr>
              <a:t>th</a:t>
            </a:r>
            <a:r>
              <a:rPr lang="en-US" dirty="0" smtClean="0">
                <a:solidFill>
                  <a:schemeClr val="accent2"/>
                </a:solidFill>
              </a:rPr>
              <a:t> probe: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(h(key) + i</a:t>
            </a:r>
            <a:r>
              <a:rPr lang="en-US" b="1" baseline="30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baseline="30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%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lvl="2"/>
            <a:endParaRPr lang="en-US" sz="1000" dirty="0" smtClean="0"/>
          </a:p>
          <a:p>
            <a:r>
              <a:rPr lang="en-US" dirty="0" smtClean="0"/>
              <a:t>Intuition: Probes quickly “leave the neighborhood”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822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TableSize</a:t>
            </a:r>
            <a:r>
              <a:rPr lang="en-US" dirty="0" smtClean="0"/>
              <a:t>=10</a:t>
            </a:r>
          </a:p>
          <a:p>
            <a:r>
              <a:rPr lang="en-US" dirty="0" smtClean="0"/>
              <a:t>Insert</a:t>
            </a:r>
            <a:r>
              <a:rPr lang="en-US" dirty="0"/>
              <a:t>: </a:t>
            </a:r>
          </a:p>
          <a:p>
            <a:r>
              <a:rPr lang="en-US" dirty="0">
                <a:solidFill>
                  <a:schemeClr val="accent6"/>
                </a:solidFill>
              </a:rPr>
              <a:t>89</a:t>
            </a:r>
          </a:p>
          <a:p>
            <a:r>
              <a:rPr lang="en-US" dirty="0"/>
              <a:t>18</a:t>
            </a:r>
          </a:p>
          <a:p>
            <a:r>
              <a:rPr lang="en-US" dirty="0"/>
              <a:t>49</a:t>
            </a:r>
          </a:p>
          <a:p>
            <a:r>
              <a:rPr lang="en-US" dirty="0"/>
              <a:t>58</a:t>
            </a:r>
          </a:p>
          <a:p>
            <a:r>
              <a:rPr lang="en-US" dirty="0"/>
              <a:t>79</a:t>
            </a:r>
          </a:p>
        </p:txBody>
      </p:sp>
      <p:sp>
        <p:nvSpPr>
          <p:cNvPr id="3" name="Rectangle 2"/>
          <p:cNvSpPr/>
          <p:nvPr/>
        </p:nvSpPr>
        <p:spPr>
          <a:xfrm>
            <a:off x="990600" y="5791200"/>
            <a:ext cx="723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US" dirty="0" err="1">
                <a:solidFill>
                  <a:schemeClr val="accent2"/>
                </a:solidFill>
              </a:rPr>
              <a:t>i</a:t>
            </a:r>
            <a:r>
              <a:rPr lang="en-US" baseline="30000" dirty="0" err="1">
                <a:solidFill>
                  <a:schemeClr val="accent2"/>
                </a:solidFill>
              </a:rPr>
              <a:t>th</a:t>
            </a:r>
            <a:r>
              <a:rPr lang="en-US" dirty="0">
                <a:solidFill>
                  <a:schemeClr val="accent2"/>
                </a:solidFill>
              </a:rPr>
              <a:t> probe: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(h(key) + i</a:t>
            </a:r>
            <a:r>
              <a:rPr lang="en-US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% </a:t>
            </a:r>
            <a:r>
              <a:rPr lang="en-US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TableSize</a:t>
            </a:r>
            <a:endParaRPr lang="en-US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0410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TableSize</a:t>
            </a:r>
            <a:r>
              <a:rPr lang="en-US" dirty="0" smtClean="0"/>
              <a:t>=10</a:t>
            </a:r>
          </a:p>
          <a:p>
            <a:r>
              <a:rPr lang="en-US" dirty="0" smtClean="0"/>
              <a:t>Insert</a:t>
            </a:r>
            <a:r>
              <a:rPr lang="en-US" dirty="0"/>
              <a:t>: </a:t>
            </a:r>
          </a:p>
          <a:p>
            <a:r>
              <a:rPr lang="en-US" dirty="0"/>
              <a:t>89</a:t>
            </a:r>
          </a:p>
          <a:p>
            <a:r>
              <a:rPr lang="en-US" dirty="0">
                <a:solidFill>
                  <a:srgbClr val="2D2DB9"/>
                </a:solidFill>
              </a:rPr>
              <a:t>18</a:t>
            </a:r>
          </a:p>
          <a:p>
            <a:r>
              <a:rPr lang="en-US" dirty="0"/>
              <a:t>49</a:t>
            </a:r>
          </a:p>
          <a:p>
            <a:r>
              <a:rPr lang="en-US" dirty="0"/>
              <a:t>58</a:t>
            </a:r>
          </a:p>
          <a:p>
            <a:r>
              <a:rPr lang="en-US" dirty="0"/>
              <a:t>79</a:t>
            </a:r>
          </a:p>
        </p:txBody>
      </p:sp>
      <p:sp>
        <p:nvSpPr>
          <p:cNvPr id="10" name="Rectangle 9"/>
          <p:cNvSpPr/>
          <p:nvPr/>
        </p:nvSpPr>
        <p:spPr>
          <a:xfrm>
            <a:off x="990600" y="5791200"/>
            <a:ext cx="723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US" dirty="0" err="1">
                <a:solidFill>
                  <a:schemeClr val="accent2"/>
                </a:solidFill>
              </a:rPr>
              <a:t>i</a:t>
            </a:r>
            <a:r>
              <a:rPr lang="en-US" baseline="30000" dirty="0" err="1">
                <a:solidFill>
                  <a:schemeClr val="accent2"/>
                </a:solidFill>
              </a:rPr>
              <a:t>th</a:t>
            </a:r>
            <a:r>
              <a:rPr lang="en-US" dirty="0">
                <a:solidFill>
                  <a:schemeClr val="accent2"/>
                </a:solidFill>
              </a:rPr>
              <a:t> probe: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(h(key) + i</a:t>
            </a:r>
            <a:r>
              <a:rPr lang="en-US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% </a:t>
            </a:r>
            <a:r>
              <a:rPr lang="en-US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TableSize</a:t>
            </a:r>
            <a:endParaRPr lang="en-US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6680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Tables: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467600" cy="1828800"/>
          </a:xfrm>
        </p:spPr>
        <p:txBody>
          <a:bodyPr/>
          <a:lstStyle/>
          <a:p>
            <a:r>
              <a:rPr lang="en-US" dirty="0" smtClean="0"/>
              <a:t>Aim for constant-time (i.e., </a:t>
            </a:r>
            <a:r>
              <a:rPr lang="en-US" i="1" dirty="0" smtClean="0"/>
              <a:t>O</a:t>
            </a:r>
            <a:r>
              <a:rPr lang="en-US" dirty="0" smtClean="0"/>
              <a:t>(1))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endParaRPr lang="en-US" dirty="0" smtClean="0"/>
          </a:p>
          <a:p>
            <a:pPr lvl="1"/>
            <a:r>
              <a:rPr lang="en-US" dirty="0" smtClean="0"/>
              <a:t>“On average” under some reasonable </a:t>
            </a:r>
            <a:r>
              <a:rPr lang="en-US" dirty="0" smtClean="0">
                <a:solidFill>
                  <a:schemeClr val="accent2"/>
                </a:solidFill>
              </a:rPr>
              <a:t>assumptions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 hash table is an array of some fixed size</a:t>
            </a:r>
          </a:p>
          <a:p>
            <a:pPr lvl="1"/>
            <a:r>
              <a:rPr lang="en-US" dirty="0" smtClean="0"/>
              <a:t>But grow-able as we’ll see</a:t>
            </a:r>
          </a:p>
          <a:p>
            <a:endParaRPr lang="en-US" sz="10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304800" y="3886200"/>
            <a:ext cx="7162800" cy="1295400"/>
            <a:chOff x="1143000" y="3962400"/>
            <a:chExt cx="7162800" cy="1295400"/>
          </a:xfrm>
        </p:grpSpPr>
        <p:sp>
          <p:nvSpPr>
            <p:cNvPr id="15" name="Rectangle 14"/>
            <p:cNvSpPr/>
            <p:nvPr/>
          </p:nvSpPr>
          <p:spPr bwMode="auto">
            <a:xfrm>
              <a:off x="1143000" y="4038600"/>
              <a:ext cx="2057400" cy="1219200"/>
            </a:xfrm>
            <a:prstGeom prst="rect">
              <a:avLst/>
            </a:prstGeom>
            <a:solidFill>
              <a:srgbClr val="FFC00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43000" y="46290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E</a:t>
              </a:r>
            </a:p>
          </p:txBody>
        </p:sp>
        <p:sp>
          <p:nvSpPr>
            <p:cNvPr id="17" name="Right Arrow 16"/>
            <p:cNvSpPr/>
            <p:nvPr/>
          </p:nvSpPr>
          <p:spPr bwMode="auto">
            <a:xfrm>
              <a:off x="1600200" y="47052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0" y="4609980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err="1" smtClean="0">
                  <a:cs typeface="Times New Roman" pitchFamily="18" charset="0"/>
                </a:rPr>
                <a:t>int</a:t>
              </a:r>
              <a:endParaRPr lang="en-US" sz="2000" b="0" dirty="0" smtClean="0"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379378" y="4609980"/>
              <a:ext cx="13356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table-index</a:t>
              </a:r>
            </a:p>
          </p:txBody>
        </p:sp>
        <p:sp>
          <p:nvSpPr>
            <p:cNvPr id="20" name="Right Arrow 19"/>
            <p:cNvSpPr/>
            <p:nvPr/>
          </p:nvSpPr>
          <p:spPr bwMode="auto">
            <a:xfrm>
              <a:off x="3288792" y="47052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Right Arrow 20"/>
            <p:cNvSpPr/>
            <p:nvPr/>
          </p:nvSpPr>
          <p:spPr bwMode="auto">
            <a:xfrm>
              <a:off x="5727192" y="4705290"/>
              <a:ext cx="11308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715000" y="4400490"/>
              <a:ext cx="11785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collision?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022218" y="4473714"/>
              <a:ext cx="120738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</a:t>
              </a:r>
            </a:p>
            <a:p>
              <a:r>
                <a:rPr lang="en-US" sz="2000" b="0" dirty="0" smtClean="0">
                  <a:cs typeface="Times New Roman" pitchFamily="18" charset="0"/>
                </a:rPr>
                <a:t>resolution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752600" y="4019490"/>
              <a:ext cx="7521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client</a:t>
              </a: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819400" y="4038600"/>
              <a:ext cx="5486400" cy="1219200"/>
            </a:xfrm>
            <a:prstGeom prst="rect">
              <a:avLst/>
            </a:prstGeom>
            <a:solidFill>
              <a:srgbClr val="00B0F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105400" y="3962400"/>
              <a:ext cx="19607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hash table library</a:t>
              </a:r>
            </a:p>
          </p:txBody>
        </p:sp>
      </p:grpSp>
      <p:graphicFrame>
        <p:nvGraphicFramePr>
          <p:cNvPr id="27" name="Group 89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7315200" y="2941935"/>
          <a:ext cx="1524000" cy="316992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" name="Text Box 8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248400" y="5786735"/>
            <a:ext cx="1857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/>
              <a:t>TableSize</a:t>
            </a:r>
            <a:r>
              <a:rPr lang="en-US" dirty="0"/>
              <a:t> –1 </a:t>
            </a:r>
          </a:p>
        </p:txBody>
      </p:sp>
      <p:sp>
        <p:nvSpPr>
          <p:cNvPr id="29" name="Text Box 8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505700" y="2433935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hash table</a:t>
            </a:r>
          </a:p>
        </p:txBody>
      </p:sp>
    </p:spTree>
    <p:extLst>
      <p:ext uri="{BB962C8B-B14F-4D97-AF65-F5344CB8AC3E}">
        <p14:creationId xmlns:p14="http://schemas.microsoft.com/office/powerpoint/2010/main" val="12305834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TableSize</a:t>
            </a:r>
            <a:r>
              <a:rPr lang="en-US" dirty="0" smtClean="0"/>
              <a:t>=10</a:t>
            </a:r>
          </a:p>
          <a:p>
            <a:r>
              <a:rPr lang="en-US" dirty="0" smtClean="0"/>
              <a:t>Insert</a:t>
            </a:r>
            <a:r>
              <a:rPr lang="en-US" dirty="0"/>
              <a:t>: </a:t>
            </a:r>
          </a:p>
          <a:p>
            <a:r>
              <a:rPr lang="en-US" dirty="0"/>
              <a:t>89</a:t>
            </a:r>
          </a:p>
          <a:p>
            <a:r>
              <a:rPr lang="en-US" dirty="0"/>
              <a:t>18</a:t>
            </a:r>
          </a:p>
          <a:p>
            <a:r>
              <a:rPr lang="en-US" dirty="0">
                <a:solidFill>
                  <a:srgbClr val="2D2DB9"/>
                </a:solidFill>
              </a:rPr>
              <a:t>49</a:t>
            </a:r>
          </a:p>
          <a:p>
            <a:r>
              <a:rPr lang="en-US" dirty="0"/>
              <a:t>58</a:t>
            </a:r>
          </a:p>
          <a:p>
            <a:r>
              <a:rPr lang="en-US" dirty="0"/>
              <a:t>79</a:t>
            </a:r>
          </a:p>
        </p:txBody>
      </p:sp>
      <p:sp>
        <p:nvSpPr>
          <p:cNvPr id="10" name="Rectangle 9"/>
          <p:cNvSpPr/>
          <p:nvPr/>
        </p:nvSpPr>
        <p:spPr>
          <a:xfrm>
            <a:off x="990600" y="5791200"/>
            <a:ext cx="723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US" dirty="0" err="1">
                <a:solidFill>
                  <a:schemeClr val="accent2"/>
                </a:solidFill>
              </a:rPr>
              <a:t>i</a:t>
            </a:r>
            <a:r>
              <a:rPr lang="en-US" baseline="30000" dirty="0" err="1">
                <a:solidFill>
                  <a:schemeClr val="accent2"/>
                </a:solidFill>
              </a:rPr>
              <a:t>th</a:t>
            </a:r>
            <a:r>
              <a:rPr lang="en-US" dirty="0">
                <a:solidFill>
                  <a:schemeClr val="accent2"/>
                </a:solidFill>
              </a:rPr>
              <a:t> probe: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(h(key) + i</a:t>
            </a:r>
            <a:r>
              <a:rPr lang="en-US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% </a:t>
            </a:r>
            <a:r>
              <a:rPr lang="en-US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TableSize</a:t>
            </a:r>
            <a:endParaRPr lang="en-US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6936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TableSize</a:t>
            </a:r>
            <a:r>
              <a:rPr lang="en-US" dirty="0" smtClean="0"/>
              <a:t>=10</a:t>
            </a:r>
          </a:p>
          <a:p>
            <a:r>
              <a:rPr lang="en-US" dirty="0" smtClean="0"/>
              <a:t>Insert</a:t>
            </a:r>
            <a:r>
              <a:rPr lang="en-US" dirty="0"/>
              <a:t>: </a:t>
            </a:r>
          </a:p>
          <a:p>
            <a:r>
              <a:rPr lang="en-US" dirty="0"/>
              <a:t>89</a:t>
            </a:r>
          </a:p>
          <a:p>
            <a:r>
              <a:rPr lang="en-US" dirty="0"/>
              <a:t>18</a:t>
            </a:r>
          </a:p>
          <a:p>
            <a:r>
              <a:rPr lang="en-US" dirty="0">
                <a:solidFill>
                  <a:schemeClr val="accent2"/>
                </a:solidFill>
              </a:rPr>
              <a:t>49</a:t>
            </a:r>
          </a:p>
          <a:p>
            <a:r>
              <a:rPr lang="en-US" dirty="0"/>
              <a:t>58</a:t>
            </a:r>
          </a:p>
          <a:p>
            <a:r>
              <a:rPr lang="en-US" dirty="0"/>
              <a:t>79</a:t>
            </a:r>
          </a:p>
        </p:txBody>
      </p:sp>
      <p:sp>
        <p:nvSpPr>
          <p:cNvPr id="10" name="Rectangle 9"/>
          <p:cNvSpPr/>
          <p:nvPr/>
        </p:nvSpPr>
        <p:spPr>
          <a:xfrm>
            <a:off x="990600" y="5791200"/>
            <a:ext cx="723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US" dirty="0" err="1">
                <a:solidFill>
                  <a:schemeClr val="accent2"/>
                </a:solidFill>
              </a:rPr>
              <a:t>i</a:t>
            </a:r>
            <a:r>
              <a:rPr lang="en-US" baseline="30000" dirty="0" err="1">
                <a:solidFill>
                  <a:schemeClr val="accent2"/>
                </a:solidFill>
              </a:rPr>
              <a:t>th</a:t>
            </a:r>
            <a:r>
              <a:rPr lang="en-US" dirty="0">
                <a:solidFill>
                  <a:schemeClr val="accent2"/>
                </a:solidFill>
              </a:rPr>
              <a:t> probe: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(h(key) + i</a:t>
            </a:r>
            <a:r>
              <a:rPr lang="en-US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% </a:t>
            </a:r>
            <a:r>
              <a:rPr lang="en-US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TableSize</a:t>
            </a:r>
            <a:endParaRPr lang="en-US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Curved Right Arrow 11"/>
          <p:cNvSpPr/>
          <p:nvPr/>
        </p:nvSpPr>
        <p:spPr bwMode="auto">
          <a:xfrm flipH="1" flipV="1">
            <a:off x="3505200" y="1295400"/>
            <a:ext cx="914400" cy="3962400"/>
          </a:xfrm>
          <a:prstGeom prst="curved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5374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48401964"/>
              </p:ext>
            </p:ext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TableSize</a:t>
            </a:r>
            <a:r>
              <a:rPr lang="en-US" dirty="0" smtClean="0"/>
              <a:t>=10</a:t>
            </a:r>
          </a:p>
          <a:p>
            <a:r>
              <a:rPr lang="en-US" dirty="0" smtClean="0"/>
              <a:t>Insert</a:t>
            </a:r>
            <a:r>
              <a:rPr lang="en-US" dirty="0"/>
              <a:t>: </a:t>
            </a:r>
          </a:p>
          <a:p>
            <a:r>
              <a:rPr lang="en-US" dirty="0"/>
              <a:t>89</a:t>
            </a:r>
          </a:p>
          <a:p>
            <a:r>
              <a:rPr lang="en-US" dirty="0"/>
              <a:t>18</a:t>
            </a:r>
          </a:p>
          <a:p>
            <a:r>
              <a:rPr lang="en-US" dirty="0"/>
              <a:t>49</a:t>
            </a:r>
          </a:p>
          <a:p>
            <a:r>
              <a:rPr lang="en-US" dirty="0">
                <a:solidFill>
                  <a:srgbClr val="3333CC"/>
                </a:solidFill>
              </a:rPr>
              <a:t>58</a:t>
            </a:r>
          </a:p>
          <a:p>
            <a:r>
              <a:rPr lang="en-US" dirty="0"/>
              <a:t>79</a:t>
            </a:r>
          </a:p>
        </p:txBody>
      </p:sp>
      <p:sp>
        <p:nvSpPr>
          <p:cNvPr id="10" name="Rectangle 9"/>
          <p:cNvSpPr/>
          <p:nvPr/>
        </p:nvSpPr>
        <p:spPr>
          <a:xfrm>
            <a:off x="990600" y="5791200"/>
            <a:ext cx="723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US" dirty="0" err="1">
                <a:solidFill>
                  <a:schemeClr val="accent2"/>
                </a:solidFill>
              </a:rPr>
              <a:t>i</a:t>
            </a:r>
            <a:r>
              <a:rPr lang="en-US" baseline="30000" dirty="0" err="1">
                <a:solidFill>
                  <a:schemeClr val="accent2"/>
                </a:solidFill>
              </a:rPr>
              <a:t>th</a:t>
            </a:r>
            <a:r>
              <a:rPr lang="en-US" dirty="0">
                <a:solidFill>
                  <a:schemeClr val="accent2"/>
                </a:solidFill>
              </a:rPr>
              <a:t> probe: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(h(key) + i</a:t>
            </a:r>
            <a:r>
              <a:rPr lang="en-US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% </a:t>
            </a:r>
            <a:r>
              <a:rPr lang="en-US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TableSize</a:t>
            </a:r>
            <a:endParaRPr lang="en-US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urved Left Arrow 2"/>
          <p:cNvSpPr/>
          <p:nvPr/>
        </p:nvSpPr>
        <p:spPr bwMode="auto">
          <a:xfrm>
            <a:off x="3505200" y="4648200"/>
            <a:ext cx="228600" cy="533400"/>
          </a:xfrm>
          <a:prstGeom prst="curvedLef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3673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TableSize</a:t>
            </a:r>
            <a:r>
              <a:rPr lang="en-US" dirty="0" smtClean="0"/>
              <a:t>=10</a:t>
            </a:r>
          </a:p>
          <a:p>
            <a:r>
              <a:rPr lang="en-US" dirty="0" smtClean="0"/>
              <a:t>Insert</a:t>
            </a:r>
            <a:r>
              <a:rPr lang="en-US" dirty="0"/>
              <a:t>: </a:t>
            </a:r>
          </a:p>
          <a:p>
            <a:r>
              <a:rPr lang="en-US" dirty="0"/>
              <a:t>89</a:t>
            </a:r>
          </a:p>
          <a:p>
            <a:r>
              <a:rPr lang="en-US" dirty="0"/>
              <a:t>18</a:t>
            </a:r>
          </a:p>
          <a:p>
            <a:r>
              <a:rPr lang="en-US" dirty="0"/>
              <a:t>49</a:t>
            </a:r>
          </a:p>
          <a:p>
            <a:r>
              <a:rPr lang="en-US" dirty="0">
                <a:solidFill>
                  <a:schemeClr val="accent2"/>
                </a:solidFill>
              </a:rPr>
              <a:t>58</a:t>
            </a:r>
          </a:p>
          <a:p>
            <a:r>
              <a:rPr lang="en-US" dirty="0"/>
              <a:t>79</a:t>
            </a:r>
          </a:p>
        </p:txBody>
      </p:sp>
      <p:sp>
        <p:nvSpPr>
          <p:cNvPr id="10" name="Rectangle 9"/>
          <p:cNvSpPr/>
          <p:nvPr/>
        </p:nvSpPr>
        <p:spPr>
          <a:xfrm>
            <a:off x="990600" y="5791200"/>
            <a:ext cx="723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US" dirty="0" err="1">
                <a:solidFill>
                  <a:schemeClr val="accent2"/>
                </a:solidFill>
              </a:rPr>
              <a:t>i</a:t>
            </a:r>
            <a:r>
              <a:rPr lang="en-US" baseline="30000" dirty="0" err="1">
                <a:solidFill>
                  <a:schemeClr val="accent2"/>
                </a:solidFill>
              </a:rPr>
              <a:t>th</a:t>
            </a:r>
            <a:r>
              <a:rPr lang="en-US" dirty="0">
                <a:solidFill>
                  <a:schemeClr val="accent2"/>
                </a:solidFill>
              </a:rPr>
              <a:t> probe: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(h(key) + i</a:t>
            </a:r>
            <a:r>
              <a:rPr lang="en-US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% </a:t>
            </a:r>
            <a:r>
              <a:rPr lang="en-US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TableSize</a:t>
            </a:r>
            <a:endParaRPr lang="en-US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urved Left Arrow 2"/>
          <p:cNvSpPr/>
          <p:nvPr/>
        </p:nvSpPr>
        <p:spPr bwMode="auto">
          <a:xfrm flipV="1">
            <a:off x="3581400" y="2209800"/>
            <a:ext cx="533400" cy="2667000"/>
          </a:xfrm>
          <a:prstGeom prst="curvedLef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2585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49443549"/>
              </p:ext>
            </p:ext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TableSize</a:t>
            </a:r>
            <a:r>
              <a:rPr lang="en-US" dirty="0" smtClean="0"/>
              <a:t>=10</a:t>
            </a:r>
          </a:p>
          <a:p>
            <a:r>
              <a:rPr lang="en-US" dirty="0" smtClean="0"/>
              <a:t>Insert</a:t>
            </a:r>
            <a:r>
              <a:rPr lang="en-US" dirty="0"/>
              <a:t>: </a:t>
            </a:r>
          </a:p>
          <a:p>
            <a:r>
              <a:rPr lang="en-US" dirty="0"/>
              <a:t>89</a:t>
            </a:r>
          </a:p>
          <a:p>
            <a:r>
              <a:rPr lang="en-US" dirty="0"/>
              <a:t>18</a:t>
            </a:r>
          </a:p>
          <a:p>
            <a:r>
              <a:rPr lang="en-US" dirty="0"/>
              <a:t>49</a:t>
            </a:r>
          </a:p>
          <a:p>
            <a:r>
              <a:rPr lang="en-US" dirty="0"/>
              <a:t>58</a:t>
            </a:r>
          </a:p>
          <a:p>
            <a:r>
              <a:rPr lang="en-US" dirty="0">
                <a:solidFill>
                  <a:srgbClr val="3333CC"/>
                </a:solidFill>
              </a:rPr>
              <a:t>79</a:t>
            </a:r>
          </a:p>
        </p:txBody>
      </p:sp>
      <p:sp>
        <p:nvSpPr>
          <p:cNvPr id="10" name="Rectangle 9"/>
          <p:cNvSpPr/>
          <p:nvPr/>
        </p:nvSpPr>
        <p:spPr>
          <a:xfrm>
            <a:off x="990600" y="5791200"/>
            <a:ext cx="723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US" dirty="0" err="1">
                <a:solidFill>
                  <a:schemeClr val="accent2"/>
                </a:solidFill>
              </a:rPr>
              <a:t>i</a:t>
            </a:r>
            <a:r>
              <a:rPr lang="en-US" baseline="30000" dirty="0" err="1">
                <a:solidFill>
                  <a:schemeClr val="accent2"/>
                </a:solidFill>
              </a:rPr>
              <a:t>th</a:t>
            </a:r>
            <a:r>
              <a:rPr lang="en-US" dirty="0">
                <a:solidFill>
                  <a:schemeClr val="accent2"/>
                </a:solidFill>
              </a:rPr>
              <a:t> probe: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(h(key) + i</a:t>
            </a:r>
            <a:r>
              <a:rPr lang="en-US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% </a:t>
            </a:r>
            <a:r>
              <a:rPr lang="en-US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TableSize</a:t>
            </a:r>
            <a:endParaRPr lang="en-US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urved Left Arrow 2"/>
          <p:cNvSpPr/>
          <p:nvPr/>
        </p:nvSpPr>
        <p:spPr bwMode="auto">
          <a:xfrm rot="10800000" flipH="1">
            <a:off x="3581400" y="1447800"/>
            <a:ext cx="533400" cy="3733800"/>
          </a:xfrm>
          <a:prstGeom prst="curvedLef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666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TableSize</a:t>
            </a:r>
            <a:r>
              <a:rPr lang="en-US" dirty="0" smtClean="0"/>
              <a:t>=10</a:t>
            </a:r>
          </a:p>
          <a:p>
            <a:r>
              <a:rPr lang="en-US" dirty="0" smtClean="0"/>
              <a:t>Insert</a:t>
            </a:r>
            <a:r>
              <a:rPr lang="en-US" dirty="0"/>
              <a:t>: </a:t>
            </a:r>
          </a:p>
          <a:p>
            <a:r>
              <a:rPr lang="en-US" dirty="0"/>
              <a:t>89</a:t>
            </a:r>
          </a:p>
          <a:p>
            <a:r>
              <a:rPr lang="en-US" dirty="0"/>
              <a:t>18</a:t>
            </a:r>
          </a:p>
          <a:p>
            <a:r>
              <a:rPr lang="en-US" dirty="0"/>
              <a:t>49</a:t>
            </a:r>
          </a:p>
          <a:p>
            <a:r>
              <a:rPr lang="en-US" dirty="0"/>
              <a:t>58</a:t>
            </a:r>
          </a:p>
          <a:p>
            <a:r>
              <a:rPr lang="en-US" dirty="0">
                <a:solidFill>
                  <a:srgbClr val="3333CC"/>
                </a:solidFill>
              </a:rPr>
              <a:t>79</a:t>
            </a:r>
          </a:p>
        </p:txBody>
      </p:sp>
      <p:sp>
        <p:nvSpPr>
          <p:cNvPr id="10" name="Rectangle 9"/>
          <p:cNvSpPr/>
          <p:nvPr/>
        </p:nvSpPr>
        <p:spPr>
          <a:xfrm>
            <a:off x="990600" y="5791200"/>
            <a:ext cx="723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US" dirty="0" err="1">
                <a:solidFill>
                  <a:schemeClr val="accent2"/>
                </a:solidFill>
              </a:rPr>
              <a:t>i</a:t>
            </a:r>
            <a:r>
              <a:rPr lang="en-US" baseline="30000" dirty="0" err="1">
                <a:solidFill>
                  <a:schemeClr val="accent2"/>
                </a:solidFill>
              </a:rPr>
              <a:t>th</a:t>
            </a:r>
            <a:r>
              <a:rPr lang="en-US" dirty="0">
                <a:solidFill>
                  <a:schemeClr val="accent2"/>
                </a:solidFill>
              </a:rPr>
              <a:t> probe: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(h(key) + i</a:t>
            </a:r>
            <a:r>
              <a:rPr lang="en-US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% </a:t>
            </a:r>
            <a:r>
              <a:rPr lang="en-US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TableSize</a:t>
            </a:r>
            <a:endParaRPr lang="en-US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urved Left Arrow 2"/>
          <p:cNvSpPr/>
          <p:nvPr/>
        </p:nvSpPr>
        <p:spPr bwMode="auto">
          <a:xfrm flipV="1">
            <a:off x="3505200" y="2667000"/>
            <a:ext cx="533400" cy="2514600"/>
          </a:xfrm>
          <a:prstGeom prst="curvedLef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4389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0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(47 % 7 = 5)</a:t>
            </a:r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990600" y="5791200"/>
            <a:ext cx="723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US" dirty="0" err="1">
                <a:solidFill>
                  <a:schemeClr val="accent2"/>
                </a:solidFill>
              </a:rPr>
              <a:t>i</a:t>
            </a:r>
            <a:r>
              <a:rPr lang="en-US" baseline="30000" dirty="0" err="1">
                <a:solidFill>
                  <a:schemeClr val="accent2"/>
                </a:solidFill>
              </a:rPr>
              <a:t>th</a:t>
            </a:r>
            <a:r>
              <a:rPr lang="en-US" dirty="0">
                <a:solidFill>
                  <a:schemeClr val="accent2"/>
                </a:solidFill>
              </a:rPr>
              <a:t> probe: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(h(key) + i</a:t>
            </a:r>
            <a:r>
              <a:rPr lang="en-US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% </a:t>
            </a:r>
            <a:r>
              <a:rPr lang="en-US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TableSize</a:t>
            </a:r>
            <a:endParaRPr lang="en-US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0124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0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(47 % 7 = 5)</a:t>
            </a:r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990600" y="5791200"/>
            <a:ext cx="723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US" dirty="0" err="1">
                <a:solidFill>
                  <a:schemeClr val="accent2"/>
                </a:solidFill>
              </a:rPr>
              <a:t>i</a:t>
            </a:r>
            <a:r>
              <a:rPr lang="en-US" baseline="30000" dirty="0" err="1">
                <a:solidFill>
                  <a:schemeClr val="accent2"/>
                </a:solidFill>
              </a:rPr>
              <a:t>th</a:t>
            </a:r>
            <a:r>
              <a:rPr lang="en-US" dirty="0">
                <a:solidFill>
                  <a:schemeClr val="accent2"/>
                </a:solidFill>
              </a:rPr>
              <a:t> probe: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(h(key) + i</a:t>
            </a:r>
            <a:r>
              <a:rPr lang="en-US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% </a:t>
            </a:r>
            <a:r>
              <a:rPr lang="en-US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TableSize</a:t>
            </a:r>
            <a:endParaRPr lang="en-US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1786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0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990600" y="5791200"/>
            <a:ext cx="723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US" dirty="0" err="1">
                <a:solidFill>
                  <a:schemeClr val="accent2"/>
                </a:solidFill>
              </a:rPr>
              <a:t>i</a:t>
            </a:r>
            <a:r>
              <a:rPr lang="en-US" baseline="30000" dirty="0" err="1">
                <a:solidFill>
                  <a:schemeClr val="accent2"/>
                </a:solidFill>
              </a:rPr>
              <a:t>th</a:t>
            </a:r>
            <a:r>
              <a:rPr lang="en-US" dirty="0">
                <a:solidFill>
                  <a:schemeClr val="accent2"/>
                </a:solidFill>
              </a:rPr>
              <a:t> probe: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(h(key) + i</a:t>
            </a:r>
            <a:r>
              <a:rPr lang="en-US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% </a:t>
            </a:r>
            <a:r>
              <a:rPr lang="en-US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TableSize</a:t>
            </a:r>
            <a:endParaRPr lang="en-US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9149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0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990600" y="5791200"/>
            <a:ext cx="723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US" dirty="0" err="1">
                <a:solidFill>
                  <a:schemeClr val="accent2"/>
                </a:solidFill>
              </a:rPr>
              <a:t>i</a:t>
            </a:r>
            <a:r>
              <a:rPr lang="en-US" baseline="30000" dirty="0" err="1">
                <a:solidFill>
                  <a:schemeClr val="accent2"/>
                </a:solidFill>
              </a:rPr>
              <a:t>th</a:t>
            </a:r>
            <a:r>
              <a:rPr lang="en-US" dirty="0">
                <a:solidFill>
                  <a:schemeClr val="accent2"/>
                </a:solidFill>
              </a:rPr>
              <a:t> probe: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(h(key) + i</a:t>
            </a:r>
            <a:r>
              <a:rPr lang="en-US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% </a:t>
            </a:r>
            <a:r>
              <a:rPr lang="en-US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TableSize</a:t>
            </a:r>
            <a:endParaRPr lang="en-US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944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Collision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	When two keys map to the same location in the hash table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 try to avoid it, but number-of-keys exceeds table size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 hash tables should support </a:t>
            </a:r>
            <a:r>
              <a:rPr lang="en-US" dirty="0" smtClean="0">
                <a:solidFill>
                  <a:schemeClr val="accent2"/>
                </a:solidFill>
              </a:rPr>
              <a:t>collision resolution</a:t>
            </a:r>
          </a:p>
          <a:p>
            <a:pPr lvl="1"/>
            <a:r>
              <a:rPr lang="en-US" dirty="0" smtClean="0"/>
              <a:t>Ideas?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6482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0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990600" y="5791200"/>
            <a:ext cx="723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US" dirty="0" err="1">
                <a:solidFill>
                  <a:schemeClr val="accent2"/>
                </a:solidFill>
              </a:rPr>
              <a:t>i</a:t>
            </a:r>
            <a:r>
              <a:rPr lang="en-US" baseline="30000" dirty="0" err="1">
                <a:solidFill>
                  <a:schemeClr val="accent2"/>
                </a:solidFill>
              </a:rPr>
              <a:t>th</a:t>
            </a:r>
            <a:r>
              <a:rPr lang="en-US" dirty="0">
                <a:solidFill>
                  <a:schemeClr val="accent2"/>
                </a:solidFill>
              </a:rPr>
              <a:t> probe: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(h(key) + i</a:t>
            </a:r>
            <a:r>
              <a:rPr lang="en-US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% </a:t>
            </a:r>
            <a:r>
              <a:rPr lang="en-US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TableSize</a:t>
            </a:r>
            <a:endParaRPr lang="en-US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2389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0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990600" y="5791200"/>
            <a:ext cx="723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US" dirty="0" err="1">
                <a:solidFill>
                  <a:schemeClr val="accent2"/>
                </a:solidFill>
              </a:rPr>
              <a:t>i</a:t>
            </a:r>
            <a:r>
              <a:rPr lang="en-US" baseline="30000" dirty="0" err="1">
                <a:solidFill>
                  <a:schemeClr val="accent2"/>
                </a:solidFill>
              </a:rPr>
              <a:t>th</a:t>
            </a:r>
            <a:r>
              <a:rPr lang="en-US" dirty="0">
                <a:solidFill>
                  <a:schemeClr val="accent2"/>
                </a:solidFill>
              </a:rPr>
              <a:t> probe: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(h(key) + i</a:t>
            </a:r>
            <a:r>
              <a:rPr lang="en-US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% </a:t>
            </a:r>
            <a:r>
              <a:rPr lang="en-US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TableSize</a:t>
            </a:r>
            <a:endParaRPr lang="en-US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536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1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19200" y="5029200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C00000"/>
                </a:solidFill>
                <a:latin typeface="+mn-lt"/>
              </a:rPr>
              <a:t>Yikes!: For all </a:t>
            </a:r>
            <a:r>
              <a:rPr lang="en-US" sz="2000" b="0" i="1" dirty="0" smtClean="0">
                <a:solidFill>
                  <a:srgbClr val="C00000"/>
                </a:solidFill>
                <a:latin typeface="+mn-lt"/>
              </a:rPr>
              <a:t>n</a:t>
            </a:r>
            <a:r>
              <a:rPr lang="en-US" sz="2000" b="0" dirty="0" smtClean="0">
                <a:solidFill>
                  <a:srgbClr val="C00000"/>
                </a:solidFill>
                <a:latin typeface="+mn-lt"/>
              </a:rPr>
              <a:t>, </a:t>
            </a:r>
            <a:r>
              <a:rPr lang="en-US" sz="20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((n*n) +5) % 7 is 0, 2, 5, or 6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</a:rPr>
              <a:t> Excel shows takes “at least” 50 probes and a pattern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</a:rPr>
              <a:t> Turns out 47 is never placed in the table </a:t>
            </a:r>
          </a:p>
        </p:txBody>
      </p:sp>
    </p:spTree>
    <p:extLst>
      <p:ext uri="{BB962C8B-B14F-4D97-AF65-F5344CB8AC3E}">
        <p14:creationId xmlns:p14="http://schemas.microsoft.com/office/powerpoint/2010/main" val="3840612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Bad News to Good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724400"/>
          </a:xfrm>
        </p:spPr>
        <p:txBody>
          <a:bodyPr/>
          <a:lstStyle/>
          <a:p>
            <a:r>
              <a:rPr lang="en-US" dirty="0" smtClean="0"/>
              <a:t>Bad news: </a:t>
            </a:r>
          </a:p>
          <a:p>
            <a:pPr lvl="1"/>
            <a:r>
              <a:rPr lang="en-US" dirty="0" smtClean="0"/>
              <a:t>Quadratic probing can cycle through the same full indices, never terminating despite table not being full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Good news: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If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>
                <a:solidFill>
                  <a:schemeClr val="accent2"/>
                </a:solidFill>
              </a:rPr>
              <a:t> is </a:t>
            </a:r>
            <a:r>
              <a:rPr lang="en-US" i="1" dirty="0" smtClean="0">
                <a:solidFill>
                  <a:schemeClr val="accent2"/>
                </a:solidFill>
              </a:rPr>
              <a:t>prime</a:t>
            </a:r>
            <a:r>
              <a:rPr lang="en-US" dirty="0" smtClean="0">
                <a:solidFill>
                  <a:schemeClr val="accent2"/>
                </a:solidFill>
              </a:rPr>
              <a:t> and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 </a:t>
            </a:r>
            <a:r>
              <a:rPr lang="en-US" dirty="0" smtClean="0">
                <a:solidFill>
                  <a:schemeClr val="accent2"/>
                </a:solidFill>
              </a:rPr>
              <a:t>&lt; ½</a:t>
            </a:r>
            <a:r>
              <a:rPr lang="en-US" dirty="0" smtClean="0"/>
              <a:t>, then quadratic probing will find an empty slot in at most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/2 </a:t>
            </a:r>
            <a:r>
              <a:rPr lang="en-US" dirty="0" smtClean="0"/>
              <a:t>probes</a:t>
            </a:r>
          </a:p>
          <a:p>
            <a:pPr lvl="1"/>
            <a:r>
              <a:rPr lang="en-US" dirty="0" smtClean="0">
                <a:sym typeface="Symbol" pitchFamily="18" charset="2"/>
              </a:rPr>
              <a:t>So</a:t>
            </a:r>
            <a:r>
              <a:rPr lang="en-US" dirty="0">
                <a:sym typeface="Symbol" pitchFamily="18" charset="2"/>
              </a:rPr>
              <a:t>: If you keep  </a:t>
            </a:r>
            <a:r>
              <a:rPr lang="en-US" dirty="0"/>
              <a:t>&lt; </a:t>
            </a:r>
            <a:r>
              <a:rPr lang="en-US" dirty="0" smtClean="0"/>
              <a:t>½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/>
              <a:t> is </a:t>
            </a:r>
            <a:r>
              <a:rPr lang="en-US" i="1" dirty="0"/>
              <a:t>prime</a:t>
            </a:r>
            <a:r>
              <a:rPr lang="en-US" dirty="0" smtClean="0"/>
              <a:t>, </a:t>
            </a:r>
            <a:r>
              <a:rPr lang="en-US" dirty="0"/>
              <a:t>no need to detect cycles</a:t>
            </a:r>
            <a:endParaRPr lang="en-US" dirty="0">
              <a:sym typeface="Symbol" pitchFamily="18" charset="2"/>
            </a:endParaRPr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Proof is posted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lecture13.txt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Also, slightly less detailed proof in textbook</a:t>
            </a:r>
          </a:p>
          <a:p>
            <a:pPr lvl="2"/>
            <a:r>
              <a:rPr lang="en-US" dirty="0" smtClean="0"/>
              <a:t>Key fact: For prime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sym typeface="Bookshelf Symbol 2" pitchFamily="2" charset="2"/>
              </a:rPr>
              <a:t>0 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&lt; </a:t>
            </a:r>
            <a:r>
              <a:rPr lang="en-US" b="1" dirty="0" err="1" smtClean="0">
                <a:latin typeface="Courier New" pitchFamily="49" charset="0"/>
                <a:sym typeface="Symbol" pitchFamily="18" charset="2"/>
              </a:rPr>
              <a:t>i,j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 &lt; T/2</a:t>
            </a:r>
            <a:r>
              <a:rPr lang="en-US" dirty="0" smtClean="0">
                <a:sym typeface="Symbol" pitchFamily="18" charset="2"/>
              </a:rPr>
              <a:t> where </a:t>
            </a:r>
            <a:r>
              <a:rPr lang="en-US" b="1" dirty="0" err="1" smtClean="0">
                <a:latin typeface="Courier New" pitchFamily="49" charset="0"/>
                <a:sym typeface="Symbol" pitchFamily="18" charset="2"/>
              </a:rPr>
              <a:t>i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  j</a:t>
            </a:r>
            <a:r>
              <a:rPr lang="en-US" b="1" dirty="0" smtClean="0">
                <a:sym typeface="Symbol" pitchFamily="18" charset="2"/>
              </a:rPr>
              <a:t>,</a:t>
            </a:r>
            <a:endParaRPr lang="en-US" dirty="0" smtClean="0">
              <a:sym typeface="Bookshelf Symbol 2" pitchFamily="2" charset="2"/>
            </a:endParaRP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sym typeface="Symbol" pitchFamily="18" charset="2"/>
              </a:rPr>
              <a:t> 		</a:t>
            </a:r>
            <a:r>
              <a:rPr lang="en-US" b="1" dirty="0" smtClean="0">
                <a:latin typeface="Courier New" pitchFamily="49" charset="0"/>
                <a:sym typeface="Bookshelf Symbol 2" pitchFamily="2" charset="2"/>
              </a:rPr>
              <a:t> (k + i</a:t>
            </a:r>
            <a:r>
              <a:rPr lang="en-US" b="1" baseline="30000" dirty="0" smtClean="0">
                <a:latin typeface="Courier New" pitchFamily="49" charset="0"/>
                <a:sym typeface="Bookshelf Symbol 2" pitchFamily="2" charset="2"/>
              </a:rPr>
              <a:t>2</a:t>
            </a:r>
            <a:r>
              <a:rPr lang="en-US" b="1" dirty="0" smtClean="0">
                <a:latin typeface="Courier New" pitchFamily="49" charset="0"/>
                <a:sym typeface="Bookshelf Symbol 2" pitchFamily="2" charset="2"/>
              </a:rPr>
              <a:t>) % 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T</a:t>
            </a:r>
            <a:r>
              <a:rPr lang="en-US" b="1" dirty="0" smtClean="0">
                <a:latin typeface="Courier New" pitchFamily="49" charset="0"/>
                <a:sym typeface="Bookshelf Symbol 2" pitchFamily="2" charset="2"/>
              </a:rPr>
              <a:t> 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 (k + j</a:t>
            </a:r>
            <a:r>
              <a:rPr lang="en-US" b="1" baseline="30000" dirty="0" smtClean="0">
                <a:latin typeface="Courier New" pitchFamily="49" charset="0"/>
                <a:sym typeface="Symbol" pitchFamily="18" charset="2"/>
              </a:rPr>
              <a:t>2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) % T </a:t>
            </a:r>
            <a:r>
              <a:rPr lang="en-US" dirty="0" smtClean="0">
                <a:latin typeface="+mj-lt"/>
                <a:sym typeface="Symbol" pitchFamily="18" charset="2"/>
              </a:rPr>
              <a:t>(i.e., no index repeat)</a:t>
            </a:r>
          </a:p>
          <a:p>
            <a:pPr marL="457200" lvl="1" indent="0">
              <a:buNone/>
            </a:pPr>
            <a:endParaRPr lang="en-US" sz="1000" dirty="0" smtClean="0">
              <a:latin typeface="+mj-lt"/>
              <a:sym typeface="Symbol" pitchFamily="18" charset="2"/>
            </a:endParaRPr>
          </a:p>
          <a:p>
            <a:pPr lvl="1"/>
            <a:endParaRPr lang="en-US" sz="1000" dirty="0" smtClean="0">
              <a:latin typeface="+mj-lt"/>
              <a:sym typeface="Symbol" pitchFamily="18" charset="2"/>
            </a:endParaRP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626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 reconsidered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Quadratic probing does not suffer from primary clustering:       no problem with keys initially hashing to the same neighborhood</a:t>
            </a:r>
          </a:p>
          <a:p>
            <a:endParaRPr lang="en-US" dirty="0" smtClean="0"/>
          </a:p>
          <a:p>
            <a:r>
              <a:rPr lang="en-US" dirty="0" smtClean="0"/>
              <a:t>But it’s no help if keys initially hash to the same index</a:t>
            </a:r>
          </a:p>
          <a:p>
            <a:pPr lvl="1"/>
            <a:r>
              <a:rPr lang="en-US" dirty="0" smtClean="0"/>
              <a:t>Called </a:t>
            </a:r>
            <a:r>
              <a:rPr lang="en-US" dirty="0" smtClean="0">
                <a:solidFill>
                  <a:schemeClr val="accent2"/>
                </a:solidFill>
              </a:rPr>
              <a:t>secondary clustering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Can avoid secondary clustering with a probe function that depends on the key: </a:t>
            </a:r>
            <a:r>
              <a:rPr lang="en-US" dirty="0" smtClean="0">
                <a:solidFill>
                  <a:schemeClr val="accent2"/>
                </a:solidFill>
              </a:rPr>
              <a:t>double hashing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2259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Idea: </a:t>
            </a:r>
          </a:p>
          <a:p>
            <a:pPr lvl="1"/>
            <a:r>
              <a:rPr lang="en-US" dirty="0" smtClean="0"/>
              <a:t>Given two good hash functions </a:t>
            </a:r>
            <a:r>
              <a:rPr lang="en-US" i="1" dirty="0" smtClean="0"/>
              <a:t>h</a:t>
            </a:r>
            <a:r>
              <a:rPr lang="en-US" dirty="0" smtClean="0"/>
              <a:t> and </a:t>
            </a:r>
            <a:r>
              <a:rPr lang="en-US" i="1" dirty="0" smtClean="0"/>
              <a:t>g</a:t>
            </a:r>
            <a:r>
              <a:rPr lang="en-US" dirty="0" smtClean="0"/>
              <a:t>, it is very unlikely that for some </a:t>
            </a:r>
            <a:r>
              <a:rPr lang="en-US" i="1" dirty="0" smtClean="0"/>
              <a:t>key</a:t>
            </a:r>
            <a:r>
              <a:rPr lang="en-US" dirty="0" smtClean="0"/>
              <a:t>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== g(key)</a:t>
            </a:r>
          </a:p>
          <a:p>
            <a:pPr lvl="1"/>
            <a:r>
              <a:rPr lang="en-US" dirty="0" smtClean="0"/>
              <a:t>So make the probe function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*g(key)</a:t>
            </a:r>
          </a:p>
          <a:p>
            <a:pPr lvl="1"/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Probe sequence:</a:t>
            </a:r>
          </a:p>
          <a:p>
            <a:pPr lvl="2"/>
            <a:r>
              <a:rPr lang="en-US" dirty="0" smtClean="0"/>
              <a:t>0</a:t>
            </a:r>
            <a:r>
              <a:rPr lang="en-US" baseline="30000" dirty="0" smtClean="0"/>
              <a:t>th</a:t>
            </a:r>
            <a:r>
              <a:rPr lang="en-US" dirty="0" smtClean="0"/>
              <a:t> probe: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probe: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g(key))  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+ 2*g(key))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+ 3*g(key))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…</a:t>
            </a:r>
          </a:p>
          <a:p>
            <a:pPr lvl="2"/>
            <a:r>
              <a:rPr lang="en-US" dirty="0" err="1" smtClean="0">
                <a:solidFill>
                  <a:schemeClr val="accent2"/>
                </a:solidFill>
              </a:rPr>
              <a:t>i</a:t>
            </a:r>
            <a:r>
              <a:rPr lang="en-US" baseline="30000" dirty="0" err="1" smtClean="0">
                <a:solidFill>
                  <a:schemeClr val="accent2"/>
                </a:solidFill>
              </a:rPr>
              <a:t>th</a:t>
            </a:r>
            <a:r>
              <a:rPr lang="en-US" dirty="0" smtClean="0">
                <a:solidFill>
                  <a:schemeClr val="accent2"/>
                </a:solidFill>
              </a:rPr>
              <a:t> probe: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(h(key) +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*g(key))</a:t>
            </a:r>
            <a:r>
              <a:rPr lang="en-US" b="1" baseline="30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%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000" dirty="0" smtClean="0">
              <a:latin typeface="+mj-lt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Detail: Make sure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g(key)</a:t>
            </a:r>
            <a:r>
              <a:rPr lang="en-US" dirty="0" smtClean="0">
                <a:latin typeface="+mj-lt"/>
                <a:cs typeface="Courier New" pitchFamily="49" charset="0"/>
              </a:rPr>
              <a:t> cannot be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750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Double-hashing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Intuition: Because each probe is “jumping” by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g(key)</a:t>
            </a:r>
            <a:r>
              <a:rPr lang="en-US" dirty="0" smtClean="0"/>
              <a:t> each time, we “leave the neighborhood” </a:t>
            </a:r>
            <a:r>
              <a:rPr lang="en-US" i="1" dirty="0" smtClean="0"/>
              <a:t>and</a:t>
            </a:r>
            <a:r>
              <a:rPr lang="en-US" dirty="0" smtClean="0"/>
              <a:t> “go different places from other initial collisions”</a:t>
            </a:r>
          </a:p>
          <a:p>
            <a:endParaRPr lang="en-US" dirty="0" smtClean="0"/>
          </a:p>
          <a:p>
            <a:r>
              <a:rPr lang="en-US" dirty="0" smtClean="0"/>
              <a:t>But we could still have a problem like in quadratic probing where we are not “safe” (infinite loop despite room in table)</a:t>
            </a:r>
          </a:p>
          <a:p>
            <a:pPr lvl="1"/>
            <a:r>
              <a:rPr lang="en-US" dirty="0" smtClean="0"/>
              <a:t>It is known that this cannot happen in at least one case: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= key % p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g(key) = q – (key % q)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 &lt; q &lt; p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dirty="0" smtClean="0"/>
              <a:t> are prime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878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double-hashing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Assume “uniform hashing” </a:t>
            </a:r>
          </a:p>
          <a:p>
            <a:pPr lvl="1"/>
            <a:r>
              <a:rPr lang="en-US" dirty="0" smtClean="0"/>
              <a:t>Means probability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g(key1) % p == g(key2) % p </a:t>
            </a:r>
            <a:r>
              <a:rPr lang="en-US" dirty="0" smtClean="0"/>
              <a:t>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1/p</a:t>
            </a:r>
          </a:p>
          <a:p>
            <a:pPr lvl="1"/>
            <a:endParaRPr lang="en-US" sz="1000" dirty="0" smtClean="0"/>
          </a:p>
          <a:p>
            <a:r>
              <a:rPr lang="en-US" dirty="0" smtClean="0">
                <a:sym typeface="Symbol" pitchFamily="18" charset="2"/>
              </a:rPr>
              <a:t>Non-trivial facts we won’t prove: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Average # of probes given </a:t>
            </a:r>
            <a:r>
              <a:rPr lang="en-US" b="1" i="1" dirty="0" smtClean="0">
                <a:sym typeface="Symbol" pitchFamily="18" charset="2"/>
              </a:rPr>
              <a:t> </a:t>
            </a:r>
            <a:r>
              <a:rPr lang="en-US" dirty="0" smtClean="0">
                <a:sym typeface="Symbol" pitchFamily="18" charset="2"/>
              </a:rPr>
              <a:t>(in the limit as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TableSize</a:t>
            </a:r>
            <a:r>
              <a:rPr lang="en-US" b="1" i="1" dirty="0" smtClean="0">
                <a:sym typeface="Symbol" pitchFamily="18" charset="2"/>
              </a:rPr>
              <a:t> →</a:t>
            </a:r>
            <a:r>
              <a:rPr lang="en-US" b="1" i="1" dirty="0" smtClean="0">
                <a:sym typeface="Symbol"/>
              </a:rPr>
              <a:t></a:t>
            </a:r>
            <a:r>
              <a:rPr lang="en-US" dirty="0" smtClean="0">
                <a:sym typeface="Symbol" pitchFamily="18" charset="2"/>
              </a:rPr>
              <a:t> )</a:t>
            </a:r>
            <a:endParaRPr lang="en-US" b="1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Unsuccessful search (intuitive):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Successful search (less intuitive):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sz="1000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Bottom line: unsuccessful bad (but not as bad as </a:t>
            </a:r>
            <a:r>
              <a:rPr lang="en-US" dirty="0" smtClean="0"/>
              <a:t>linear probing), but successful is not nearly as bad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47</a:t>
            </a:fld>
            <a:endParaRPr lang="en-US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5486400" y="3429000"/>
          <a:ext cx="7985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9" name="Equation" r:id="rId6" imgW="342720" imgH="393480" progId="">
                  <p:embed/>
                </p:oleObj>
              </mc:Choice>
              <mc:Fallback>
                <p:oleObj name="Equation" r:id="rId6" imgW="34272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429000"/>
                        <a:ext cx="798513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5486400" y="4572000"/>
          <a:ext cx="1865313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0" name="Equation" r:id="rId8" imgW="901440" imgH="431640" progId="">
                  <p:embed/>
                </p:oleObj>
              </mc:Choice>
              <mc:Fallback>
                <p:oleObj name="Equation" r:id="rId8" imgW="901440" imgH="4316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572000"/>
                        <a:ext cx="1865313" cy="890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52916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48</a:t>
            </a:fld>
            <a:endParaRPr lang="en-US"/>
          </a:p>
        </p:txBody>
      </p:sp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2657052"/>
              </p:ext>
            </p:extLst>
          </p:nvPr>
        </p:nvGraphicFramePr>
        <p:xfrm>
          <a:off x="-76200" y="3810000"/>
          <a:ext cx="5168900" cy="2552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6150505"/>
              </p:ext>
            </p:extLst>
          </p:nvPr>
        </p:nvGraphicFramePr>
        <p:xfrm>
          <a:off x="4495800" y="1219200"/>
          <a:ext cx="5105400" cy="256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0645272"/>
              </p:ext>
            </p:extLst>
          </p:nvPr>
        </p:nvGraphicFramePr>
        <p:xfrm>
          <a:off x="-34946" y="1219200"/>
          <a:ext cx="5105400" cy="256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9426761"/>
              </p:ext>
            </p:extLst>
          </p:nvPr>
        </p:nvGraphicFramePr>
        <p:xfrm>
          <a:off x="4572000" y="3810000"/>
          <a:ext cx="5168900" cy="256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2971163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924800" cy="4953000"/>
          </a:xfrm>
        </p:spPr>
        <p:txBody>
          <a:bodyPr/>
          <a:lstStyle/>
          <a:p>
            <a:r>
              <a:rPr lang="en-US" dirty="0" smtClean="0"/>
              <a:t>As with array-based stacks/queues/lists, if table gets too full, create a bigger table and copy everything</a:t>
            </a:r>
          </a:p>
          <a:p>
            <a:endParaRPr lang="en-US" sz="1000" dirty="0" smtClean="0"/>
          </a:p>
          <a:p>
            <a:r>
              <a:rPr lang="en-US" dirty="0" smtClean="0"/>
              <a:t>With chaining, we get to decide what “too full” means</a:t>
            </a:r>
          </a:p>
          <a:p>
            <a:pPr lvl="1"/>
            <a:r>
              <a:rPr lang="en-US" dirty="0" smtClean="0"/>
              <a:t>Keep load factor reasonable (e.g., &lt; 1)?</a:t>
            </a:r>
          </a:p>
          <a:p>
            <a:endParaRPr lang="en-US" dirty="0" smtClean="0"/>
          </a:p>
          <a:p>
            <a:r>
              <a:rPr lang="en-US" dirty="0" smtClean="0"/>
              <a:t>For probing, half-full is a good rule of thumb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New table size</a:t>
            </a:r>
          </a:p>
          <a:p>
            <a:pPr lvl="1"/>
            <a:r>
              <a:rPr lang="en-US" dirty="0" smtClean="0"/>
              <a:t>Twice-as-big is a good idea, except that won’t be prime!</a:t>
            </a:r>
          </a:p>
          <a:p>
            <a:pPr lvl="1"/>
            <a:r>
              <a:rPr lang="en-US" dirty="0" smtClean="0"/>
              <a:t>So go </a:t>
            </a:r>
            <a:r>
              <a:rPr lang="en-US" i="1" dirty="0" smtClean="0"/>
              <a:t>about</a:t>
            </a:r>
            <a:r>
              <a:rPr lang="en-US" dirty="0" smtClean="0"/>
              <a:t> twice-as-big </a:t>
            </a:r>
          </a:p>
          <a:p>
            <a:pPr lvl="1"/>
            <a:r>
              <a:rPr lang="en-US" dirty="0" smtClean="0"/>
              <a:t>Can have a list of prime numbers in your code since you won’t grow more than 20-30 times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939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5049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Hashtable</a:t>
            </a:r>
            <a:r>
              <a:rPr lang="en-US" dirty="0" smtClean="0"/>
              <a:t>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of the scenarios, answer the following questions:</a:t>
            </a:r>
          </a:p>
          <a:p>
            <a:pPr lvl="1"/>
            <a:r>
              <a:rPr lang="en-US" dirty="0" smtClean="0"/>
              <a:t>Is a </a:t>
            </a:r>
            <a:r>
              <a:rPr lang="en-US" dirty="0" err="1" smtClean="0"/>
              <a:t>hashtable</a:t>
            </a:r>
            <a:r>
              <a:rPr lang="en-US" dirty="0" smtClean="0"/>
              <a:t> the best-suited data structure?</a:t>
            </a:r>
          </a:p>
          <a:p>
            <a:pPr lvl="1"/>
            <a:r>
              <a:rPr lang="en-US" dirty="0" smtClean="0"/>
              <a:t>If so, what would be used for the keys? Values?</a:t>
            </a:r>
          </a:p>
          <a:p>
            <a:pPr lvl="1"/>
            <a:r>
              <a:rPr lang="en-US" dirty="0" smtClean="0"/>
              <a:t>If not, what data structure would be best-suited?</a:t>
            </a:r>
          </a:p>
          <a:p>
            <a:pPr lvl="1"/>
            <a:r>
              <a:rPr lang="en-US" dirty="0" smtClean="0"/>
              <a:t>What other assumptions</a:t>
            </a:r>
            <a:r>
              <a:rPr lang="en-US" dirty="0"/>
              <a:t> </a:t>
            </a:r>
            <a:r>
              <a:rPr lang="en-US" dirty="0" smtClean="0"/>
              <a:t>are you making about the scenario?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atalog of items (product id, name, price)</a:t>
            </a:r>
          </a:p>
          <a:p>
            <a:r>
              <a:rPr lang="en-US" dirty="0" smtClean="0"/>
              <a:t>Bookmarks in a web browser (favicon, URL, bookmark name)</a:t>
            </a:r>
          </a:p>
          <a:p>
            <a:r>
              <a:rPr lang="en-US" dirty="0" smtClean="0"/>
              <a:t>IT support requests (timestamp, ticket id, description)</a:t>
            </a:r>
          </a:p>
          <a:p>
            <a:r>
              <a:rPr lang="en-US" dirty="0" smtClean="0"/>
              <a:t>Character frequency analysis (character, # of appearances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Spell-checking (all or most words in a language)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9196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Read through the provided code files</a:t>
            </a:r>
          </a:p>
          <a:p>
            <a:r>
              <a:rPr lang="en-US" sz="1600" dirty="0" smtClean="0"/>
              <a:t>Implement  </a:t>
            </a:r>
            <a:r>
              <a:rPr lang="en-US" sz="1600" dirty="0" err="1"/>
              <a:t>DataCount</a:t>
            </a:r>
            <a:r>
              <a:rPr lang="en-US" sz="1600" dirty="0"/>
              <a:t>[] </a:t>
            </a:r>
            <a:r>
              <a:rPr lang="en-US" sz="1600" dirty="0" err="1"/>
              <a:t>getCountsArray</a:t>
            </a:r>
            <a:r>
              <a:rPr lang="en-US" sz="1600" dirty="0"/>
              <a:t>(</a:t>
            </a:r>
            <a:r>
              <a:rPr lang="en-US" sz="1600" dirty="0" err="1"/>
              <a:t>DataCounter</a:t>
            </a:r>
            <a:r>
              <a:rPr lang="en-US" sz="1600" dirty="0"/>
              <a:t> counter</a:t>
            </a:r>
            <a:r>
              <a:rPr lang="en-US" sz="1600" dirty="0" smtClean="0"/>
              <a:t>) method of </a:t>
            </a:r>
            <a:r>
              <a:rPr lang="en-US" sz="1600" dirty="0" err="1" smtClean="0"/>
              <a:t>WordCount</a:t>
            </a:r>
            <a:endParaRPr lang="en-US" sz="1600" dirty="0" smtClean="0"/>
          </a:p>
          <a:p>
            <a:pPr lvl="1"/>
            <a:r>
              <a:rPr lang="en-US" sz="1600" dirty="0" smtClean="0"/>
              <a:t>use iterator of counter to get elements and put in a new array (which is returned</a:t>
            </a:r>
          </a:p>
          <a:p>
            <a:r>
              <a:rPr lang="en-US" sz="1600" dirty="0" smtClean="0"/>
              <a:t>Implement compare(string, string) method of </a:t>
            </a:r>
            <a:r>
              <a:rPr lang="en-US" sz="1600" dirty="0" err="1" smtClean="0"/>
              <a:t>StringComparator</a:t>
            </a:r>
            <a:endParaRPr lang="en-US" sz="1600" dirty="0"/>
          </a:p>
          <a:p>
            <a:pPr lvl="1"/>
            <a:r>
              <a:rPr lang="en-US" sz="1600" dirty="0" smtClean="0"/>
              <a:t>return 0 if the same, negative number if first argument comes alphabetically first </a:t>
            </a:r>
          </a:p>
          <a:p>
            <a:r>
              <a:rPr lang="en-US" sz="1600" dirty="0"/>
              <a:t>Implement two implementations of </a:t>
            </a:r>
            <a:r>
              <a:rPr lang="en-US" sz="1600" dirty="0" err="1"/>
              <a:t>DataCounter</a:t>
            </a:r>
            <a:endParaRPr lang="en-US" sz="1600" dirty="0"/>
          </a:p>
          <a:p>
            <a:pPr lvl="1"/>
            <a:r>
              <a:rPr lang="en-US" sz="1600" dirty="0" err="1"/>
              <a:t>HashTable_SC</a:t>
            </a:r>
            <a:r>
              <a:rPr lang="en-US" sz="1600" dirty="0"/>
              <a:t>: hash table using separate chaining</a:t>
            </a:r>
          </a:p>
          <a:p>
            <a:pPr lvl="1"/>
            <a:r>
              <a:rPr lang="en-US" sz="1600" dirty="0" err="1"/>
              <a:t>HashTable_OA</a:t>
            </a:r>
            <a:r>
              <a:rPr lang="en-US" sz="1600" dirty="0"/>
              <a:t>: hash table using open addressing</a:t>
            </a:r>
          </a:p>
          <a:p>
            <a:pPr lvl="1"/>
            <a:r>
              <a:rPr lang="en-US" sz="1600" dirty="0" err="1"/>
              <a:t>StringHasher</a:t>
            </a:r>
            <a:r>
              <a:rPr lang="en-US" sz="1600" dirty="0"/>
              <a:t>: hash function for </a:t>
            </a:r>
            <a:r>
              <a:rPr lang="en-US" sz="1600" dirty="0" smtClean="0"/>
              <a:t>string</a:t>
            </a:r>
          </a:p>
          <a:p>
            <a:r>
              <a:rPr lang="en-US" sz="1600" dirty="0"/>
              <a:t>Fill in code in </a:t>
            </a:r>
            <a:r>
              <a:rPr lang="en-US" sz="1600" dirty="0" err="1"/>
              <a:t>Correlator.java</a:t>
            </a:r>
            <a:r>
              <a:rPr lang="en-US" sz="1600" dirty="0"/>
              <a:t> to compare documents</a:t>
            </a:r>
          </a:p>
          <a:p>
            <a:r>
              <a:rPr lang="en-US" sz="1600" dirty="0"/>
              <a:t>Test your solutions and turn </a:t>
            </a:r>
            <a:r>
              <a:rPr lang="en-US" sz="1600" dirty="0" smtClean="0"/>
              <a:t>in testing </a:t>
            </a:r>
            <a:r>
              <a:rPr lang="en-US" sz="1600" dirty="0"/>
              <a:t>code</a:t>
            </a:r>
          </a:p>
          <a:p>
            <a:r>
              <a:rPr lang="en-US" sz="1600" dirty="0" smtClean="0"/>
              <a:t>README</a:t>
            </a:r>
          </a:p>
          <a:p>
            <a:pPr lvl="1"/>
            <a:r>
              <a:rPr lang="en-US" sz="1600" dirty="0" smtClean="0"/>
              <a:t>do </a:t>
            </a:r>
            <a:r>
              <a:rPr lang="en-US" sz="1600" dirty="0"/>
              <a:t>some timing, write another hash function</a:t>
            </a:r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522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3477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4719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107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3622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AutoShape 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>
            <a:off x="1676400" y="441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5313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1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107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3622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AutoShape 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>
            <a:off x="1676400" y="441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3" name="Rectangle 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1242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4" name="Rectangle 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2766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" name="AutoShape 9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>
            <a:off x="25908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Rectangle 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3374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33009</TotalTime>
  <Words>3498</Words>
  <Application>Microsoft Macintosh PowerPoint</Application>
  <PresentationFormat>On-screen Show (4:3)</PresentationFormat>
  <Paragraphs>1090</Paragraphs>
  <Slides>51</Slides>
  <Notes>49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3" baseType="lpstr">
      <vt:lpstr>dan_design_template</vt:lpstr>
      <vt:lpstr>Equation</vt:lpstr>
      <vt:lpstr>CSE373: Data Structures &amp; Algorithms Lecture 13: Hash Collisions</vt:lpstr>
      <vt:lpstr>Announcements</vt:lpstr>
      <vt:lpstr>Hash Tables: Review</vt:lpstr>
      <vt:lpstr>Collision resolution</vt:lpstr>
      <vt:lpstr>Separate Chaining</vt:lpstr>
      <vt:lpstr>Separate Chaining</vt:lpstr>
      <vt:lpstr>Separate Chaining</vt:lpstr>
      <vt:lpstr>Separate Chaining</vt:lpstr>
      <vt:lpstr>Separate Chaining</vt:lpstr>
      <vt:lpstr>Separate Chaining</vt:lpstr>
      <vt:lpstr>Thoughts on chaining</vt:lpstr>
      <vt:lpstr>Time vs. space (constant factors only here)</vt:lpstr>
      <vt:lpstr>More rigorous chaining analysis</vt:lpstr>
      <vt:lpstr>More rigorous chaining analysis</vt:lpstr>
      <vt:lpstr>More rigorous chaining analysis</vt:lpstr>
      <vt:lpstr>More rigorous chaining analysis</vt:lpstr>
      <vt:lpstr>Alternative: Use empty space in the table</vt:lpstr>
      <vt:lpstr>Alternative: Use empty space in the table</vt:lpstr>
      <vt:lpstr>Alternative: Use empty space in the table</vt:lpstr>
      <vt:lpstr>Alternative: Use empty space in the table</vt:lpstr>
      <vt:lpstr>Alternative: Use empty space in the table</vt:lpstr>
      <vt:lpstr>Probing hash tables</vt:lpstr>
      <vt:lpstr>Other operations with open addressing</vt:lpstr>
      <vt:lpstr>(Primary) Clustering</vt:lpstr>
      <vt:lpstr>Analysis of Linear Probing</vt:lpstr>
      <vt:lpstr>In a chart</vt:lpstr>
      <vt:lpstr>Quadratic probing</vt:lpstr>
      <vt:lpstr>Quadratic Probing Example</vt:lpstr>
      <vt:lpstr>Quadratic Probing Example</vt:lpstr>
      <vt:lpstr>Quadratic Probing Example</vt:lpstr>
      <vt:lpstr>Quadratic Probing Example</vt:lpstr>
      <vt:lpstr>Quadratic Probing Example</vt:lpstr>
      <vt:lpstr>Quadratic Probing Example</vt:lpstr>
      <vt:lpstr>Quadratic Probing Example</vt:lpstr>
      <vt:lpstr>Quadratic Probing Example</vt:lpstr>
      <vt:lpstr>Another Quadratic Probing Example</vt:lpstr>
      <vt:lpstr>Another Quadratic Probing Example</vt:lpstr>
      <vt:lpstr>Another Quadratic Probing Example</vt:lpstr>
      <vt:lpstr>Another Quadratic Probing Example</vt:lpstr>
      <vt:lpstr>Another Quadratic Probing Example</vt:lpstr>
      <vt:lpstr>Another Quadratic Probing Example</vt:lpstr>
      <vt:lpstr>Another Quadratic Probing Example</vt:lpstr>
      <vt:lpstr>From Bad News to Good News</vt:lpstr>
      <vt:lpstr>Clustering reconsidered</vt:lpstr>
      <vt:lpstr>Double hashing</vt:lpstr>
      <vt:lpstr>Double-hashing analysis</vt:lpstr>
      <vt:lpstr>More double-hashing facts</vt:lpstr>
      <vt:lpstr>Charts</vt:lpstr>
      <vt:lpstr>Rehashing</vt:lpstr>
      <vt:lpstr>Hashtable Scenarios</vt:lpstr>
      <vt:lpstr>Homework 4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Lauren Milne</cp:lastModifiedBy>
  <cp:revision>1425</cp:revision>
  <dcterms:created xsi:type="dcterms:W3CDTF">2009-03-13T20:43:19Z</dcterms:created>
  <dcterms:modified xsi:type="dcterms:W3CDTF">2015-07-24T19:05:11Z</dcterms:modified>
</cp:coreProperties>
</file>