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355" r:id="rId3"/>
    <p:sldId id="354" r:id="rId4"/>
    <p:sldId id="314" r:id="rId5"/>
    <p:sldId id="315" r:id="rId6"/>
    <p:sldId id="316" r:id="rId7"/>
    <p:sldId id="317" r:id="rId8"/>
    <p:sldId id="318" r:id="rId9"/>
    <p:sldId id="319" r:id="rId10"/>
    <p:sldId id="320" r:id="rId11"/>
    <p:sldId id="321" r:id="rId12"/>
    <p:sldId id="322" r:id="rId13"/>
    <p:sldId id="323" r:id="rId14"/>
    <p:sldId id="324" r:id="rId15"/>
    <p:sldId id="326" r:id="rId16"/>
    <p:sldId id="327" r:id="rId17"/>
    <p:sldId id="328" r:id="rId18"/>
    <p:sldId id="353" r:id="rId19"/>
    <p:sldId id="330" r:id="rId20"/>
    <p:sldId id="332" r:id="rId21"/>
    <p:sldId id="333" r:id="rId22"/>
    <p:sldId id="334" r:id="rId23"/>
    <p:sldId id="335" r:id="rId24"/>
    <p:sldId id="336" r:id="rId25"/>
    <p:sldId id="337" r:id="rId26"/>
    <p:sldId id="338" r:id="rId27"/>
    <p:sldId id="339" r:id="rId28"/>
    <p:sldId id="340" r:id="rId29"/>
    <p:sldId id="341" r:id="rId30"/>
    <p:sldId id="357" r:id="rId31"/>
    <p:sldId id="343" r:id="rId32"/>
    <p:sldId id="344" r:id="rId33"/>
    <p:sldId id="346" r:id="rId34"/>
    <p:sldId id="359" r:id="rId35"/>
    <p:sldId id="347" r:id="rId36"/>
    <p:sldId id="348" r:id="rId37"/>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33"/>
    <a:srgbClr val="CC0000"/>
    <a:srgbClr val="D6009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0" autoAdjust="0"/>
    <p:restoredTop sz="91348" autoAdjust="0"/>
  </p:normalViewPr>
  <p:slideViewPr>
    <p:cSldViewPr>
      <p:cViewPr varScale="1">
        <p:scale>
          <a:sx n="115" d="100"/>
          <a:sy n="115" d="100"/>
        </p:scale>
        <p:origin x="-448" y="-11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7/19/15</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32692858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126324612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register 8-32 bits of memory, simple</a:t>
            </a:r>
            <a:r>
              <a:rPr lang="en-US" baseline="0" dirty="0" smtClean="0"/>
              <a:t> arithmetic or logical operations: add two numbers together</a:t>
            </a:r>
          </a:p>
          <a:p>
            <a:r>
              <a:rPr lang="en-US" baseline="0" dirty="0" smtClean="0"/>
              <a:t>static RAM</a:t>
            </a:r>
          </a:p>
          <a:p>
            <a:r>
              <a:rPr lang="en-US" baseline="0" dirty="0" smtClean="0"/>
              <a:t>dynamic RAM- single capacitor</a:t>
            </a:r>
          </a:p>
        </p:txBody>
      </p:sp>
      <p:sp>
        <p:nvSpPr>
          <p:cNvPr id="4" name="Slide Number Placeholder 3"/>
          <p:cNvSpPr>
            <a:spLocks noGrp="1"/>
          </p:cNvSpPr>
          <p:nvPr>
            <p:ph type="sldNum" sz="quarter" idx="10"/>
          </p:nvPr>
        </p:nvSpPr>
        <p:spPr/>
        <p:txBody>
          <a:bodyPr/>
          <a:lstStyle/>
          <a:p>
            <a:fld id="{C142CCA2-2949-4325-A78A-A7C3B63D73CE}" type="slidenum">
              <a:rPr lang="en-US" smtClean="0"/>
              <a:pPr/>
              <a:t>21</a:t>
            </a:fld>
            <a:endParaRPr lang="en-US"/>
          </a:p>
        </p:txBody>
      </p:sp>
    </p:spTree>
    <p:extLst>
      <p:ext uri="{BB962C8B-B14F-4D97-AF65-F5344CB8AC3E}">
        <p14:creationId xmlns:p14="http://schemas.microsoft.com/office/powerpoint/2010/main" val="1750008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 of transistors</a:t>
            </a:r>
            <a:r>
              <a:rPr lang="en-US" baseline="0" dirty="0" smtClean="0"/>
              <a:t> per chip doubled every two years</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23</a:t>
            </a:fld>
            <a:endParaRPr lang="en-US"/>
          </a:p>
        </p:txBody>
      </p:sp>
    </p:spTree>
    <p:extLst>
      <p:ext uri="{BB962C8B-B14F-4D97-AF65-F5344CB8AC3E}">
        <p14:creationId xmlns:p14="http://schemas.microsoft.com/office/powerpoint/2010/main" val="4010376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temporal locality (red) spatial locality</a:t>
            </a:r>
            <a:r>
              <a:rPr lang="en-US" baseline="0" dirty="0" smtClean="0"/>
              <a:t> (blue)</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30</a:t>
            </a:fld>
            <a:endParaRPr lang="en-US"/>
          </a:p>
        </p:txBody>
      </p:sp>
    </p:spTree>
    <p:extLst>
      <p:ext uri="{BB962C8B-B14F-4D97-AF65-F5344CB8AC3E}">
        <p14:creationId xmlns:p14="http://schemas.microsoft.com/office/powerpoint/2010/main" val="3366376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fit 4 items</a:t>
            </a:r>
            <a:r>
              <a:rPr lang="en-US" baseline="0" dirty="0" smtClean="0"/>
              <a:t> in cache</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34</a:t>
            </a:fld>
            <a:endParaRPr lang="en-US"/>
          </a:p>
        </p:txBody>
      </p:sp>
    </p:spTree>
    <p:extLst>
      <p:ext uri="{BB962C8B-B14F-4D97-AF65-F5344CB8AC3E}">
        <p14:creationId xmlns:p14="http://schemas.microsoft.com/office/powerpoint/2010/main" val="29202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2015</a:t>
            </a:r>
            <a:endParaRPr lang="en-US"/>
          </a:p>
        </p:txBody>
      </p:sp>
      <p:sp>
        <p:nvSpPr>
          <p:cNvPr id="5" name="Footer Placeholder 4"/>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2015</a:t>
            </a:r>
            <a:endParaRPr lang="en-US"/>
          </a:p>
        </p:txBody>
      </p:sp>
      <p:sp>
        <p:nvSpPr>
          <p:cNvPr id="5" name="Footer Placeholder 4"/>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Spring 2015</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 373 Data structures and Algorithms</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Spring 2015</a:t>
            </a:r>
            <a:endParaRPr lang="en-US"/>
          </a:p>
        </p:txBody>
      </p:sp>
      <p:sp>
        <p:nvSpPr>
          <p:cNvPr id="5" name="Footer Placeholder 4"/>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Spring 2015</a:t>
            </a:r>
            <a:endParaRPr lang="en-US"/>
          </a:p>
        </p:txBody>
      </p:sp>
      <p:sp>
        <p:nvSpPr>
          <p:cNvPr id="6" name="Footer Placeholder 5"/>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Spring 2015</a:t>
            </a:r>
            <a:endParaRPr lang="en-US"/>
          </a:p>
        </p:txBody>
      </p:sp>
      <p:sp>
        <p:nvSpPr>
          <p:cNvPr id="8" name="Footer Placeholder 7"/>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Spring 2015</a:t>
            </a:r>
            <a:endParaRPr lang="en-US"/>
          </a:p>
        </p:txBody>
      </p:sp>
      <p:sp>
        <p:nvSpPr>
          <p:cNvPr id="4" name="Footer Placeholder 3"/>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Spring 2015</a:t>
            </a:r>
            <a:endParaRPr lang="en-US"/>
          </a:p>
        </p:txBody>
      </p:sp>
      <p:sp>
        <p:nvSpPr>
          <p:cNvPr id="3" name="Footer Placeholder 2"/>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2015</a:t>
            </a:r>
            <a:endParaRPr lang="en-US"/>
          </a:p>
        </p:txBody>
      </p:sp>
      <p:sp>
        <p:nvSpPr>
          <p:cNvPr id="6" name="Footer Placeholder 5"/>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2015</a:t>
            </a:r>
            <a:endParaRPr lang="en-US"/>
          </a:p>
        </p:txBody>
      </p:sp>
      <p:sp>
        <p:nvSpPr>
          <p:cNvPr id="6" name="Footer Placeholder 5"/>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Spring 2015</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 373 Data structures and Algorithms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p:hf hdr="0" ftr="0" dt="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35.xml"/><Relationship Id="rId4" Type="http://schemas.openxmlformats.org/officeDocument/2006/relationships/tags" Target="../tags/tag36.xml"/><Relationship Id="rId5" Type="http://schemas.openxmlformats.org/officeDocument/2006/relationships/tags" Target="../tags/tag37.xml"/><Relationship Id="rId6" Type="http://schemas.openxmlformats.org/officeDocument/2006/relationships/tags" Target="../tags/tag38.xml"/><Relationship Id="rId7" Type="http://schemas.openxmlformats.org/officeDocument/2006/relationships/tags" Target="../tags/tag39.xml"/><Relationship Id="rId8" Type="http://schemas.openxmlformats.org/officeDocument/2006/relationships/slideLayout" Target="../slideLayouts/slideLayout2.xml"/><Relationship Id="rId9" Type="http://schemas.openxmlformats.org/officeDocument/2006/relationships/notesSlide" Target="../notesSlides/notesSlide7.xml"/><Relationship Id="rId1" Type="http://schemas.openxmlformats.org/officeDocument/2006/relationships/tags" Target="../tags/tag33.xml"/><Relationship Id="rId2" Type="http://schemas.openxmlformats.org/officeDocument/2006/relationships/tags" Target="../tags/tag34.xml"/></Relationships>
</file>

<file path=ppt/slides/_rels/slide11.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tags" Target="../tags/tag43.xml"/><Relationship Id="rId5" Type="http://schemas.openxmlformats.org/officeDocument/2006/relationships/tags" Target="../tags/tag44.xml"/><Relationship Id="rId6" Type="http://schemas.openxmlformats.org/officeDocument/2006/relationships/tags" Target="../tags/tag45.xml"/><Relationship Id="rId7" Type="http://schemas.openxmlformats.org/officeDocument/2006/relationships/tags" Target="../tags/tag46.xml"/><Relationship Id="rId8" Type="http://schemas.openxmlformats.org/officeDocument/2006/relationships/tags" Target="../tags/tag47.xml"/><Relationship Id="rId9" Type="http://schemas.openxmlformats.org/officeDocument/2006/relationships/slideLayout" Target="../slideLayouts/slideLayout2.xml"/><Relationship Id="rId10" Type="http://schemas.openxmlformats.org/officeDocument/2006/relationships/notesSlide" Target="../notesSlides/notesSlide8.xml"/><Relationship Id="rId1" Type="http://schemas.openxmlformats.org/officeDocument/2006/relationships/tags" Target="../tags/tag40.xml"/><Relationship Id="rId2" Type="http://schemas.openxmlformats.org/officeDocument/2006/relationships/tags" Target="../tags/tag41.xml"/></Relationships>
</file>

<file path=ppt/slides/_rels/slide12.xml.rels><?xml version="1.0" encoding="UTF-8" standalone="yes"?>
<Relationships xmlns="http://schemas.openxmlformats.org/package/2006/relationships"><Relationship Id="rId3" Type="http://schemas.openxmlformats.org/officeDocument/2006/relationships/tags" Target="../tags/tag50.xml"/><Relationship Id="rId4" Type="http://schemas.openxmlformats.org/officeDocument/2006/relationships/tags" Target="../tags/tag51.xml"/><Relationship Id="rId5" Type="http://schemas.openxmlformats.org/officeDocument/2006/relationships/tags" Target="../tags/tag52.xml"/><Relationship Id="rId6" Type="http://schemas.openxmlformats.org/officeDocument/2006/relationships/tags" Target="../tags/tag53.xml"/><Relationship Id="rId7" Type="http://schemas.openxmlformats.org/officeDocument/2006/relationships/tags" Target="../tags/tag54.xml"/><Relationship Id="rId8" Type="http://schemas.openxmlformats.org/officeDocument/2006/relationships/tags" Target="../tags/tag55.xml"/><Relationship Id="rId9" Type="http://schemas.openxmlformats.org/officeDocument/2006/relationships/tags" Target="../tags/tag56.xml"/><Relationship Id="rId10" Type="http://schemas.openxmlformats.org/officeDocument/2006/relationships/slideLayout" Target="../slideLayouts/slideLayout2.xml"/><Relationship Id="rId11" Type="http://schemas.openxmlformats.org/officeDocument/2006/relationships/notesSlide" Target="../notesSlides/notesSlide9.xml"/><Relationship Id="rId1" Type="http://schemas.openxmlformats.org/officeDocument/2006/relationships/tags" Target="../tags/tag48.xml"/><Relationship Id="rId2" Type="http://schemas.openxmlformats.org/officeDocument/2006/relationships/tags" Target="../tags/tag49.xml"/></Relationships>
</file>

<file path=ppt/slides/_rels/slide13.xml.rels><?xml version="1.0" encoding="UTF-8" standalone="yes"?>
<Relationships xmlns="http://schemas.openxmlformats.org/package/2006/relationships"><Relationship Id="rId3" Type="http://schemas.openxmlformats.org/officeDocument/2006/relationships/tags" Target="../tags/tag59.xml"/><Relationship Id="rId4" Type="http://schemas.openxmlformats.org/officeDocument/2006/relationships/tags" Target="../tags/tag60.xml"/><Relationship Id="rId5" Type="http://schemas.openxmlformats.org/officeDocument/2006/relationships/tags" Target="../tags/tag61.xml"/><Relationship Id="rId6" Type="http://schemas.openxmlformats.org/officeDocument/2006/relationships/tags" Target="../tags/tag62.xml"/><Relationship Id="rId7" Type="http://schemas.openxmlformats.org/officeDocument/2006/relationships/tags" Target="../tags/tag63.xml"/><Relationship Id="rId8" Type="http://schemas.openxmlformats.org/officeDocument/2006/relationships/tags" Target="../tags/tag64.xml"/><Relationship Id="rId9" Type="http://schemas.openxmlformats.org/officeDocument/2006/relationships/tags" Target="../tags/tag65.xml"/><Relationship Id="rId10" Type="http://schemas.openxmlformats.org/officeDocument/2006/relationships/slideLayout" Target="../slideLayouts/slideLayout2.xml"/><Relationship Id="rId11" Type="http://schemas.openxmlformats.org/officeDocument/2006/relationships/notesSlide" Target="../notesSlides/notesSlide10.xml"/><Relationship Id="rId1" Type="http://schemas.openxmlformats.org/officeDocument/2006/relationships/tags" Target="../tags/tag57.xml"/><Relationship Id="rId2" Type="http://schemas.openxmlformats.org/officeDocument/2006/relationships/tags" Target="../tags/tag58.xml"/></Relationships>
</file>

<file path=ppt/slides/_rels/slide14.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notesSlide" Target="../notesSlides/notesSlide11.xml"/><Relationship Id="rId1" Type="http://schemas.openxmlformats.org/officeDocument/2006/relationships/tags" Target="../tags/tag66.xml"/><Relationship Id="rId2" Type="http://schemas.openxmlformats.org/officeDocument/2006/relationships/tags" Target="../tags/tag67.xml"/><Relationship Id="rId3" Type="http://schemas.openxmlformats.org/officeDocument/2006/relationships/tags" Target="../tags/tag68.xml"/><Relationship Id="rId4" Type="http://schemas.openxmlformats.org/officeDocument/2006/relationships/tags" Target="../tags/tag69.xml"/><Relationship Id="rId5" Type="http://schemas.openxmlformats.org/officeDocument/2006/relationships/tags" Target="../tags/tag70.xml"/><Relationship Id="rId6" Type="http://schemas.openxmlformats.org/officeDocument/2006/relationships/tags" Target="../tags/tag71.xml"/><Relationship Id="rId7" Type="http://schemas.openxmlformats.org/officeDocument/2006/relationships/tags" Target="../tags/tag72.xml"/><Relationship Id="rId8" Type="http://schemas.openxmlformats.org/officeDocument/2006/relationships/tags" Target="../tags/tag73.xml"/><Relationship Id="rId9" Type="http://schemas.openxmlformats.org/officeDocument/2006/relationships/tags" Target="../tags/tag74.xml"/><Relationship Id="rId10" Type="http://schemas.openxmlformats.org/officeDocument/2006/relationships/tags" Target="../tags/tag7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tags" Target="../tags/tag24.xml"/><Relationship Id="rId25" Type="http://schemas.openxmlformats.org/officeDocument/2006/relationships/tags" Target="../tags/tag25.xml"/><Relationship Id="rId26" Type="http://schemas.openxmlformats.org/officeDocument/2006/relationships/tags" Target="../tags/tag26.xml"/><Relationship Id="rId27" Type="http://schemas.openxmlformats.org/officeDocument/2006/relationships/tags" Target="../tags/tag27.xml"/><Relationship Id="rId28" Type="http://schemas.openxmlformats.org/officeDocument/2006/relationships/tags" Target="../tags/tag28.xml"/><Relationship Id="rId29" Type="http://schemas.openxmlformats.org/officeDocument/2006/relationships/tags" Target="../tags/tag29.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30" Type="http://schemas.openxmlformats.org/officeDocument/2006/relationships/tags" Target="../tags/tag30.xml"/><Relationship Id="rId31" Type="http://schemas.openxmlformats.org/officeDocument/2006/relationships/tags" Target="../tags/tag31.xml"/><Relationship Id="rId32" Type="http://schemas.openxmlformats.org/officeDocument/2006/relationships/tags" Target="../tags/tag32.xml"/><Relationship Id="rId9" Type="http://schemas.openxmlformats.org/officeDocument/2006/relationships/tags" Target="../tags/tag9.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33" Type="http://schemas.openxmlformats.org/officeDocument/2006/relationships/slideLayout" Target="../slideLayouts/slideLayout2.xml"/><Relationship Id="rId34" Type="http://schemas.openxmlformats.org/officeDocument/2006/relationships/notesSlide" Target="../notesSlides/notesSlide5.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600200"/>
          </a:xfrm>
        </p:spPr>
        <p:txBody>
          <a:bodyPr/>
          <a:lstStyle/>
          <a:p>
            <a:pPr algn="ctr"/>
            <a:r>
              <a:rPr lang="en-US" sz="3200" i="0" dirty="0" smtClean="0"/>
              <a:t>CSE373: Data Structures &amp; Algorithms</a:t>
            </a:r>
            <a:br>
              <a:rPr lang="en-US" sz="3200" i="0" dirty="0" smtClean="0"/>
            </a:br>
            <a:r>
              <a:rPr lang="en-US" sz="1400" i="0" dirty="0" smtClean="0"/>
              <a:t/>
            </a:r>
            <a:br>
              <a:rPr lang="en-US" sz="1400" i="0" dirty="0" smtClean="0"/>
            </a:br>
            <a:r>
              <a:rPr lang="en-US" sz="3200" i="0" dirty="0" smtClean="0"/>
              <a:t>Lecture 12: Amortized Analysis </a:t>
            </a:r>
            <a:br>
              <a:rPr lang="en-US" sz="3200" i="0" dirty="0" smtClean="0"/>
            </a:br>
            <a:r>
              <a:rPr lang="en-US" sz="3200" i="0" dirty="0" smtClean="0"/>
              <a:t>and Memory Locality </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Lauren Milne</a:t>
            </a:r>
          </a:p>
          <a:p>
            <a:r>
              <a:rPr lang="en-US" sz="2400" dirty="0" smtClean="0"/>
              <a:t>Summer </a:t>
            </a:r>
            <a:r>
              <a:rPr lang="en-US" sz="2400" dirty="0" smtClean="0"/>
              <a:t>2015</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
        <p:nvSpPr>
          <p:cNvPr id="8" name="Slide Number Placeholder 7"/>
          <p:cNvSpPr>
            <a:spLocks noGrp="1"/>
          </p:cNvSpPr>
          <p:nvPr>
            <p:ph type="sldNum" sz="quarter" idx="11"/>
          </p:nvPr>
        </p:nvSpPr>
        <p:spPr/>
        <p:txBody>
          <a:bodyPr/>
          <a:lstStyle/>
          <a:p>
            <a:fld id="{3B048AC8-D41E-4C7B-8EE3-A52489AA1F05}" type="slidenum">
              <a:rPr lang="en-US" smtClean="0"/>
              <a:pPr/>
              <a:t>10</a:t>
            </a:fld>
            <a:endParaRPr lang="en-US"/>
          </a:p>
        </p:txBody>
      </p:sp>
    </p:spTree>
    <p:extLst>
      <p:ext uri="{BB962C8B-B14F-4D97-AF65-F5344CB8AC3E}">
        <p14:creationId xmlns:p14="http://schemas.microsoft.com/office/powerpoint/2010/main" val="27032066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11</a:t>
            </a:fld>
            <a:endParaRPr lang="en-US"/>
          </a:p>
        </p:txBody>
      </p:sp>
    </p:spTree>
    <p:extLst>
      <p:ext uri="{BB962C8B-B14F-4D97-AF65-F5344CB8AC3E}">
        <p14:creationId xmlns:p14="http://schemas.microsoft.com/office/powerpoint/2010/main" val="6086077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12</a:t>
            </a:fld>
            <a:endParaRPr lang="en-US"/>
          </a:p>
        </p:txBody>
      </p:sp>
    </p:spTree>
    <p:extLst>
      <p:ext uri="{BB962C8B-B14F-4D97-AF65-F5344CB8AC3E}">
        <p14:creationId xmlns:p14="http://schemas.microsoft.com/office/powerpoint/2010/main" val="40383183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13</a:t>
            </a:fld>
            <a:endParaRPr lang="en-US"/>
          </a:p>
        </p:txBody>
      </p:sp>
    </p:spTree>
    <p:extLst>
      <p:ext uri="{BB962C8B-B14F-4D97-AF65-F5344CB8AC3E}">
        <p14:creationId xmlns:p14="http://schemas.microsoft.com/office/powerpoint/2010/main" val="41671201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14</a:t>
            </a:fld>
            <a:endParaRPr lang="en-US"/>
          </a:p>
        </p:txBody>
      </p:sp>
    </p:spTree>
    <p:extLst>
      <p:ext uri="{BB962C8B-B14F-4D97-AF65-F5344CB8AC3E}">
        <p14:creationId xmlns:p14="http://schemas.microsoft.com/office/powerpoint/2010/main" val="7920366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a:t>When you reverse </a:t>
            </a:r>
            <a:r>
              <a:rPr lang="en-US" b="1" dirty="0">
                <a:latin typeface="Courier New" pitchFamily="49" charset="0"/>
                <a:cs typeface="Courier New" pitchFamily="49" charset="0"/>
              </a:rPr>
              <a:t>n</a:t>
            </a:r>
            <a:r>
              <a:rPr lang="en-US" dirty="0"/>
              <a:t> elements, there were </a:t>
            </a:r>
            <a:r>
              <a:rPr lang="en-US" b="1" dirty="0">
                <a:latin typeface="Courier New" pitchFamily="49" charset="0"/>
                <a:cs typeface="Courier New" pitchFamily="49" charset="0"/>
              </a:rPr>
              <a:t>n</a:t>
            </a:r>
            <a:r>
              <a:rPr lang="en-US" dirty="0"/>
              <a:t> earlier </a:t>
            </a:r>
            <a:r>
              <a:rPr lang="en-US" i="1" dirty="0"/>
              <a:t>O</a:t>
            </a:r>
            <a:r>
              <a:rPr lang="en-US" dirty="0"/>
              <a:t>(</a:t>
            </a:r>
            <a:r>
              <a:rPr lang="en-US" b="1" dirty="0">
                <a:latin typeface="Courier New" pitchFamily="49" charset="0"/>
                <a:cs typeface="Courier New" pitchFamily="49" charset="0"/>
              </a:rPr>
              <a:t>1</a:t>
            </a:r>
            <a:r>
              <a:rPr lang="en-US" dirty="0"/>
              <a:t>) </a:t>
            </a:r>
            <a:r>
              <a:rPr lang="en-US" b="1" dirty="0" err="1">
                <a:latin typeface="Courier New" pitchFamily="49" charset="0"/>
                <a:cs typeface="Courier New" pitchFamily="49" charset="0"/>
              </a:rPr>
              <a:t>enqueue</a:t>
            </a:r>
            <a:r>
              <a:rPr lang="en-US" dirty="0"/>
              <a:t> operations to average with</a:t>
            </a:r>
          </a:p>
        </p:txBody>
      </p:sp>
      <p:sp>
        <p:nvSpPr>
          <p:cNvPr id="7" name="Slide Number Placeholder 6"/>
          <p:cNvSpPr>
            <a:spLocks noGrp="1"/>
          </p:cNvSpPr>
          <p:nvPr>
            <p:ph type="sldNum" sz="quarter" idx="11"/>
          </p:nvPr>
        </p:nvSpPr>
        <p:spPr/>
        <p:txBody>
          <a:bodyPr/>
          <a:lstStyle/>
          <a:p>
            <a:fld id="{3B048AC8-D41E-4C7B-8EE3-A52489AA1F05}" type="slidenum">
              <a:rPr lang="en-US" smtClean="0"/>
              <a:pPr/>
              <a:t>15</a:t>
            </a:fld>
            <a:endParaRPr lang="en-US"/>
          </a:p>
        </p:txBody>
      </p:sp>
    </p:spTree>
    <p:extLst>
      <p:ext uri="{BB962C8B-B14F-4D97-AF65-F5344CB8AC3E}">
        <p14:creationId xmlns:p14="http://schemas.microsoft.com/office/powerpoint/2010/main" val="29232803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Amortized Analysis Useful?</a:t>
            </a:r>
            <a:endParaRPr lang="en-US" dirty="0"/>
          </a:p>
        </p:txBody>
      </p:sp>
      <p:sp>
        <p:nvSpPr>
          <p:cNvPr id="3" name="Content Placeholder 2"/>
          <p:cNvSpPr>
            <a:spLocks noGrp="1"/>
          </p:cNvSpPr>
          <p:nvPr>
            <p:ph idx="1"/>
          </p:nvPr>
        </p:nvSpPr>
        <p:spPr/>
        <p:txBody>
          <a:bodyPr/>
          <a:lstStyle/>
          <a:p>
            <a:r>
              <a:rPr lang="en-US" dirty="0" smtClean="0"/>
              <a:t>When the average per operation is all we care about (i.e., sum over all operations), amortized is perfectly fine</a:t>
            </a:r>
          </a:p>
          <a:p>
            <a:endParaRPr lang="en-US" dirty="0" smtClean="0"/>
          </a:p>
          <a:p>
            <a:r>
              <a:rPr lang="en-US" dirty="0" smtClean="0"/>
              <a:t>If we need every operation to finish quickly (e.g., in a web server), amortized bounds may be too weak</a:t>
            </a:r>
            <a:endParaRPr lang="en-US" dirty="0"/>
          </a:p>
        </p:txBody>
      </p:sp>
      <p:sp>
        <p:nvSpPr>
          <p:cNvPr id="7" name="Slide Number Placeholder 6"/>
          <p:cNvSpPr>
            <a:spLocks noGrp="1"/>
          </p:cNvSpPr>
          <p:nvPr>
            <p:ph type="sldNum" sz="quarter" idx="11"/>
          </p:nvPr>
        </p:nvSpPr>
        <p:spPr/>
        <p:txBody>
          <a:bodyPr/>
          <a:lstStyle/>
          <a:p>
            <a:fld id="{3B048AC8-D41E-4C7B-8EE3-A52489AA1F05}" type="slidenum">
              <a:rPr lang="en-US" smtClean="0"/>
              <a:pPr/>
              <a:t>16</a:t>
            </a:fld>
            <a:endParaRPr lang="en-US"/>
          </a:p>
        </p:txBody>
      </p:sp>
    </p:spTree>
    <p:extLst>
      <p:ext uri="{BB962C8B-B14F-4D97-AF65-F5344CB8AC3E}">
        <p14:creationId xmlns:p14="http://schemas.microsoft.com/office/powerpoint/2010/main" val="29094223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so simple</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See Chapter 4.5 if curious</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 if curious</a:t>
            </a:r>
          </a:p>
          <a:p>
            <a:pPr lvl="1"/>
            <a:endParaRPr lang="en-US" sz="1000" dirty="0" smtClean="0"/>
          </a:p>
          <a:p>
            <a:r>
              <a:rPr lang="en-US" dirty="0" smtClean="0"/>
              <a:t>But complicated </a:t>
            </a:r>
            <a:r>
              <a:rPr lang="en-US" i="1" dirty="0" smtClean="0"/>
              <a:t>proofs</a:t>
            </a:r>
            <a:r>
              <a:rPr lang="en-US" dirty="0" smtClean="0"/>
              <a:t> have nothing to do with the code (which may be easy!)</a:t>
            </a:r>
          </a:p>
        </p:txBody>
      </p:sp>
      <p:sp>
        <p:nvSpPr>
          <p:cNvPr id="7" name="Slide Number Placeholder 6"/>
          <p:cNvSpPr>
            <a:spLocks noGrp="1"/>
          </p:cNvSpPr>
          <p:nvPr>
            <p:ph type="sldNum" sz="quarter" idx="11"/>
          </p:nvPr>
        </p:nvSpPr>
        <p:spPr/>
        <p:txBody>
          <a:bodyPr/>
          <a:lstStyle/>
          <a:p>
            <a:fld id="{3B048AC8-D41E-4C7B-8EE3-A52489AA1F05}" type="slidenum">
              <a:rPr lang="en-US" smtClean="0"/>
              <a:pPr/>
              <a:t>17</a:t>
            </a:fld>
            <a:endParaRPr lang="en-US"/>
          </a:p>
        </p:txBody>
      </p:sp>
    </p:spTree>
    <p:extLst>
      <p:ext uri="{BB962C8B-B14F-4D97-AF65-F5344CB8AC3E}">
        <p14:creationId xmlns:p14="http://schemas.microsoft.com/office/powerpoint/2010/main" val="20523745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gears…</a:t>
            </a:r>
            <a:endParaRPr lang="en-US" dirty="0"/>
          </a:p>
        </p:txBody>
      </p:sp>
      <p:sp>
        <p:nvSpPr>
          <p:cNvPr id="3" name="Content Placeholder 2"/>
          <p:cNvSpPr>
            <a:spLocks noGrp="1"/>
          </p:cNvSpPr>
          <p:nvPr>
            <p:ph idx="1"/>
          </p:nvPr>
        </p:nvSpPr>
        <p:spPr/>
        <p:txBody>
          <a:bodyPr/>
          <a:lstStyle/>
          <a:p>
            <a:r>
              <a:rPr lang="en-US" sz="2800" dirty="0"/>
              <a:t>Memory hierarchy/locality</a:t>
            </a:r>
          </a:p>
        </p:txBody>
      </p:sp>
      <p:sp>
        <p:nvSpPr>
          <p:cNvPr id="5" name="Slide Number Placeholder 4"/>
          <p:cNvSpPr>
            <a:spLocks noGrp="1"/>
          </p:cNvSpPr>
          <p:nvPr>
            <p:ph type="sldNum" sz="quarter" idx="11"/>
          </p:nvPr>
        </p:nvSpPr>
        <p:spPr/>
        <p:txBody>
          <a:bodyPr/>
          <a:lstStyle/>
          <a:p>
            <a:fld id="{3B048AC8-D41E-4C7B-8EE3-A52489AA1F05}" type="slidenum">
              <a:rPr lang="en-US" smtClean="0"/>
              <a:pPr/>
              <a:t>18</a:t>
            </a:fld>
            <a:endParaRPr lang="en-US"/>
          </a:p>
        </p:txBody>
      </p:sp>
    </p:spTree>
    <p:extLst>
      <p:ext uri="{BB962C8B-B14F-4D97-AF65-F5344CB8AC3E}">
        <p14:creationId xmlns:p14="http://schemas.microsoft.com/office/powerpoint/2010/main" val="9879932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need to know about the </a:t>
            </a:r>
            <a:br>
              <a:rPr lang="en-US" dirty="0"/>
            </a:br>
            <a:r>
              <a:rPr lang="en-US" dirty="0" smtClean="0"/>
              <a:t>memory </a:t>
            </a:r>
            <a:r>
              <a:rPr lang="en-US" dirty="0"/>
              <a:t>hierarchy/locality?</a:t>
            </a:r>
          </a:p>
        </p:txBody>
      </p:sp>
      <p:sp>
        <p:nvSpPr>
          <p:cNvPr id="3" name="Content Placeholder 2"/>
          <p:cNvSpPr>
            <a:spLocks noGrp="1"/>
          </p:cNvSpPr>
          <p:nvPr>
            <p:ph idx="1"/>
          </p:nvPr>
        </p:nvSpPr>
        <p:spPr/>
        <p:txBody>
          <a:bodyPr/>
          <a:lstStyle/>
          <a:p>
            <a:r>
              <a:rPr lang="en-US" sz="2400" dirty="0" smtClean="0"/>
              <a:t>One of the assumptions that Big-O makes is that </a:t>
            </a:r>
            <a:r>
              <a:rPr lang="en-US" sz="2400" i="1" dirty="0" smtClean="0"/>
              <a:t>all operations take the same amount of time</a:t>
            </a:r>
          </a:p>
          <a:p>
            <a:r>
              <a:rPr lang="en-US" sz="2400" dirty="0" smtClean="0"/>
              <a:t>Is this really true?</a:t>
            </a:r>
            <a:endParaRPr lang="en-US" sz="1800" dirty="0"/>
          </a:p>
        </p:txBody>
      </p:sp>
      <p:sp>
        <p:nvSpPr>
          <p:cNvPr id="7" name="Slide Number Placeholder 6"/>
          <p:cNvSpPr>
            <a:spLocks noGrp="1"/>
          </p:cNvSpPr>
          <p:nvPr>
            <p:ph type="sldNum" sz="quarter" idx="11"/>
          </p:nvPr>
        </p:nvSpPr>
        <p:spPr/>
        <p:txBody>
          <a:bodyPr/>
          <a:lstStyle/>
          <a:p>
            <a:fld id="{3B048AC8-D41E-4C7B-8EE3-A52489AA1F05}" type="slidenum">
              <a:rPr lang="en-US" smtClean="0"/>
              <a:pPr/>
              <a:t>19</a:t>
            </a:fld>
            <a:endParaRPr lang="en-US"/>
          </a:p>
        </p:txBody>
      </p:sp>
    </p:spTree>
    <p:extLst>
      <p:ext uri="{BB962C8B-B14F-4D97-AF65-F5344CB8AC3E}">
        <p14:creationId xmlns:p14="http://schemas.microsoft.com/office/powerpoint/2010/main" val="27640359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Midterms graded, pick them up at the end of class.</a:t>
            </a:r>
          </a:p>
          <a:p>
            <a:endParaRPr lang="en-US" dirty="0" smtClean="0"/>
          </a:p>
          <a:p>
            <a:r>
              <a:rPr lang="en-US" dirty="0" smtClean="0"/>
              <a:t>Homework 3 due on Wednesday at </a:t>
            </a:r>
            <a:r>
              <a:rPr lang="en-US" dirty="0" smtClean="0"/>
              <a:t>11pm</a:t>
            </a:r>
          </a:p>
          <a:p>
            <a:endParaRPr lang="en-US" dirty="0"/>
          </a:p>
          <a:p>
            <a:r>
              <a:rPr lang="en-US" dirty="0" smtClean="0"/>
              <a:t>TA Session tomorrow starts at 11 AM (not 10:50 AM)</a:t>
            </a:r>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a:t>
            </a:fld>
            <a:endParaRPr lang="en-US"/>
          </a:p>
        </p:txBody>
      </p:sp>
    </p:spTree>
    <p:extLst>
      <p:ext uri="{BB962C8B-B14F-4D97-AF65-F5344CB8AC3E}">
        <p14:creationId xmlns:p14="http://schemas.microsoft.com/office/powerpoint/2010/main" val="247557896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sz="2400" dirty="0" smtClean="0"/>
              <a:t>A </a:t>
            </a:r>
            <a:r>
              <a:rPr lang="en-US" sz="2400" dirty="0" smtClean="0">
                <a:solidFill>
                  <a:srgbClr val="3333CC"/>
                </a:solidFill>
              </a:rPr>
              <a:t>cycle</a:t>
            </a:r>
            <a:r>
              <a:rPr lang="en-US" sz="2400" dirty="0">
                <a:solidFill>
                  <a:srgbClr val="3333CC"/>
                </a:solidFill>
              </a:rPr>
              <a:t> </a:t>
            </a:r>
            <a:r>
              <a:rPr lang="en-US" sz="2400" dirty="0" smtClean="0"/>
              <a:t>(for our purposes) is the time it takes to execute a single simple instruction (e.g. adding two registers together)</a:t>
            </a:r>
          </a:p>
          <a:p>
            <a:r>
              <a:rPr lang="en-US" sz="2400" dirty="0" smtClean="0">
                <a:solidFill>
                  <a:srgbClr val="3333CC"/>
                </a:solidFill>
              </a:rPr>
              <a:t>Memory latency</a:t>
            </a:r>
            <a:r>
              <a:rPr lang="en-US" sz="2400" dirty="0" smtClean="0"/>
              <a:t> is the time it takes to access memory</a:t>
            </a:r>
          </a:p>
        </p:txBody>
      </p:sp>
      <p:sp>
        <p:nvSpPr>
          <p:cNvPr id="7" name="Slide Number Placeholder 6"/>
          <p:cNvSpPr>
            <a:spLocks noGrp="1"/>
          </p:cNvSpPr>
          <p:nvPr>
            <p:ph type="sldNum" sz="quarter" idx="11"/>
          </p:nvPr>
        </p:nvSpPr>
        <p:spPr/>
        <p:txBody>
          <a:bodyPr/>
          <a:lstStyle/>
          <a:p>
            <a:fld id="{3B048AC8-D41E-4C7B-8EE3-A52489AA1F05}" type="slidenum">
              <a:rPr lang="en-US" smtClean="0"/>
              <a:pPr/>
              <a:t>20</a:t>
            </a:fld>
            <a:endParaRPr lang="en-US"/>
          </a:p>
        </p:txBody>
      </p:sp>
    </p:spTree>
    <p:extLst>
      <p:ext uri="{BB962C8B-B14F-4D97-AF65-F5344CB8AC3E}">
        <p14:creationId xmlns:p14="http://schemas.microsoft.com/office/powerpoint/2010/main" val="8419798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76600" y="1069776"/>
            <a:ext cx="1143000" cy="400110"/>
          </a:xfrm>
          <a:prstGeom prst="rect">
            <a:avLst/>
          </a:prstGeom>
          <a:noFill/>
          <a:ln>
            <a:solidFill>
              <a:schemeClr val="tx1"/>
            </a:solidFill>
          </a:ln>
        </p:spPr>
        <p:txBody>
          <a:bodyPr wrap="square" rtlCol="0">
            <a:spAutoFit/>
          </a:bodyPr>
          <a:lstStyle/>
          <a:p>
            <a:pPr algn="ctr"/>
            <a:r>
              <a:rPr lang="en-US" sz="2000" dirty="0" smtClean="0">
                <a:latin typeface="+mn-lt"/>
              </a:rPr>
              <a:t>CPU</a:t>
            </a:r>
          </a:p>
        </p:txBody>
      </p:sp>
      <p:sp>
        <p:nvSpPr>
          <p:cNvPr id="9" name="TextBox 8"/>
          <p:cNvSpPr txBox="1"/>
          <p:nvPr/>
        </p:nvSpPr>
        <p:spPr>
          <a:xfrm>
            <a:off x="990600" y="914400"/>
            <a:ext cx="1295400" cy="707886"/>
          </a:xfrm>
          <a:prstGeom prst="rect">
            <a:avLst/>
          </a:prstGeom>
          <a:noFill/>
        </p:spPr>
        <p:txBody>
          <a:bodyPr wrap="square" rtlCol="0">
            <a:spAutoFit/>
          </a:bodyPr>
          <a:lstStyle/>
          <a:p>
            <a:r>
              <a:rPr lang="en-US" sz="2000" b="0" dirty="0" smtClean="0">
                <a:latin typeface="+mn-lt"/>
              </a:rPr>
              <a:t>~16-64+ registers</a:t>
            </a:r>
          </a:p>
        </p:txBody>
      </p:sp>
      <p:sp>
        <p:nvSpPr>
          <p:cNvPr id="10" name="TextBox 9"/>
          <p:cNvSpPr txBox="1"/>
          <p:nvPr/>
        </p:nvSpPr>
        <p:spPr>
          <a:xfrm>
            <a:off x="6248400" y="228600"/>
            <a:ext cx="2438400" cy="400110"/>
          </a:xfrm>
          <a:prstGeom prst="rect">
            <a:avLst/>
          </a:prstGeom>
          <a:noFill/>
        </p:spPr>
        <p:txBody>
          <a:bodyPr wrap="square" rtlCol="0">
            <a:spAutoFit/>
          </a:bodyPr>
          <a:lstStyle/>
          <a:p>
            <a:r>
              <a:rPr lang="en-US" sz="2000" dirty="0" smtClean="0">
                <a:latin typeface="+mn-lt"/>
              </a:rPr>
              <a:t>Time to access:</a:t>
            </a:r>
          </a:p>
        </p:txBody>
      </p:sp>
      <p:sp>
        <p:nvSpPr>
          <p:cNvPr id="11" name="TextBox 10"/>
          <p:cNvSpPr txBox="1"/>
          <p:nvPr/>
        </p:nvSpPr>
        <p:spPr>
          <a:xfrm>
            <a:off x="6096000" y="1047690"/>
            <a:ext cx="2362200" cy="400110"/>
          </a:xfrm>
          <a:prstGeom prst="rect">
            <a:avLst/>
          </a:prstGeom>
          <a:noFill/>
        </p:spPr>
        <p:txBody>
          <a:bodyPr wrap="square" rtlCol="0">
            <a:spAutoFit/>
          </a:bodyPr>
          <a:lstStyle/>
          <a:p>
            <a:r>
              <a:rPr lang="en-US" sz="2000" b="0" dirty="0" smtClean="0">
                <a:latin typeface="+mn-lt"/>
              </a:rPr>
              <a:t>1 ns per instruction</a:t>
            </a:r>
          </a:p>
        </p:txBody>
      </p:sp>
      <p:sp>
        <p:nvSpPr>
          <p:cNvPr id="12" name="TextBox 11"/>
          <p:cNvSpPr txBox="1"/>
          <p:nvPr/>
        </p:nvSpPr>
        <p:spPr>
          <a:xfrm>
            <a:off x="2209800" y="2133600"/>
            <a:ext cx="3276600" cy="400110"/>
          </a:xfrm>
          <a:prstGeom prst="rect">
            <a:avLst/>
          </a:prstGeom>
          <a:noFill/>
          <a:ln>
            <a:solidFill>
              <a:schemeClr val="tx1"/>
            </a:solidFill>
          </a:ln>
        </p:spPr>
        <p:txBody>
          <a:bodyPr wrap="square" rtlCol="0">
            <a:spAutoFit/>
          </a:bodyPr>
          <a:lstStyle/>
          <a:p>
            <a:pPr algn="ctr"/>
            <a:r>
              <a:rPr lang="en-US" sz="2000" dirty="0" smtClean="0">
                <a:latin typeface="+mn-lt"/>
              </a:rPr>
              <a:t>Cache</a:t>
            </a:r>
          </a:p>
        </p:txBody>
      </p:sp>
      <p:sp>
        <p:nvSpPr>
          <p:cNvPr id="13" name="TextBox 12"/>
          <p:cNvSpPr txBox="1"/>
          <p:nvPr/>
        </p:nvSpPr>
        <p:spPr>
          <a:xfrm>
            <a:off x="381000" y="2206824"/>
            <a:ext cx="1981200" cy="846386"/>
          </a:xfrm>
          <a:prstGeom prst="rect">
            <a:avLst/>
          </a:prstGeom>
          <a:noFill/>
        </p:spPr>
        <p:txBody>
          <a:bodyPr wrap="square" rtlCol="0">
            <a:spAutoFit/>
          </a:bodyPr>
          <a:lstStyle/>
          <a:p>
            <a:r>
              <a:rPr lang="en-US" sz="2000" b="0" dirty="0" smtClean="0">
                <a:latin typeface="+mn-lt"/>
              </a:rPr>
              <a:t>SRAM</a:t>
            </a:r>
            <a:br>
              <a:rPr lang="en-US" sz="2000" b="0" dirty="0" smtClean="0">
                <a:latin typeface="+mn-lt"/>
              </a:rPr>
            </a:br>
            <a:endParaRPr lang="en-US" sz="800" b="0" dirty="0" smtClean="0">
              <a:latin typeface="+mn-lt"/>
            </a:endParaRPr>
          </a:p>
          <a:p>
            <a:r>
              <a:rPr lang="en-US" sz="2000" b="0" dirty="0" smtClean="0">
                <a:latin typeface="+mn-lt"/>
              </a:rPr>
              <a:t>8 KB - 4 MB</a:t>
            </a:r>
          </a:p>
        </p:txBody>
      </p:sp>
      <p:sp>
        <p:nvSpPr>
          <p:cNvPr id="14" name="TextBox 13"/>
          <p:cNvSpPr txBox="1"/>
          <p:nvPr/>
        </p:nvSpPr>
        <p:spPr>
          <a:xfrm>
            <a:off x="6858000" y="2340114"/>
            <a:ext cx="2362200" cy="400110"/>
          </a:xfrm>
          <a:prstGeom prst="rect">
            <a:avLst/>
          </a:prstGeom>
          <a:noFill/>
        </p:spPr>
        <p:txBody>
          <a:bodyPr wrap="square" rtlCol="0">
            <a:spAutoFit/>
          </a:bodyPr>
          <a:lstStyle/>
          <a:p>
            <a:r>
              <a:rPr lang="en-US" sz="2000" b="0" dirty="0" smtClean="0">
                <a:latin typeface="+mn-lt"/>
              </a:rPr>
              <a:t>2-10 ns</a:t>
            </a:r>
          </a:p>
        </p:txBody>
      </p:sp>
      <p:cxnSp>
        <p:nvCxnSpPr>
          <p:cNvPr id="16" name="Straight Connector 15"/>
          <p:cNvCxnSpPr>
            <a:stCxn id="8" idx="2"/>
            <a:endCxn id="12" idx="0"/>
          </p:cNvCxnSpPr>
          <p:nvPr/>
        </p:nvCxnSpPr>
        <p:spPr bwMode="auto">
          <a:xfrm>
            <a:off x="3848100" y="1469886"/>
            <a:ext cx="0" cy="6637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1676400" y="3276600"/>
            <a:ext cx="4343400" cy="1323439"/>
          </a:xfrm>
          <a:prstGeom prst="rect">
            <a:avLst/>
          </a:prstGeom>
          <a:noFill/>
          <a:ln>
            <a:solidFill>
              <a:schemeClr val="tx1"/>
            </a:solidFill>
          </a:ln>
        </p:spPr>
        <p:txBody>
          <a:bodyPr wrap="square" rtlCol="0">
            <a:spAutoFit/>
          </a:bodyPr>
          <a:lstStyle/>
          <a:p>
            <a:pPr algn="ctr"/>
            <a:r>
              <a:rPr lang="en-US" sz="2000" dirty="0" smtClean="0">
                <a:latin typeface="+mn-lt"/>
              </a:rPr>
              <a:t>Main Memory</a:t>
            </a:r>
          </a:p>
          <a:p>
            <a:pPr algn="ctr"/>
            <a:endParaRPr lang="en-US" sz="2000" b="0" dirty="0">
              <a:latin typeface="+mn-lt"/>
            </a:endParaRPr>
          </a:p>
          <a:p>
            <a:pPr algn="ctr"/>
            <a:endParaRPr lang="en-US" sz="2000" b="0" dirty="0" smtClean="0">
              <a:latin typeface="+mn-lt"/>
            </a:endParaRPr>
          </a:p>
          <a:p>
            <a:pPr algn="ctr"/>
            <a:endParaRPr lang="en-US" sz="2000" b="0" dirty="0" smtClean="0">
              <a:latin typeface="+mn-lt"/>
            </a:endParaRPr>
          </a:p>
        </p:txBody>
      </p:sp>
      <p:sp>
        <p:nvSpPr>
          <p:cNvPr id="18" name="TextBox 17"/>
          <p:cNvSpPr txBox="1"/>
          <p:nvPr/>
        </p:nvSpPr>
        <p:spPr>
          <a:xfrm>
            <a:off x="381000" y="3654624"/>
            <a:ext cx="1981200" cy="846386"/>
          </a:xfrm>
          <a:prstGeom prst="rect">
            <a:avLst/>
          </a:prstGeom>
          <a:noFill/>
        </p:spPr>
        <p:txBody>
          <a:bodyPr wrap="square" rtlCol="0">
            <a:spAutoFit/>
          </a:bodyPr>
          <a:lstStyle/>
          <a:p>
            <a:r>
              <a:rPr lang="en-US" sz="2000" b="0" dirty="0" smtClean="0">
                <a:latin typeface="+mn-lt"/>
              </a:rPr>
              <a:t>DRAM</a:t>
            </a:r>
            <a:br>
              <a:rPr lang="en-US" sz="2000" b="0" dirty="0" smtClean="0">
                <a:latin typeface="+mn-lt"/>
              </a:rPr>
            </a:br>
            <a:endParaRPr lang="en-US" sz="800" b="0" dirty="0" smtClean="0">
              <a:latin typeface="+mn-lt"/>
            </a:endParaRPr>
          </a:p>
          <a:p>
            <a:r>
              <a:rPr lang="en-US" sz="2000" b="0" dirty="0" smtClean="0">
                <a:latin typeface="+mn-lt"/>
              </a:rPr>
              <a:t>2-10 GB</a:t>
            </a:r>
          </a:p>
        </p:txBody>
      </p:sp>
      <p:sp>
        <p:nvSpPr>
          <p:cNvPr id="19" name="TextBox 18"/>
          <p:cNvSpPr txBox="1"/>
          <p:nvPr/>
        </p:nvSpPr>
        <p:spPr>
          <a:xfrm>
            <a:off x="6858000" y="3787914"/>
            <a:ext cx="2362200" cy="400110"/>
          </a:xfrm>
          <a:prstGeom prst="rect">
            <a:avLst/>
          </a:prstGeom>
          <a:noFill/>
        </p:spPr>
        <p:txBody>
          <a:bodyPr wrap="square" rtlCol="0">
            <a:spAutoFit/>
          </a:bodyPr>
          <a:lstStyle/>
          <a:p>
            <a:r>
              <a:rPr lang="en-US" sz="2000" b="0" dirty="0" smtClean="0">
                <a:latin typeface="+mn-lt"/>
              </a:rPr>
              <a:t>40-100 ns</a:t>
            </a:r>
          </a:p>
        </p:txBody>
      </p:sp>
      <p:cxnSp>
        <p:nvCxnSpPr>
          <p:cNvPr id="21" name="Straight Connector 20"/>
          <p:cNvCxnSpPr>
            <a:stCxn id="12" idx="2"/>
            <a:endCxn id="17" idx="0"/>
          </p:cNvCxnSpPr>
          <p:nvPr/>
        </p:nvCxnSpPr>
        <p:spPr bwMode="auto">
          <a:xfrm>
            <a:off x="3848100" y="2533710"/>
            <a:ext cx="0" cy="74289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 name="Can 21"/>
          <p:cNvSpPr/>
          <p:nvPr/>
        </p:nvSpPr>
        <p:spPr bwMode="auto">
          <a:xfrm>
            <a:off x="609600" y="5105400"/>
            <a:ext cx="6400800" cy="1219200"/>
          </a:xfrm>
          <a:prstGeom prst="can">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a:latin typeface="+mn-lt"/>
              </a:rPr>
              <a:t>Disk</a:t>
            </a:r>
          </a:p>
        </p:txBody>
      </p:sp>
      <p:sp>
        <p:nvSpPr>
          <p:cNvPr id="23" name="TextBox 22"/>
          <p:cNvSpPr txBox="1"/>
          <p:nvPr/>
        </p:nvSpPr>
        <p:spPr>
          <a:xfrm>
            <a:off x="838200" y="5772090"/>
            <a:ext cx="1981200" cy="400110"/>
          </a:xfrm>
          <a:prstGeom prst="rect">
            <a:avLst/>
          </a:prstGeom>
          <a:noFill/>
        </p:spPr>
        <p:txBody>
          <a:bodyPr wrap="square" rtlCol="0">
            <a:spAutoFit/>
          </a:bodyPr>
          <a:lstStyle/>
          <a:p>
            <a:r>
              <a:rPr lang="en-US" sz="2000" b="0" dirty="0" smtClean="0">
                <a:latin typeface="+mn-lt"/>
              </a:rPr>
              <a:t>many GB</a:t>
            </a:r>
          </a:p>
        </p:txBody>
      </p:sp>
      <p:sp>
        <p:nvSpPr>
          <p:cNvPr id="24" name="TextBox 23"/>
          <p:cNvSpPr txBox="1"/>
          <p:nvPr/>
        </p:nvSpPr>
        <p:spPr>
          <a:xfrm>
            <a:off x="7086600" y="4953000"/>
            <a:ext cx="2362200" cy="1323439"/>
          </a:xfrm>
          <a:prstGeom prst="rect">
            <a:avLst/>
          </a:prstGeom>
          <a:noFill/>
        </p:spPr>
        <p:txBody>
          <a:bodyPr wrap="square" rtlCol="0">
            <a:spAutoFit/>
          </a:bodyPr>
          <a:lstStyle/>
          <a:p>
            <a:r>
              <a:rPr lang="en-US" sz="2000" b="0" dirty="0" smtClean="0">
                <a:latin typeface="+mn-lt"/>
              </a:rPr>
              <a:t>a few</a:t>
            </a:r>
          </a:p>
          <a:p>
            <a:r>
              <a:rPr lang="en-US" sz="2000" b="0" i="1" dirty="0" smtClean="0">
                <a:latin typeface="+mn-lt"/>
              </a:rPr>
              <a:t>milli</a:t>
            </a:r>
            <a:r>
              <a:rPr lang="en-US" sz="2000" b="0" dirty="0" smtClean="0">
                <a:latin typeface="+mn-lt"/>
              </a:rPr>
              <a:t>seconds</a:t>
            </a:r>
          </a:p>
          <a:p>
            <a:endParaRPr lang="en-US" sz="2000" b="0" i="1" dirty="0">
              <a:latin typeface="+mn-lt"/>
            </a:endParaRPr>
          </a:p>
          <a:p>
            <a:r>
              <a:rPr lang="en-US" sz="2000" b="0" dirty="0" smtClean="0">
                <a:latin typeface="+mn-lt"/>
              </a:rPr>
              <a:t>(5-10 million ns)</a:t>
            </a:r>
          </a:p>
        </p:txBody>
      </p:sp>
      <p:cxnSp>
        <p:nvCxnSpPr>
          <p:cNvPr id="37" name="Straight Connector 36"/>
          <p:cNvCxnSpPr/>
          <p:nvPr/>
        </p:nvCxnSpPr>
        <p:spPr bwMode="auto">
          <a:xfrm>
            <a:off x="3886200" y="4591110"/>
            <a:ext cx="0" cy="51429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Slide Number Placeholder 1"/>
          <p:cNvSpPr>
            <a:spLocks noGrp="1"/>
          </p:cNvSpPr>
          <p:nvPr>
            <p:ph type="sldNum" sz="quarter" idx="11"/>
          </p:nvPr>
        </p:nvSpPr>
        <p:spPr/>
        <p:txBody>
          <a:bodyPr/>
          <a:lstStyle/>
          <a:p>
            <a:fld id="{3B048AC8-D41E-4C7B-8EE3-A52489AA1F05}" type="slidenum">
              <a:rPr lang="en-US" smtClean="0"/>
              <a:pPr/>
              <a:t>21</a:t>
            </a:fld>
            <a:endParaRPr lang="en-US"/>
          </a:p>
        </p:txBody>
      </p:sp>
    </p:spTree>
    <p:extLst>
      <p:ext uri="{BB962C8B-B14F-4D97-AF65-F5344CB8AC3E}">
        <p14:creationId xmlns:p14="http://schemas.microsoft.com/office/powerpoint/2010/main" val="8653669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lstStyle/>
          <a:p>
            <a:pPr>
              <a:lnSpc>
                <a:spcPct val="150000"/>
              </a:lnSpc>
            </a:pPr>
            <a:r>
              <a:rPr lang="en-US" dirty="0" smtClean="0"/>
              <a:t>It is much faster to do:</a:t>
            </a:r>
            <a:r>
              <a:rPr lang="en-US" dirty="0"/>
              <a:t>	</a:t>
            </a:r>
            <a:r>
              <a:rPr lang="en-US" dirty="0" smtClean="0"/>
              <a:t>	Than:</a:t>
            </a:r>
            <a:br>
              <a:rPr lang="en-US" dirty="0" smtClean="0"/>
            </a:br>
            <a:r>
              <a:rPr lang="en-US" dirty="0" smtClean="0"/>
              <a:t>5 million arithmetic ops 		1 disk access</a:t>
            </a:r>
            <a:br>
              <a:rPr lang="en-US" dirty="0" smtClean="0"/>
            </a:br>
            <a:r>
              <a:rPr lang="en-US" dirty="0" smtClean="0"/>
              <a:t>2500 L2 cache accesses		1 disk access</a:t>
            </a:r>
            <a:br>
              <a:rPr lang="en-US" dirty="0" smtClean="0"/>
            </a:br>
            <a:r>
              <a:rPr lang="en-US" dirty="0" smtClean="0"/>
              <a:t>400 main memory accesses		1 disk access</a:t>
            </a:r>
          </a:p>
          <a:p>
            <a:r>
              <a:rPr lang="en-US" dirty="0" smtClean="0"/>
              <a:t>Why are computers build this way?</a:t>
            </a:r>
          </a:p>
          <a:p>
            <a:pPr lvl="1"/>
            <a:r>
              <a:rPr lang="en-US" dirty="0" smtClean="0"/>
              <a:t>Physical realities (speed of light, closeness to CPU)</a:t>
            </a:r>
          </a:p>
          <a:p>
            <a:pPr lvl="1"/>
            <a:r>
              <a:rPr lang="en-US" dirty="0" smtClean="0"/>
              <a:t>Cost (price per byte of different storage technologies)</a:t>
            </a:r>
          </a:p>
          <a:p>
            <a:pPr lvl="1"/>
            <a:r>
              <a:rPr lang="en-US" dirty="0" smtClean="0"/>
              <a:t>Under the right circumstances, this kind of hierarchy can simulate storage with access time of highest (fastest) level and size of lowest (largest) level</a:t>
            </a:r>
          </a:p>
        </p:txBody>
      </p:sp>
      <p:sp>
        <p:nvSpPr>
          <p:cNvPr id="7" name="Slide Number Placeholder 6"/>
          <p:cNvSpPr>
            <a:spLocks noGrp="1"/>
          </p:cNvSpPr>
          <p:nvPr>
            <p:ph type="sldNum" sz="quarter" idx="11"/>
          </p:nvPr>
        </p:nvSpPr>
        <p:spPr/>
        <p:txBody>
          <a:bodyPr/>
          <a:lstStyle/>
          <a:p>
            <a:fld id="{3B048AC8-D41E-4C7B-8EE3-A52489AA1F05}" type="slidenum">
              <a:rPr lang="en-US" smtClean="0"/>
              <a:pPr/>
              <a:t>22</a:t>
            </a:fld>
            <a:endParaRPr lang="en-US"/>
          </a:p>
        </p:txBody>
      </p:sp>
    </p:spTree>
    <p:extLst>
      <p:ext uri="{BB962C8B-B14F-4D97-AF65-F5344CB8AC3E}">
        <p14:creationId xmlns:p14="http://schemas.microsoft.com/office/powerpoint/2010/main" val="293702924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ransistor_Count_and_Moore's_Law_-_201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296" y="152400"/>
            <a:ext cx="7175304" cy="6309198"/>
          </a:xfrm>
          <a:prstGeom prst="rect">
            <a:avLst/>
          </a:prstGeom>
        </p:spPr>
      </p:pic>
      <p:sp>
        <p:nvSpPr>
          <p:cNvPr id="2" name="Slide Number Placeholder 1"/>
          <p:cNvSpPr>
            <a:spLocks noGrp="1"/>
          </p:cNvSpPr>
          <p:nvPr>
            <p:ph type="sldNum" sz="quarter" idx="11"/>
          </p:nvPr>
        </p:nvSpPr>
        <p:spPr/>
        <p:txBody>
          <a:bodyPr/>
          <a:lstStyle/>
          <a:p>
            <a:fld id="{3B048AC8-D41E-4C7B-8EE3-A52489AA1F05}" type="slidenum">
              <a:rPr lang="en-US" smtClean="0"/>
              <a:pPr/>
              <a:t>23</a:t>
            </a:fld>
            <a:endParaRPr lang="en-US"/>
          </a:p>
        </p:txBody>
      </p:sp>
    </p:spTree>
    <p:extLst>
      <p:ext uri="{BB962C8B-B14F-4D97-AF65-F5344CB8AC3E}">
        <p14:creationId xmlns:p14="http://schemas.microsoft.com/office/powerpoint/2010/main" val="10742048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Processor-Memory Performance Gap</a:t>
            </a:r>
            <a:endParaRPr lang="en-US" dirty="0"/>
          </a:p>
        </p:txBody>
      </p:sp>
      <p:pic>
        <p:nvPicPr>
          <p:cNvPr id="7" name="Content Placeholder 6" descr="sun-multiclock-succes2.gif"/>
          <p:cNvPicPr>
            <a:picLocks noGrp="1" noChangeAspect="1"/>
          </p:cNvPicPr>
          <p:nvPr>
            <p:ph idx="1"/>
          </p:nvPr>
        </p:nvPicPr>
        <p:blipFill rotWithShape="1">
          <a:blip r:embed="rId2">
            <a:extLst>
              <a:ext uri="{28A0092B-C50C-407E-A947-70E740481C1C}">
                <a14:useLocalDpi xmlns:a14="http://schemas.microsoft.com/office/drawing/2010/main" val="0"/>
              </a:ext>
            </a:extLst>
          </a:blip>
          <a:srcRect l="2308" t="10361" r="2353" b="10361"/>
          <a:stretch/>
        </p:blipFill>
        <p:spPr>
          <a:xfrm>
            <a:off x="865209" y="1600200"/>
            <a:ext cx="7410094" cy="4495800"/>
          </a:xfrm>
        </p:spPr>
      </p:pic>
      <p:sp>
        <p:nvSpPr>
          <p:cNvPr id="3" name="Slide Number Placeholder 2"/>
          <p:cNvSpPr>
            <a:spLocks noGrp="1"/>
          </p:cNvSpPr>
          <p:nvPr>
            <p:ph type="sldNum" sz="quarter" idx="11"/>
          </p:nvPr>
        </p:nvSpPr>
        <p:spPr/>
        <p:txBody>
          <a:bodyPr/>
          <a:lstStyle/>
          <a:p>
            <a:fld id="{3B048AC8-D41E-4C7B-8EE3-A52489AA1F05}" type="slidenum">
              <a:rPr lang="en-US" smtClean="0"/>
              <a:pPr/>
              <a:t>24</a:t>
            </a:fld>
            <a:endParaRPr lang="en-US"/>
          </a:p>
        </p:txBody>
      </p:sp>
    </p:spTree>
    <p:extLst>
      <p:ext uri="{BB962C8B-B14F-4D97-AF65-F5344CB8AC3E}">
        <p14:creationId xmlns:p14="http://schemas.microsoft.com/office/powerpoint/2010/main" val="42793000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a:t>
            </a:r>
            <a:endParaRPr lang="en-US" dirty="0"/>
          </a:p>
        </p:txBody>
      </p:sp>
      <p:sp>
        <p:nvSpPr>
          <p:cNvPr id="3" name="Content Placeholder 2"/>
          <p:cNvSpPr>
            <a:spLocks noGrp="1"/>
          </p:cNvSpPr>
          <p:nvPr>
            <p:ph idx="1"/>
          </p:nvPr>
        </p:nvSpPr>
        <p:spPr/>
        <p:txBody>
          <a:bodyPr/>
          <a:lstStyle/>
          <a:p>
            <a:r>
              <a:rPr lang="en-US" sz="2400" b="1" dirty="0" smtClean="0"/>
              <a:t>Goal</a:t>
            </a:r>
            <a:r>
              <a:rPr lang="en-US" sz="2400" dirty="0" smtClean="0"/>
              <a:t>: attempt to reduce the accesses to slower levels</a:t>
            </a:r>
          </a:p>
        </p:txBody>
      </p:sp>
      <p:sp>
        <p:nvSpPr>
          <p:cNvPr id="7" name="Slide Number Placeholder 6"/>
          <p:cNvSpPr>
            <a:spLocks noGrp="1"/>
          </p:cNvSpPr>
          <p:nvPr>
            <p:ph type="sldNum" sz="quarter" idx="11"/>
          </p:nvPr>
        </p:nvSpPr>
        <p:spPr/>
        <p:txBody>
          <a:bodyPr/>
          <a:lstStyle/>
          <a:p>
            <a:fld id="{3B048AC8-D41E-4C7B-8EE3-A52489AA1F05}" type="slidenum">
              <a:rPr lang="en-US" smtClean="0"/>
              <a:pPr/>
              <a:t>25</a:t>
            </a:fld>
            <a:endParaRPr lang="en-US"/>
          </a:p>
        </p:txBody>
      </p:sp>
    </p:spTree>
    <p:extLst>
      <p:ext uri="{BB962C8B-B14F-4D97-AF65-F5344CB8AC3E}">
        <p14:creationId xmlns:p14="http://schemas.microsoft.com/office/powerpoint/2010/main" val="33510281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can </a:t>
            </a:r>
            <a:r>
              <a:rPr lang="en-US" u="sng" dirty="0" smtClean="0"/>
              <a:t>we</a:t>
            </a:r>
            <a:r>
              <a:rPr lang="en-US" dirty="0" smtClean="0"/>
              <a:t> do?</a:t>
            </a:r>
            <a:endParaRPr lang="en-US" dirty="0"/>
          </a:p>
        </p:txBody>
      </p:sp>
      <p:sp>
        <p:nvSpPr>
          <p:cNvPr id="3" name="Content Placeholder 2"/>
          <p:cNvSpPr>
            <a:spLocks noGrp="1"/>
          </p:cNvSpPr>
          <p:nvPr>
            <p:ph idx="1"/>
          </p:nvPr>
        </p:nvSpPr>
        <p:spPr>
          <a:xfrm>
            <a:off x="685800" y="1600200"/>
            <a:ext cx="8001000" cy="4495800"/>
          </a:xfrm>
        </p:spPr>
        <p:txBody>
          <a:bodyPr/>
          <a:lstStyle/>
          <a:p>
            <a:r>
              <a:rPr lang="en-US" dirty="0" smtClean="0"/>
              <a:t>The hardware automatically moves data from main memory into the caches for you</a:t>
            </a:r>
          </a:p>
          <a:p>
            <a:pPr lvl="1"/>
            <a:r>
              <a:rPr lang="en-US" dirty="0" smtClean="0"/>
              <a:t>Replacing items already there</a:t>
            </a:r>
          </a:p>
          <a:p>
            <a:pPr lvl="1"/>
            <a:r>
              <a:rPr lang="en-US" dirty="0" smtClean="0"/>
              <a:t>Algorithms are much faster if “data fits in cache” (often does)</a:t>
            </a:r>
          </a:p>
          <a:p>
            <a:pPr lvl="1"/>
            <a:endParaRPr lang="en-US" dirty="0"/>
          </a:p>
          <a:p>
            <a:r>
              <a:rPr lang="en-US" dirty="0" smtClean="0"/>
              <a:t>Disk accesses are done by software (e.g. ask operating system to open a file or database to access some records)</a:t>
            </a:r>
          </a:p>
          <a:p>
            <a:endParaRPr lang="en-US" dirty="0"/>
          </a:p>
          <a:p>
            <a:r>
              <a:rPr lang="en-US" dirty="0" smtClean="0"/>
              <a:t>So most code “just runs,” but sometimes it’s worth designing algorithms / data structures with knowledge of memory hierarchy</a:t>
            </a:r>
          </a:p>
          <a:p>
            <a:pPr lvl="1"/>
            <a:r>
              <a:rPr lang="en-US" dirty="0" smtClean="0"/>
              <a:t>To do this, we need to understand </a:t>
            </a:r>
            <a:r>
              <a:rPr lang="en-US" dirty="0" smtClean="0">
                <a:solidFill>
                  <a:srgbClr val="3333CC"/>
                </a:solidFill>
              </a:rPr>
              <a:t>locality</a:t>
            </a:r>
            <a:endParaRPr lang="en-US" dirty="0">
              <a:solidFill>
                <a:srgbClr val="3333CC"/>
              </a:solidFill>
            </a:endParaRPr>
          </a:p>
        </p:txBody>
      </p:sp>
      <p:sp>
        <p:nvSpPr>
          <p:cNvPr id="7" name="Slide Number Placeholder 6"/>
          <p:cNvSpPr>
            <a:spLocks noGrp="1"/>
          </p:cNvSpPr>
          <p:nvPr>
            <p:ph type="sldNum" sz="quarter" idx="11"/>
          </p:nvPr>
        </p:nvSpPr>
        <p:spPr/>
        <p:txBody>
          <a:bodyPr/>
          <a:lstStyle/>
          <a:p>
            <a:fld id="{3B048AC8-D41E-4C7B-8EE3-A52489AA1F05}" type="slidenum">
              <a:rPr lang="en-US" smtClean="0"/>
              <a:pPr/>
              <a:t>26</a:t>
            </a:fld>
            <a:endParaRPr lang="en-US"/>
          </a:p>
        </p:txBody>
      </p:sp>
    </p:spTree>
    <p:extLst>
      <p:ext uri="{BB962C8B-B14F-4D97-AF65-F5344CB8AC3E}">
        <p14:creationId xmlns:p14="http://schemas.microsoft.com/office/powerpoint/2010/main" val="31777751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a:t>
            </a:r>
            <a:endParaRPr lang="en-US" dirty="0"/>
          </a:p>
        </p:txBody>
      </p:sp>
      <p:sp>
        <p:nvSpPr>
          <p:cNvPr id="3" name="Content Placeholder 2"/>
          <p:cNvSpPr>
            <a:spLocks noGrp="1"/>
          </p:cNvSpPr>
          <p:nvPr>
            <p:ph idx="1"/>
          </p:nvPr>
        </p:nvSpPr>
        <p:spPr/>
        <p:txBody>
          <a:bodyPr/>
          <a:lstStyle/>
          <a:p>
            <a:r>
              <a:rPr lang="en-US" dirty="0" smtClean="0">
                <a:solidFill>
                  <a:srgbClr val="FF0000"/>
                </a:solidFill>
              </a:rPr>
              <a:t>Temporal Locality </a:t>
            </a:r>
            <a:r>
              <a:rPr lang="en-US" dirty="0" smtClean="0"/>
              <a:t>(locality in time)</a:t>
            </a:r>
          </a:p>
          <a:p>
            <a:pPr lvl="1"/>
            <a:r>
              <a:rPr lang="en-US" dirty="0" smtClean="0"/>
              <a:t>If an item (a location in memory) is referenced, </a:t>
            </a:r>
            <a:r>
              <a:rPr lang="en-US" b="1" dirty="0" smtClean="0"/>
              <a:t>that same location</a:t>
            </a:r>
            <a:r>
              <a:rPr lang="en-US" dirty="0" smtClean="0"/>
              <a:t> will tend to be referenced again soon.</a:t>
            </a:r>
          </a:p>
          <a:p>
            <a:pPr lvl="1"/>
            <a:endParaRPr lang="en-US" dirty="0"/>
          </a:p>
          <a:p>
            <a:r>
              <a:rPr lang="en-US" dirty="0" smtClean="0">
                <a:solidFill>
                  <a:srgbClr val="3333CC"/>
                </a:solidFill>
              </a:rPr>
              <a:t>Spatial Locality </a:t>
            </a:r>
            <a:r>
              <a:rPr lang="en-US" dirty="0" smtClean="0"/>
              <a:t>(locality in space)</a:t>
            </a:r>
          </a:p>
          <a:p>
            <a:pPr lvl="1"/>
            <a:r>
              <a:rPr lang="en-US" dirty="0" smtClean="0"/>
              <a:t>If an item is referenced, items </a:t>
            </a:r>
            <a:r>
              <a:rPr lang="en-US" b="1" dirty="0" smtClean="0"/>
              <a:t>whose addresses are close by</a:t>
            </a:r>
            <a:r>
              <a:rPr lang="en-US" dirty="0" smtClean="0"/>
              <a:t> tend to be referenced soon.</a:t>
            </a:r>
            <a:endParaRPr lang="en-US" dirty="0"/>
          </a:p>
        </p:txBody>
      </p:sp>
      <p:sp>
        <p:nvSpPr>
          <p:cNvPr id="7" name="Slide Number Placeholder 6"/>
          <p:cNvSpPr>
            <a:spLocks noGrp="1"/>
          </p:cNvSpPr>
          <p:nvPr>
            <p:ph type="sldNum" sz="quarter" idx="11"/>
          </p:nvPr>
        </p:nvSpPr>
        <p:spPr/>
        <p:txBody>
          <a:bodyPr/>
          <a:lstStyle/>
          <a:p>
            <a:fld id="{3B048AC8-D41E-4C7B-8EE3-A52489AA1F05}" type="slidenum">
              <a:rPr lang="en-US" smtClean="0"/>
              <a:pPr/>
              <a:t>27</a:t>
            </a:fld>
            <a:endParaRPr lang="en-US"/>
          </a:p>
        </p:txBody>
      </p:sp>
    </p:spTree>
    <p:extLst>
      <p:ext uri="{BB962C8B-B14F-4D97-AF65-F5344CB8AC3E}">
        <p14:creationId xmlns:p14="http://schemas.microsoft.com/office/powerpoint/2010/main" val="32605164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data move up the hierarchy?</a:t>
            </a:r>
            <a:endParaRPr lang="en-US" dirty="0"/>
          </a:p>
        </p:txBody>
      </p:sp>
      <p:sp>
        <p:nvSpPr>
          <p:cNvPr id="3" name="Content Placeholder 2"/>
          <p:cNvSpPr>
            <a:spLocks noGrp="1"/>
          </p:cNvSpPr>
          <p:nvPr>
            <p:ph idx="1"/>
          </p:nvPr>
        </p:nvSpPr>
        <p:spPr/>
        <p:txBody>
          <a:bodyPr/>
          <a:lstStyle/>
          <a:p>
            <a:r>
              <a:rPr lang="en-US" dirty="0" smtClean="0"/>
              <a:t>Moving data up the hierarchy is slow because of </a:t>
            </a:r>
            <a:r>
              <a:rPr lang="en-US" i="1" dirty="0" smtClean="0"/>
              <a:t>latency</a:t>
            </a:r>
            <a:r>
              <a:rPr lang="en-US" dirty="0" smtClean="0"/>
              <a:t> (think distance to travel)</a:t>
            </a:r>
          </a:p>
          <a:p>
            <a:pPr lvl="1"/>
            <a:r>
              <a:rPr lang="en-US" dirty="0" smtClean="0"/>
              <a:t>Since we’re making the trip anyway, might as well carpool</a:t>
            </a:r>
          </a:p>
          <a:p>
            <a:pPr lvl="2"/>
            <a:r>
              <a:rPr lang="en-US" dirty="0" smtClean="0"/>
              <a:t>Get a </a:t>
            </a:r>
            <a:r>
              <a:rPr lang="en-US" b="1" dirty="0" smtClean="0"/>
              <a:t>block </a:t>
            </a:r>
            <a:r>
              <a:rPr lang="en-US" dirty="0" smtClean="0"/>
              <a:t>of data in the same time we could get a byte</a:t>
            </a:r>
          </a:p>
          <a:p>
            <a:pPr lvl="1"/>
            <a:r>
              <a:rPr lang="en-US" dirty="0" smtClean="0"/>
              <a:t>Sends </a:t>
            </a:r>
            <a:r>
              <a:rPr lang="en-US" i="1" dirty="0" smtClean="0">
                <a:solidFill>
                  <a:srgbClr val="3333CC"/>
                </a:solidFill>
              </a:rPr>
              <a:t>nearby memory</a:t>
            </a:r>
            <a:r>
              <a:rPr lang="en-US" dirty="0" smtClean="0">
                <a:solidFill>
                  <a:srgbClr val="3333CC"/>
                </a:solidFill>
              </a:rPr>
              <a:t> </a:t>
            </a:r>
            <a:r>
              <a:rPr lang="en-US" dirty="0" smtClean="0"/>
              <a:t>because</a:t>
            </a:r>
          </a:p>
          <a:p>
            <a:pPr lvl="2"/>
            <a:r>
              <a:rPr lang="en-US" dirty="0" smtClean="0"/>
              <a:t>It’s easy</a:t>
            </a:r>
          </a:p>
          <a:p>
            <a:pPr lvl="2"/>
            <a:r>
              <a:rPr lang="en-US" dirty="0" smtClean="0">
                <a:solidFill>
                  <a:srgbClr val="3333CC"/>
                </a:solidFill>
              </a:rPr>
              <a:t>Likely to be asked for soon </a:t>
            </a:r>
            <a:r>
              <a:rPr lang="en-US" dirty="0" smtClean="0"/>
              <a:t>(think fields/arrays)</a:t>
            </a:r>
          </a:p>
          <a:p>
            <a:r>
              <a:rPr lang="en-US" dirty="0" smtClean="0"/>
              <a:t>Once a value is in cache, may as well keep it around for a while; accessed once, </a:t>
            </a:r>
            <a:r>
              <a:rPr lang="en-US" dirty="0" smtClean="0">
                <a:solidFill>
                  <a:srgbClr val="FF0000"/>
                </a:solidFill>
              </a:rPr>
              <a:t>a value is more likely to be accessed again in the near future</a:t>
            </a:r>
            <a:r>
              <a:rPr lang="en-US" dirty="0" smtClean="0"/>
              <a:t> (as opposed to some random other value)</a:t>
            </a:r>
          </a:p>
        </p:txBody>
      </p:sp>
      <p:grpSp>
        <p:nvGrpSpPr>
          <p:cNvPr id="14" name="Group 13"/>
          <p:cNvGrpSpPr/>
          <p:nvPr/>
        </p:nvGrpSpPr>
        <p:grpSpPr>
          <a:xfrm>
            <a:off x="4114800" y="3200400"/>
            <a:ext cx="3886200" cy="609600"/>
            <a:chOff x="4114800" y="3200400"/>
            <a:chExt cx="3886200" cy="609600"/>
          </a:xfrm>
        </p:grpSpPr>
        <p:cxnSp>
          <p:nvCxnSpPr>
            <p:cNvPr id="8" name="Straight Arrow Connector 7"/>
            <p:cNvCxnSpPr>
              <a:stCxn id="9" idx="1"/>
            </p:cNvCxnSpPr>
            <p:nvPr/>
          </p:nvCxnSpPr>
          <p:spPr bwMode="auto">
            <a:xfrm flipH="1">
              <a:off x="4114800" y="3400455"/>
              <a:ext cx="1981200" cy="4095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TextBox 8"/>
            <p:cNvSpPr txBox="1"/>
            <p:nvPr/>
          </p:nvSpPr>
          <p:spPr>
            <a:xfrm>
              <a:off x="6096000" y="3200400"/>
              <a:ext cx="1905000" cy="400110"/>
            </a:xfrm>
            <a:prstGeom prst="rect">
              <a:avLst/>
            </a:prstGeom>
            <a:noFill/>
          </p:spPr>
          <p:txBody>
            <a:bodyPr wrap="square" rtlCol="0">
              <a:spAutoFit/>
            </a:bodyPr>
            <a:lstStyle/>
            <a:p>
              <a:r>
                <a:rPr lang="en-US" sz="2000" b="0" dirty="0" smtClean="0">
                  <a:solidFill>
                    <a:srgbClr val="3333CC"/>
                  </a:solidFill>
                  <a:latin typeface="+mn-lt"/>
                </a:rPr>
                <a:t>Spatial Locality</a:t>
              </a:r>
            </a:p>
          </p:txBody>
        </p:sp>
      </p:grpSp>
      <p:grpSp>
        <p:nvGrpSpPr>
          <p:cNvPr id="15" name="Group 14"/>
          <p:cNvGrpSpPr/>
          <p:nvPr/>
        </p:nvGrpSpPr>
        <p:grpSpPr>
          <a:xfrm>
            <a:off x="1981200" y="5029200"/>
            <a:ext cx="4419600" cy="857310"/>
            <a:chOff x="1981200" y="5029200"/>
            <a:chExt cx="4419600" cy="857310"/>
          </a:xfrm>
        </p:grpSpPr>
        <p:cxnSp>
          <p:nvCxnSpPr>
            <p:cNvPr id="12" name="Straight Arrow Connector 11"/>
            <p:cNvCxnSpPr/>
            <p:nvPr/>
          </p:nvCxnSpPr>
          <p:spPr bwMode="auto">
            <a:xfrm flipH="1" flipV="1">
              <a:off x="1981200" y="5029200"/>
              <a:ext cx="16764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TextBox 12"/>
            <p:cNvSpPr txBox="1"/>
            <p:nvPr/>
          </p:nvSpPr>
          <p:spPr>
            <a:xfrm>
              <a:off x="3657600" y="5486400"/>
              <a:ext cx="2743200" cy="400110"/>
            </a:xfrm>
            <a:prstGeom prst="rect">
              <a:avLst/>
            </a:prstGeom>
            <a:noFill/>
          </p:spPr>
          <p:txBody>
            <a:bodyPr wrap="square" rtlCol="0">
              <a:spAutoFit/>
            </a:bodyPr>
            <a:lstStyle/>
            <a:p>
              <a:r>
                <a:rPr lang="en-US" sz="2000" b="0" dirty="0" smtClean="0">
                  <a:solidFill>
                    <a:srgbClr val="FF0000"/>
                  </a:solidFill>
                  <a:latin typeface="+mn-lt"/>
                </a:rPr>
                <a:t>Temporal Locality</a:t>
              </a:r>
            </a:p>
          </p:txBody>
        </p:sp>
      </p:grpSp>
      <p:sp>
        <p:nvSpPr>
          <p:cNvPr id="7" name="Slide Number Placeholder 6"/>
          <p:cNvSpPr>
            <a:spLocks noGrp="1"/>
          </p:cNvSpPr>
          <p:nvPr>
            <p:ph type="sldNum" sz="quarter" idx="11"/>
          </p:nvPr>
        </p:nvSpPr>
        <p:spPr/>
        <p:txBody>
          <a:bodyPr/>
          <a:lstStyle/>
          <a:p>
            <a:fld id="{3B048AC8-D41E-4C7B-8EE3-A52489AA1F05}" type="slidenum">
              <a:rPr lang="en-US" smtClean="0"/>
              <a:pPr/>
              <a:t>28</a:t>
            </a:fld>
            <a:endParaRPr lang="en-US"/>
          </a:p>
        </p:txBody>
      </p:sp>
    </p:spTree>
    <p:extLst>
      <p:ext uri="{BB962C8B-B14F-4D97-AF65-F5344CB8AC3E}">
        <p14:creationId xmlns:p14="http://schemas.microsoft.com/office/powerpoint/2010/main" val="49258077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Facts</a:t>
            </a:r>
            <a:endParaRPr lang="en-US" dirty="0"/>
          </a:p>
        </p:txBody>
      </p:sp>
      <p:sp>
        <p:nvSpPr>
          <p:cNvPr id="3" name="Content Placeholder 2"/>
          <p:cNvSpPr>
            <a:spLocks noGrp="1"/>
          </p:cNvSpPr>
          <p:nvPr>
            <p:ph idx="1"/>
          </p:nvPr>
        </p:nvSpPr>
        <p:spPr/>
        <p:txBody>
          <a:bodyPr/>
          <a:lstStyle/>
          <a:p>
            <a:pPr marL="0" indent="0">
              <a:buNone/>
            </a:pPr>
            <a:endParaRPr lang="en-US" sz="2400" dirty="0" smtClean="0"/>
          </a:p>
          <a:p>
            <a:r>
              <a:rPr lang="en-US" sz="2400" dirty="0" smtClean="0"/>
              <a:t>Definitions:</a:t>
            </a:r>
          </a:p>
          <a:p>
            <a:pPr lvl="1"/>
            <a:r>
              <a:rPr lang="en-US" sz="2400" dirty="0" smtClean="0">
                <a:solidFill>
                  <a:schemeClr val="accent2"/>
                </a:solidFill>
              </a:rPr>
              <a:t>Cache hit </a:t>
            </a:r>
            <a:r>
              <a:rPr lang="en-US" sz="2400" dirty="0" smtClean="0"/>
              <a:t>– address requested is in the cache</a:t>
            </a:r>
          </a:p>
          <a:p>
            <a:pPr lvl="1"/>
            <a:r>
              <a:rPr lang="en-US" sz="2400" dirty="0" smtClean="0">
                <a:solidFill>
                  <a:srgbClr val="3333CC"/>
                </a:solidFill>
              </a:rPr>
              <a:t>Cache miss </a:t>
            </a:r>
            <a:r>
              <a:rPr lang="en-US" sz="2400" dirty="0" smtClean="0"/>
              <a:t>– address requested is NOT in the cache</a:t>
            </a:r>
          </a:p>
          <a:p>
            <a:pPr lvl="1"/>
            <a:r>
              <a:rPr lang="en-US" sz="2400" dirty="0" smtClean="0">
                <a:solidFill>
                  <a:srgbClr val="3333CC"/>
                </a:solidFill>
              </a:rPr>
              <a:t>Block or </a:t>
            </a:r>
            <a:r>
              <a:rPr lang="en-US" sz="2400" dirty="0">
                <a:solidFill>
                  <a:srgbClr val="3333CC"/>
                </a:solidFill>
              </a:rPr>
              <a:t>p</a:t>
            </a:r>
            <a:r>
              <a:rPr lang="en-US" sz="2400" dirty="0" smtClean="0">
                <a:solidFill>
                  <a:srgbClr val="3333CC"/>
                </a:solidFill>
              </a:rPr>
              <a:t>age size </a:t>
            </a:r>
            <a:r>
              <a:rPr lang="en-US" sz="2400" dirty="0" smtClean="0"/>
              <a:t>– the number of contiguous bytes moved from disk to memory</a:t>
            </a:r>
          </a:p>
          <a:p>
            <a:pPr lvl="1"/>
            <a:r>
              <a:rPr lang="en-US" sz="2400" dirty="0" smtClean="0">
                <a:solidFill>
                  <a:srgbClr val="3333CC"/>
                </a:solidFill>
              </a:rPr>
              <a:t>Cache line size </a:t>
            </a:r>
            <a:r>
              <a:rPr lang="en-US" sz="2400" dirty="0" smtClean="0"/>
              <a:t>– the number of contiguous bytes moved from memory to cache</a:t>
            </a:r>
            <a:endParaRPr lang="en-US" sz="2400" dirty="0"/>
          </a:p>
        </p:txBody>
      </p:sp>
      <p:sp>
        <p:nvSpPr>
          <p:cNvPr id="7" name="Slide Number Placeholder 6"/>
          <p:cNvSpPr>
            <a:spLocks noGrp="1"/>
          </p:cNvSpPr>
          <p:nvPr>
            <p:ph type="sldNum" sz="quarter" idx="11"/>
          </p:nvPr>
        </p:nvSpPr>
        <p:spPr/>
        <p:txBody>
          <a:bodyPr/>
          <a:lstStyle/>
          <a:p>
            <a:fld id="{3B048AC8-D41E-4C7B-8EE3-A52489AA1F05}" type="slidenum">
              <a:rPr lang="en-US" smtClean="0"/>
              <a:pPr/>
              <a:t>29</a:t>
            </a:fld>
            <a:endParaRPr lang="en-US"/>
          </a:p>
        </p:txBody>
      </p:sp>
    </p:spTree>
    <p:extLst>
      <p:ext uri="{BB962C8B-B14F-4D97-AF65-F5344CB8AC3E}">
        <p14:creationId xmlns:p14="http://schemas.microsoft.com/office/powerpoint/2010/main" val="28962375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3" name="Content Placeholder 2"/>
          <p:cNvSpPr>
            <a:spLocks noGrp="1"/>
          </p:cNvSpPr>
          <p:nvPr>
            <p:ph idx="1"/>
          </p:nvPr>
        </p:nvSpPr>
        <p:spPr/>
        <p:txBody>
          <a:bodyPr/>
          <a:lstStyle/>
          <a:p>
            <a:r>
              <a:rPr lang="en-US" sz="2400" dirty="0" smtClean="0"/>
              <a:t>In </a:t>
            </a:r>
            <a:r>
              <a:rPr lang="en-US" sz="2400" dirty="0"/>
              <a:t>amortized analysis, </a:t>
            </a:r>
            <a:r>
              <a:rPr lang="en-US" sz="2400" dirty="0" smtClean="0"/>
              <a:t>the time </a:t>
            </a:r>
            <a:r>
              <a:rPr lang="en-US" sz="2400" dirty="0"/>
              <a:t>required to perform a </a:t>
            </a:r>
            <a:r>
              <a:rPr lang="en-US" sz="2400" dirty="0">
                <a:solidFill>
                  <a:srgbClr val="0000FF"/>
                </a:solidFill>
              </a:rPr>
              <a:t>sequence</a:t>
            </a:r>
            <a:r>
              <a:rPr lang="en-US" sz="2400" dirty="0"/>
              <a:t> </a:t>
            </a:r>
            <a:r>
              <a:rPr lang="en-US" sz="2400" dirty="0" smtClean="0"/>
              <a:t>of data </a:t>
            </a:r>
            <a:r>
              <a:rPr lang="en-US" sz="2400" dirty="0"/>
              <a:t>structure operations is </a:t>
            </a:r>
            <a:r>
              <a:rPr lang="en-US" sz="2400" dirty="0">
                <a:solidFill>
                  <a:srgbClr val="0000FF"/>
                </a:solidFill>
              </a:rPr>
              <a:t>averaged</a:t>
            </a:r>
            <a:r>
              <a:rPr lang="en-US" sz="2400" dirty="0"/>
              <a:t> over all the </a:t>
            </a:r>
            <a:r>
              <a:rPr lang="en-US" sz="2400" dirty="0" smtClean="0"/>
              <a:t>operations performed.</a:t>
            </a:r>
            <a:endParaRPr lang="en-US" sz="2400" dirty="0"/>
          </a:p>
          <a:p>
            <a:endParaRPr lang="en-US" sz="2400" dirty="0"/>
          </a:p>
          <a:p>
            <a:r>
              <a:rPr lang="en-US" sz="2400" dirty="0" smtClean="0"/>
              <a:t>Typically </a:t>
            </a:r>
            <a:r>
              <a:rPr lang="en-US" sz="2400" dirty="0"/>
              <a:t>used to show that the </a:t>
            </a:r>
            <a:r>
              <a:rPr lang="en-US" sz="2400" dirty="0" smtClean="0">
                <a:solidFill>
                  <a:srgbClr val="0000FF"/>
                </a:solidFill>
              </a:rPr>
              <a:t>average</a:t>
            </a:r>
            <a:r>
              <a:rPr lang="en-US" sz="2400" dirty="0" smtClean="0"/>
              <a:t> </a:t>
            </a:r>
            <a:r>
              <a:rPr lang="en-US" sz="2400" dirty="0"/>
              <a:t>cost of an </a:t>
            </a:r>
            <a:r>
              <a:rPr lang="en-US" sz="2400" dirty="0" smtClean="0"/>
              <a:t>operation is </a:t>
            </a:r>
            <a:r>
              <a:rPr lang="en-US" sz="2400" dirty="0"/>
              <a:t>small for a </a:t>
            </a:r>
            <a:r>
              <a:rPr lang="en-US" sz="2400" dirty="0">
                <a:solidFill>
                  <a:srgbClr val="0000FF"/>
                </a:solidFill>
              </a:rPr>
              <a:t>sequence </a:t>
            </a:r>
            <a:r>
              <a:rPr lang="en-US" sz="2400" dirty="0" smtClean="0"/>
              <a:t>of operations, </a:t>
            </a:r>
            <a:r>
              <a:rPr lang="en-US" sz="2400" dirty="0"/>
              <a:t>even though a </a:t>
            </a:r>
            <a:r>
              <a:rPr lang="en-US" sz="2400" dirty="0" smtClean="0">
                <a:solidFill>
                  <a:srgbClr val="FF0000"/>
                </a:solidFill>
              </a:rPr>
              <a:t>single operation</a:t>
            </a:r>
            <a:r>
              <a:rPr lang="en-US" sz="2400" dirty="0" smtClean="0"/>
              <a:t> </a:t>
            </a:r>
            <a:r>
              <a:rPr lang="en-US" sz="2400" dirty="0"/>
              <a:t>can cost a </a:t>
            </a:r>
            <a:r>
              <a:rPr lang="en-US" sz="2400" dirty="0" smtClean="0"/>
              <a:t>lot</a:t>
            </a:r>
          </a:p>
          <a:p>
            <a:pPr marL="0" indent="0">
              <a:buNone/>
            </a:pPr>
            <a:endParaRPr lang="en-US" sz="2400"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Tree>
    <p:extLst>
      <p:ext uri="{BB962C8B-B14F-4D97-AF65-F5344CB8AC3E}">
        <p14:creationId xmlns:p14="http://schemas.microsoft.com/office/powerpoint/2010/main" val="228074051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numCol="2"/>
          <a:lstStyle/>
          <a:p>
            <a:pPr marL="0" indent="0">
              <a:lnSpc>
                <a:spcPct val="150000"/>
              </a:lnSpc>
              <a:buNone/>
            </a:pPr>
            <a:r>
              <a:rPr lang="en-US" sz="3200" b="1" dirty="0" smtClean="0">
                <a:latin typeface="Courier New"/>
                <a:cs typeface="Courier New"/>
              </a:rPr>
              <a:t>x = </a:t>
            </a:r>
            <a:r>
              <a:rPr lang="en-US" sz="3200" b="1" dirty="0" smtClean="0">
                <a:solidFill>
                  <a:srgbClr val="FF0000"/>
                </a:solidFill>
                <a:latin typeface="Courier New"/>
                <a:cs typeface="Courier New"/>
              </a:rPr>
              <a:t>a</a:t>
            </a:r>
            <a:r>
              <a:rPr lang="en-US" sz="3200" b="1" dirty="0" smtClean="0">
                <a:latin typeface="Courier New"/>
                <a:cs typeface="Courier New"/>
              </a:rPr>
              <a:t> + 6 </a:t>
            </a:r>
          </a:p>
          <a:p>
            <a:pPr marL="0" indent="0">
              <a:lnSpc>
                <a:spcPct val="150000"/>
              </a:lnSpc>
              <a:buNone/>
            </a:pPr>
            <a:r>
              <a:rPr lang="en-US" sz="3200" b="1" dirty="0" smtClean="0">
                <a:latin typeface="Courier New"/>
                <a:cs typeface="Courier New"/>
              </a:rPr>
              <a:t>y = </a:t>
            </a:r>
            <a:r>
              <a:rPr lang="en-US" sz="3200" b="1" dirty="0" smtClean="0">
                <a:solidFill>
                  <a:srgbClr val="FF0000"/>
                </a:solidFill>
                <a:latin typeface="Courier New"/>
                <a:cs typeface="Courier New"/>
              </a:rPr>
              <a:t>a</a:t>
            </a:r>
            <a:r>
              <a:rPr lang="en-US" sz="3200" b="1" dirty="0" smtClean="0">
                <a:latin typeface="Courier New"/>
                <a:cs typeface="Courier New"/>
              </a:rPr>
              <a:t> + 5</a:t>
            </a:r>
          </a:p>
          <a:p>
            <a:pPr marL="0" indent="0">
              <a:lnSpc>
                <a:spcPct val="150000"/>
              </a:lnSpc>
              <a:buNone/>
            </a:pPr>
            <a:r>
              <a:rPr lang="en-US" sz="3200" b="1" dirty="0" smtClean="0">
                <a:latin typeface="Courier New"/>
                <a:cs typeface="Courier New"/>
              </a:rPr>
              <a:t>z = 8 * </a:t>
            </a:r>
            <a:r>
              <a:rPr lang="en-US" sz="3200" b="1" dirty="0" smtClean="0">
                <a:solidFill>
                  <a:srgbClr val="FF0000"/>
                </a:solidFill>
                <a:latin typeface="Courier New"/>
                <a:cs typeface="Courier New"/>
              </a:rPr>
              <a:t>a</a:t>
            </a:r>
          </a:p>
          <a:p>
            <a:pPr marL="0" indent="0">
              <a:lnSpc>
                <a:spcPct val="150000"/>
              </a:lnSpc>
              <a:buNone/>
            </a:pPr>
            <a:endParaRPr lang="en-US" sz="3200" b="1" dirty="0">
              <a:latin typeface="Courier New"/>
              <a:cs typeface="Courier New"/>
            </a:endParaRPr>
          </a:p>
          <a:p>
            <a:pPr marL="0" indent="0">
              <a:lnSpc>
                <a:spcPct val="150000"/>
              </a:lnSpc>
              <a:buNone/>
            </a:pPr>
            <a:endParaRPr lang="en-US" sz="3200" b="1" dirty="0" smtClean="0">
              <a:latin typeface="Courier New"/>
              <a:cs typeface="Courier New"/>
            </a:endParaRPr>
          </a:p>
          <a:p>
            <a:pPr marL="0" indent="0">
              <a:lnSpc>
                <a:spcPct val="150000"/>
              </a:lnSpc>
              <a:buNone/>
            </a:pPr>
            <a:endParaRPr lang="en-US" sz="3200" b="1" dirty="0">
              <a:latin typeface="Courier New"/>
              <a:cs typeface="Courier New"/>
            </a:endParaRPr>
          </a:p>
        </p:txBody>
      </p:sp>
      <p:sp>
        <p:nvSpPr>
          <p:cNvPr id="7" name="TextBox 6"/>
          <p:cNvSpPr txBox="1"/>
          <p:nvPr/>
        </p:nvSpPr>
        <p:spPr>
          <a:xfrm>
            <a:off x="3200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9" name="TextBox 8"/>
          <p:cNvSpPr txBox="1"/>
          <p:nvPr/>
        </p:nvSpPr>
        <p:spPr>
          <a:xfrm>
            <a:off x="3200400" y="26156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0" name="TextBox 9"/>
          <p:cNvSpPr txBox="1"/>
          <p:nvPr/>
        </p:nvSpPr>
        <p:spPr>
          <a:xfrm>
            <a:off x="3200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3" name="Slide Number Placeholder 12"/>
          <p:cNvSpPr>
            <a:spLocks noGrp="1"/>
          </p:cNvSpPr>
          <p:nvPr>
            <p:ph type="sldNum" sz="quarter" idx="11"/>
          </p:nvPr>
        </p:nvSpPr>
        <p:spPr/>
        <p:txBody>
          <a:bodyPr/>
          <a:lstStyle/>
          <a:p>
            <a:fld id="{3B048AC8-D41E-4C7B-8EE3-A52489AA1F05}" type="slidenum">
              <a:rPr lang="en-US" smtClean="0"/>
              <a:pPr/>
              <a:t>30</a:t>
            </a:fld>
            <a:endParaRPr lang="en-US"/>
          </a:p>
        </p:txBody>
      </p:sp>
    </p:spTree>
    <p:extLst>
      <p:ext uri="{BB962C8B-B14F-4D97-AF65-F5344CB8AC3E}">
        <p14:creationId xmlns:p14="http://schemas.microsoft.com/office/powerpoint/2010/main" val="32521802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numCol="2"/>
          <a:lstStyle/>
          <a:p>
            <a:pPr marL="0" indent="0">
              <a:lnSpc>
                <a:spcPct val="150000"/>
              </a:lnSpc>
              <a:buNone/>
            </a:pPr>
            <a:r>
              <a:rPr lang="en-US" sz="3200" b="1" dirty="0" smtClean="0">
                <a:latin typeface="Courier New"/>
                <a:cs typeface="Courier New"/>
              </a:rPr>
              <a:t>x = </a:t>
            </a:r>
            <a:r>
              <a:rPr lang="en-US" sz="3200" b="1" dirty="0" smtClean="0">
                <a:solidFill>
                  <a:srgbClr val="FF0000"/>
                </a:solidFill>
                <a:latin typeface="Courier New"/>
                <a:cs typeface="Courier New"/>
              </a:rPr>
              <a:t>a</a:t>
            </a:r>
            <a:r>
              <a:rPr lang="en-US" sz="3200" b="1" dirty="0" smtClean="0">
                <a:latin typeface="Courier New"/>
                <a:cs typeface="Courier New"/>
              </a:rPr>
              <a:t> + 6 </a:t>
            </a:r>
          </a:p>
          <a:p>
            <a:pPr marL="0" indent="0">
              <a:lnSpc>
                <a:spcPct val="150000"/>
              </a:lnSpc>
              <a:buNone/>
            </a:pPr>
            <a:r>
              <a:rPr lang="en-US" sz="3200" b="1" dirty="0" smtClean="0">
                <a:latin typeface="Courier New"/>
                <a:cs typeface="Courier New"/>
              </a:rPr>
              <a:t>y = </a:t>
            </a:r>
            <a:r>
              <a:rPr lang="en-US" sz="3200" b="1" dirty="0" smtClean="0">
                <a:solidFill>
                  <a:srgbClr val="FF0000"/>
                </a:solidFill>
                <a:latin typeface="Courier New"/>
                <a:cs typeface="Courier New"/>
              </a:rPr>
              <a:t>a</a:t>
            </a:r>
            <a:r>
              <a:rPr lang="en-US" sz="3200" b="1" dirty="0" smtClean="0">
                <a:latin typeface="Courier New"/>
                <a:cs typeface="Courier New"/>
              </a:rPr>
              <a:t> + 5</a:t>
            </a:r>
          </a:p>
          <a:p>
            <a:pPr marL="0" indent="0">
              <a:lnSpc>
                <a:spcPct val="150000"/>
              </a:lnSpc>
              <a:buNone/>
            </a:pPr>
            <a:r>
              <a:rPr lang="en-US" sz="3200" b="1" dirty="0" smtClean="0">
                <a:latin typeface="Courier New"/>
                <a:cs typeface="Courier New"/>
              </a:rPr>
              <a:t>z = 8 * </a:t>
            </a:r>
            <a:r>
              <a:rPr lang="en-US" sz="3200" b="1" dirty="0" smtClean="0">
                <a:solidFill>
                  <a:srgbClr val="FF0000"/>
                </a:solidFill>
                <a:latin typeface="Courier New"/>
                <a:cs typeface="Courier New"/>
              </a:rPr>
              <a:t>a</a:t>
            </a:r>
          </a:p>
          <a:p>
            <a:pPr marL="0" indent="0">
              <a:lnSpc>
                <a:spcPct val="150000"/>
              </a:lnSpc>
              <a:buNone/>
            </a:pPr>
            <a:endParaRPr lang="en-US" sz="3200" b="1" dirty="0">
              <a:latin typeface="Courier New"/>
              <a:cs typeface="Courier New"/>
            </a:endParaRPr>
          </a:p>
          <a:p>
            <a:pPr marL="0" indent="0">
              <a:lnSpc>
                <a:spcPct val="150000"/>
              </a:lnSpc>
              <a:buNone/>
            </a:pPr>
            <a:endParaRPr lang="en-US" sz="3200" b="1" dirty="0" smtClean="0">
              <a:latin typeface="Courier New"/>
              <a:cs typeface="Courier New"/>
            </a:endParaRPr>
          </a:p>
          <a:p>
            <a:pPr marL="0" indent="0">
              <a:lnSpc>
                <a:spcPct val="150000"/>
              </a:lnSpc>
              <a:buNone/>
            </a:pPr>
            <a:r>
              <a:rPr lang="en-US" sz="3200" b="1" dirty="0">
                <a:latin typeface="Courier New"/>
                <a:cs typeface="Courier New"/>
              </a:rPr>
              <a:t>x = </a:t>
            </a:r>
            <a:r>
              <a:rPr lang="en-US" sz="3200" b="1" dirty="0" smtClean="0">
                <a:solidFill>
                  <a:srgbClr val="3333CC"/>
                </a:solidFill>
                <a:latin typeface="Courier New"/>
                <a:cs typeface="Courier New"/>
              </a:rPr>
              <a:t>a[0]</a:t>
            </a:r>
            <a:r>
              <a:rPr lang="en-US" sz="3200" b="1" dirty="0" smtClean="0">
                <a:latin typeface="Courier New"/>
                <a:cs typeface="Courier New"/>
              </a:rPr>
              <a:t> </a:t>
            </a:r>
            <a:r>
              <a:rPr lang="en-US" sz="3200" b="1" dirty="0">
                <a:latin typeface="Courier New"/>
                <a:cs typeface="Courier New"/>
              </a:rPr>
              <a:t>+ 6</a:t>
            </a:r>
          </a:p>
          <a:p>
            <a:pPr marL="0" indent="0">
              <a:lnSpc>
                <a:spcPct val="150000"/>
              </a:lnSpc>
              <a:buNone/>
            </a:pPr>
            <a:r>
              <a:rPr lang="en-US" sz="3200" b="1" dirty="0">
                <a:latin typeface="Courier New"/>
                <a:cs typeface="Courier New"/>
              </a:rPr>
              <a:t>y = </a:t>
            </a:r>
            <a:r>
              <a:rPr lang="en-US" sz="3200" b="1" dirty="0" smtClean="0">
                <a:solidFill>
                  <a:srgbClr val="3333CC"/>
                </a:solidFill>
                <a:latin typeface="Courier New"/>
                <a:cs typeface="Courier New"/>
              </a:rPr>
              <a:t>a[1]</a:t>
            </a:r>
            <a:r>
              <a:rPr lang="en-US" sz="3200" b="1" dirty="0" smtClean="0">
                <a:latin typeface="Courier New"/>
                <a:cs typeface="Courier New"/>
              </a:rPr>
              <a:t> </a:t>
            </a:r>
            <a:r>
              <a:rPr lang="en-US" sz="3200" b="1" dirty="0">
                <a:latin typeface="Courier New"/>
                <a:cs typeface="Courier New"/>
              </a:rPr>
              <a:t>+ 5</a:t>
            </a:r>
          </a:p>
          <a:p>
            <a:pPr marL="0" indent="0">
              <a:lnSpc>
                <a:spcPct val="150000"/>
              </a:lnSpc>
              <a:buNone/>
            </a:pPr>
            <a:r>
              <a:rPr lang="en-US" sz="3200" b="1" dirty="0">
                <a:latin typeface="Courier New"/>
                <a:cs typeface="Courier New"/>
              </a:rPr>
              <a:t>z = 8 * </a:t>
            </a:r>
            <a:r>
              <a:rPr lang="en-US" sz="3200" b="1" dirty="0" smtClean="0">
                <a:solidFill>
                  <a:srgbClr val="3333CC"/>
                </a:solidFill>
                <a:latin typeface="Courier New"/>
                <a:cs typeface="Courier New"/>
              </a:rPr>
              <a:t>a[2]</a:t>
            </a:r>
            <a:endParaRPr lang="en-US" sz="3200" b="1" dirty="0">
              <a:solidFill>
                <a:srgbClr val="3333CC"/>
              </a:solidFill>
              <a:latin typeface="Courier New"/>
              <a:cs typeface="Courier New"/>
            </a:endParaRPr>
          </a:p>
          <a:p>
            <a:pPr marL="0" indent="0">
              <a:lnSpc>
                <a:spcPct val="150000"/>
              </a:lnSpc>
              <a:buNone/>
            </a:pPr>
            <a:endParaRPr lang="en-US" sz="3200" b="1" dirty="0">
              <a:latin typeface="Courier New"/>
              <a:cs typeface="Courier New"/>
            </a:endParaRPr>
          </a:p>
        </p:txBody>
      </p:sp>
      <p:sp>
        <p:nvSpPr>
          <p:cNvPr id="7" name="TextBox 6"/>
          <p:cNvSpPr txBox="1"/>
          <p:nvPr/>
        </p:nvSpPr>
        <p:spPr>
          <a:xfrm>
            <a:off x="3200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8" name="TextBox 7"/>
          <p:cNvSpPr txBox="1"/>
          <p:nvPr/>
        </p:nvSpPr>
        <p:spPr>
          <a:xfrm>
            <a:off x="7772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9" name="TextBox 8"/>
          <p:cNvSpPr txBox="1"/>
          <p:nvPr/>
        </p:nvSpPr>
        <p:spPr>
          <a:xfrm>
            <a:off x="3200400" y="26156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0" name="TextBox 9"/>
          <p:cNvSpPr txBox="1"/>
          <p:nvPr/>
        </p:nvSpPr>
        <p:spPr>
          <a:xfrm>
            <a:off x="3200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1" name="TextBox 10"/>
          <p:cNvSpPr txBox="1"/>
          <p:nvPr/>
        </p:nvSpPr>
        <p:spPr>
          <a:xfrm>
            <a:off x="7772400" y="2590800"/>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2" name="TextBox 11"/>
          <p:cNvSpPr txBox="1"/>
          <p:nvPr/>
        </p:nvSpPr>
        <p:spPr>
          <a:xfrm>
            <a:off x="7772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3" name="Slide Number Placeholder 12"/>
          <p:cNvSpPr>
            <a:spLocks noGrp="1"/>
          </p:cNvSpPr>
          <p:nvPr>
            <p:ph type="sldNum" sz="quarter" idx="11"/>
          </p:nvPr>
        </p:nvSpPr>
        <p:spPr/>
        <p:txBody>
          <a:bodyPr/>
          <a:lstStyle/>
          <a:p>
            <a:fld id="{3B048AC8-D41E-4C7B-8EE3-A52489AA1F05}" type="slidenum">
              <a:rPr lang="en-US" smtClean="0"/>
              <a:pPr/>
              <a:t>31</a:t>
            </a:fld>
            <a:endParaRPr lang="en-US"/>
          </a:p>
        </p:txBody>
      </p:sp>
    </p:spTree>
    <p:extLst>
      <p:ext uri="{BB962C8B-B14F-4D97-AF65-F5344CB8AC3E}">
        <p14:creationId xmlns:p14="http://schemas.microsoft.com/office/powerpoint/2010/main" val="229932956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numCol="2"/>
          <a:lstStyle/>
          <a:p>
            <a:pPr marL="0" indent="0">
              <a:lnSpc>
                <a:spcPct val="150000"/>
              </a:lnSpc>
              <a:buNone/>
            </a:pPr>
            <a:r>
              <a:rPr lang="en-US" sz="3200" b="1" dirty="0" smtClean="0">
                <a:latin typeface="Courier New"/>
                <a:cs typeface="Courier New"/>
              </a:rPr>
              <a:t>x = </a:t>
            </a:r>
            <a:r>
              <a:rPr lang="en-US" sz="3200" b="1" dirty="0" smtClean="0">
                <a:solidFill>
                  <a:srgbClr val="FF0000"/>
                </a:solidFill>
                <a:latin typeface="Courier New"/>
                <a:cs typeface="Courier New"/>
              </a:rPr>
              <a:t>a</a:t>
            </a:r>
            <a:r>
              <a:rPr lang="en-US" sz="3200" b="1" dirty="0" smtClean="0">
                <a:latin typeface="Courier New"/>
                <a:cs typeface="Courier New"/>
              </a:rPr>
              <a:t> + 6 </a:t>
            </a:r>
          </a:p>
          <a:p>
            <a:pPr marL="0" indent="0">
              <a:lnSpc>
                <a:spcPct val="150000"/>
              </a:lnSpc>
              <a:buNone/>
            </a:pPr>
            <a:r>
              <a:rPr lang="en-US" sz="3200" b="1" dirty="0" smtClean="0">
                <a:latin typeface="Courier New"/>
                <a:cs typeface="Courier New"/>
              </a:rPr>
              <a:t>y = </a:t>
            </a:r>
            <a:r>
              <a:rPr lang="en-US" sz="3200" b="1" dirty="0" smtClean="0">
                <a:solidFill>
                  <a:srgbClr val="FF0000"/>
                </a:solidFill>
                <a:latin typeface="Courier New"/>
                <a:cs typeface="Courier New"/>
              </a:rPr>
              <a:t>a</a:t>
            </a:r>
            <a:r>
              <a:rPr lang="en-US" sz="3200" b="1" dirty="0" smtClean="0">
                <a:latin typeface="Courier New"/>
                <a:cs typeface="Courier New"/>
              </a:rPr>
              <a:t> + 5</a:t>
            </a:r>
          </a:p>
          <a:p>
            <a:pPr marL="0" indent="0">
              <a:lnSpc>
                <a:spcPct val="150000"/>
              </a:lnSpc>
              <a:buNone/>
            </a:pPr>
            <a:r>
              <a:rPr lang="en-US" sz="3200" b="1" dirty="0" smtClean="0">
                <a:latin typeface="Courier New"/>
                <a:cs typeface="Courier New"/>
              </a:rPr>
              <a:t>z = 8 * </a:t>
            </a:r>
            <a:r>
              <a:rPr lang="en-US" sz="3200" b="1" dirty="0" smtClean="0">
                <a:solidFill>
                  <a:srgbClr val="FF0000"/>
                </a:solidFill>
                <a:latin typeface="Courier New"/>
                <a:cs typeface="Courier New"/>
              </a:rPr>
              <a:t>a</a:t>
            </a:r>
          </a:p>
          <a:p>
            <a:pPr marL="0" indent="0">
              <a:lnSpc>
                <a:spcPct val="150000"/>
              </a:lnSpc>
              <a:buNone/>
            </a:pPr>
            <a:endParaRPr lang="en-US" sz="3200" b="1" dirty="0">
              <a:latin typeface="Courier New"/>
              <a:cs typeface="Courier New"/>
            </a:endParaRPr>
          </a:p>
          <a:p>
            <a:pPr marL="0" indent="0">
              <a:lnSpc>
                <a:spcPct val="150000"/>
              </a:lnSpc>
              <a:buNone/>
            </a:pPr>
            <a:endParaRPr lang="en-US" sz="3200" b="1" dirty="0" smtClean="0">
              <a:latin typeface="Courier New"/>
              <a:cs typeface="Courier New"/>
            </a:endParaRPr>
          </a:p>
          <a:p>
            <a:pPr marL="0" indent="0">
              <a:lnSpc>
                <a:spcPct val="150000"/>
              </a:lnSpc>
              <a:buNone/>
            </a:pPr>
            <a:r>
              <a:rPr lang="en-US" sz="3200" b="1" dirty="0">
                <a:latin typeface="Courier New"/>
                <a:cs typeface="Courier New"/>
              </a:rPr>
              <a:t>x = </a:t>
            </a:r>
            <a:r>
              <a:rPr lang="en-US" sz="3200" b="1" dirty="0" smtClean="0">
                <a:solidFill>
                  <a:srgbClr val="3333CC"/>
                </a:solidFill>
                <a:latin typeface="Courier New"/>
                <a:cs typeface="Courier New"/>
              </a:rPr>
              <a:t>a[0]</a:t>
            </a:r>
            <a:r>
              <a:rPr lang="en-US" sz="3200" b="1" dirty="0" smtClean="0">
                <a:latin typeface="Courier New"/>
                <a:cs typeface="Courier New"/>
              </a:rPr>
              <a:t> </a:t>
            </a:r>
            <a:r>
              <a:rPr lang="en-US" sz="3200" b="1" dirty="0">
                <a:latin typeface="Courier New"/>
                <a:cs typeface="Courier New"/>
              </a:rPr>
              <a:t>+ 6</a:t>
            </a:r>
          </a:p>
          <a:p>
            <a:pPr marL="0" indent="0">
              <a:lnSpc>
                <a:spcPct val="150000"/>
              </a:lnSpc>
              <a:buNone/>
            </a:pPr>
            <a:r>
              <a:rPr lang="en-US" sz="3200" b="1" dirty="0">
                <a:latin typeface="Courier New"/>
                <a:cs typeface="Courier New"/>
              </a:rPr>
              <a:t>y = </a:t>
            </a:r>
            <a:r>
              <a:rPr lang="en-US" sz="3200" b="1" dirty="0" smtClean="0">
                <a:solidFill>
                  <a:srgbClr val="3333CC"/>
                </a:solidFill>
                <a:latin typeface="Courier New"/>
                <a:cs typeface="Courier New"/>
              </a:rPr>
              <a:t>a[1]</a:t>
            </a:r>
            <a:r>
              <a:rPr lang="en-US" sz="3200" b="1" dirty="0" smtClean="0">
                <a:latin typeface="Courier New"/>
                <a:cs typeface="Courier New"/>
              </a:rPr>
              <a:t> </a:t>
            </a:r>
            <a:r>
              <a:rPr lang="en-US" sz="3200" b="1" dirty="0">
                <a:latin typeface="Courier New"/>
                <a:cs typeface="Courier New"/>
              </a:rPr>
              <a:t>+ 5</a:t>
            </a:r>
          </a:p>
          <a:p>
            <a:pPr marL="0" indent="0">
              <a:lnSpc>
                <a:spcPct val="150000"/>
              </a:lnSpc>
              <a:buNone/>
            </a:pPr>
            <a:r>
              <a:rPr lang="en-US" sz="3200" b="1" dirty="0">
                <a:latin typeface="Courier New"/>
                <a:cs typeface="Courier New"/>
              </a:rPr>
              <a:t>z = 8 * </a:t>
            </a:r>
            <a:r>
              <a:rPr lang="en-US" sz="3200" b="1" dirty="0" smtClean="0">
                <a:solidFill>
                  <a:srgbClr val="3333CC"/>
                </a:solidFill>
                <a:latin typeface="Courier New"/>
                <a:cs typeface="Courier New"/>
              </a:rPr>
              <a:t>a[2]</a:t>
            </a:r>
            <a:endParaRPr lang="en-US" sz="3200" b="1" dirty="0">
              <a:solidFill>
                <a:srgbClr val="3333CC"/>
              </a:solidFill>
              <a:latin typeface="Courier New"/>
              <a:cs typeface="Courier New"/>
            </a:endParaRPr>
          </a:p>
          <a:p>
            <a:pPr marL="0" indent="0">
              <a:lnSpc>
                <a:spcPct val="150000"/>
              </a:lnSpc>
              <a:buNone/>
            </a:pPr>
            <a:endParaRPr lang="en-US" sz="3200" b="1" dirty="0">
              <a:latin typeface="Courier New"/>
              <a:cs typeface="Courier New"/>
            </a:endParaRPr>
          </a:p>
        </p:txBody>
      </p:sp>
      <p:sp>
        <p:nvSpPr>
          <p:cNvPr id="7" name="TextBox 6"/>
          <p:cNvSpPr txBox="1"/>
          <p:nvPr/>
        </p:nvSpPr>
        <p:spPr>
          <a:xfrm>
            <a:off x="3200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8" name="TextBox 7"/>
          <p:cNvSpPr txBox="1"/>
          <p:nvPr/>
        </p:nvSpPr>
        <p:spPr>
          <a:xfrm>
            <a:off x="7772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9" name="TextBox 8"/>
          <p:cNvSpPr txBox="1"/>
          <p:nvPr/>
        </p:nvSpPr>
        <p:spPr>
          <a:xfrm>
            <a:off x="3200400" y="26156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0" name="TextBox 9"/>
          <p:cNvSpPr txBox="1"/>
          <p:nvPr/>
        </p:nvSpPr>
        <p:spPr>
          <a:xfrm>
            <a:off x="3200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1" name="TextBox 10"/>
          <p:cNvSpPr txBox="1"/>
          <p:nvPr/>
        </p:nvSpPr>
        <p:spPr>
          <a:xfrm>
            <a:off x="7772400" y="2590800"/>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2" name="TextBox 11"/>
          <p:cNvSpPr txBox="1"/>
          <p:nvPr/>
        </p:nvSpPr>
        <p:spPr>
          <a:xfrm>
            <a:off x="7772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3" name="TextBox 12"/>
          <p:cNvSpPr txBox="1"/>
          <p:nvPr/>
        </p:nvSpPr>
        <p:spPr>
          <a:xfrm>
            <a:off x="1143000" y="4648200"/>
            <a:ext cx="2362200" cy="1077218"/>
          </a:xfrm>
          <a:prstGeom prst="rect">
            <a:avLst/>
          </a:prstGeom>
          <a:noFill/>
        </p:spPr>
        <p:txBody>
          <a:bodyPr wrap="square" rtlCol="0">
            <a:spAutoFit/>
          </a:bodyPr>
          <a:lstStyle/>
          <a:p>
            <a:pPr algn="ctr"/>
            <a:r>
              <a:rPr lang="en-US" sz="3200" b="0" dirty="0" smtClean="0">
                <a:solidFill>
                  <a:srgbClr val="FF0000"/>
                </a:solidFill>
                <a:latin typeface="+mn-lt"/>
              </a:rPr>
              <a:t>temporal locality</a:t>
            </a:r>
            <a:endParaRPr lang="en-US" sz="2800" b="0" dirty="0" smtClean="0">
              <a:solidFill>
                <a:srgbClr val="FF0000"/>
              </a:solidFill>
              <a:latin typeface="+mn-lt"/>
            </a:endParaRPr>
          </a:p>
        </p:txBody>
      </p:sp>
      <p:sp>
        <p:nvSpPr>
          <p:cNvPr id="14" name="TextBox 13"/>
          <p:cNvSpPr txBox="1"/>
          <p:nvPr/>
        </p:nvSpPr>
        <p:spPr>
          <a:xfrm>
            <a:off x="5029200" y="4648200"/>
            <a:ext cx="2362200" cy="1077218"/>
          </a:xfrm>
          <a:prstGeom prst="rect">
            <a:avLst/>
          </a:prstGeom>
          <a:noFill/>
        </p:spPr>
        <p:txBody>
          <a:bodyPr wrap="square" rtlCol="0">
            <a:spAutoFit/>
          </a:bodyPr>
          <a:lstStyle/>
          <a:p>
            <a:pPr algn="ctr"/>
            <a:r>
              <a:rPr lang="en-US" sz="3200" b="0" dirty="0" smtClean="0">
                <a:solidFill>
                  <a:schemeClr val="accent2"/>
                </a:solidFill>
                <a:latin typeface="+mn-lt"/>
              </a:rPr>
              <a:t>spatial</a:t>
            </a:r>
          </a:p>
          <a:p>
            <a:pPr algn="ctr"/>
            <a:r>
              <a:rPr lang="en-US" sz="3200" b="0" dirty="0" smtClean="0">
                <a:solidFill>
                  <a:schemeClr val="accent2"/>
                </a:solidFill>
                <a:latin typeface="+mn-lt"/>
              </a:rPr>
              <a:t>locality</a:t>
            </a:r>
            <a:endParaRPr lang="en-US" sz="2800" b="0" dirty="0" smtClean="0">
              <a:solidFill>
                <a:schemeClr val="accent2"/>
              </a:solidFill>
              <a:latin typeface="+mn-lt"/>
            </a:endParaRPr>
          </a:p>
        </p:txBody>
      </p:sp>
      <p:sp>
        <p:nvSpPr>
          <p:cNvPr id="15" name="Slide Number Placeholder 14"/>
          <p:cNvSpPr>
            <a:spLocks noGrp="1"/>
          </p:cNvSpPr>
          <p:nvPr>
            <p:ph type="sldNum" sz="quarter" idx="11"/>
          </p:nvPr>
        </p:nvSpPr>
        <p:spPr/>
        <p:txBody>
          <a:bodyPr/>
          <a:lstStyle/>
          <a:p>
            <a:fld id="{3B048AC8-D41E-4C7B-8EE3-A52489AA1F05}" type="slidenum">
              <a:rPr lang="en-US" smtClean="0"/>
              <a:pPr/>
              <a:t>32</a:t>
            </a:fld>
            <a:endParaRPr lang="en-US"/>
          </a:p>
        </p:txBody>
      </p:sp>
    </p:spTree>
    <p:extLst>
      <p:ext uri="{BB962C8B-B14F-4D97-AF65-F5344CB8AC3E}">
        <p14:creationId xmlns:p14="http://schemas.microsoft.com/office/powerpoint/2010/main" val="14419809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pic>
        <p:nvPicPr>
          <p:cNvPr id="7" name="Picture 6" descr="array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590800"/>
            <a:ext cx="5486400" cy="1676400"/>
          </a:xfrm>
          <a:prstGeom prst="rect">
            <a:avLst/>
          </a:prstGeom>
        </p:spPr>
      </p:pic>
      <p:sp>
        <p:nvSpPr>
          <p:cNvPr id="9" name="Slide Number Placeholder 8"/>
          <p:cNvSpPr>
            <a:spLocks noGrp="1"/>
          </p:cNvSpPr>
          <p:nvPr>
            <p:ph type="sldNum" sz="quarter" idx="11"/>
          </p:nvPr>
        </p:nvSpPr>
        <p:spPr/>
        <p:txBody>
          <a:bodyPr/>
          <a:lstStyle/>
          <a:p>
            <a:fld id="{3B048AC8-D41E-4C7B-8EE3-A52489AA1F05}" type="slidenum">
              <a:rPr lang="en-US" smtClean="0"/>
              <a:pPr/>
              <a:t>33</a:t>
            </a:fld>
            <a:endParaRPr lang="en-US" dirty="0"/>
          </a:p>
        </p:txBody>
      </p:sp>
    </p:spTree>
    <p:extLst>
      <p:ext uri="{BB962C8B-B14F-4D97-AF65-F5344CB8AC3E}">
        <p14:creationId xmlns:p14="http://schemas.microsoft.com/office/powerpoint/2010/main" val="6840438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pPr lvl="1"/>
            <a:r>
              <a:rPr lang="en-US" dirty="0" smtClean="0"/>
              <a:t>e.g. traversing elements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Only miss on first item in a cache line</a:t>
            </a:r>
            <a:endParaRPr lang="en-US" dirty="0"/>
          </a:p>
        </p:txBody>
      </p:sp>
      <p:pic>
        <p:nvPicPr>
          <p:cNvPr id="7" name="Picture 6" descr="arrayPlai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2590800"/>
            <a:ext cx="5486400" cy="1676400"/>
          </a:xfrm>
          <a:prstGeom prst="rect">
            <a:avLst/>
          </a:prstGeom>
        </p:spPr>
      </p:pic>
      <p:sp>
        <p:nvSpPr>
          <p:cNvPr id="10" name="Left Brace 9"/>
          <p:cNvSpPr/>
          <p:nvPr/>
        </p:nvSpPr>
        <p:spPr bwMode="auto">
          <a:xfrm rot="16200000">
            <a:off x="2895600" y="3505197"/>
            <a:ext cx="381000" cy="2819400"/>
          </a:xfrm>
          <a:prstGeom prst="leftBrace">
            <a:avLst/>
          </a:prstGeom>
          <a:solidFill>
            <a:srgbClr val="FFFFFF">
              <a:alpha val="0"/>
            </a:srgbClr>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2133600" y="5010088"/>
            <a:ext cx="1905000" cy="400110"/>
          </a:xfrm>
          <a:prstGeom prst="rect">
            <a:avLst/>
          </a:prstGeom>
          <a:noFill/>
        </p:spPr>
        <p:txBody>
          <a:bodyPr wrap="square" rtlCol="0">
            <a:spAutoFit/>
          </a:bodyPr>
          <a:lstStyle/>
          <a:p>
            <a:r>
              <a:rPr lang="en-US" sz="2000" b="0" dirty="0" smtClean="0">
                <a:solidFill>
                  <a:srgbClr val="008000"/>
                </a:solidFill>
                <a:latin typeface="+mn-lt"/>
              </a:rPr>
              <a:t>cache line size</a:t>
            </a:r>
          </a:p>
        </p:txBody>
      </p:sp>
      <p:sp>
        <p:nvSpPr>
          <p:cNvPr id="12" name="Left Brace 11"/>
          <p:cNvSpPr/>
          <p:nvPr/>
        </p:nvSpPr>
        <p:spPr bwMode="auto">
          <a:xfrm rot="16200000">
            <a:off x="5791200" y="3505200"/>
            <a:ext cx="381000" cy="2819400"/>
          </a:xfrm>
          <a:prstGeom prst="leftBrace">
            <a:avLst/>
          </a:prstGeom>
          <a:solidFill>
            <a:srgbClr val="FFFFFF">
              <a:alpha val="0"/>
            </a:srgbClr>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029200" y="5010090"/>
            <a:ext cx="1905000" cy="400110"/>
          </a:xfrm>
          <a:prstGeom prst="rect">
            <a:avLst/>
          </a:prstGeom>
          <a:noFill/>
        </p:spPr>
        <p:txBody>
          <a:bodyPr wrap="square" rtlCol="0">
            <a:spAutoFit/>
          </a:bodyPr>
          <a:lstStyle/>
          <a:p>
            <a:r>
              <a:rPr lang="en-US" sz="2000" b="0" dirty="0" smtClean="0">
                <a:solidFill>
                  <a:srgbClr val="008000"/>
                </a:solidFill>
                <a:latin typeface="+mn-lt"/>
              </a:rPr>
              <a:t>cache line size</a:t>
            </a:r>
          </a:p>
        </p:txBody>
      </p:sp>
      <p:sp>
        <p:nvSpPr>
          <p:cNvPr id="8" name="TextBox 7"/>
          <p:cNvSpPr txBox="1"/>
          <p:nvPr/>
        </p:nvSpPr>
        <p:spPr>
          <a:xfrm>
            <a:off x="1676400" y="417189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14" name="TextBox 13"/>
          <p:cNvSpPr txBox="1"/>
          <p:nvPr/>
        </p:nvSpPr>
        <p:spPr>
          <a:xfrm>
            <a:off x="4495800" y="417189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15" name="TextBox 14"/>
          <p:cNvSpPr txBox="1"/>
          <p:nvPr/>
        </p:nvSpPr>
        <p:spPr>
          <a:xfrm>
            <a:off x="25146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16" name="TextBox 15"/>
          <p:cNvSpPr txBox="1"/>
          <p:nvPr/>
        </p:nvSpPr>
        <p:spPr>
          <a:xfrm>
            <a:off x="32004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17" name="TextBox 16"/>
          <p:cNvSpPr txBox="1"/>
          <p:nvPr/>
        </p:nvSpPr>
        <p:spPr>
          <a:xfrm>
            <a:off x="38862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1" name="TextBox 20"/>
          <p:cNvSpPr txBox="1"/>
          <p:nvPr/>
        </p:nvSpPr>
        <p:spPr>
          <a:xfrm>
            <a:off x="52578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2" name="TextBox 21"/>
          <p:cNvSpPr txBox="1"/>
          <p:nvPr/>
        </p:nvSpPr>
        <p:spPr>
          <a:xfrm>
            <a:off x="59436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9" name="Slide Number Placeholder 8"/>
          <p:cNvSpPr>
            <a:spLocks noGrp="1"/>
          </p:cNvSpPr>
          <p:nvPr>
            <p:ph type="sldNum" sz="quarter" idx="11"/>
          </p:nvPr>
        </p:nvSpPr>
        <p:spPr/>
        <p:txBody>
          <a:bodyPr/>
          <a:lstStyle/>
          <a:p>
            <a:fld id="{3B048AC8-D41E-4C7B-8EE3-A52489AA1F05}" type="slidenum">
              <a:rPr lang="en-US" smtClean="0"/>
              <a:pPr/>
              <a:t>34</a:t>
            </a:fld>
            <a:endParaRPr lang="en-US"/>
          </a:p>
        </p:txBody>
      </p:sp>
    </p:spTree>
    <p:extLst>
      <p:ext uri="{BB962C8B-B14F-4D97-AF65-F5344CB8AC3E}">
        <p14:creationId xmlns:p14="http://schemas.microsoft.com/office/powerpoint/2010/main" val="34539440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5" grpId="0"/>
      <p:bldP spid="16" grpId="0"/>
      <p:bldP spid="17" grpId="0"/>
      <p:bldP spid="21" grpId="0"/>
      <p:bldP spid="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pPr lvl="1"/>
            <a:r>
              <a:rPr lang="en-US" dirty="0" smtClean="0"/>
              <a:t>e.g. traversing elements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pic>
        <p:nvPicPr>
          <p:cNvPr id="19" name="Picture 18" descr="listPlain.pdf"/>
          <p:cNvPicPr>
            <a:picLocks noChangeAspect="1"/>
          </p:cNvPicPr>
          <p:nvPr/>
        </p:nvPicPr>
        <p:blipFill>
          <a:blip>
            <a:extLst>
              <a:ext uri="{28A0092B-C50C-407E-A947-70E740481C1C}">
                <a14:useLocalDpi xmlns:a14="http://schemas.microsoft.com/office/drawing/2010/main" val="0"/>
              </a:ext>
            </a:extLst>
          </a:blip>
          <a:stretch>
            <a:fillRect/>
          </a:stretch>
        </p:blipFill>
        <p:spPr>
          <a:xfrm>
            <a:off x="1066800" y="2743200"/>
            <a:ext cx="6492019" cy="1155700"/>
          </a:xfrm>
          <a:prstGeom prst="rect">
            <a:avLst/>
          </a:prstGeom>
        </p:spPr>
      </p:pic>
      <p:sp>
        <p:nvSpPr>
          <p:cNvPr id="7" name="Slide Number Placeholder 6"/>
          <p:cNvSpPr>
            <a:spLocks noGrp="1"/>
          </p:cNvSpPr>
          <p:nvPr>
            <p:ph type="sldNum" sz="quarter" idx="11"/>
          </p:nvPr>
        </p:nvSpPr>
        <p:spPr/>
        <p:txBody>
          <a:bodyPr/>
          <a:lstStyle/>
          <a:p>
            <a:fld id="{3B048AC8-D41E-4C7B-8EE3-A52489AA1F05}" type="slidenum">
              <a:rPr lang="en-US" smtClean="0"/>
              <a:pPr/>
              <a:t>35</a:t>
            </a:fld>
            <a:endParaRPr lang="en-US"/>
          </a:p>
        </p:txBody>
      </p:sp>
    </p:spTree>
    <p:extLst>
      <p:ext uri="{BB962C8B-B14F-4D97-AF65-F5344CB8AC3E}">
        <p14:creationId xmlns:p14="http://schemas.microsoft.com/office/powerpoint/2010/main" val="6348551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pPr lvl="1"/>
            <a:r>
              <a:rPr lang="en-US" dirty="0" smtClean="0"/>
              <a:t>e.g. traversing elements </a:t>
            </a:r>
          </a:p>
          <a:p>
            <a:endParaRPr lang="en-US" dirty="0" smtClean="0"/>
          </a:p>
          <a:p>
            <a:endParaRPr lang="en-US" dirty="0"/>
          </a:p>
          <a:p>
            <a:endParaRPr lang="en-US" dirty="0" smtClean="0"/>
          </a:p>
          <a:p>
            <a:endParaRPr lang="en-US" dirty="0"/>
          </a:p>
          <a:p>
            <a:endParaRPr lang="en-US" dirty="0" smtClean="0"/>
          </a:p>
          <a:p>
            <a:r>
              <a:rPr lang="en-US" dirty="0" smtClean="0"/>
              <a:t>Miss on </a:t>
            </a:r>
            <a:r>
              <a:rPr lang="en-US" b="1" dirty="0" smtClean="0"/>
              <a:t>every</a:t>
            </a:r>
            <a:r>
              <a:rPr lang="en-US" dirty="0" smtClean="0"/>
              <a:t> item (unless more than one randomly happen to be in the same cache line)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8" name="TextBox 7"/>
          <p:cNvSpPr txBox="1"/>
          <p:nvPr/>
        </p:nvSpPr>
        <p:spPr>
          <a:xfrm>
            <a:off x="1219200" y="371469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15" name="TextBox 14"/>
          <p:cNvSpPr txBox="1"/>
          <p:nvPr/>
        </p:nvSpPr>
        <p:spPr>
          <a:xfrm>
            <a:off x="1905000" y="37338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0" name="TextBox 19"/>
          <p:cNvSpPr txBox="1"/>
          <p:nvPr/>
        </p:nvSpPr>
        <p:spPr>
          <a:xfrm>
            <a:off x="2895600" y="369558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23" name="TextBox 22"/>
          <p:cNvSpPr txBox="1"/>
          <p:nvPr/>
        </p:nvSpPr>
        <p:spPr>
          <a:xfrm>
            <a:off x="3581400" y="371469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4" name="TextBox 23"/>
          <p:cNvSpPr txBox="1"/>
          <p:nvPr/>
        </p:nvSpPr>
        <p:spPr>
          <a:xfrm>
            <a:off x="4572000" y="375291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25" name="TextBox 24"/>
          <p:cNvSpPr txBox="1"/>
          <p:nvPr/>
        </p:nvSpPr>
        <p:spPr>
          <a:xfrm>
            <a:off x="5257800" y="377202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6" name="TextBox 25"/>
          <p:cNvSpPr txBox="1"/>
          <p:nvPr/>
        </p:nvSpPr>
        <p:spPr>
          <a:xfrm>
            <a:off x="6248400" y="373380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27" name="TextBox 26"/>
          <p:cNvSpPr txBox="1"/>
          <p:nvPr/>
        </p:nvSpPr>
        <p:spPr>
          <a:xfrm>
            <a:off x="6934200" y="375291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7" name="Slide Number Placeholder 6"/>
          <p:cNvSpPr>
            <a:spLocks noGrp="1"/>
          </p:cNvSpPr>
          <p:nvPr>
            <p:ph type="sldNum" sz="quarter" idx="11"/>
          </p:nvPr>
        </p:nvSpPr>
        <p:spPr/>
        <p:txBody>
          <a:bodyPr/>
          <a:lstStyle/>
          <a:p>
            <a:fld id="{3B048AC8-D41E-4C7B-8EE3-A52489AA1F05}" type="slidenum">
              <a:rPr lang="en-US" smtClean="0"/>
              <a:pPr/>
              <a:t>36</a:t>
            </a:fld>
            <a:endParaRPr lang="en-US"/>
          </a:p>
        </p:txBody>
      </p:sp>
      <p:pic>
        <p:nvPicPr>
          <p:cNvPr id="16" name="Picture 15" descr="list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743200"/>
            <a:ext cx="6492019" cy="1155700"/>
          </a:xfrm>
          <a:prstGeom prst="rect">
            <a:avLst/>
          </a:prstGeom>
        </p:spPr>
      </p:pic>
    </p:spTree>
    <p:extLst>
      <p:ext uri="{BB962C8B-B14F-4D97-AF65-F5344CB8AC3E}">
        <p14:creationId xmlns:p14="http://schemas.microsoft.com/office/powerpoint/2010/main" val="75757526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20" grpId="0"/>
      <p:bldP spid="23" grpId="0"/>
      <p:bldP spid="24" grpId="0"/>
      <p:bldP spid="25" grpId="0"/>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 </a:t>
            </a:r>
            <a:endParaRPr lang="en-US" dirty="0"/>
          </a:p>
        </p:txBody>
      </p:sp>
      <p:sp>
        <p:nvSpPr>
          <p:cNvPr id="3" name="Content Placeholder 2"/>
          <p:cNvSpPr>
            <a:spLocks noGrp="1"/>
          </p:cNvSpPr>
          <p:nvPr>
            <p:ph idx="1"/>
          </p:nvPr>
        </p:nvSpPr>
        <p:spPr>
          <a:xfrm>
            <a:off x="685800" y="1600200"/>
            <a:ext cx="8077200" cy="4495800"/>
          </a:xfrm>
        </p:spPr>
        <p:txBody>
          <a:bodyPr/>
          <a:lstStyle/>
          <a:p>
            <a:r>
              <a:rPr lang="en-US" dirty="0" smtClean="0"/>
              <a:t>Recall our plain-old stack implemented as an array that doubles its size if it runs out of room</a:t>
            </a:r>
          </a:p>
          <a:p>
            <a:pPr lvl="1"/>
            <a:r>
              <a:rPr lang="en-US" dirty="0"/>
              <a:t>C</a:t>
            </a:r>
            <a:r>
              <a:rPr lang="en-US" dirty="0" smtClean="0"/>
              <a:t>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rgbClr val="0000FF"/>
                </a:solidFill>
              </a:rPr>
              <a:t>amortized operation</a:t>
            </a:r>
            <a:endParaRPr lang="en-US" sz="1000" dirty="0" smtClean="0">
              <a:solidFill>
                <a:srgbClr val="0000FF"/>
              </a:solidFill>
            </a:endParaRPr>
          </a:p>
          <a:p>
            <a:endParaRPr lang="en-US" sz="1000" dirty="0" smtClean="0"/>
          </a:p>
        </p:txBody>
      </p:sp>
      <p:sp>
        <p:nvSpPr>
          <p:cNvPr id="7" name="Slide Number Placeholder 6"/>
          <p:cNvSpPr>
            <a:spLocks noGrp="1"/>
          </p:cNvSpPr>
          <p:nvPr>
            <p:ph type="sldNum" sz="quarter" idx="11"/>
          </p:nvPr>
        </p:nvSpPr>
        <p:spPr/>
        <p:txBody>
          <a:bodyPr/>
          <a:lstStyle/>
          <a:p>
            <a:fld id="{3B048AC8-D41E-4C7B-8EE3-A52489AA1F05}" type="slidenum">
              <a:rPr lang="en-US" smtClean="0"/>
              <a:pPr/>
              <a:t>4</a:t>
            </a:fld>
            <a:endParaRPr lang="en-US"/>
          </a:p>
        </p:txBody>
      </p:sp>
    </p:spTree>
    <p:extLst>
      <p:ext uri="{BB962C8B-B14F-4D97-AF65-F5344CB8AC3E}">
        <p14:creationId xmlns:p14="http://schemas.microsoft.com/office/powerpoint/2010/main" val="292898593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3" name="Content Placeholder 2"/>
          <p:cNvSpPr>
            <a:spLocks noGrp="1"/>
          </p:cNvSpPr>
          <p:nvPr>
            <p:ph idx="1"/>
          </p:nvPr>
        </p:nvSpPr>
        <p:spPr>
          <a:xfrm>
            <a:off x="533400" y="1447800"/>
            <a:ext cx="8077200" cy="4495800"/>
          </a:xfrm>
        </p:spPr>
        <p:txBody>
          <a:bodyPr/>
          <a:lstStyle/>
          <a:p>
            <a:pPr marL="0" indent="0">
              <a:buNone/>
            </a:pPr>
            <a:r>
              <a:rPr lang="en-US" dirty="0" smtClean="0">
                <a:solidFill>
                  <a:srgbClr val="000000"/>
                </a:solidFill>
              </a:rPr>
              <a:t>We get an </a:t>
            </a:r>
            <a:r>
              <a:rPr lang="en-US" dirty="0" err="1">
                <a:solidFill>
                  <a:srgbClr val="000000"/>
                </a:solidFill>
              </a:rPr>
              <a:t>upperbound</a:t>
            </a:r>
            <a:r>
              <a:rPr lang="en-US" dirty="0">
                <a:solidFill>
                  <a:srgbClr val="000000"/>
                </a:solidFill>
              </a:rPr>
              <a:t> T(n) on the total time of a </a:t>
            </a:r>
            <a:r>
              <a:rPr lang="en-US" dirty="0">
                <a:solidFill>
                  <a:srgbClr val="0000FF"/>
                </a:solidFill>
              </a:rPr>
              <a:t>sequence of n operations</a:t>
            </a:r>
            <a:r>
              <a:rPr lang="en-US" dirty="0">
                <a:solidFill>
                  <a:srgbClr val="000000"/>
                </a:solidFill>
              </a:rPr>
              <a:t>. The average time per operation is then </a:t>
            </a:r>
            <a:r>
              <a:rPr lang="en-US" dirty="0">
                <a:solidFill>
                  <a:srgbClr val="0000FF"/>
                </a:solidFill>
              </a:rPr>
              <a:t>T(n)/n</a:t>
            </a:r>
            <a:r>
              <a:rPr lang="en-US" dirty="0">
                <a:solidFill>
                  <a:srgbClr val="000000"/>
                </a:solidFill>
              </a:rPr>
              <a:t>, which is also the </a:t>
            </a:r>
            <a:r>
              <a:rPr lang="en-US" dirty="0">
                <a:solidFill>
                  <a:srgbClr val="0000FF"/>
                </a:solidFill>
              </a:rPr>
              <a:t>amortized time per operation</a:t>
            </a:r>
            <a:r>
              <a:rPr lang="en-US" dirty="0">
                <a:solidFill>
                  <a:srgbClr val="000000"/>
                </a:solidFill>
              </a:rPr>
              <a:t>.</a:t>
            </a:r>
          </a:p>
          <a:p>
            <a:pPr marL="0" indent="0">
              <a:buNone/>
            </a:pPr>
            <a:endParaRPr lang="en-US" sz="1000" dirty="0" smtClean="0">
              <a:solidFill>
                <a:schemeClr val="accent2"/>
              </a:solidFill>
            </a:endParaRPr>
          </a:p>
          <a:p>
            <a:pPr marL="0" indent="0">
              <a:buNone/>
            </a:pPr>
            <a:r>
              <a:rPr lang="en-US" dirty="0" smtClean="0">
                <a:solidFill>
                  <a:srgbClr val="000000"/>
                </a:solidFill>
              </a:rPr>
              <a:t>If a sequence of </a:t>
            </a:r>
            <a:r>
              <a:rPr lang="en-US" b="1" dirty="0">
                <a:solidFill>
                  <a:srgbClr val="000000"/>
                </a:solidFill>
                <a:latin typeface="Courier New" pitchFamily="49" charset="0"/>
                <a:cs typeface="Courier New" pitchFamily="49" charset="0"/>
              </a:rPr>
              <a:t>n</a:t>
            </a:r>
            <a:r>
              <a:rPr lang="en-US" dirty="0" smtClean="0">
                <a:solidFill>
                  <a:srgbClr val="000000"/>
                </a:solidFill>
              </a:rPr>
              <a:t> operations takes </a:t>
            </a:r>
            <a:r>
              <a:rPr lang="en-US" i="1" dirty="0" smtClean="0">
                <a:solidFill>
                  <a:srgbClr val="000000"/>
                </a:solidFill>
              </a:rPr>
              <a:t>O</a:t>
            </a:r>
            <a:r>
              <a:rPr lang="en-US" dirty="0" smtClean="0">
                <a:solidFill>
                  <a:srgbClr val="000000"/>
                </a:solidFill>
              </a:rPr>
              <a:t>(</a:t>
            </a:r>
            <a:r>
              <a:rPr lang="en-US" b="1" dirty="0">
                <a:solidFill>
                  <a:srgbClr val="000000"/>
                </a:solidFill>
                <a:latin typeface="Courier New" pitchFamily="49" charset="0"/>
                <a:cs typeface="Courier New" pitchFamily="49" charset="0"/>
              </a:rPr>
              <a:t>n</a:t>
            </a:r>
            <a:r>
              <a:rPr lang="en-US" sz="800" b="1" dirty="0" smtClean="0">
                <a:solidFill>
                  <a:srgbClr val="000000"/>
                </a:solidFill>
                <a:latin typeface="Courier New" pitchFamily="49" charset="0"/>
                <a:cs typeface="Courier New" pitchFamily="49" charset="0"/>
              </a:rPr>
              <a:t> </a:t>
            </a:r>
            <a:r>
              <a:rPr lang="en-US" b="1" dirty="0" smtClean="0">
                <a:solidFill>
                  <a:srgbClr val="000000"/>
                </a:solidFill>
                <a:latin typeface="Courier New" pitchFamily="49" charset="0"/>
                <a:cs typeface="Courier New" pitchFamily="49" charset="0"/>
              </a:rPr>
              <a:t>f(n)</a:t>
            </a:r>
            <a:r>
              <a:rPr lang="en-US" dirty="0" smtClean="0">
                <a:solidFill>
                  <a:srgbClr val="000000"/>
                </a:solidFill>
              </a:rPr>
              <a:t>) time, we say the amortized runtime is </a:t>
            </a:r>
            <a:r>
              <a:rPr lang="en-US" i="1" dirty="0" smtClean="0">
                <a:solidFill>
                  <a:srgbClr val="000000"/>
                </a:solidFill>
              </a:rPr>
              <a:t>O</a:t>
            </a:r>
            <a:r>
              <a:rPr lang="en-US" dirty="0" smtClean="0">
                <a:solidFill>
                  <a:srgbClr val="000000"/>
                </a:solidFill>
              </a:rPr>
              <a:t>(</a:t>
            </a:r>
            <a:r>
              <a:rPr lang="en-US" b="1" dirty="0" smtClean="0">
                <a:solidFill>
                  <a:srgbClr val="000000"/>
                </a:solidFill>
                <a:latin typeface="Courier New" pitchFamily="49" charset="0"/>
                <a:cs typeface="Courier New" pitchFamily="49" charset="0"/>
              </a:rPr>
              <a:t>f(n)</a:t>
            </a:r>
            <a:r>
              <a:rPr lang="en-US" dirty="0" smtClean="0">
                <a:solidFill>
                  <a:srgbClr val="000000"/>
                </a:solidFill>
              </a:rPr>
              <a:t>)</a:t>
            </a:r>
            <a:endParaRPr lang="en-US" sz="1000" dirty="0" smtClean="0">
              <a:solidFill>
                <a:srgbClr val="000000"/>
              </a:solidFill>
            </a:endParaRPr>
          </a:p>
          <a:p>
            <a:pPr lvl="1"/>
            <a:r>
              <a:rPr lang="en-US" sz="1800" dirty="0" smtClean="0"/>
              <a:t>If </a:t>
            </a:r>
            <a:r>
              <a:rPr lang="en-US" sz="1800" b="1" dirty="0" smtClean="0">
                <a:latin typeface="Courier New" pitchFamily="49" charset="0"/>
                <a:cs typeface="Courier New" pitchFamily="49" charset="0"/>
              </a:rPr>
              <a:t>n</a:t>
            </a:r>
            <a:r>
              <a:rPr lang="en-US" sz="1800" dirty="0" smtClean="0"/>
              <a:t> </a:t>
            </a:r>
            <a:r>
              <a:rPr lang="en-US" sz="1800" dirty="0"/>
              <a:t>operations take </a:t>
            </a:r>
            <a:r>
              <a:rPr lang="en-US" sz="1800" i="1" dirty="0"/>
              <a:t>O</a:t>
            </a:r>
            <a:r>
              <a:rPr lang="en-US" sz="1800" dirty="0"/>
              <a:t>(</a:t>
            </a:r>
            <a:r>
              <a:rPr lang="en-US" sz="1800" b="1" dirty="0">
                <a:latin typeface="Courier New" pitchFamily="49" charset="0"/>
                <a:cs typeface="Courier New" pitchFamily="49" charset="0"/>
              </a:rPr>
              <a:t>n</a:t>
            </a:r>
            <a:r>
              <a:rPr lang="en-US" sz="1800" dirty="0"/>
              <a:t>), </a:t>
            </a:r>
            <a:r>
              <a:rPr lang="en-US" sz="1800" dirty="0" smtClean="0"/>
              <a:t>what is amortized time per operation?</a:t>
            </a:r>
          </a:p>
          <a:p>
            <a:pPr lvl="2"/>
            <a:r>
              <a:rPr lang="en-US" sz="1800" i="1" dirty="0"/>
              <a:t>O</a:t>
            </a:r>
            <a:r>
              <a:rPr lang="en-US" sz="1800" dirty="0"/>
              <a:t>(</a:t>
            </a:r>
            <a:r>
              <a:rPr lang="en-US" sz="1800" b="1" dirty="0">
                <a:latin typeface="Courier New" pitchFamily="49" charset="0"/>
                <a:cs typeface="Courier New" pitchFamily="49" charset="0"/>
              </a:rPr>
              <a:t>1</a:t>
            </a:r>
            <a:r>
              <a:rPr lang="en-US" sz="1800" dirty="0"/>
              <a:t>) per operation</a:t>
            </a:r>
          </a:p>
          <a:p>
            <a:pPr lvl="1"/>
            <a:r>
              <a:rPr lang="en-US" sz="1800" dirty="0" smtClean="0"/>
              <a:t>If  </a:t>
            </a:r>
            <a:r>
              <a:rPr lang="en-US" sz="1800" b="1" dirty="0" smtClean="0">
                <a:latin typeface="Courier New" pitchFamily="49" charset="0"/>
                <a:cs typeface="Courier New" pitchFamily="49" charset="0"/>
              </a:rPr>
              <a:t>n</a:t>
            </a:r>
            <a:r>
              <a:rPr lang="en-US" sz="1800" dirty="0" smtClean="0"/>
              <a:t> operations take </a:t>
            </a:r>
            <a:r>
              <a:rPr lang="en-US" sz="1800" i="1" dirty="0" smtClean="0"/>
              <a:t>O</a:t>
            </a:r>
            <a:r>
              <a:rPr lang="en-US" sz="1800" dirty="0" smtClean="0"/>
              <a:t>(</a:t>
            </a:r>
            <a:r>
              <a:rPr lang="en-US" sz="1800" b="1" dirty="0" smtClean="0">
                <a:latin typeface="Courier New" pitchFamily="49" charset="0"/>
                <a:cs typeface="Courier New" pitchFamily="49" charset="0"/>
              </a:rPr>
              <a:t>n</a:t>
            </a:r>
            <a:r>
              <a:rPr lang="en-US" sz="1800" b="1" baseline="30000" dirty="0" smtClean="0">
                <a:latin typeface="Courier New" pitchFamily="49" charset="0"/>
                <a:cs typeface="Courier New" pitchFamily="49" charset="0"/>
              </a:rPr>
              <a:t>3</a:t>
            </a:r>
            <a:r>
              <a:rPr lang="en-US" sz="1800" dirty="0" smtClean="0"/>
              <a:t>), what is amortized time per operation?</a:t>
            </a:r>
          </a:p>
          <a:p>
            <a:pPr lvl="2"/>
            <a:r>
              <a:rPr lang="en-US" sz="1800" i="1" dirty="0" smtClean="0"/>
              <a:t>O</a:t>
            </a:r>
            <a:r>
              <a:rPr lang="en-US" sz="1800" dirty="0" smtClean="0"/>
              <a:t>(</a:t>
            </a:r>
            <a:r>
              <a:rPr lang="en-US" sz="1800" b="1" dirty="0" smtClean="0">
                <a:latin typeface="Courier New" pitchFamily="49" charset="0"/>
                <a:cs typeface="Courier New" pitchFamily="49" charset="0"/>
              </a:rPr>
              <a:t>n</a:t>
            </a:r>
            <a:r>
              <a:rPr lang="en-US" sz="1800" b="1" baseline="30000" dirty="0" smtClean="0">
                <a:latin typeface="Courier New" pitchFamily="49" charset="0"/>
                <a:cs typeface="Courier New" pitchFamily="49" charset="0"/>
              </a:rPr>
              <a:t>2</a:t>
            </a:r>
            <a:r>
              <a:rPr lang="en-US" sz="1800" dirty="0" smtClean="0"/>
              <a:t>) per operation</a:t>
            </a:r>
          </a:p>
          <a:p>
            <a:pPr lvl="1"/>
            <a:endParaRPr lang="en-US" sz="1800" dirty="0" smtClean="0"/>
          </a:p>
          <a:p>
            <a:pPr marL="0" indent="0">
              <a:buNone/>
            </a:pPr>
            <a:r>
              <a:rPr lang="en-US" dirty="0" smtClean="0"/>
              <a:t>The </a:t>
            </a:r>
            <a:r>
              <a:rPr lang="en-US" dirty="0"/>
              <a:t>worst case time for an operation can be larger than </a:t>
            </a:r>
            <a:r>
              <a:rPr lang="en-US" b="1" dirty="0">
                <a:latin typeface="Courier New" pitchFamily="49" charset="0"/>
                <a:cs typeface="Courier New" pitchFamily="49" charset="0"/>
              </a:rPr>
              <a:t>f(n)</a:t>
            </a:r>
            <a:r>
              <a:rPr lang="en-US" dirty="0"/>
              <a:t>, </a:t>
            </a:r>
            <a:r>
              <a:rPr lang="en-US" dirty="0" smtClean="0"/>
              <a:t>but amortized </a:t>
            </a:r>
            <a:r>
              <a:rPr lang="en-US" dirty="0"/>
              <a:t>guarantee ensures the average time per operation for any sequence is </a:t>
            </a:r>
            <a:r>
              <a:rPr lang="en-US" i="1" dirty="0"/>
              <a:t>O</a:t>
            </a:r>
            <a:r>
              <a:rPr lang="en-US" dirty="0"/>
              <a:t>(</a:t>
            </a:r>
            <a:r>
              <a:rPr lang="en-US" b="1" dirty="0">
                <a:latin typeface="Courier New" pitchFamily="49" charset="0"/>
                <a:cs typeface="Courier New" pitchFamily="49" charset="0"/>
              </a:rPr>
              <a:t>f(n)</a:t>
            </a:r>
            <a:r>
              <a:rPr lang="en-US" dirty="0" smtClean="0"/>
              <a:t>)</a:t>
            </a:r>
            <a:endParaRPr lang="en-US" dirty="0" smtClean="0">
              <a:solidFill>
                <a:schemeClr val="accent2"/>
              </a:solidFill>
            </a:endParaRPr>
          </a:p>
          <a:p>
            <a:pPr marL="0" indent="0">
              <a:buNone/>
            </a:pPr>
            <a:endParaRPr lang="en-US" sz="1000" dirty="0" smtClean="0"/>
          </a:p>
          <a:p>
            <a:pPr>
              <a:buNone/>
            </a:pPr>
            <a:endParaRPr lang="en-US" sz="1000" dirty="0" smtClean="0"/>
          </a:p>
          <a:p>
            <a:pPr lvl="1"/>
            <a:endParaRPr lang="en-US" dirty="0" smtClean="0"/>
          </a:p>
          <a:p>
            <a:endParaRPr lang="en-US" dirty="0" smtClean="0"/>
          </a:p>
          <a:p>
            <a:endParaRPr lang="en-US" dirty="0"/>
          </a:p>
        </p:txBody>
      </p:sp>
      <p:sp>
        <p:nvSpPr>
          <p:cNvPr id="7" name="Slide Number Placeholder 6"/>
          <p:cNvSpPr>
            <a:spLocks noGrp="1"/>
          </p:cNvSpPr>
          <p:nvPr>
            <p:ph type="sldNum" sz="quarter" idx="11"/>
          </p:nvPr>
        </p:nvSpPr>
        <p:spPr/>
        <p:txBody>
          <a:bodyPr/>
          <a:lstStyle/>
          <a:p>
            <a:fld id="{3B048AC8-D41E-4C7B-8EE3-A52489AA1F05}" type="slidenum">
              <a:rPr lang="en-US" smtClean="0"/>
              <a:pPr/>
              <a:t>5</a:t>
            </a:fld>
            <a:endParaRPr lang="en-US"/>
          </a:p>
        </p:txBody>
      </p:sp>
    </p:spTree>
    <p:extLst>
      <p:ext uri="{BB962C8B-B14F-4D97-AF65-F5344CB8AC3E}">
        <p14:creationId xmlns:p14="http://schemas.microsoft.com/office/powerpoint/2010/main" val="3076503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Up Credit”</a:t>
            </a:r>
            <a:endParaRPr lang="en-US" dirty="0"/>
          </a:p>
        </p:txBody>
      </p:sp>
      <p:sp>
        <p:nvSpPr>
          <p:cNvPr id="3" name="Content Placeholder 2"/>
          <p:cNvSpPr>
            <a:spLocks noGrp="1"/>
          </p:cNvSpPr>
          <p:nvPr>
            <p:ph idx="1"/>
          </p:nvPr>
        </p:nvSpPr>
        <p:spPr/>
        <p:txBody>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would violate the bound</a:t>
            </a:r>
            <a:endParaRPr lang="en-US" dirty="0"/>
          </a:p>
        </p:txBody>
      </p:sp>
      <p:sp>
        <p:nvSpPr>
          <p:cNvPr id="7" name="Slide Number Placeholder 6"/>
          <p:cNvSpPr>
            <a:spLocks noGrp="1"/>
          </p:cNvSpPr>
          <p:nvPr>
            <p:ph type="sldNum" sz="quarter" idx="11"/>
          </p:nvPr>
        </p:nvSpPr>
        <p:spPr/>
        <p:txBody>
          <a:bodyPr/>
          <a:lstStyle/>
          <a:p>
            <a:fld id="{3B048AC8-D41E-4C7B-8EE3-A52489AA1F05}" type="slidenum">
              <a:rPr lang="en-US" smtClean="0"/>
              <a:pPr/>
              <a:t>6</a:t>
            </a:fld>
            <a:endParaRPr lang="en-US"/>
          </a:p>
        </p:txBody>
      </p:sp>
    </p:spTree>
    <p:extLst>
      <p:ext uri="{BB962C8B-B14F-4D97-AF65-F5344CB8AC3E}">
        <p14:creationId xmlns:p14="http://schemas.microsoft.com/office/powerpoint/2010/main" val="399703758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Resizing stack</a:t>
            </a:r>
            <a:endParaRPr lang="en-US" dirty="0"/>
          </a:p>
        </p:txBody>
      </p:sp>
      <p:sp>
        <p:nvSpPr>
          <p:cNvPr id="3" name="Content Placeholder 2"/>
          <p:cNvSpPr>
            <a:spLocks noGrp="1"/>
          </p:cNvSpPr>
          <p:nvPr>
            <p:ph idx="1"/>
          </p:nvPr>
        </p:nvSpPr>
        <p:spPr>
          <a:xfrm>
            <a:off x="685800" y="1600200"/>
            <a:ext cx="8153400" cy="4495800"/>
          </a:xfrm>
        </p:spPr>
        <p:txBody>
          <a:bodyPr/>
          <a:lstStyle/>
          <a:p>
            <a:pPr>
              <a:buNone/>
            </a:pPr>
            <a:r>
              <a:rPr lang="en-US" dirty="0" smtClean="0"/>
              <a:t>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per operation</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t>
            </a:r>
            <a:r>
              <a:rPr lang="en-US" dirty="0" smtClean="0">
                <a:solidFill>
                  <a:schemeClr val="accent6"/>
                </a:solidFill>
              </a:rPr>
              <a:t>After </a:t>
            </a:r>
            <a:r>
              <a:rPr lang="en-US" b="1" dirty="0" smtClean="0">
                <a:solidFill>
                  <a:schemeClr val="accent6"/>
                </a:solidFill>
                <a:latin typeface="Courier New" pitchFamily="49" charset="0"/>
                <a:cs typeface="Courier New" pitchFamily="49" charset="0"/>
              </a:rPr>
              <a:t>M</a:t>
            </a:r>
            <a:r>
              <a:rPr lang="en-US" dirty="0" smtClean="0">
                <a:solidFill>
                  <a:schemeClr val="accent6"/>
                </a:solidFill>
              </a:rPr>
              <a:t> operations, we have done </a:t>
            </a:r>
            <a:r>
              <a:rPr lang="en-US" b="1" dirty="0" smtClean="0">
                <a:solidFill>
                  <a:schemeClr val="accent6"/>
                </a:solidFill>
                <a:latin typeface="Courier New" pitchFamily="49" charset="0"/>
                <a:cs typeface="Courier New" pitchFamily="49" charset="0"/>
              </a:rPr>
              <a:t>&lt; 2M</a:t>
            </a:r>
            <a:r>
              <a:rPr lang="en-US" dirty="0" smtClean="0">
                <a:solidFill>
                  <a:schemeClr val="accent6"/>
                </a:solidFill>
              </a:rPr>
              <a:t> total element copies</a:t>
            </a:r>
          </a:p>
          <a:p>
            <a:pPr lvl="1">
              <a:buNone/>
            </a:pPr>
            <a:r>
              <a:rPr lang="en-US" dirty="0" smtClean="0"/>
              <a:t>    (So average number of copies per operation is bounded by a constant)</a:t>
            </a:r>
            <a:endParaRPr lang="en-US" dirty="0"/>
          </a:p>
        </p:txBody>
      </p:sp>
      <p:sp>
        <p:nvSpPr>
          <p:cNvPr id="7" name="Slide Number Placeholder 6"/>
          <p:cNvSpPr>
            <a:spLocks noGrp="1"/>
          </p:cNvSpPr>
          <p:nvPr>
            <p:ph type="sldNum" sz="quarter" idx="11"/>
          </p:nvPr>
        </p:nvSpPr>
        <p:spPr/>
        <p:txBody>
          <a:bodyPr/>
          <a:lstStyle/>
          <a:p>
            <a:fld id="{3B048AC8-D41E-4C7B-8EE3-A52489AA1F05}" type="slidenum">
              <a:rPr lang="en-US" smtClean="0"/>
              <a:pPr/>
              <a:t>7</a:t>
            </a:fld>
            <a:endParaRPr lang="en-US"/>
          </a:p>
        </p:txBody>
      </p:sp>
    </p:spTree>
    <p:extLst>
      <p:ext uri="{BB962C8B-B14F-4D97-AF65-F5344CB8AC3E}">
        <p14:creationId xmlns:p14="http://schemas.microsoft.com/office/powerpoint/2010/main" val="35820799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copying</a:t>
            </a:r>
            <a:endParaRPr lang="en-US" dirty="0"/>
          </a:p>
        </p:txBody>
      </p:sp>
      <p:sp>
        <p:nvSpPr>
          <p:cNvPr id="3" name="Content Placeholder 2"/>
          <p:cNvSpPr>
            <a:spLocks noGrp="1"/>
          </p:cNvSpPr>
          <p:nvPr>
            <p:ph idx="1"/>
          </p:nvPr>
        </p:nvSpPr>
        <p:spPr>
          <a:xfrm>
            <a:off x="685800" y="2209800"/>
            <a:ext cx="8001000" cy="3886200"/>
          </a:xfrm>
        </p:spPr>
        <p:txBody>
          <a:bodyPr/>
          <a:lstStyle/>
          <a:p>
            <a:pPr>
              <a:buNone/>
            </a:pPr>
            <a:r>
              <a:rPr lang="en-US" dirty="0" smtClean="0"/>
              <a:t>Claim: </a:t>
            </a:r>
            <a:r>
              <a:rPr lang="en-US" dirty="0" smtClean="0">
                <a:solidFill>
                  <a:srgbClr val="2D2DB9"/>
                </a:solidFill>
              </a:rPr>
              <a:t>after  </a:t>
            </a:r>
            <a:r>
              <a:rPr lang="en-US" b="1" dirty="0" smtClean="0">
                <a:solidFill>
                  <a:srgbClr val="2D2DB9"/>
                </a:solidFill>
                <a:latin typeface="Courier New" pitchFamily="49" charset="0"/>
                <a:cs typeface="Courier New" pitchFamily="49" charset="0"/>
              </a:rPr>
              <a:t>M</a:t>
            </a:r>
            <a:r>
              <a:rPr lang="en-US" dirty="0" smtClean="0">
                <a:solidFill>
                  <a:srgbClr val="2D2DB9"/>
                </a:solidFill>
              </a:rPr>
              <a:t> operations, we have done  </a:t>
            </a:r>
            <a:r>
              <a:rPr lang="en-US" b="1" dirty="0" smtClean="0">
                <a:solidFill>
                  <a:srgbClr val="2D2DB9"/>
                </a:solidFill>
                <a:latin typeface="Courier New" pitchFamily="49" charset="0"/>
                <a:cs typeface="Courier New" pitchFamily="49" charset="0"/>
              </a:rPr>
              <a:t>&lt; 2M</a:t>
            </a:r>
            <a:r>
              <a:rPr lang="en-US" dirty="0" smtClean="0">
                <a:solidFill>
                  <a:srgbClr val="2D2DB9"/>
                </a:solidFill>
              </a:rPr>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 </a:t>
            </a:r>
            <a:r>
              <a:rPr lang="en-US" dirty="0" smtClean="0">
                <a:cs typeface="Courier New" pitchFamily="49" charset="0"/>
              </a:rPr>
              <a:t>so</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Therefore</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7" name="Rectangle 5"/>
          <p:cNvSpPr>
            <a:spLocks noChangeArrowheads="1"/>
          </p:cNvSpPr>
          <p:nvPr>
            <p:custDataLst>
              <p:tags r:id="rId1"/>
            </p:custDataLst>
          </p:nvPr>
        </p:nvSpPr>
        <p:spPr bwMode="auto">
          <a:xfrm>
            <a:off x="838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6" name="Left Brace 45"/>
          <p:cNvSpPr/>
          <p:nvPr/>
        </p:nvSpPr>
        <p:spPr bwMode="auto">
          <a:xfrm rot="16200000">
            <a:off x="2476500" y="190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0287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097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Slide Number Placeholder 7"/>
          <p:cNvSpPr>
            <a:spLocks noGrp="1"/>
          </p:cNvSpPr>
          <p:nvPr>
            <p:ph type="sldNum" sz="quarter" idx="11"/>
          </p:nvPr>
        </p:nvSpPr>
        <p:spPr/>
        <p:txBody>
          <a:bodyPr/>
          <a:lstStyle/>
          <a:p>
            <a:fld id="{3B048AC8-D41E-4C7B-8EE3-A52489AA1F05}" type="slidenum">
              <a:rPr lang="en-US" smtClean="0"/>
              <a:pPr/>
              <a:t>8</a:t>
            </a:fld>
            <a:endParaRPr lang="en-US"/>
          </a:p>
        </p:txBody>
      </p:sp>
    </p:spTree>
    <p:extLst>
      <p:ext uri="{BB962C8B-B14F-4D97-AF65-F5344CB8AC3E}">
        <p14:creationId xmlns:p14="http://schemas.microsoft.com/office/powerpoint/2010/main" val="21435510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approaches</a:t>
            </a:r>
            <a:endParaRPr lang="en-US" dirty="0"/>
          </a:p>
        </p:txBody>
      </p:sp>
      <p:sp>
        <p:nvSpPr>
          <p:cNvPr id="3" name="Content Placeholder 2"/>
          <p:cNvSpPr>
            <a:spLocks noGrp="1"/>
          </p:cNvSpPr>
          <p:nvPr>
            <p:ph idx="1"/>
          </p:nvPr>
        </p:nvSpPr>
        <p:spPr>
          <a:xfrm>
            <a:off x="685800" y="1447800"/>
            <a:ext cx="8077200" cy="4648200"/>
          </a:xfrm>
        </p:spPr>
        <p:txBody>
          <a:bodyPr/>
          <a:lstStyle/>
          <a:p>
            <a:r>
              <a:rPr lang="en-US" dirty="0" smtClean="0"/>
              <a:t>If array grows by a constant amount (say 1000),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Terrible case: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it </a:t>
            </a:r>
            <a:r>
              <a:rPr lang="en-US" dirty="0" smtClean="0">
                <a:solidFill>
                  <a:schemeClr val="accent2"/>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7" name="Slide Number Placeholder 6"/>
          <p:cNvSpPr>
            <a:spLocks noGrp="1"/>
          </p:cNvSpPr>
          <p:nvPr>
            <p:ph type="sldNum" sz="quarter" idx="11"/>
          </p:nvPr>
        </p:nvSpPr>
        <p:spPr/>
        <p:txBody>
          <a:bodyPr/>
          <a:lstStyle/>
          <a:p>
            <a:fld id="{3B048AC8-D41E-4C7B-8EE3-A52489AA1F05}" type="slidenum">
              <a:rPr lang="en-US" smtClean="0"/>
              <a:pPr/>
              <a:t>9</a:t>
            </a:fld>
            <a:endParaRPr lang="en-US"/>
          </a:p>
        </p:txBody>
      </p:sp>
    </p:spTree>
    <p:extLst>
      <p:ext uri="{BB962C8B-B14F-4D97-AF65-F5344CB8AC3E}">
        <p14:creationId xmlns:p14="http://schemas.microsoft.com/office/powerpoint/2010/main" val="42924773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33721</TotalTime>
  <Words>2216</Words>
  <Application>Microsoft Macintosh PowerPoint</Application>
  <PresentationFormat>On-screen Show (4:3)</PresentationFormat>
  <Paragraphs>450</Paragraphs>
  <Slides>36</Slides>
  <Notes>18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dan_design_template</vt:lpstr>
      <vt:lpstr>CSE373: Data Structures &amp; Algorithms  Lecture 12: Amortized Analysis  and Memory Locality </vt:lpstr>
      <vt:lpstr>Announcements </vt:lpstr>
      <vt:lpstr>Amortized Analysis</vt:lpstr>
      <vt:lpstr>Amortized Analysis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Analysis</vt:lpstr>
      <vt:lpstr>When is Amortized Analysis Useful?</vt:lpstr>
      <vt:lpstr>Not always so simple</vt:lpstr>
      <vt:lpstr>Switching gears…</vt:lpstr>
      <vt:lpstr>Why do we need to know about the  memory hierarchy/locality?</vt:lpstr>
      <vt:lpstr>Definitions</vt:lpstr>
      <vt:lpstr>PowerPoint Presentation</vt:lpstr>
      <vt:lpstr>What does this mean?</vt:lpstr>
      <vt:lpstr>PowerPoint Presentation</vt:lpstr>
      <vt:lpstr>Processor-Memory Performance Gap</vt:lpstr>
      <vt:lpstr>What can be done?</vt:lpstr>
      <vt:lpstr>So, what can we do?</vt:lpstr>
      <vt:lpstr>Locality</vt:lpstr>
      <vt:lpstr>How does data move up the hierarchy?</vt:lpstr>
      <vt:lpstr>Cache Facts</vt:lpstr>
      <vt:lpstr>Examples</vt:lpstr>
      <vt:lpstr>Examples</vt:lpstr>
      <vt:lpstr>Examples</vt:lpstr>
      <vt:lpstr>Locality and Data Structures</vt:lpstr>
      <vt:lpstr>Locality and Data Structures</vt:lpstr>
      <vt:lpstr>Locality and Data Structures</vt:lpstr>
      <vt:lpstr>Locality and Data Structures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Lauren Milne</cp:lastModifiedBy>
  <cp:revision>1119</cp:revision>
  <dcterms:created xsi:type="dcterms:W3CDTF">2009-03-13T20:43:19Z</dcterms:created>
  <dcterms:modified xsi:type="dcterms:W3CDTF">2015-07-20T01:16:28Z</dcterms:modified>
</cp:coreProperties>
</file>