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1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12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13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8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6" r:id="rId11"/>
    <p:sldId id="269" r:id="rId12"/>
    <p:sldId id="289" r:id="rId13"/>
    <p:sldId id="290" r:id="rId14"/>
    <p:sldId id="285" r:id="rId15"/>
    <p:sldId id="291" r:id="rId16"/>
    <p:sldId id="293" r:id="rId17"/>
    <p:sldId id="270" r:id="rId18"/>
    <p:sldId id="272" r:id="rId19"/>
    <p:sldId id="273" r:id="rId20"/>
    <p:sldId id="297" r:id="rId21"/>
    <p:sldId id="276" r:id="rId22"/>
    <p:sldId id="277" r:id="rId23"/>
    <p:sldId id="278" r:id="rId24"/>
    <p:sldId id="295" r:id="rId25"/>
    <p:sldId id="281" r:id="rId26"/>
    <p:sldId id="282" r:id="rId27"/>
    <p:sldId id="283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CC0000"/>
    <a:srgbClr val="D600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15/10/15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85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61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B897-907F-44B7-B6E4-61AAA6789F3E}" type="slidenum">
              <a:rPr lang="en-US"/>
              <a:pPr/>
              <a:t>26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Left child of node I = 2 * I</a:t>
            </a:r>
          </a:p>
          <a:p>
            <a:r>
              <a:rPr lang="en-US"/>
              <a:t>Right child  I = (2*i) +1</a:t>
            </a:r>
          </a:p>
          <a:p>
            <a:r>
              <a:rPr lang="en-US"/>
              <a:t>Parent of node I is at i/2 (floor)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5.xml"/><Relationship Id="rId20" Type="http://schemas.openxmlformats.org/officeDocument/2006/relationships/tags" Target="../tags/tag26.xml"/><Relationship Id="rId21" Type="http://schemas.openxmlformats.org/officeDocument/2006/relationships/tags" Target="../tags/tag27.xml"/><Relationship Id="rId22" Type="http://schemas.openxmlformats.org/officeDocument/2006/relationships/tags" Target="../tags/tag28.xml"/><Relationship Id="rId23" Type="http://schemas.openxmlformats.org/officeDocument/2006/relationships/tags" Target="../tags/tag29.xml"/><Relationship Id="rId24" Type="http://schemas.openxmlformats.org/officeDocument/2006/relationships/tags" Target="../tags/tag30.xml"/><Relationship Id="rId25" Type="http://schemas.openxmlformats.org/officeDocument/2006/relationships/tags" Target="../tags/tag31.xml"/><Relationship Id="rId26" Type="http://schemas.openxmlformats.org/officeDocument/2006/relationships/tags" Target="../tags/tag32.xml"/><Relationship Id="rId27" Type="http://schemas.openxmlformats.org/officeDocument/2006/relationships/tags" Target="../tags/tag33.xml"/><Relationship Id="rId28" Type="http://schemas.openxmlformats.org/officeDocument/2006/relationships/tags" Target="../tags/tag34.xml"/><Relationship Id="rId29" Type="http://schemas.openxmlformats.org/officeDocument/2006/relationships/tags" Target="../tags/tag35.xml"/><Relationship Id="rId30" Type="http://schemas.openxmlformats.org/officeDocument/2006/relationships/tags" Target="../tags/tag36.xml"/><Relationship Id="rId31" Type="http://schemas.openxmlformats.org/officeDocument/2006/relationships/tags" Target="../tags/tag37.xml"/><Relationship Id="rId32" Type="http://schemas.openxmlformats.org/officeDocument/2006/relationships/slideLayout" Target="../slideLayouts/slideLayout2.xml"/><Relationship Id="rId10" Type="http://schemas.openxmlformats.org/officeDocument/2006/relationships/tags" Target="../tags/tag16.xml"/><Relationship Id="rId11" Type="http://schemas.openxmlformats.org/officeDocument/2006/relationships/tags" Target="../tags/tag17.xml"/><Relationship Id="rId12" Type="http://schemas.openxmlformats.org/officeDocument/2006/relationships/tags" Target="../tags/tag18.xml"/><Relationship Id="rId13" Type="http://schemas.openxmlformats.org/officeDocument/2006/relationships/tags" Target="../tags/tag19.xml"/><Relationship Id="rId14" Type="http://schemas.openxmlformats.org/officeDocument/2006/relationships/tags" Target="../tags/tag20.xml"/><Relationship Id="rId15" Type="http://schemas.openxmlformats.org/officeDocument/2006/relationships/tags" Target="../tags/tag21.xml"/><Relationship Id="rId16" Type="http://schemas.openxmlformats.org/officeDocument/2006/relationships/tags" Target="../tags/tag22.xml"/><Relationship Id="rId17" Type="http://schemas.openxmlformats.org/officeDocument/2006/relationships/tags" Target="../tags/tag23.xml"/><Relationship Id="rId18" Type="http://schemas.openxmlformats.org/officeDocument/2006/relationships/tags" Target="../tags/tag24.xml"/><Relationship Id="rId19" Type="http://schemas.openxmlformats.org/officeDocument/2006/relationships/tags" Target="../tags/tag25.xml"/><Relationship Id="rId1" Type="http://schemas.openxmlformats.org/officeDocument/2006/relationships/tags" Target="../tags/tag7.xml"/><Relationship Id="rId2" Type="http://schemas.openxmlformats.org/officeDocument/2006/relationships/tags" Target="../tags/tag8.xml"/><Relationship Id="rId3" Type="http://schemas.openxmlformats.org/officeDocument/2006/relationships/tags" Target="../tags/tag9.xml"/><Relationship Id="rId4" Type="http://schemas.openxmlformats.org/officeDocument/2006/relationships/tags" Target="../tags/tag10.xml"/><Relationship Id="rId5" Type="http://schemas.openxmlformats.org/officeDocument/2006/relationships/tags" Target="../tags/tag11.xml"/><Relationship Id="rId6" Type="http://schemas.openxmlformats.org/officeDocument/2006/relationships/tags" Target="../tags/tag12.xml"/><Relationship Id="rId7" Type="http://schemas.openxmlformats.org/officeDocument/2006/relationships/tags" Target="../tags/tag13.xml"/><Relationship Id="rId8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20" Type="http://schemas.openxmlformats.org/officeDocument/2006/relationships/tags" Target="../tags/tag57.xml"/><Relationship Id="rId21" Type="http://schemas.openxmlformats.org/officeDocument/2006/relationships/tags" Target="../tags/tag58.xml"/><Relationship Id="rId22" Type="http://schemas.openxmlformats.org/officeDocument/2006/relationships/tags" Target="../tags/tag59.xml"/><Relationship Id="rId23" Type="http://schemas.openxmlformats.org/officeDocument/2006/relationships/tags" Target="../tags/tag60.xml"/><Relationship Id="rId24" Type="http://schemas.openxmlformats.org/officeDocument/2006/relationships/tags" Target="../tags/tag61.xml"/><Relationship Id="rId25" Type="http://schemas.openxmlformats.org/officeDocument/2006/relationships/tags" Target="../tags/tag62.xml"/><Relationship Id="rId26" Type="http://schemas.openxmlformats.org/officeDocument/2006/relationships/tags" Target="../tags/tag63.xml"/><Relationship Id="rId27" Type="http://schemas.openxmlformats.org/officeDocument/2006/relationships/tags" Target="../tags/tag64.xml"/><Relationship Id="rId28" Type="http://schemas.openxmlformats.org/officeDocument/2006/relationships/tags" Target="../tags/tag65.xml"/><Relationship Id="rId29" Type="http://schemas.openxmlformats.org/officeDocument/2006/relationships/slideLayout" Target="../slideLayouts/slideLayout2.xml"/><Relationship Id="rId10" Type="http://schemas.openxmlformats.org/officeDocument/2006/relationships/tags" Target="../tags/tag47.xml"/><Relationship Id="rId11" Type="http://schemas.openxmlformats.org/officeDocument/2006/relationships/tags" Target="../tags/tag48.xml"/><Relationship Id="rId12" Type="http://schemas.openxmlformats.org/officeDocument/2006/relationships/tags" Target="../tags/tag49.xml"/><Relationship Id="rId13" Type="http://schemas.openxmlformats.org/officeDocument/2006/relationships/tags" Target="../tags/tag50.xml"/><Relationship Id="rId14" Type="http://schemas.openxmlformats.org/officeDocument/2006/relationships/tags" Target="../tags/tag51.xml"/><Relationship Id="rId15" Type="http://schemas.openxmlformats.org/officeDocument/2006/relationships/tags" Target="../tags/tag52.xml"/><Relationship Id="rId16" Type="http://schemas.openxmlformats.org/officeDocument/2006/relationships/tags" Target="../tags/tag53.xml"/><Relationship Id="rId17" Type="http://schemas.openxmlformats.org/officeDocument/2006/relationships/tags" Target="../tags/tag54.xml"/><Relationship Id="rId18" Type="http://schemas.openxmlformats.org/officeDocument/2006/relationships/tags" Target="../tags/tag55.xml"/><Relationship Id="rId19" Type="http://schemas.openxmlformats.org/officeDocument/2006/relationships/tags" Target="../tags/tag56.xml"/><Relationship Id="rId1" Type="http://schemas.openxmlformats.org/officeDocument/2006/relationships/tags" Target="../tags/tag38.xml"/><Relationship Id="rId2" Type="http://schemas.openxmlformats.org/officeDocument/2006/relationships/tags" Target="../tags/tag39.xml"/><Relationship Id="rId3" Type="http://schemas.openxmlformats.org/officeDocument/2006/relationships/tags" Target="../tags/tag40.xml"/><Relationship Id="rId4" Type="http://schemas.openxmlformats.org/officeDocument/2006/relationships/tags" Target="../tags/tag41.xml"/><Relationship Id="rId5" Type="http://schemas.openxmlformats.org/officeDocument/2006/relationships/tags" Target="../tags/tag42.xml"/><Relationship Id="rId6" Type="http://schemas.openxmlformats.org/officeDocument/2006/relationships/tags" Target="../tags/tag43.xml"/><Relationship Id="rId7" Type="http://schemas.openxmlformats.org/officeDocument/2006/relationships/tags" Target="../tags/tag44.xml"/><Relationship Id="rId8" Type="http://schemas.openxmlformats.org/officeDocument/2006/relationships/tags" Target="../tags/tag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20" Type="http://schemas.openxmlformats.org/officeDocument/2006/relationships/tags" Target="../tags/tag85.xml"/><Relationship Id="rId21" Type="http://schemas.openxmlformats.org/officeDocument/2006/relationships/tags" Target="../tags/tag86.xml"/><Relationship Id="rId22" Type="http://schemas.openxmlformats.org/officeDocument/2006/relationships/tags" Target="../tags/tag87.xml"/><Relationship Id="rId23" Type="http://schemas.openxmlformats.org/officeDocument/2006/relationships/tags" Target="../tags/tag88.xml"/><Relationship Id="rId24" Type="http://schemas.openxmlformats.org/officeDocument/2006/relationships/tags" Target="../tags/tag89.xml"/><Relationship Id="rId25" Type="http://schemas.openxmlformats.org/officeDocument/2006/relationships/tags" Target="../tags/tag90.xml"/><Relationship Id="rId26" Type="http://schemas.openxmlformats.org/officeDocument/2006/relationships/tags" Target="../tags/tag91.xml"/><Relationship Id="rId27" Type="http://schemas.openxmlformats.org/officeDocument/2006/relationships/tags" Target="../tags/tag92.xml"/><Relationship Id="rId28" Type="http://schemas.openxmlformats.org/officeDocument/2006/relationships/tags" Target="../tags/tag93.xml"/><Relationship Id="rId29" Type="http://schemas.openxmlformats.org/officeDocument/2006/relationships/tags" Target="../tags/tag94.xml"/><Relationship Id="rId1" Type="http://schemas.openxmlformats.org/officeDocument/2006/relationships/tags" Target="../tags/tag66.xml"/><Relationship Id="rId2" Type="http://schemas.openxmlformats.org/officeDocument/2006/relationships/tags" Target="../tags/tag67.xml"/><Relationship Id="rId3" Type="http://schemas.openxmlformats.org/officeDocument/2006/relationships/tags" Target="../tags/tag68.xml"/><Relationship Id="rId4" Type="http://schemas.openxmlformats.org/officeDocument/2006/relationships/tags" Target="../tags/tag69.xml"/><Relationship Id="rId5" Type="http://schemas.openxmlformats.org/officeDocument/2006/relationships/tags" Target="../tags/tag70.xml"/><Relationship Id="rId30" Type="http://schemas.openxmlformats.org/officeDocument/2006/relationships/tags" Target="../tags/tag95.xml"/><Relationship Id="rId31" Type="http://schemas.openxmlformats.org/officeDocument/2006/relationships/tags" Target="../tags/tag96.xml"/><Relationship Id="rId32" Type="http://schemas.openxmlformats.org/officeDocument/2006/relationships/tags" Target="../tags/tag97.xml"/><Relationship Id="rId9" Type="http://schemas.openxmlformats.org/officeDocument/2006/relationships/tags" Target="../tags/tag74.xml"/><Relationship Id="rId6" Type="http://schemas.openxmlformats.org/officeDocument/2006/relationships/tags" Target="../tags/tag71.xml"/><Relationship Id="rId7" Type="http://schemas.openxmlformats.org/officeDocument/2006/relationships/tags" Target="../tags/tag72.xml"/><Relationship Id="rId8" Type="http://schemas.openxmlformats.org/officeDocument/2006/relationships/tags" Target="../tags/tag73.xml"/><Relationship Id="rId33" Type="http://schemas.openxmlformats.org/officeDocument/2006/relationships/tags" Target="../tags/tag98.xml"/><Relationship Id="rId34" Type="http://schemas.openxmlformats.org/officeDocument/2006/relationships/tags" Target="../tags/tag99.xml"/><Relationship Id="rId35" Type="http://schemas.openxmlformats.org/officeDocument/2006/relationships/tags" Target="../tags/tag100.xml"/><Relationship Id="rId36" Type="http://schemas.openxmlformats.org/officeDocument/2006/relationships/tags" Target="../tags/tag101.xml"/><Relationship Id="rId10" Type="http://schemas.openxmlformats.org/officeDocument/2006/relationships/tags" Target="../tags/tag75.xml"/><Relationship Id="rId11" Type="http://schemas.openxmlformats.org/officeDocument/2006/relationships/tags" Target="../tags/tag76.xml"/><Relationship Id="rId12" Type="http://schemas.openxmlformats.org/officeDocument/2006/relationships/tags" Target="../tags/tag77.xml"/><Relationship Id="rId13" Type="http://schemas.openxmlformats.org/officeDocument/2006/relationships/tags" Target="../tags/tag78.xml"/><Relationship Id="rId14" Type="http://schemas.openxmlformats.org/officeDocument/2006/relationships/tags" Target="../tags/tag79.xml"/><Relationship Id="rId15" Type="http://schemas.openxmlformats.org/officeDocument/2006/relationships/tags" Target="../tags/tag80.xml"/><Relationship Id="rId16" Type="http://schemas.openxmlformats.org/officeDocument/2006/relationships/tags" Target="../tags/tag81.xml"/><Relationship Id="rId17" Type="http://schemas.openxmlformats.org/officeDocument/2006/relationships/tags" Target="../tags/tag82.xml"/><Relationship Id="rId18" Type="http://schemas.openxmlformats.org/officeDocument/2006/relationships/tags" Target="../tags/tag83.xml"/><Relationship Id="rId19" Type="http://schemas.openxmlformats.org/officeDocument/2006/relationships/tags" Target="../tags/tag84.xml"/><Relationship Id="rId37" Type="http://schemas.openxmlformats.org/officeDocument/2006/relationships/tags" Target="../tags/tag102.xml"/><Relationship Id="rId38" Type="http://schemas.openxmlformats.org/officeDocument/2006/relationships/tags" Target="../tags/tag103.xml"/><Relationship Id="rId39" Type="http://schemas.openxmlformats.org/officeDocument/2006/relationships/tags" Target="../tags/tag104.xml"/><Relationship Id="rId40" Type="http://schemas.openxmlformats.org/officeDocument/2006/relationships/tags" Target="../tags/tag105.xml"/><Relationship Id="rId41" Type="http://schemas.openxmlformats.org/officeDocument/2006/relationships/tags" Target="../tags/tag106.xml"/><Relationship Id="rId42" Type="http://schemas.openxmlformats.org/officeDocument/2006/relationships/slideLayout" Target="../slideLayouts/slideLayout2.xml"/><Relationship Id="rId43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13.xml"/><Relationship Id="rId20" Type="http://schemas.openxmlformats.org/officeDocument/2006/relationships/tags" Target="../tags/tag126.xml"/><Relationship Id="rId21" Type="http://schemas.openxmlformats.org/officeDocument/2006/relationships/tags" Target="../tags/tag127.xml"/><Relationship Id="rId22" Type="http://schemas.openxmlformats.org/officeDocument/2006/relationships/tags" Target="../tags/tag128.xml"/><Relationship Id="rId23" Type="http://schemas.openxmlformats.org/officeDocument/2006/relationships/tags" Target="../tags/tag129.xml"/><Relationship Id="rId24" Type="http://schemas.openxmlformats.org/officeDocument/2006/relationships/tags" Target="../tags/tag130.xml"/><Relationship Id="rId25" Type="http://schemas.openxmlformats.org/officeDocument/2006/relationships/tags" Target="../tags/tag131.xml"/><Relationship Id="rId26" Type="http://schemas.openxmlformats.org/officeDocument/2006/relationships/tags" Target="../tags/tag132.xml"/><Relationship Id="rId27" Type="http://schemas.openxmlformats.org/officeDocument/2006/relationships/tags" Target="../tags/tag133.xml"/><Relationship Id="rId28" Type="http://schemas.openxmlformats.org/officeDocument/2006/relationships/tags" Target="../tags/tag134.xml"/><Relationship Id="rId29" Type="http://schemas.openxmlformats.org/officeDocument/2006/relationships/tags" Target="../tags/tag135.xml"/><Relationship Id="rId1" Type="http://schemas.openxmlformats.org/officeDocument/2006/relationships/tags" Target="../tags/tag107.xml"/><Relationship Id="rId2" Type="http://schemas.openxmlformats.org/officeDocument/2006/relationships/tags" Target="../tags/tag108.xml"/><Relationship Id="rId3" Type="http://schemas.openxmlformats.org/officeDocument/2006/relationships/tags" Target="../tags/tag109.xml"/><Relationship Id="rId4" Type="http://schemas.openxmlformats.org/officeDocument/2006/relationships/tags" Target="../tags/tag110.xml"/><Relationship Id="rId5" Type="http://schemas.openxmlformats.org/officeDocument/2006/relationships/tags" Target="../tags/tag111.xml"/><Relationship Id="rId30" Type="http://schemas.openxmlformats.org/officeDocument/2006/relationships/tags" Target="../tags/tag136.xml"/><Relationship Id="rId31" Type="http://schemas.openxmlformats.org/officeDocument/2006/relationships/tags" Target="../tags/tag137.xml"/><Relationship Id="rId32" Type="http://schemas.openxmlformats.org/officeDocument/2006/relationships/tags" Target="../tags/tag138.xml"/><Relationship Id="rId9" Type="http://schemas.openxmlformats.org/officeDocument/2006/relationships/tags" Target="../tags/tag115.xml"/><Relationship Id="rId6" Type="http://schemas.openxmlformats.org/officeDocument/2006/relationships/tags" Target="../tags/tag112.xml"/><Relationship Id="rId7" Type="http://schemas.openxmlformats.org/officeDocument/2006/relationships/tags" Target="../tags/tag113.xml"/><Relationship Id="rId8" Type="http://schemas.openxmlformats.org/officeDocument/2006/relationships/tags" Target="../tags/tag114.xml"/><Relationship Id="rId33" Type="http://schemas.openxmlformats.org/officeDocument/2006/relationships/tags" Target="../tags/tag139.xml"/><Relationship Id="rId34" Type="http://schemas.openxmlformats.org/officeDocument/2006/relationships/tags" Target="../tags/tag140.xml"/><Relationship Id="rId35" Type="http://schemas.openxmlformats.org/officeDocument/2006/relationships/tags" Target="../tags/tag141.xml"/><Relationship Id="rId36" Type="http://schemas.openxmlformats.org/officeDocument/2006/relationships/tags" Target="../tags/tag142.xml"/><Relationship Id="rId10" Type="http://schemas.openxmlformats.org/officeDocument/2006/relationships/tags" Target="../tags/tag116.xml"/><Relationship Id="rId11" Type="http://schemas.openxmlformats.org/officeDocument/2006/relationships/tags" Target="../tags/tag117.xml"/><Relationship Id="rId12" Type="http://schemas.openxmlformats.org/officeDocument/2006/relationships/tags" Target="../tags/tag118.xml"/><Relationship Id="rId13" Type="http://schemas.openxmlformats.org/officeDocument/2006/relationships/tags" Target="../tags/tag119.xml"/><Relationship Id="rId14" Type="http://schemas.openxmlformats.org/officeDocument/2006/relationships/tags" Target="../tags/tag120.xml"/><Relationship Id="rId15" Type="http://schemas.openxmlformats.org/officeDocument/2006/relationships/tags" Target="../tags/tag121.xml"/><Relationship Id="rId16" Type="http://schemas.openxmlformats.org/officeDocument/2006/relationships/tags" Target="../tags/tag122.xml"/><Relationship Id="rId17" Type="http://schemas.openxmlformats.org/officeDocument/2006/relationships/tags" Target="../tags/tag123.xml"/><Relationship Id="rId18" Type="http://schemas.openxmlformats.org/officeDocument/2006/relationships/tags" Target="../tags/tag124.xml"/><Relationship Id="rId19" Type="http://schemas.openxmlformats.org/officeDocument/2006/relationships/tags" Target="../tags/tag125.xml"/><Relationship Id="rId37" Type="http://schemas.openxmlformats.org/officeDocument/2006/relationships/tags" Target="../tags/tag143.xml"/><Relationship Id="rId38" Type="http://schemas.openxmlformats.org/officeDocument/2006/relationships/tags" Target="../tags/tag144.xml"/><Relationship Id="rId39" Type="http://schemas.openxmlformats.org/officeDocument/2006/relationships/tags" Target="../tags/tag145.xml"/><Relationship Id="rId40" Type="http://schemas.openxmlformats.org/officeDocument/2006/relationships/tags" Target="../tags/tag146.xml"/><Relationship Id="rId41" Type="http://schemas.openxmlformats.org/officeDocument/2006/relationships/tags" Target="../tags/tag147.xml"/><Relationship Id="rId42" Type="http://schemas.openxmlformats.org/officeDocument/2006/relationships/tags" Target="../tags/tag148.xml"/><Relationship Id="rId43" Type="http://schemas.openxmlformats.org/officeDocument/2006/relationships/tags" Target="../tags/tag149.xml"/><Relationship Id="rId44" Type="http://schemas.openxmlformats.org/officeDocument/2006/relationships/tags" Target="../tags/tag150.xml"/><Relationship Id="rId45" Type="http://schemas.openxmlformats.org/officeDocument/2006/relationships/tags" Target="../tags/tag151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tags" Target="../tags/tag162.xml"/><Relationship Id="rId12" Type="http://schemas.openxmlformats.org/officeDocument/2006/relationships/tags" Target="../tags/tag163.xml"/><Relationship Id="rId13" Type="http://schemas.openxmlformats.org/officeDocument/2006/relationships/tags" Target="../tags/tag164.xml"/><Relationship Id="rId14" Type="http://schemas.openxmlformats.org/officeDocument/2006/relationships/tags" Target="../tags/tag165.xml"/><Relationship Id="rId15" Type="http://schemas.openxmlformats.org/officeDocument/2006/relationships/tags" Target="../tags/tag166.xml"/><Relationship Id="rId16" Type="http://schemas.openxmlformats.org/officeDocument/2006/relationships/tags" Target="../tags/tag167.xml"/><Relationship Id="rId17" Type="http://schemas.openxmlformats.org/officeDocument/2006/relationships/tags" Target="../tags/tag168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14.xml"/><Relationship Id="rId1" Type="http://schemas.openxmlformats.org/officeDocument/2006/relationships/tags" Target="../tags/tag152.xml"/><Relationship Id="rId2" Type="http://schemas.openxmlformats.org/officeDocument/2006/relationships/tags" Target="../tags/tag153.xml"/><Relationship Id="rId3" Type="http://schemas.openxmlformats.org/officeDocument/2006/relationships/tags" Target="../tags/tag154.xml"/><Relationship Id="rId4" Type="http://schemas.openxmlformats.org/officeDocument/2006/relationships/tags" Target="../tags/tag155.xml"/><Relationship Id="rId5" Type="http://schemas.openxmlformats.org/officeDocument/2006/relationships/tags" Target="../tags/tag156.xml"/><Relationship Id="rId6" Type="http://schemas.openxmlformats.org/officeDocument/2006/relationships/tags" Target="../tags/tag157.xml"/><Relationship Id="rId7" Type="http://schemas.openxmlformats.org/officeDocument/2006/relationships/tags" Target="../tags/tag158.xml"/><Relationship Id="rId8" Type="http://schemas.openxmlformats.org/officeDocument/2006/relationships/tags" Target="../tags/tag159.xml"/><Relationship Id="rId9" Type="http://schemas.openxmlformats.org/officeDocument/2006/relationships/tags" Target="../tags/tag160.xml"/><Relationship Id="rId10" Type="http://schemas.openxmlformats.org/officeDocument/2006/relationships/tags" Target="../tags/tag16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20" Type="http://schemas.openxmlformats.org/officeDocument/2006/relationships/tags" Target="../tags/tag188.xml"/><Relationship Id="rId21" Type="http://schemas.openxmlformats.org/officeDocument/2006/relationships/tags" Target="../tags/tag189.xml"/><Relationship Id="rId22" Type="http://schemas.openxmlformats.org/officeDocument/2006/relationships/tags" Target="../tags/tag190.xml"/><Relationship Id="rId23" Type="http://schemas.openxmlformats.org/officeDocument/2006/relationships/tags" Target="../tags/tag191.xml"/><Relationship Id="rId24" Type="http://schemas.openxmlformats.org/officeDocument/2006/relationships/tags" Target="../tags/tag192.xml"/><Relationship Id="rId25" Type="http://schemas.openxmlformats.org/officeDocument/2006/relationships/tags" Target="../tags/tag193.xml"/><Relationship Id="rId26" Type="http://schemas.openxmlformats.org/officeDocument/2006/relationships/tags" Target="../tags/tag194.xml"/><Relationship Id="rId27" Type="http://schemas.openxmlformats.org/officeDocument/2006/relationships/tags" Target="../tags/tag195.xml"/><Relationship Id="rId28" Type="http://schemas.openxmlformats.org/officeDocument/2006/relationships/tags" Target="../tags/tag196.xml"/><Relationship Id="rId29" Type="http://schemas.openxmlformats.org/officeDocument/2006/relationships/tags" Target="../tags/tag197.xml"/><Relationship Id="rId1" Type="http://schemas.openxmlformats.org/officeDocument/2006/relationships/tags" Target="../tags/tag169.xml"/><Relationship Id="rId2" Type="http://schemas.openxmlformats.org/officeDocument/2006/relationships/tags" Target="../tags/tag170.xml"/><Relationship Id="rId3" Type="http://schemas.openxmlformats.org/officeDocument/2006/relationships/tags" Target="../tags/tag171.xml"/><Relationship Id="rId4" Type="http://schemas.openxmlformats.org/officeDocument/2006/relationships/tags" Target="../tags/tag172.xml"/><Relationship Id="rId5" Type="http://schemas.openxmlformats.org/officeDocument/2006/relationships/tags" Target="../tags/tag173.xml"/><Relationship Id="rId30" Type="http://schemas.openxmlformats.org/officeDocument/2006/relationships/tags" Target="../tags/tag198.xml"/><Relationship Id="rId31" Type="http://schemas.openxmlformats.org/officeDocument/2006/relationships/tags" Target="../tags/tag199.xml"/><Relationship Id="rId32" Type="http://schemas.openxmlformats.org/officeDocument/2006/relationships/tags" Target="../tags/tag200.xml"/><Relationship Id="rId9" Type="http://schemas.openxmlformats.org/officeDocument/2006/relationships/tags" Target="../tags/tag177.xml"/><Relationship Id="rId6" Type="http://schemas.openxmlformats.org/officeDocument/2006/relationships/tags" Target="../tags/tag174.xml"/><Relationship Id="rId7" Type="http://schemas.openxmlformats.org/officeDocument/2006/relationships/tags" Target="../tags/tag175.xml"/><Relationship Id="rId8" Type="http://schemas.openxmlformats.org/officeDocument/2006/relationships/tags" Target="../tags/tag176.xml"/><Relationship Id="rId33" Type="http://schemas.openxmlformats.org/officeDocument/2006/relationships/tags" Target="../tags/tag201.xml"/><Relationship Id="rId34" Type="http://schemas.openxmlformats.org/officeDocument/2006/relationships/tags" Target="../tags/tag202.xml"/><Relationship Id="rId35" Type="http://schemas.openxmlformats.org/officeDocument/2006/relationships/tags" Target="../tags/tag203.xml"/><Relationship Id="rId36" Type="http://schemas.openxmlformats.org/officeDocument/2006/relationships/tags" Target="../tags/tag204.xml"/><Relationship Id="rId10" Type="http://schemas.openxmlformats.org/officeDocument/2006/relationships/tags" Target="../tags/tag178.xml"/><Relationship Id="rId11" Type="http://schemas.openxmlformats.org/officeDocument/2006/relationships/tags" Target="../tags/tag179.xml"/><Relationship Id="rId12" Type="http://schemas.openxmlformats.org/officeDocument/2006/relationships/tags" Target="../tags/tag180.xml"/><Relationship Id="rId13" Type="http://schemas.openxmlformats.org/officeDocument/2006/relationships/tags" Target="../tags/tag181.xml"/><Relationship Id="rId14" Type="http://schemas.openxmlformats.org/officeDocument/2006/relationships/tags" Target="../tags/tag182.xml"/><Relationship Id="rId15" Type="http://schemas.openxmlformats.org/officeDocument/2006/relationships/tags" Target="../tags/tag183.xml"/><Relationship Id="rId16" Type="http://schemas.openxmlformats.org/officeDocument/2006/relationships/tags" Target="../tags/tag184.xml"/><Relationship Id="rId17" Type="http://schemas.openxmlformats.org/officeDocument/2006/relationships/tags" Target="../tags/tag185.xml"/><Relationship Id="rId18" Type="http://schemas.openxmlformats.org/officeDocument/2006/relationships/tags" Target="../tags/tag186.xml"/><Relationship Id="rId19" Type="http://schemas.openxmlformats.org/officeDocument/2006/relationships/tags" Target="../tags/tag187.xml"/><Relationship Id="rId37" Type="http://schemas.openxmlformats.org/officeDocument/2006/relationships/tags" Target="../tags/tag205.xml"/><Relationship Id="rId38" Type="http://schemas.openxmlformats.org/officeDocument/2006/relationships/tags" Target="../tags/tag206.xml"/><Relationship Id="rId39" Type="http://schemas.openxmlformats.org/officeDocument/2006/relationships/tags" Target="../tags/tag207.xml"/><Relationship Id="rId40" Type="http://schemas.openxmlformats.org/officeDocument/2006/relationships/tags" Target="../tags/tag208.xml"/><Relationship Id="rId41" Type="http://schemas.openxmlformats.org/officeDocument/2006/relationships/tags" Target="../tags/tag209.xml"/><Relationship Id="rId42" Type="http://schemas.openxmlformats.org/officeDocument/2006/relationships/tags" Target="../tags/tag210.xml"/><Relationship Id="rId43" Type="http://schemas.openxmlformats.org/officeDocument/2006/relationships/tags" Target="../tags/tag211.xml"/><Relationship Id="rId44" Type="http://schemas.openxmlformats.org/officeDocument/2006/relationships/slideLayout" Target="../slideLayouts/slideLayout2.xml"/><Relationship Id="rId45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6002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6: Priority Queues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</a:p>
          <a:p>
            <a:r>
              <a:rPr lang="en-US" sz="2400" dirty="0" smtClean="0"/>
              <a:t>Fall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More on possibilities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i="1" dirty="0" smtClean="0"/>
              <a:t>If</a:t>
            </a:r>
            <a:r>
              <a:rPr lang="en-US" dirty="0" smtClean="0"/>
              <a:t> priorities are random, binary search tree will likely do better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on </a:t>
            </a:r>
            <a:r>
              <a:rPr lang="en-US" i="1" dirty="0" smtClean="0"/>
              <a:t>average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One more idea: if priorities are 0, 1, …, </a:t>
            </a:r>
            <a:r>
              <a:rPr lang="en-US" i="1" dirty="0"/>
              <a:t>k</a:t>
            </a:r>
            <a:r>
              <a:rPr lang="en-US" dirty="0"/>
              <a:t> can use array of  lists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: add to front of list at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[priority]</a:t>
            </a:r>
            <a:r>
              <a:rPr lang="en-US" dirty="0"/>
              <a:t>, </a:t>
            </a:r>
            <a:r>
              <a:rPr lang="en-US" i="1" dirty="0"/>
              <a:t>O</a:t>
            </a:r>
            <a:r>
              <a:rPr lang="en-US" dirty="0"/>
              <a:t>(1)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: remove from lowest non-empty list </a:t>
            </a:r>
            <a:r>
              <a:rPr lang="en-US" i="1" dirty="0"/>
              <a:t>O(k)</a:t>
            </a:r>
          </a:p>
          <a:p>
            <a:endParaRPr lang="en-US" sz="1000" dirty="0" smtClean="0"/>
          </a:p>
          <a:p>
            <a:r>
              <a:rPr lang="en-US" dirty="0" smtClean="0"/>
              <a:t>We are about to see a data structure called a “binary heap”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</a:t>
            </a:r>
            <a:r>
              <a:rPr lang="en-US" i="1" dirty="0" smtClean="0"/>
              <a:t>worst-case</a:t>
            </a:r>
          </a:p>
          <a:p>
            <a:pPr lvl="2"/>
            <a:r>
              <a:rPr lang="en-US" dirty="0" smtClean="0"/>
              <a:t>Possible because we don’t support unneeded operations; no need to maintain a full sort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</a:t>
            </a:r>
            <a:r>
              <a:rPr lang="en-US" dirty="0" smtClean="0"/>
              <a:t>items arrive in random order,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(1) on </a:t>
            </a:r>
            <a:r>
              <a:rPr lang="en-US" i="1" dirty="0" smtClean="0"/>
              <a:t>average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Our data structure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is: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/>
              <a:t>greater </a:t>
            </a:r>
            <a:r>
              <a:rPr lang="en-US" dirty="0"/>
              <a:t>than the priority of its </a:t>
            </a:r>
            <a:r>
              <a:rPr lang="en-US" dirty="0" smtClean="0"/>
              <a:t>parent</a:t>
            </a:r>
          </a:p>
          <a:p>
            <a:pPr lvl="1"/>
            <a:r>
              <a:rPr lang="en-US" b="1" i="1" dirty="0" smtClean="0">
                <a:solidFill>
                  <a:srgbClr val="CC0000"/>
                </a:solidFill>
              </a:rPr>
              <a:t>Not</a:t>
            </a:r>
            <a:r>
              <a:rPr lang="en-US" dirty="0" smtClean="0"/>
              <a:t> a binary search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Structure Property: Completeness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C0504D"/>
                </a:solidFill>
              </a:rPr>
              <a:t>Binary Heap</a:t>
            </a:r>
            <a:r>
              <a:rPr lang="en-US" dirty="0" smtClean="0"/>
              <a:t> is a </a:t>
            </a:r>
            <a:r>
              <a:rPr lang="en-US" b="1" dirty="0" smtClean="0">
                <a:solidFill>
                  <a:srgbClr val="C0504D"/>
                </a:solidFill>
              </a:rPr>
              <a:t>complete</a:t>
            </a:r>
            <a:r>
              <a:rPr lang="en-US" dirty="0" smtClean="0">
                <a:solidFill>
                  <a:srgbClr val="C0504D"/>
                </a:solidFill>
              </a:rPr>
              <a:t> </a:t>
            </a:r>
            <a:r>
              <a:rPr lang="en-US" dirty="0" smtClean="0"/>
              <a:t>binary tree:</a:t>
            </a:r>
          </a:p>
          <a:p>
            <a:pPr lvl="1"/>
            <a:r>
              <a:rPr lang="en-US" dirty="0" smtClean="0"/>
              <a:t>A binary tree with all levels full, with a possible exception being the bottom level, which is filled left to right</a:t>
            </a:r>
          </a:p>
          <a:p>
            <a:pPr marL="0" indent="0">
              <a:buNone/>
            </a:pPr>
            <a:r>
              <a:rPr lang="en-US" b="1" dirty="0" smtClean="0"/>
              <a:t>Examples: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38200" y="3886200"/>
            <a:ext cx="3556000" cy="1946275"/>
            <a:chOff x="4267200" y="2930525"/>
            <a:chExt cx="3556000" cy="1946275"/>
          </a:xfrm>
        </p:grpSpPr>
        <p:sp>
          <p:nvSpPr>
            <p:cNvPr id="8" name="Oval 13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9" name="Oval 14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10" name="Oval 15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11" name="Oval 16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80</a:t>
              </a:r>
            </a:p>
          </p:txBody>
        </p:sp>
        <p:sp>
          <p:nvSpPr>
            <p:cNvPr id="12" name="Oval 17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13" name="Oval 18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14" name="AutoShape 19"/>
            <p:cNvCxnSpPr>
              <a:cxnSpLocks noChangeShapeType="1"/>
              <a:stCxn id="13" idx="3"/>
              <a:endCxn id="12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20"/>
            <p:cNvCxnSpPr>
              <a:cxnSpLocks noChangeShapeType="1"/>
              <a:stCxn id="13" idx="5"/>
              <a:endCxn id="11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21"/>
            <p:cNvCxnSpPr>
              <a:cxnSpLocks noChangeShapeType="1"/>
              <a:stCxn id="11" idx="5"/>
              <a:endCxn id="8" idx="0"/>
            </p:cNvCxnSpPr>
            <p:nvPr>
              <p:custDataLst>
                <p:tags r:id="rId23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2"/>
            <p:cNvCxnSpPr>
              <a:cxnSpLocks noChangeShapeType="1"/>
              <a:stCxn id="12" idx="3"/>
              <a:endCxn id="10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3"/>
            <p:cNvCxnSpPr>
              <a:cxnSpLocks noChangeShapeType="1"/>
              <a:stCxn id="12" idx="5"/>
              <a:endCxn id="9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Oval 2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20" name="AutoShape 25"/>
            <p:cNvCxnSpPr>
              <a:cxnSpLocks noChangeShapeType="1"/>
              <a:stCxn id="10" idx="3"/>
              <a:endCxn id="19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6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22" name="AutoShape 27"/>
            <p:cNvCxnSpPr>
              <a:cxnSpLocks noChangeShapeType="1"/>
              <a:stCxn id="10" idx="5"/>
              <a:endCxn id="21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8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85</a:t>
              </a:r>
              <a:endParaRPr lang="en-US" sz="2000" dirty="0"/>
            </a:p>
          </p:txBody>
        </p:sp>
        <p:cxnSp>
          <p:nvCxnSpPr>
            <p:cNvPr id="24" name="AutoShape 29"/>
            <p:cNvCxnSpPr>
              <a:cxnSpLocks noChangeShapeType="1"/>
              <a:stCxn id="11" idx="3"/>
              <a:endCxn id="2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6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943600" y="49911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30</a:t>
            </a:r>
          </a:p>
        </p:txBody>
      </p:sp>
      <p:sp>
        <p:nvSpPr>
          <p:cNvPr id="27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467600" y="4419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29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959600" y="38481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30" name="AutoShape 9"/>
          <p:cNvCxnSpPr>
            <a:cxnSpLocks noChangeShapeType="1"/>
            <a:stCxn id="29" idx="3"/>
          </p:cNvCxnSpPr>
          <p:nvPr>
            <p:custDataLst>
              <p:tags r:id="rId4"/>
            </p:custDataLst>
          </p:nvPr>
        </p:nvCxnSpPr>
        <p:spPr bwMode="auto">
          <a:xfrm flipH="1">
            <a:off x="6604000" y="41116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10"/>
          <p:cNvCxnSpPr>
            <a:cxnSpLocks noChangeShapeType="1"/>
            <a:stCxn id="29" idx="5"/>
            <a:endCxn id="27" idx="0"/>
          </p:cNvCxnSpPr>
          <p:nvPr>
            <p:custDataLst>
              <p:tags r:id="rId5"/>
            </p:custDataLst>
          </p:nvPr>
        </p:nvCxnSpPr>
        <p:spPr bwMode="auto">
          <a:xfrm>
            <a:off x="7392988" y="41116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2" name="AutoShape 11"/>
          <p:cNvCxnSpPr>
            <a:cxnSpLocks noChangeShapeType="1"/>
            <a:endCxn id="26" idx="0"/>
          </p:cNvCxnSpPr>
          <p:nvPr>
            <p:custDataLst>
              <p:tags r:id="rId6"/>
            </p:custDataLst>
          </p:nvPr>
        </p:nvCxnSpPr>
        <p:spPr bwMode="auto">
          <a:xfrm flipH="1">
            <a:off x="6197600" y="46831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2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6783388" y="46831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Text 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320040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i</a:t>
            </a:r>
            <a:r>
              <a:rPr lang="en-US" sz="2000" dirty="0" smtClean="0">
                <a:latin typeface="+mn-lt"/>
              </a:rPr>
              <a:t>ncomplete</a:t>
            </a:r>
            <a:endParaRPr lang="en-US" sz="2000" dirty="0">
              <a:latin typeface="+mn-lt"/>
            </a:endParaRPr>
          </a:p>
        </p:txBody>
      </p:sp>
      <p:sp>
        <p:nvSpPr>
          <p:cNvPr id="38" name="Oval 5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5029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</a:t>
            </a:r>
            <a:endParaRPr lang="en-US" sz="2000" dirty="0"/>
          </a:p>
        </p:txBody>
      </p:sp>
      <p:sp>
        <p:nvSpPr>
          <p:cNvPr id="39" name="Oval 5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324600" y="4419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40" name="AutoShape 12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>
            <a:off x="7924800" y="47244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" name="Oval 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8077200" y="5029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400</a:t>
            </a:r>
            <a:endParaRPr lang="en-US" sz="2000" dirty="0"/>
          </a:p>
        </p:txBody>
      </p:sp>
      <p:sp>
        <p:nvSpPr>
          <p:cNvPr id="42" name="Text Box 3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09800" y="320040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n-lt"/>
              </a:rPr>
              <a:t>complete</a:t>
            </a:r>
            <a:endParaRPr lang="en-US" sz="2000" dirty="0">
              <a:latin typeface="+mn-lt"/>
            </a:endParaRPr>
          </a:p>
        </p:txBody>
      </p:sp>
      <p:sp>
        <p:nvSpPr>
          <p:cNvPr id="43" name="Text 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71800" y="5848290"/>
            <a:ext cx="388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n-lt"/>
              </a:rPr>
              <a:t>are these trees </a:t>
            </a:r>
            <a:r>
              <a:rPr lang="en-US" sz="2000" i="1" dirty="0" smtClean="0">
                <a:latin typeface="+mn-lt"/>
              </a:rPr>
              <a:t>complete</a:t>
            </a:r>
            <a:r>
              <a:rPr lang="en-US" sz="2000" dirty="0" smtClean="0">
                <a:latin typeface="+mn-lt"/>
              </a:rPr>
              <a:t>?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62866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4" grpId="0"/>
      <p:bldP spid="38" grpId="0" animBg="1"/>
      <p:bldP spid="39" grpId="0" animBg="1"/>
      <p:bldP spid="41" grpId="0" animBg="1"/>
      <p:bldP spid="42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Heap Order Property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priority of every (non-root) node is greater than (or equal to) that of it’s parent.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Examples: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4224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8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946400" y="43815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9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3810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10" name="AutoShape 9"/>
          <p:cNvCxnSpPr>
            <a:cxnSpLocks noChangeShapeType="1"/>
            <a:stCxn id="9" idx="3"/>
          </p:cNvCxnSpPr>
          <p:nvPr>
            <p:custDataLst>
              <p:tags r:id="rId4"/>
            </p:custDataLst>
          </p:nvPr>
        </p:nvCxnSpPr>
        <p:spPr bwMode="auto">
          <a:xfrm flipH="1">
            <a:off x="2082800" y="40735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0"/>
          <p:cNvCxnSpPr>
            <a:cxnSpLocks noChangeShapeType="1"/>
            <a:stCxn id="9" idx="5"/>
            <a:endCxn id="8" idx="0"/>
          </p:cNvCxnSpPr>
          <p:nvPr>
            <p:custDataLst>
              <p:tags r:id="rId5"/>
            </p:custDataLst>
          </p:nvPr>
        </p:nvCxnSpPr>
        <p:spPr bwMode="auto">
          <a:xfrm>
            <a:off x="2871788" y="40735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1"/>
          <p:cNvCxnSpPr>
            <a:cxnSpLocks noChangeShapeType="1"/>
            <a:endCxn id="7" idx="0"/>
          </p:cNvCxnSpPr>
          <p:nvPr>
            <p:custDataLst>
              <p:tags r:id="rId6"/>
            </p:custDataLst>
          </p:nvPr>
        </p:nvCxnSpPr>
        <p:spPr bwMode="auto">
          <a:xfrm flipH="1">
            <a:off x="1676400" y="46450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2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2185988" y="46450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Oval 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098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</a:t>
            </a:r>
            <a:endParaRPr lang="en-US" sz="2000" dirty="0"/>
          </a:p>
        </p:txBody>
      </p:sp>
      <p:sp>
        <p:nvSpPr>
          <p:cNvPr id="15" name="Oval 5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803400" y="43815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16" name="AutoShape 12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3352800" y="46482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378200" y="4972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400</a:t>
            </a:r>
            <a:endParaRPr lang="en-US" sz="2000" dirty="0"/>
          </a:p>
        </p:txBody>
      </p:sp>
      <p:sp>
        <p:nvSpPr>
          <p:cNvPr id="18" name="Oval 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2324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</a:t>
            </a:r>
            <a:endParaRPr lang="en-US" sz="2000" dirty="0"/>
          </a:p>
        </p:txBody>
      </p:sp>
      <p:sp>
        <p:nvSpPr>
          <p:cNvPr id="19" name="Oval 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756400" y="43815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33</a:t>
            </a:r>
            <a:endParaRPr lang="en-US" sz="2000" dirty="0"/>
          </a:p>
        </p:txBody>
      </p:sp>
      <p:sp>
        <p:nvSpPr>
          <p:cNvPr id="20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248400" y="3810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21" name="AutoShape 9"/>
          <p:cNvCxnSpPr>
            <a:cxnSpLocks noChangeShapeType="1"/>
            <a:stCxn id="20" idx="3"/>
          </p:cNvCxnSpPr>
          <p:nvPr>
            <p:custDataLst>
              <p:tags r:id="rId15"/>
            </p:custDataLst>
          </p:nvPr>
        </p:nvCxnSpPr>
        <p:spPr bwMode="auto">
          <a:xfrm flipH="1">
            <a:off x="5892800" y="40735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0"/>
          <p:cNvCxnSpPr>
            <a:cxnSpLocks noChangeShapeType="1"/>
            <a:stCxn id="20" idx="5"/>
            <a:endCxn id="19" idx="0"/>
          </p:cNvCxnSpPr>
          <p:nvPr>
            <p:custDataLst>
              <p:tags r:id="rId16"/>
            </p:custDataLst>
          </p:nvPr>
        </p:nvCxnSpPr>
        <p:spPr bwMode="auto">
          <a:xfrm>
            <a:off x="6681788" y="40735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11"/>
          <p:cNvCxnSpPr>
            <a:cxnSpLocks noChangeShapeType="1"/>
            <a:endCxn id="18" idx="0"/>
          </p:cNvCxnSpPr>
          <p:nvPr>
            <p:custDataLst>
              <p:tags r:id="rId17"/>
            </p:custDataLst>
          </p:nvPr>
        </p:nvCxnSpPr>
        <p:spPr bwMode="auto">
          <a:xfrm flipH="1">
            <a:off x="5486400" y="46450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12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5943600" y="46450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Oval 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0198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26" name="Oval 5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5613400" y="43815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27" name="AutoShape 12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7162800" y="46482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8" name="Oval 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2644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</a:t>
            </a:r>
            <a:r>
              <a:rPr lang="en-US" sz="2000" dirty="0" smtClean="0"/>
              <a:t>00</a:t>
            </a:r>
            <a:endParaRPr lang="en-US" sz="2000" dirty="0"/>
          </a:p>
        </p:txBody>
      </p:sp>
      <p:sp>
        <p:nvSpPr>
          <p:cNvPr id="29" name="Oval 5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5786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</a:t>
            </a:r>
            <a:endParaRPr lang="en-US" sz="2000" dirty="0"/>
          </a:p>
        </p:txBody>
      </p:sp>
      <p:cxnSp>
        <p:nvCxnSpPr>
          <p:cNvPr id="30" name="AutoShape 11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6783387" y="4648200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95600" y="5848290"/>
            <a:ext cx="3429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w</a:t>
            </a:r>
            <a:r>
              <a:rPr lang="en-US" sz="2000" dirty="0" smtClean="0">
                <a:latin typeface="+mn-lt"/>
              </a:rPr>
              <a:t>hich of these are </a:t>
            </a:r>
            <a:r>
              <a:rPr lang="en-US" sz="2000" i="1" dirty="0" smtClean="0">
                <a:latin typeface="+mn-lt"/>
              </a:rPr>
              <a:t>heaps</a:t>
            </a:r>
            <a:r>
              <a:rPr lang="en-US" sz="2000" dirty="0" smtClean="0">
                <a:latin typeface="+mn-lt"/>
              </a:rPr>
              <a:t>?</a:t>
            </a:r>
            <a:endParaRPr lang="en-US" sz="2000" dirty="0">
              <a:latin typeface="+mn-lt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336800" y="335280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n-lt"/>
              </a:rPr>
              <a:t>heap</a:t>
            </a:r>
            <a:endParaRPr lang="en-US" sz="2000" dirty="0">
              <a:latin typeface="+mn-lt"/>
            </a:endParaRPr>
          </a:p>
        </p:txBody>
      </p:sp>
      <p:sp>
        <p:nvSpPr>
          <p:cNvPr id="33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791200" y="335280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n</a:t>
            </a:r>
            <a:r>
              <a:rPr lang="en-US" sz="2000" dirty="0" smtClean="0">
                <a:latin typeface="+mn-lt"/>
              </a:rPr>
              <a:t>ot a hea</a:t>
            </a:r>
            <a:r>
              <a:rPr lang="en-US" sz="2000" dirty="0">
                <a:latin typeface="+mn-lt"/>
              </a:rPr>
              <a:t>p</a:t>
            </a:r>
            <a:endParaRPr lang="en-US" sz="2000" dirty="0">
              <a:latin typeface="+mn-lt"/>
            </a:endParaRPr>
          </a:p>
        </p:txBody>
      </p:sp>
      <p:sp>
        <p:nvSpPr>
          <p:cNvPr id="34" name="Oval 4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6019800" y="49530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30844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8" grpId="0" animBg="1"/>
      <p:bldP spid="29" grpId="0" animBg="1"/>
      <p:bldP spid="31" grpId="0"/>
      <p:bldP spid="32" grpId="0"/>
      <p:bldP spid="33" grpId="0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Our data structure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is: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/>
              <a:t>greater </a:t>
            </a:r>
            <a:r>
              <a:rPr lang="en-US" dirty="0"/>
              <a:t>than </a:t>
            </a:r>
            <a:r>
              <a:rPr lang="en-US" dirty="0" smtClean="0"/>
              <a:t>(or equal to) the </a:t>
            </a:r>
            <a:r>
              <a:rPr lang="en-US" dirty="0"/>
              <a:t>priority of its </a:t>
            </a:r>
            <a:r>
              <a:rPr lang="en-US" dirty="0" smtClean="0"/>
              <a:t>parent</a:t>
            </a:r>
          </a:p>
          <a:p>
            <a:pPr lvl="1"/>
            <a:r>
              <a:rPr lang="en-US" b="1" i="1" dirty="0" smtClean="0">
                <a:solidFill>
                  <a:srgbClr val="CC0000"/>
                </a:solidFill>
              </a:rPr>
              <a:t>Not</a:t>
            </a:r>
            <a:r>
              <a:rPr lang="en-US" dirty="0" smtClean="0"/>
              <a:t> a binary search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260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Our data structure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is: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/>
              <a:t>greater </a:t>
            </a:r>
            <a:r>
              <a:rPr lang="en-US" dirty="0"/>
              <a:t>than </a:t>
            </a:r>
            <a:r>
              <a:rPr lang="en-US" dirty="0" smtClean="0"/>
              <a:t>(or equal to) the </a:t>
            </a:r>
            <a:r>
              <a:rPr lang="en-US" dirty="0"/>
              <a:t>priority of its </a:t>
            </a:r>
            <a:r>
              <a:rPr lang="en-US" dirty="0" smtClean="0"/>
              <a:t>parent</a:t>
            </a:r>
          </a:p>
          <a:p>
            <a:pPr lvl="1"/>
            <a:r>
              <a:rPr lang="en-US" b="1" i="1" dirty="0" smtClean="0">
                <a:solidFill>
                  <a:srgbClr val="CC0000"/>
                </a:solidFill>
              </a:rPr>
              <a:t>Not</a:t>
            </a:r>
            <a:r>
              <a:rPr lang="en-US" dirty="0" smtClean="0"/>
              <a:t> a binary search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30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3208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</p:cNvCxnSpPr>
          <p:nvPr>
            <p:custDataLst>
              <p:tags r:id="rId4"/>
            </p:custDataLst>
          </p:nvPr>
        </p:nvCxnSpPr>
        <p:spPr bwMode="auto">
          <a:xfrm flipH="1">
            <a:off x="9652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>
            <a:off x="17541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1"/>
          <p:cNvCxnSpPr>
            <a:cxnSpLocks noChangeShapeType="1"/>
            <a:endCxn id="8" idx="0"/>
          </p:cNvCxnSpPr>
          <p:nvPr>
            <p:custDataLst>
              <p:tags r:id="rId6"/>
            </p:custDataLst>
          </p:nvPr>
        </p:nvCxnSpPr>
        <p:spPr bwMode="auto">
          <a:xfrm flipH="1">
            <a:off x="5588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1144588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5511800" y="3276600"/>
            <a:ext cx="3556000" cy="1946275"/>
            <a:chOff x="4267200" y="2930525"/>
            <a:chExt cx="3556000" cy="1946275"/>
          </a:xfrm>
        </p:grpSpPr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22" name="AutoShape 19"/>
            <p:cNvCxnSpPr>
              <a:cxnSpLocks noChangeShapeType="1"/>
              <a:stCxn id="21" idx="3"/>
              <a:endCxn id="20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1" idx="5"/>
              <a:endCxn id="19" idx="0"/>
            </p:cNvCxnSpPr>
            <p:nvPr>
              <p:custDataLst>
                <p:tags r:id="rId32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9" idx="5"/>
              <a:endCxn id="16" idx="0"/>
            </p:cNvCxnSpPr>
            <p:nvPr>
              <p:custDataLst>
                <p:tags r:id="rId33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20" idx="3"/>
              <a:endCxn id="18" idx="0"/>
            </p:cNvCxnSpPr>
            <p:nvPr>
              <p:custDataLst>
                <p:tags r:id="rId34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20" idx="5"/>
              <a:endCxn id="17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28" name="AutoShape 25"/>
            <p:cNvCxnSpPr>
              <a:cxnSpLocks noChangeShapeType="1"/>
              <a:stCxn id="18" idx="3"/>
              <a:endCxn id="27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30" name="AutoShape 27"/>
            <p:cNvCxnSpPr>
              <a:cxnSpLocks noChangeShapeType="1"/>
              <a:stCxn id="18" idx="5"/>
              <a:endCxn id="29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Oval 28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85</a:t>
              </a:r>
            </a:p>
          </p:txBody>
        </p:sp>
        <p:cxnSp>
          <p:nvCxnSpPr>
            <p:cNvPr id="32" name="AutoShape 29"/>
            <p:cNvCxnSpPr>
              <a:cxnSpLocks noChangeShapeType="1"/>
              <a:stCxn id="19" idx="3"/>
              <a:endCxn id="31" idx="0"/>
            </p:cNvCxnSpPr>
            <p:nvPr>
              <p:custDataLst>
                <p:tags r:id="rId41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1" name="Oval 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14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450</a:t>
            </a:r>
            <a:endParaRPr lang="en-US" sz="2000" dirty="0"/>
          </a:p>
        </p:txBody>
      </p:sp>
      <p:sp>
        <p:nvSpPr>
          <p:cNvPr id="52" name="Oval 6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38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35306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54" name="AutoShape 9"/>
          <p:cNvCxnSpPr>
            <a:cxnSpLocks noChangeShapeType="1"/>
            <a:stCxn id="53" idx="3"/>
          </p:cNvCxnSpPr>
          <p:nvPr>
            <p:custDataLst>
              <p:tags r:id="rId11"/>
            </p:custDataLst>
          </p:nvPr>
        </p:nvCxnSpPr>
        <p:spPr bwMode="auto">
          <a:xfrm flipH="1">
            <a:off x="31750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0"/>
          <p:cNvCxnSpPr>
            <a:cxnSpLocks noChangeShapeType="1"/>
            <a:stCxn id="53" idx="5"/>
            <a:endCxn id="52" idx="0"/>
          </p:cNvCxnSpPr>
          <p:nvPr>
            <p:custDataLst>
              <p:tags r:id="rId12"/>
            </p:custDataLst>
          </p:nvPr>
        </p:nvCxnSpPr>
        <p:spPr bwMode="auto">
          <a:xfrm>
            <a:off x="39639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1"/>
          <p:cNvCxnSpPr>
            <a:cxnSpLocks noChangeShapeType="1"/>
            <a:endCxn id="51" idx="0"/>
          </p:cNvCxnSpPr>
          <p:nvPr>
            <p:custDataLst>
              <p:tags r:id="rId13"/>
            </p:custDataLst>
          </p:nvPr>
        </p:nvCxnSpPr>
        <p:spPr bwMode="auto">
          <a:xfrm flipH="1">
            <a:off x="27686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7" name="AutoShape 12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>
            <a:off x="3225800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3020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75</a:t>
            </a:r>
            <a:endParaRPr lang="en-US" sz="2000" dirty="0"/>
          </a:p>
        </p:txBody>
      </p:sp>
      <p:sp>
        <p:nvSpPr>
          <p:cNvPr id="59" name="Oval 5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895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50</a:t>
            </a:r>
            <a:endParaRPr lang="en-US" sz="2000" dirty="0"/>
          </a:p>
        </p:txBody>
      </p:sp>
      <p:cxnSp>
        <p:nvCxnSpPr>
          <p:cNvPr id="60" name="AutoShape 12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4445000" y="43434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Oval 5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546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62" name="Oval 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8608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6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63" name="AutoShape 11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 flipH="1">
            <a:off x="4065587" y="4343400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12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826000" y="49530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902200" y="5257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65" name="Oval 6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60400" y="4057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69" name="Oval 6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12192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86931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Our data structure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is: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/>
              <a:t>greater </a:t>
            </a:r>
            <a:r>
              <a:rPr lang="en-US" dirty="0"/>
              <a:t>than </a:t>
            </a:r>
            <a:r>
              <a:rPr lang="en-US" dirty="0" smtClean="0"/>
              <a:t>(or equal to) the </a:t>
            </a:r>
            <a:r>
              <a:rPr lang="en-US" dirty="0"/>
              <a:t>priority of its </a:t>
            </a:r>
            <a:r>
              <a:rPr lang="en-US" dirty="0" smtClean="0"/>
              <a:t>parent</a:t>
            </a:r>
          </a:p>
          <a:p>
            <a:pPr lvl="1"/>
            <a:r>
              <a:rPr lang="en-US" b="1" i="1" dirty="0" smtClean="0">
                <a:solidFill>
                  <a:srgbClr val="CC0000"/>
                </a:solidFill>
              </a:rPr>
              <a:t>Not</a:t>
            </a:r>
            <a:r>
              <a:rPr lang="en-US" dirty="0" smtClean="0"/>
              <a:t> a binary search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168400" y="46482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15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540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30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780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60400" y="40767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20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2700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9144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>
            <a:off x="17033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1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5080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1093788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5511800" y="3276600"/>
            <a:ext cx="3556000" cy="1946275"/>
            <a:chOff x="4267200" y="2930525"/>
            <a:chExt cx="3556000" cy="1946275"/>
          </a:xfrm>
        </p:grpSpPr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22" name="AutoShape 19"/>
            <p:cNvCxnSpPr>
              <a:cxnSpLocks noChangeShapeType="1"/>
              <a:stCxn id="21" idx="3"/>
              <a:endCxn id="20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1" idx="5"/>
              <a:endCxn id="19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9" idx="5"/>
              <a:endCxn id="16" idx="0"/>
            </p:cNvCxnSpPr>
            <p:nvPr>
              <p:custDataLst>
                <p:tags r:id="rId37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20" idx="3"/>
              <a:endCxn id="18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20" idx="5"/>
              <a:endCxn id="17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28" name="AutoShape 25"/>
            <p:cNvCxnSpPr>
              <a:cxnSpLocks noChangeShapeType="1"/>
              <a:stCxn id="18" idx="3"/>
              <a:endCxn id="27" idx="0"/>
            </p:cNvCxnSpPr>
            <p:nvPr>
              <p:custDataLst>
                <p:tags r:id="rId41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30" name="AutoShape 27"/>
            <p:cNvCxnSpPr>
              <a:cxnSpLocks noChangeShapeType="1"/>
              <a:stCxn id="18" idx="5"/>
              <a:endCxn id="29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Oval 28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85</a:t>
              </a:r>
            </a:p>
          </p:txBody>
        </p:sp>
        <p:cxnSp>
          <p:nvCxnSpPr>
            <p:cNvPr id="32" name="AutoShape 29"/>
            <p:cNvCxnSpPr>
              <a:cxnSpLocks noChangeShapeType="1"/>
              <a:stCxn id="19" idx="3"/>
              <a:endCxn id="31" idx="0"/>
            </p:cNvCxnSpPr>
            <p:nvPr>
              <p:custDataLst>
                <p:tags r:id="rId45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3" name="Text 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-25400" y="320040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not a heap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96000" y="3314700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n-lt"/>
              </a:rPr>
              <a:t>a </a:t>
            </a:r>
            <a:r>
              <a:rPr lang="en-US" sz="2000" dirty="0">
                <a:latin typeface="+mn-lt"/>
              </a:rPr>
              <a:t>heap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685800" y="5105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Where is the </a:t>
            </a:r>
            <a:r>
              <a:rPr lang="en-US" sz="2000" b="0" kern="0" dirty="0" smtClean="0">
                <a:solidFill>
                  <a:srgbClr val="C0504D"/>
                </a:solidFill>
                <a:latin typeface="+mn-lt"/>
              </a:rPr>
              <a:t>highest-priority item</a:t>
            </a:r>
            <a:r>
              <a:rPr lang="en-US" sz="2000" b="0" kern="0" dirty="0" smtClean="0">
                <a:latin typeface="+mn-lt"/>
              </a:rPr>
              <a:t>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height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heap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items?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Oval 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450</a:t>
            </a:r>
            <a:endParaRPr lang="en-US" sz="2000" dirty="0"/>
          </a:p>
        </p:txBody>
      </p:sp>
      <p:sp>
        <p:nvSpPr>
          <p:cNvPr id="52" name="Oval 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4038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5306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54" name="AutoShape 9"/>
          <p:cNvCxnSpPr>
            <a:cxnSpLocks noChangeShapeType="1"/>
            <a:stCxn id="53" idx="3"/>
          </p:cNvCxnSpPr>
          <p:nvPr>
            <p:custDataLst>
              <p:tags r:id="rId15"/>
            </p:custDataLst>
          </p:nvPr>
        </p:nvCxnSpPr>
        <p:spPr bwMode="auto">
          <a:xfrm flipH="1">
            <a:off x="31750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0"/>
          <p:cNvCxnSpPr>
            <a:cxnSpLocks noChangeShapeType="1"/>
            <a:stCxn id="53" idx="5"/>
            <a:endCxn id="52" idx="0"/>
          </p:cNvCxnSpPr>
          <p:nvPr>
            <p:custDataLst>
              <p:tags r:id="rId16"/>
            </p:custDataLst>
          </p:nvPr>
        </p:nvCxnSpPr>
        <p:spPr bwMode="auto">
          <a:xfrm>
            <a:off x="39639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1"/>
          <p:cNvCxnSpPr>
            <a:cxnSpLocks noChangeShapeType="1"/>
            <a:endCxn id="51" idx="0"/>
          </p:cNvCxnSpPr>
          <p:nvPr>
            <p:custDataLst>
              <p:tags r:id="rId17"/>
            </p:custDataLst>
          </p:nvPr>
        </p:nvCxnSpPr>
        <p:spPr bwMode="auto">
          <a:xfrm flipH="1">
            <a:off x="27686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7" name="AutoShape 12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3225800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3020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75</a:t>
            </a:r>
            <a:endParaRPr lang="en-US" sz="2000" dirty="0"/>
          </a:p>
        </p:txBody>
      </p:sp>
      <p:sp>
        <p:nvSpPr>
          <p:cNvPr id="59" name="Oval 5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2895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50</a:t>
            </a:r>
            <a:endParaRPr lang="en-US" sz="2000" dirty="0"/>
          </a:p>
        </p:txBody>
      </p:sp>
      <p:cxnSp>
        <p:nvCxnSpPr>
          <p:cNvPr id="60" name="AutoShape 12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445000" y="43434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Oval 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546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62" name="Oval 5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8608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6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63" name="AutoShape 11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4065587" y="4343400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8000" y="304800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n</a:t>
            </a:r>
            <a:r>
              <a:rPr lang="en-US" sz="2000" dirty="0" smtClean="0">
                <a:latin typeface="+mn-lt"/>
              </a:rPr>
              <a:t>ot a hea</a:t>
            </a:r>
            <a:r>
              <a:rPr lang="en-US" sz="2000" dirty="0">
                <a:latin typeface="+mn-lt"/>
              </a:rPr>
              <a:t>p</a:t>
            </a:r>
            <a:endParaRPr lang="en-US" sz="2000" dirty="0">
              <a:latin typeface="+mn-lt"/>
            </a:endParaRPr>
          </a:p>
        </p:txBody>
      </p:sp>
      <p:cxnSp>
        <p:nvCxnSpPr>
          <p:cNvPr id="66" name="AutoShape 12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>
            <a:off x="4826000" y="49530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5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4902200" y="5257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68" name="Oval 4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902200" y="52578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39292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Operations: basic idea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8006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: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answer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Move right-most node in last row to root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down” to restore heap property</a:t>
            </a:r>
          </a:p>
          <a:p>
            <a:pPr marL="514350" indent="-4572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Put new node in next position on bottom row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up” to restore heap property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054600" y="1828800"/>
            <a:ext cx="3556000" cy="1946275"/>
            <a:chOff x="4267200" y="2930525"/>
            <a:chExt cx="3556000" cy="1946275"/>
          </a:xfrm>
        </p:grpSpPr>
        <p:sp>
          <p:nvSpPr>
            <p:cNvPr id="26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27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28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29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80</a:t>
              </a:r>
            </a:p>
          </p:txBody>
        </p:sp>
        <p:sp>
          <p:nvSpPr>
            <p:cNvPr id="30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31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32" name="AutoShape 19"/>
            <p:cNvCxnSpPr>
              <a:cxnSpLocks noChangeShapeType="1"/>
              <a:stCxn id="31" idx="3"/>
              <a:endCxn id="30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31" idx="5"/>
              <a:endCxn id="29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9" idx="5"/>
              <a:endCxn id="26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22"/>
            <p:cNvCxnSpPr>
              <a:cxnSpLocks noChangeShapeType="1"/>
              <a:stCxn id="30" idx="3"/>
              <a:endCxn id="28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30" idx="5"/>
              <a:endCxn id="2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38" name="AutoShape 25"/>
            <p:cNvCxnSpPr>
              <a:cxnSpLocks noChangeShapeType="1"/>
              <a:stCxn id="28" idx="3"/>
              <a:endCxn id="37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40" name="AutoShape 27"/>
            <p:cNvCxnSpPr>
              <a:cxnSpLocks noChangeShapeType="1"/>
              <a:stCxn id="28" idx="5"/>
              <a:endCxn id="3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85</a:t>
              </a:r>
              <a:endParaRPr lang="en-US" sz="2000" dirty="0"/>
            </a:p>
          </p:txBody>
        </p:sp>
        <p:cxnSp>
          <p:nvCxnSpPr>
            <p:cNvPr id="42" name="AutoShape 29"/>
            <p:cNvCxnSpPr>
              <a:cxnSpLocks noChangeShapeType="1"/>
              <a:stCxn id="29" idx="3"/>
              <a:endCxn id="41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3" name="Content Placeholder 1"/>
          <p:cNvSpPr txBox="1">
            <a:spLocks/>
          </p:cNvSpPr>
          <p:nvPr/>
        </p:nvSpPr>
        <p:spPr>
          <a:xfrm>
            <a:off x="5181600" y="4267200"/>
            <a:ext cx="3708400" cy="1524000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i="1" dirty="0" smtClean="0"/>
              <a:t>Overall strategy:</a:t>
            </a:r>
          </a:p>
          <a:p>
            <a:r>
              <a:rPr lang="en-US" b="0" i="1" dirty="0" smtClean="0"/>
              <a:t>Preserve structure property</a:t>
            </a:r>
          </a:p>
          <a:p>
            <a:r>
              <a:rPr lang="en-US" b="0" i="1" dirty="0" smtClean="0"/>
              <a:t>Break and restore heap property</a:t>
            </a:r>
            <a:endParaRPr lang="en-US" b="0" i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699C598-D809-4461-B38F-8A778A0F98E8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504D"/>
                </a:solidFill>
              </a:rPr>
              <a:t>DeleteMin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104451" name="Oval 3"/>
          <p:cNvSpPr>
            <a:spLocks noChangeArrowheads="1"/>
          </p:cNvSpPr>
          <p:nvPr/>
        </p:nvSpPr>
        <p:spPr bwMode="auto">
          <a:xfrm>
            <a:off x="7507287" y="3236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6208712" y="3236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78486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71628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6589712" y="37703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57912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6818312" y="4379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6400800" y="4379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5980112" y="4379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5562600" y="4379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4461" name="AutoShape 13"/>
          <p:cNvCxnSpPr>
            <a:cxnSpLocks noChangeShapeType="1"/>
            <a:stCxn id="104456" idx="3"/>
            <a:endCxn id="104460" idx="0"/>
          </p:cNvCxnSpPr>
          <p:nvPr/>
        </p:nvCxnSpPr>
        <p:spPr bwMode="auto">
          <a:xfrm flipH="1">
            <a:off x="5735637" y="4064000"/>
            <a:ext cx="1063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2" name="AutoShape 14"/>
          <p:cNvCxnSpPr>
            <a:cxnSpLocks noChangeShapeType="1"/>
            <a:stCxn id="104456" idx="5"/>
            <a:endCxn id="104459" idx="0"/>
          </p:cNvCxnSpPr>
          <p:nvPr/>
        </p:nvCxnSpPr>
        <p:spPr bwMode="auto">
          <a:xfrm>
            <a:off x="6084887" y="4064000"/>
            <a:ext cx="682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3" name="AutoShape 15"/>
          <p:cNvCxnSpPr>
            <a:cxnSpLocks noChangeShapeType="1"/>
            <a:stCxn id="104455" idx="3"/>
            <a:endCxn id="104458" idx="0"/>
          </p:cNvCxnSpPr>
          <p:nvPr/>
        </p:nvCxnSpPr>
        <p:spPr bwMode="auto">
          <a:xfrm flipH="1">
            <a:off x="6573837" y="40640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4" name="AutoShape 16"/>
          <p:cNvCxnSpPr>
            <a:cxnSpLocks noChangeShapeType="1"/>
            <a:stCxn id="104455" idx="5"/>
            <a:endCxn id="104457" idx="0"/>
          </p:cNvCxnSpPr>
          <p:nvPr/>
        </p:nvCxnSpPr>
        <p:spPr bwMode="auto">
          <a:xfrm>
            <a:off x="6883400" y="4064000"/>
            <a:ext cx="1079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5" name="AutoShape 17"/>
          <p:cNvCxnSpPr>
            <a:cxnSpLocks noChangeShapeType="1"/>
            <a:stCxn id="104452" idx="3"/>
            <a:endCxn id="104456" idx="0"/>
          </p:cNvCxnSpPr>
          <p:nvPr/>
        </p:nvCxnSpPr>
        <p:spPr bwMode="auto">
          <a:xfrm flipH="1">
            <a:off x="5964237" y="35306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6" name="AutoShape 18"/>
          <p:cNvCxnSpPr>
            <a:cxnSpLocks noChangeShapeType="1"/>
            <a:stCxn id="104452" idx="5"/>
            <a:endCxn id="104455" idx="0"/>
          </p:cNvCxnSpPr>
          <p:nvPr/>
        </p:nvCxnSpPr>
        <p:spPr bwMode="auto">
          <a:xfrm>
            <a:off x="6502400" y="35306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7" name="AutoShape 19"/>
          <p:cNvCxnSpPr>
            <a:cxnSpLocks noChangeShapeType="1"/>
            <a:stCxn id="104451" idx="3"/>
            <a:endCxn id="104454" idx="0"/>
          </p:cNvCxnSpPr>
          <p:nvPr/>
        </p:nvCxnSpPr>
        <p:spPr bwMode="auto">
          <a:xfrm flipH="1">
            <a:off x="7335837" y="35306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8" name="AutoShape 20"/>
          <p:cNvCxnSpPr>
            <a:cxnSpLocks noChangeShapeType="1"/>
            <a:stCxn id="104451" idx="5"/>
            <a:endCxn id="104453" idx="0"/>
          </p:cNvCxnSpPr>
          <p:nvPr/>
        </p:nvCxnSpPr>
        <p:spPr bwMode="auto">
          <a:xfrm>
            <a:off x="7800975" y="3530600"/>
            <a:ext cx="220662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9" name="AutoShape 21"/>
          <p:cNvCxnSpPr>
            <a:cxnSpLocks noChangeShapeType="1"/>
            <a:stCxn id="104472" idx="3"/>
            <a:endCxn id="104452" idx="0"/>
          </p:cNvCxnSpPr>
          <p:nvPr/>
        </p:nvCxnSpPr>
        <p:spPr bwMode="auto">
          <a:xfrm flipH="1">
            <a:off x="6381750" y="2940050"/>
            <a:ext cx="527050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70" name="AutoShape 22"/>
          <p:cNvCxnSpPr>
            <a:cxnSpLocks noChangeShapeType="1"/>
            <a:stCxn id="104472" idx="5"/>
            <a:endCxn id="104451" idx="0"/>
          </p:cNvCxnSpPr>
          <p:nvPr/>
        </p:nvCxnSpPr>
        <p:spPr bwMode="auto">
          <a:xfrm>
            <a:off x="7151687" y="2940050"/>
            <a:ext cx="528638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447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4343400" cy="19050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1. Delete </a:t>
            </a:r>
            <a:r>
              <a:rPr lang="en-US" dirty="0"/>
              <a:t>(and </a:t>
            </a:r>
            <a:r>
              <a:rPr lang="en-US" dirty="0" smtClean="0"/>
              <a:t>later return</a:t>
            </a:r>
            <a:r>
              <a:rPr lang="en-US" dirty="0"/>
              <a:t>) value at root node</a:t>
            </a:r>
          </a:p>
        </p:txBody>
      </p: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6858000" y="2627313"/>
            <a:ext cx="344487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30480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B0B4DB8-D656-4835-AC7E-8CF80E7E268E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2. Restore </a:t>
            </a:r>
            <a:r>
              <a:rPr lang="en-US" dirty="0">
                <a:solidFill>
                  <a:srgbClr val="C0504D"/>
                </a:solidFill>
              </a:rPr>
              <a:t>the Structure Property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4114800"/>
          </a:xfrm>
        </p:spPr>
        <p:txBody>
          <a:bodyPr/>
          <a:lstStyle/>
          <a:p>
            <a:r>
              <a:rPr lang="en-US" dirty="0"/>
              <a:t>We now have a </a:t>
            </a:r>
            <a:r>
              <a:rPr lang="en-US" dirty="0" smtClean="0"/>
              <a:t>“hole</a:t>
            </a:r>
            <a:r>
              <a:rPr lang="en-US" dirty="0"/>
              <a:t>” at the root</a:t>
            </a:r>
          </a:p>
          <a:p>
            <a:pPr lvl="1"/>
            <a:r>
              <a:rPr lang="en-US" dirty="0"/>
              <a:t>Need to fill the hole with another </a:t>
            </a:r>
            <a:r>
              <a:rPr lang="en-US" dirty="0" smtClean="0"/>
              <a:t>value</a:t>
            </a:r>
          </a:p>
          <a:p>
            <a:pPr lvl="1"/>
            <a:endParaRPr lang="en-US" dirty="0"/>
          </a:p>
          <a:p>
            <a:r>
              <a:rPr lang="en-US" dirty="0"/>
              <a:t>When we </a:t>
            </a:r>
            <a:r>
              <a:rPr lang="en-US" dirty="0" smtClean="0"/>
              <a:t>are </a:t>
            </a:r>
            <a:r>
              <a:rPr lang="en-US" dirty="0"/>
              <a:t>done, the tree will have one less node and must still be complete</a:t>
            </a:r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8305800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7007225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86471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79613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7388225" y="29718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481" name="Oval 9"/>
          <p:cNvSpPr>
            <a:spLocks noChangeArrowheads="1"/>
          </p:cNvSpPr>
          <p:nvPr/>
        </p:nvSpPr>
        <p:spPr bwMode="auto">
          <a:xfrm>
            <a:off x="65897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76168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483" name="Oval 11"/>
          <p:cNvSpPr>
            <a:spLocks noChangeArrowheads="1"/>
          </p:cNvSpPr>
          <p:nvPr/>
        </p:nvSpPr>
        <p:spPr bwMode="auto">
          <a:xfrm>
            <a:off x="71993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484" name="Oval 12"/>
          <p:cNvSpPr>
            <a:spLocks noChangeArrowheads="1"/>
          </p:cNvSpPr>
          <p:nvPr/>
        </p:nvSpPr>
        <p:spPr bwMode="auto">
          <a:xfrm>
            <a:off x="67786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63611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486" name="AutoShape 14"/>
          <p:cNvCxnSpPr>
            <a:cxnSpLocks noChangeShapeType="1"/>
            <a:stCxn id="105481" idx="3"/>
            <a:endCxn id="105485" idx="0"/>
          </p:cNvCxnSpPr>
          <p:nvPr/>
        </p:nvCxnSpPr>
        <p:spPr bwMode="auto">
          <a:xfrm flipH="1">
            <a:off x="6534150" y="32654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7" name="AutoShape 15"/>
          <p:cNvCxnSpPr>
            <a:cxnSpLocks noChangeShapeType="1"/>
            <a:stCxn id="105481" idx="5"/>
            <a:endCxn id="105484" idx="0"/>
          </p:cNvCxnSpPr>
          <p:nvPr/>
        </p:nvCxnSpPr>
        <p:spPr bwMode="auto">
          <a:xfrm>
            <a:off x="6883400" y="32654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8" name="AutoShape 16"/>
          <p:cNvCxnSpPr>
            <a:cxnSpLocks noChangeShapeType="1"/>
            <a:stCxn id="105480" idx="3"/>
            <a:endCxn id="105483" idx="0"/>
          </p:cNvCxnSpPr>
          <p:nvPr/>
        </p:nvCxnSpPr>
        <p:spPr bwMode="auto">
          <a:xfrm flipH="1">
            <a:off x="7372350" y="32654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9" name="AutoShape 17"/>
          <p:cNvCxnSpPr>
            <a:cxnSpLocks noChangeShapeType="1"/>
            <a:stCxn id="105480" idx="5"/>
            <a:endCxn id="105482" idx="0"/>
          </p:cNvCxnSpPr>
          <p:nvPr/>
        </p:nvCxnSpPr>
        <p:spPr bwMode="auto">
          <a:xfrm>
            <a:off x="7681913" y="3265488"/>
            <a:ext cx="1079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0" name="AutoShape 18"/>
          <p:cNvCxnSpPr>
            <a:cxnSpLocks noChangeShapeType="1"/>
            <a:stCxn id="105477" idx="3"/>
            <a:endCxn id="105481" idx="0"/>
          </p:cNvCxnSpPr>
          <p:nvPr/>
        </p:nvCxnSpPr>
        <p:spPr bwMode="auto">
          <a:xfrm flipH="1">
            <a:off x="6762750" y="27320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1" name="AutoShape 19"/>
          <p:cNvCxnSpPr>
            <a:cxnSpLocks noChangeShapeType="1"/>
            <a:stCxn id="105477" idx="5"/>
            <a:endCxn id="105480" idx="0"/>
          </p:cNvCxnSpPr>
          <p:nvPr/>
        </p:nvCxnSpPr>
        <p:spPr bwMode="auto">
          <a:xfrm>
            <a:off x="7300913" y="27320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2" name="AutoShape 20"/>
          <p:cNvCxnSpPr>
            <a:cxnSpLocks noChangeShapeType="1"/>
            <a:stCxn id="105476" idx="3"/>
            <a:endCxn id="105479" idx="0"/>
          </p:cNvCxnSpPr>
          <p:nvPr/>
        </p:nvCxnSpPr>
        <p:spPr bwMode="auto">
          <a:xfrm flipH="1">
            <a:off x="8134350" y="27320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3" name="AutoShape 21"/>
          <p:cNvCxnSpPr>
            <a:cxnSpLocks noChangeShapeType="1"/>
            <a:stCxn id="105476" idx="5"/>
            <a:endCxn id="105478" idx="0"/>
          </p:cNvCxnSpPr>
          <p:nvPr/>
        </p:nvCxnSpPr>
        <p:spPr bwMode="auto">
          <a:xfrm>
            <a:off x="8599488" y="27320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4" name="AutoShape 22"/>
          <p:cNvCxnSpPr>
            <a:cxnSpLocks noChangeShapeType="1"/>
            <a:stCxn id="105496" idx="3"/>
            <a:endCxn id="105477" idx="0"/>
          </p:cNvCxnSpPr>
          <p:nvPr/>
        </p:nvCxnSpPr>
        <p:spPr bwMode="auto">
          <a:xfrm flipH="1">
            <a:off x="7180263" y="2141538"/>
            <a:ext cx="527050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5" name="AutoShape 23"/>
          <p:cNvCxnSpPr>
            <a:cxnSpLocks noChangeShapeType="1"/>
            <a:stCxn id="105496" idx="5"/>
            <a:endCxn id="105476" idx="0"/>
          </p:cNvCxnSpPr>
          <p:nvPr/>
        </p:nvCxnSpPr>
        <p:spPr bwMode="auto">
          <a:xfrm>
            <a:off x="7950200" y="2141538"/>
            <a:ext cx="528638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496" name="Oval 24"/>
          <p:cNvSpPr>
            <a:spLocks noChangeArrowheads="1"/>
          </p:cNvSpPr>
          <p:nvPr/>
        </p:nvSpPr>
        <p:spPr bwMode="auto">
          <a:xfrm>
            <a:off x="7656513" y="1828800"/>
            <a:ext cx="344487" cy="3444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5497" name="Oval 25"/>
          <p:cNvSpPr>
            <a:spLocks noChangeArrowheads="1"/>
          </p:cNvSpPr>
          <p:nvPr/>
        </p:nvSpPr>
        <p:spPr bwMode="auto">
          <a:xfrm>
            <a:off x="8040688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98" name="Oval 26"/>
          <p:cNvSpPr>
            <a:spLocks noChangeArrowheads="1"/>
          </p:cNvSpPr>
          <p:nvPr/>
        </p:nvSpPr>
        <p:spPr bwMode="auto">
          <a:xfrm>
            <a:off x="6742113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99" name="Oval 27"/>
          <p:cNvSpPr>
            <a:spLocks noChangeArrowheads="1"/>
          </p:cNvSpPr>
          <p:nvPr/>
        </p:nvSpPr>
        <p:spPr bwMode="auto">
          <a:xfrm>
            <a:off x="83820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0" name="Oval 28"/>
          <p:cNvSpPr>
            <a:spLocks noChangeArrowheads="1"/>
          </p:cNvSpPr>
          <p:nvPr/>
        </p:nvSpPr>
        <p:spPr bwMode="auto">
          <a:xfrm>
            <a:off x="76962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501" name="Oval 29"/>
          <p:cNvSpPr>
            <a:spLocks noChangeArrowheads="1"/>
          </p:cNvSpPr>
          <p:nvPr/>
        </p:nvSpPr>
        <p:spPr bwMode="auto">
          <a:xfrm>
            <a:off x="7123113" y="5334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502" name="Oval 30"/>
          <p:cNvSpPr>
            <a:spLocks noChangeArrowheads="1"/>
          </p:cNvSpPr>
          <p:nvPr/>
        </p:nvSpPr>
        <p:spPr bwMode="auto">
          <a:xfrm>
            <a:off x="63246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503" name="Oval 31"/>
          <p:cNvSpPr>
            <a:spLocks noChangeArrowheads="1"/>
          </p:cNvSpPr>
          <p:nvPr/>
        </p:nvSpPr>
        <p:spPr bwMode="auto">
          <a:xfrm>
            <a:off x="7391400" y="5943600"/>
            <a:ext cx="344488" cy="34448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504" name="Oval 32"/>
          <p:cNvSpPr>
            <a:spLocks noChangeArrowheads="1"/>
          </p:cNvSpPr>
          <p:nvPr/>
        </p:nvSpPr>
        <p:spPr bwMode="auto">
          <a:xfrm>
            <a:off x="69342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505" name="Oval 33"/>
          <p:cNvSpPr>
            <a:spLocks noChangeArrowheads="1"/>
          </p:cNvSpPr>
          <p:nvPr/>
        </p:nvSpPr>
        <p:spPr bwMode="auto">
          <a:xfrm>
            <a:off x="6513513" y="5943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6" name="Oval 34"/>
          <p:cNvSpPr>
            <a:spLocks noChangeArrowheads="1"/>
          </p:cNvSpPr>
          <p:nvPr/>
        </p:nvSpPr>
        <p:spPr bwMode="auto">
          <a:xfrm>
            <a:off x="60960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507" name="AutoShape 35"/>
          <p:cNvCxnSpPr>
            <a:cxnSpLocks noChangeShapeType="1"/>
            <a:stCxn id="105502" idx="3"/>
            <a:endCxn id="105506" idx="0"/>
          </p:cNvCxnSpPr>
          <p:nvPr/>
        </p:nvCxnSpPr>
        <p:spPr bwMode="auto">
          <a:xfrm flipH="1">
            <a:off x="6269038" y="5627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8" name="AutoShape 36"/>
          <p:cNvCxnSpPr>
            <a:cxnSpLocks noChangeShapeType="1"/>
            <a:stCxn id="105502" idx="5"/>
            <a:endCxn id="105505" idx="0"/>
          </p:cNvCxnSpPr>
          <p:nvPr/>
        </p:nvCxnSpPr>
        <p:spPr bwMode="auto">
          <a:xfrm>
            <a:off x="6618288" y="5627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9" name="AutoShape 37"/>
          <p:cNvCxnSpPr>
            <a:cxnSpLocks noChangeShapeType="1"/>
            <a:stCxn id="105501" idx="3"/>
            <a:endCxn id="105504" idx="0"/>
          </p:cNvCxnSpPr>
          <p:nvPr/>
        </p:nvCxnSpPr>
        <p:spPr bwMode="auto">
          <a:xfrm flipH="1">
            <a:off x="7107238" y="5627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0" name="AutoShape 38"/>
          <p:cNvCxnSpPr>
            <a:cxnSpLocks noChangeShapeType="1"/>
            <a:stCxn id="105501" idx="5"/>
            <a:endCxn id="105503" idx="0"/>
          </p:cNvCxnSpPr>
          <p:nvPr/>
        </p:nvCxnSpPr>
        <p:spPr bwMode="auto">
          <a:xfrm>
            <a:off x="7416800" y="5627688"/>
            <a:ext cx="147638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5511" name="AutoShape 39"/>
          <p:cNvCxnSpPr>
            <a:cxnSpLocks noChangeShapeType="1"/>
            <a:stCxn id="105498" idx="3"/>
            <a:endCxn id="105502" idx="0"/>
          </p:cNvCxnSpPr>
          <p:nvPr/>
        </p:nvCxnSpPr>
        <p:spPr bwMode="auto">
          <a:xfrm flipH="1">
            <a:off x="6497638" y="5094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2" name="AutoShape 40"/>
          <p:cNvCxnSpPr>
            <a:cxnSpLocks noChangeShapeType="1"/>
            <a:stCxn id="105498" idx="5"/>
            <a:endCxn id="105501" idx="0"/>
          </p:cNvCxnSpPr>
          <p:nvPr/>
        </p:nvCxnSpPr>
        <p:spPr bwMode="auto">
          <a:xfrm>
            <a:off x="7035800" y="5094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3" name="AutoShape 41"/>
          <p:cNvCxnSpPr>
            <a:cxnSpLocks noChangeShapeType="1"/>
            <a:stCxn id="105497" idx="3"/>
            <a:endCxn id="105500" idx="0"/>
          </p:cNvCxnSpPr>
          <p:nvPr/>
        </p:nvCxnSpPr>
        <p:spPr bwMode="auto">
          <a:xfrm flipH="1">
            <a:off x="7869238" y="5094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4" name="AutoShape 42"/>
          <p:cNvCxnSpPr>
            <a:cxnSpLocks noChangeShapeType="1"/>
            <a:stCxn id="105497" idx="5"/>
            <a:endCxn id="105499" idx="0"/>
          </p:cNvCxnSpPr>
          <p:nvPr/>
        </p:nvCxnSpPr>
        <p:spPr bwMode="auto">
          <a:xfrm>
            <a:off x="8334375" y="5094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5" name="AutoShape 43"/>
          <p:cNvCxnSpPr>
            <a:cxnSpLocks noChangeShapeType="1"/>
            <a:stCxn id="105517" idx="3"/>
            <a:endCxn id="105498" idx="0"/>
          </p:cNvCxnSpPr>
          <p:nvPr/>
        </p:nvCxnSpPr>
        <p:spPr bwMode="auto">
          <a:xfrm flipH="1">
            <a:off x="6915150" y="4484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6" name="AutoShape 44"/>
          <p:cNvCxnSpPr>
            <a:cxnSpLocks noChangeShapeType="1"/>
            <a:stCxn id="105517" idx="5"/>
            <a:endCxn id="105497" idx="0"/>
          </p:cNvCxnSpPr>
          <p:nvPr/>
        </p:nvCxnSpPr>
        <p:spPr bwMode="auto">
          <a:xfrm>
            <a:off x="7685088" y="4484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517" name="Oval 45"/>
          <p:cNvSpPr>
            <a:spLocks noChangeArrowheads="1"/>
          </p:cNvSpPr>
          <p:nvPr/>
        </p:nvSpPr>
        <p:spPr bwMode="auto">
          <a:xfrm>
            <a:off x="7391400" y="4191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7" grpId="0" animBg="1"/>
      <p:bldP spid="105498" grpId="0" animBg="1"/>
      <p:bldP spid="105499" grpId="0" animBg="1"/>
      <p:bldP spid="105500" grpId="0" animBg="1"/>
      <p:bldP spid="105501" grpId="0" animBg="1"/>
      <p:bldP spid="105502" grpId="0" animBg="1"/>
      <p:bldP spid="105503" grpId="0" animBg="1"/>
      <p:bldP spid="105504" grpId="0" animBg="1"/>
      <p:bldP spid="105505" grpId="0" animBg="1"/>
      <p:bldP spid="105506" grpId="0" animBg="1"/>
      <p:bldP spid="1055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 Quick Note: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Homework 2 due tonight at 11pm!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733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FF255F93-BC14-4D8A-8D46-D4531050C23C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3. Restore the Heap Property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>
            <a:off x="3067050" y="2502634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5962650" y="2488347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600200" y="4236184"/>
            <a:ext cx="6596678" cy="22467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latin typeface="Arial" charset="0"/>
              </a:rPr>
              <a:t>Percolate down: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Keep </a:t>
            </a:r>
            <a:r>
              <a:rPr lang="en-US" sz="2000" b="0" dirty="0">
                <a:latin typeface="Arial" charset="0"/>
              </a:rPr>
              <a:t>comparing with </a:t>
            </a:r>
            <a:r>
              <a:rPr lang="en-US" sz="2000" b="0" dirty="0" smtClean="0">
                <a:latin typeface="Arial" charset="0"/>
              </a:rPr>
              <a:t>both children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Swap with lesser child </a:t>
            </a:r>
            <a:r>
              <a:rPr lang="en-US" sz="2000" b="0" dirty="0">
                <a:latin typeface="Arial" charset="0"/>
              </a:rPr>
              <a:t>and go down one </a:t>
            </a:r>
            <a:r>
              <a:rPr lang="en-US" sz="2000" b="0" dirty="0" smtClean="0">
                <a:latin typeface="Arial" charset="0"/>
              </a:rPr>
              <a:t>level</a:t>
            </a:r>
          </a:p>
          <a:p>
            <a:pPr lvl="1" eaLnBrk="0" hangingPunct="0">
              <a:buFontTx/>
              <a:buChar char="•"/>
            </a:pPr>
            <a:r>
              <a:rPr lang="en-US" sz="2000" b="0" dirty="0" smtClean="0">
                <a:solidFill>
                  <a:srgbClr val="C0504D"/>
                </a:solidFill>
                <a:latin typeface="Arial" charset="0"/>
              </a:rPr>
              <a:t> What happens if we swap with the larger child?</a:t>
            </a:r>
            <a:endParaRPr lang="en-US" sz="2000" b="0" dirty="0">
              <a:solidFill>
                <a:srgbClr val="C0504D"/>
              </a:solidFill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both children are </a:t>
            </a:r>
            <a:r>
              <a:rPr lang="en-US" sz="2000" b="0" dirty="0">
                <a:latin typeface="Arial" charset="0"/>
                <a:sym typeface="Symbol" pitchFamily="18" charset="2"/>
              </a:rPr>
              <a:t> item or reached a leaf node</a:t>
            </a:r>
            <a:endParaRPr lang="en-US" sz="2000" b="0" dirty="0">
              <a:latin typeface="Arial" charset="0"/>
            </a:endParaRPr>
          </a:p>
          <a:p>
            <a:pPr eaLnBrk="0" hangingPunct="0"/>
            <a:endParaRPr lang="en-US" sz="2000" b="0" dirty="0" smtClean="0">
              <a:latin typeface="Arial" charset="0"/>
            </a:endParaRPr>
          </a:p>
          <a:p>
            <a:pPr eaLnBrk="0" hangingPunct="0"/>
            <a:r>
              <a:rPr lang="en-US" sz="2000" b="0" dirty="0" smtClean="0">
                <a:latin typeface="Arial" charset="0"/>
              </a:rPr>
              <a:t>Why is this correct?  What </a:t>
            </a:r>
            <a:r>
              <a:rPr lang="en-US" sz="2000" b="0" dirty="0">
                <a:latin typeface="Arial" charset="0"/>
              </a:rPr>
              <a:t>is the run time?</a:t>
            </a:r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2249488" y="2483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950913" y="2483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25908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19050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13319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5334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2895600" y="14929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33" name="Oval 13"/>
          <p:cNvSpPr>
            <a:spLocks noChangeArrowheads="1"/>
          </p:cNvSpPr>
          <p:nvPr/>
        </p:nvSpPr>
        <p:spPr bwMode="auto">
          <a:xfrm>
            <a:off x="1143000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34" name="Oval 14"/>
          <p:cNvSpPr>
            <a:spLocks noChangeArrowheads="1"/>
          </p:cNvSpPr>
          <p:nvPr/>
        </p:nvSpPr>
        <p:spPr bwMode="auto">
          <a:xfrm>
            <a:off x="7223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304800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36" name="AutoShape 16"/>
          <p:cNvCxnSpPr>
            <a:cxnSpLocks noChangeShapeType="1"/>
            <a:stCxn id="107531" idx="3"/>
            <a:endCxn id="107535" idx="0"/>
          </p:cNvCxnSpPr>
          <p:nvPr/>
        </p:nvCxnSpPr>
        <p:spPr bwMode="auto">
          <a:xfrm flipH="1">
            <a:off x="477838" y="3310672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7" name="AutoShape 17"/>
          <p:cNvCxnSpPr>
            <a:cxnSpLocks noChangeShapeType="1"/>
            <a:stCxn id="107531" idx="5"/>
            <a:endCxn id="107534" idx="0"/>
          </p:cNvCxnSpPr>
          <p:nvPr/>
        </p:nvCxnSpPr>
        <p:spPr bwMode="auto">
          <a:xfrm>
            <a:off x="827088" y="3310672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8" name="AutoShape 18"/>
          <p:cNvCxnSpPr>
            <a:cxnSpLocks noChangeShapeType="1"/>
            <a:stCxn id="107530" idx="3"/>
            <a:endCxn id="107533" idx="0"/>
          </p:cNvCxnSpPr>
          <p:nvPr/>
        </p:nvCxnSpPr>
        <p:spPr bwMode="auto">
          <a:xfrm flipH="1">
            <a:off x="1316038" y="3310672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9" name="AutoShape 19"/>
          <p:cNvCxnSpPr>
            <a:cxnSpLocks noChangeShapeType="1"/>
            <a:stCxn id="107527" idx="3"/>
            <a:endCxn id="107531" idx="0"/>
          </p:cNvCxnSpPr>
          <p:nvPr/>
        </p:nvCxnSpPr>
        <p:spPr bwMode="auto">
          <a:xfrm flipH="1">
            <a:off x="706438" y="2777272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0" name="AutoShape 20"/>
          <p:cNvCxnSpPr>
            <a:cxnSpLocks noChangeShapeType="1"/>
            <a:stCxn id="107527" idx="5"/>
            <a:endCxn id="107530" idx="0"/>
          </p:cNvCxnSpPr>
          <p:nvPr/>
        </p:nvCxnSpPr>
        <p:spPr bwMode="auto">
          <a:xfrm>
            <a:off x="1244600" y="2777272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1" name="AutoShape 21"/>
          <p:cNvCxnSpPr>
            <a:cxnSpLocks noChangeShapeType="1"/>
            <a:stCxn id="107526" idx="3"/>
            <a:endCxn id="107529" idx="0"/>
          </p:cNvCxnSpPr>
          <p:nvPr/>
        </p:nvCxnSpPr>
        <p:spPr bwMode="auto">
          <a:xfrm flipH="1">
            <a:off x="2078038" y="2777272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2" name="AutoShape 22"/>
          <p:cNvCxnSpPr>
            <a:cxnSpLocks noChangeShapeType="1"/>
            <a:stCxn id="107526" idx="5"/>
            <a:endCxn id="107528" idx="0"/>
          </p:cNvCxnSpPr>
          <p:nvPr/>
        </p:nvCxnSpPr>
        <p:spPr bwMode="auto">
          <a:xfrm>
            <a:off x="2543175" y="2777272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3" name="AutoShape 23"/>
          <p:cNvCxnSpPr>
            <a:cxnSpLocks noChangeShapeType="1"/>
            <a:stCxn id="107545" idx="3"/>
            <a:endCxn id="107527" idx="0"/>
          </p:cNvCxnSpPr>
          <p:nvPr/>
        </p:nvCxnSpPr>
        <p:spPr bwMode="auto">
          <a:xfrm flipH="1">
            <a:off x="1123950" y="2167672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4" name="AutoShape 24"/>
          <p:cNvCxnSpPr>
            <a:cxnSpLocks noChangeShapeType="1"/>
            <a:stCxn id="107545" idx="5"/>
            <a:endCxn id="107526" idx="0"/>
          </p:cNvCxnSpPr>
          <p:nvPr/>
        </p:nvCxnSpPr>
        <p:spPr bwMode="auto">
          <a:xfrm>
            <a:off x="1893888" y="2167672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1600200" y="1873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07546" name="AutoShape 26"/>
          <p:cNvCxnSpPr>
            <a:cxnSpLocks noChangeShapeType="1"/>
            <a:endCxn id="107545" idx="6"/>
          </p:cNvCxnSpPr>
          <p:nvPr/>
        </p:nvCxnSpPr>
        <p:spPr bwMode="auto">
          <a:xfrm flipH="1">
            <a:off x="1944688" y="1797784"/>
            <a:ext cx="798512" cy="2492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47" name="Oval 27"/>
          <p:cNvSpPr>
            <a:spLocks noChangeArrowheads="1"/>
          </p:cNvSpPr>
          <p:nvPr/>
        </p:nvSpPr>
        <p:spPr bwMode="auto">
          <a:xfrm>
            <a:off x="5181600" y="2483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3883025" y="2483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49" name="Oval 29"/>
          <p:cNvSpPr>
            <a:spLocks noChangeArrowheads="1"/>
          </p:cNvSpPr>
          <p:nvPr/>
        </p:nvSpPr>
        <p:spPr bwMode="auto">
          <a:xfrm>
            <a:off x="55229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0" name="Oval 30"/>
          <p:cNvSpPr>
            <a:spLocks noChangeArrowheads="1"/>
          </p:cNvSpPr>
          <p:nvPr/>
        </p:nvSpPr>
        <p:spPr bwMode="auto">
          <a:xfrm>
            <a:off x="48371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51" name="Oval 31"/>
          <p:cNvSpPr>
            <a:spLocks noChangeArrowheads="1"/>
          </p:cNvSpPr>
          <p:nvPr/>
        </p:nvSpPr>
        <p:spPr bwMode="auto">
          <a:xfrm>
            <a:off x="4264025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52" name="Oval 32"/>
          <p:cNvSpPr>
            <a:spLocks noChangeArrowheads="1"/>
          </p:cNvSpPr>
          <p:nvPr/>
        </p:nvSpPr>
        <p:spPr bwMode="auto">
          <a:xfrm>
            <a:off x="34655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53" name="Oval 33"/>
          <p:cNvSpPr>
            <a:spLocks noChangeArrowheads="1"/>
          </p:cNvSpPr>
          <p:nvPr/>
        </p:nvSpPr>
        <p:spPr bwMode="auto">
          <a:xfrm>
            <a:off x="6096000" y="17215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54" name="Oval 34"/>
          <p:cNvSpPr>
            <a:spLocks noChangeArrowheads="1"/>
          </p:cNvSpPr>
          <p:nvPr/>
        </p:nvSpPr>
        <p:spPr bwMode="auto">
          <a:xfrm>
            <a:off x="40751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55" name="Oval 35"/>
          <p:cNvSpPr>
            <a:spLocks noChangeArrowheads="1"/>
          </p:cNvSpPr>
          <p:nvPr/>
        </p:nvSpPr>
        <p:spPr bwMode="auto">
          <a:xfrm>
            <a:off x="3654425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6" name="Oval 36"/>
          <p:cNvSpPr>
            <a:spLocks noChangeArrowheads="1"/>
          </p:cNvSpPr>
          <p:nvPr/>
        </p:nvSpPr>
        <p:spPr bwMode="auto">
          <a:xfrm>
            <a:off x="32369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57" name="AutoShape 37"/>
          <p:cNvCxnSpPr>
            <a:cxnSpLocks noChangeShapeType="1"/>
            <a:stCxn id="107552" idx="3"/>
            <a:endCxn id="107556" idx="0"/>
          </p:cNvCxnSpPr>
          <p:nvPr/>
        </p:nvCxnSpPr>
        <p:spPr bwMode="auto">
          <a:xfrm flipH="1">
            <a:off x="3409950" y="3310672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8" name="AutoShape 38"/>
          <p:cNvCxnSpPr>
            <a:cxnSpLocks noChangeShapeType="1"/>
            <a:stCxn id="107552" idx="5"/>
            <a:endCxn id="107555" idx="0"/>
          </p:cNvCxnSpPr>
          <p:nvPr/>
        </p:nvCxnSpPr>
        <p:spPr bwMode="auto">
          <a:xfrm>
            <a:off x="3759200" y="3310672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9" name="AutoShape 39"/>
          <p:cNvCxnSpPr>
            <a:cxnSpLocks noChangeShapeType="1"/>
            <a:stCxn id="107551" idx="3"/>
            <a:endCxn id="107554" idx="0"/>
          </p:cNvCxnSpPr>
          <p:nvPr/>
        </p:nvCxnSpPr>
        <p:spPr bwMode="auto">
          <a:xfrm flipH="1">
            <a:off x="4248150" y="3310672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0" name="AutoShape 40"/>
          <p:cNvCxnSpPr>
            <a:cxnSpLocks noChangeShapeType="1"/>
            <a:stCxn id="107548" idx="3"/>
            <a:endCxn id="107552" idx="0"/>
          </p:cNvCxnSpPr>
          <p:nvPr/>
        </p:nvCxnSpPr>
        <p:spPr bwMode="auto">
          <a:xfrm flipH="1">
            <a:off x="3638550" y="2777272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1" name="AutoShape 41"/>
          <p:cNvCxnSpPr>
            <a:cxnSpLocks noChangeShapeType="1"/>
            <a:stCxn id="107548" idx="5"/>
            <a:endCxn id="107551" idx="0"/>
          </p:cNvCxnSpPr>
          <p:nvPr/>
        </p:nvCxnSpPr>
        <p:spPr bwMode="auto">
          <a:xfrm>
            <a:off x="4176713" y="2777272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2" name="AutoShape 42"/>
          <p:cNvCxnSpPr>
            <a:cxnSpLocks noChangeShapeType="1"/>
            <a:stCxn id="107547" idx="3"/>
            <a:endCxn id="107550" idx="0"/>
          </p:cNvCxnSpPr>
          <p:nvPr/>
        </p:nvCxnSpPr>
        <p:spPr bwMode="auto">
          <a:xfrm flipH="1">
            <a:off x="5010150" y="2777272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3" name="AutoShape 43"/>
          <p:cNvCxnSpPr>
            <a:cxnSpLocks noChangeShapeType="1"/>
            <a:stCxn id="107547" idx="5"/>
            <a:endCxn id="107549" idx="0"/>
          </p:cNvCxnSpPr>
          <p:nvPr/>
        </p:nvCxnSpPr>
        <p:spPr bwMode="auto">
          <a:xfrm>
            <a:off x="5475288" y="2777272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4" name="AutoShape 44"/>
          <p:cNvCxnSpPr>
            <a:cxnSpLocks noChangeShapeType="1"/>
            <a:stCxn id="107566" idx="3"/>
            <a:endCxn id="107548" idx="0"/>
          </p:cNvCxnSpPr>
          <p:nvPr/>
        </p:nvCxnSpPr>
        <p:spPr bwMode="auto">
          <a:xfrm flipH="1">
            <a:off x="4056063" y="2167672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5" name="AutoShape 45"/>
          <p:cNvCxnSpPr>
            <a:cxnSpLocks noChangeShapeType="1"/>
            <a:stCxn id="107566" idx="5"/>
            <a:endCxn id="107547" idx="0"/>
          </p:cNvCxnSpPr>
          <p:nvPr/>
        </p:nvCxnSpPr>
        <p:spPr bwMode="auto">
          <a:xfrm>
            <a:off x="4826000" y="2167672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66" name="Oval 46"/>
          <p:cNvSpPr>
            <a:spLocks noChangeArrowheads="1"/>
          </p:cNvSpPr>
          <p:nvPr/>
        </p:nvSpPr>
        <p:spPr bwMode="auto">
          <a:xfrm>
            <a:off x="4532313" y="1873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07567" name="AutoShape 47"/>
          <p:cNvCxnSpPr>
            <a:cxnSpLocks noChangeShapeType="1"/>
          </p:cNvCxnSpPr>
          <p:nvPr/>
        </p:nvCxnSpPr>
        <p:spPr bwMode="auto">
          <a:xfrm flipH="1">
            <a:off x="5486400" y="2026384"/>
            <a:ext cx="609600" cy="4572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68" name="Oval 48"/>
          <p:cNvSpPr>
            <a:spLocks noChangeArrowheads="1"/>
          </p:cNvSpPr>
          <p:nvPr/>
        </p:nvSpPr>
        <p:spPr bwMode="auto">
          <a:xfrm>
            <a:off x="8116888" y="2481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69" name="Oval 49"/>
          <p:cNvSpPr>
            <a:spLocks noChangeArrowheads="1"/>
          </p:cNvSpPr>
          <p:nvPr/>
        </p:nvSpPr>
        <p:spPr bwMode="auto">
          <a:xfrm>
            <a:off x="6818313" y="2481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70" name="Oval 50"/>
          <p:cNvSpPr>
            <a:spLocks noChangeArrowheads="1"/>
          </p:cNvSpPr>
          <p:nvPr/>
        </p:nvSpPr>
        <p:spPr bwMode="auto">
          <a:xfrm>
            <a:off x="8458200" y="3015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1" name="Oval 51"/>
          <p:cNvSpPr>
            <a:spLocks noChangeArrowheads="1"/>
          </p:cNvSpPr>
          <p:nvPr/>
        </p:nvSpPr>
        <p:spPr bwMode="auto">
          <a:xfrm>
            <a:off x="7772400" y="3015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72" name="Oval 52"/>
          <p:cNvSpPr>
            <a:spLocks noChangeArrowheads="1"/>
          </p:cNvSpPr>
          <p:nvPr/>
        </p:nvSpPr>
        <p:spPr bwMode="auto">
          <a:xfrm>
            <a:off x="7199313" y="30153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73" name="Oval 53"/>
          <p:cNvSpPr>
            <a:spLocks noChangeArrowheads="1"/>
          </p:cNvSpPr>
          <p:nvPr/>
        </p:nvSpPr>
        <p:spPr bwMode="auto">
          <a:xfrm>
            <a:off x="6400800" y="3015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74" name="Oval 54"/>
          <p:cNvSpPr>
            <a:spLocks noChangeArrowheads="1"/>
          </p:cNvSpPr>
          <p:nvPr/>
        </p:nvSpPr>
        <p:spPr bwMode="auto">
          <a:xfrm>
            <a:off x="7010400" y="36249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75" name="Oval 55"/>
          <p:cNvSpPr>
            <a:spLocks noChangeArrowheads="1"/>
          </p:cNvSpPr>
          <p:nvPr/>
        </p:nvSpPr>
        <p:spPr bwMode="auto">
          <a:xfrm>
            <a:off x="6589713" y="3624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6" name="Oval 56"/>
          <p:cNvSpPr>
            <a:spLocks noChangeArrowheads="1"/>
          </p:cNvSpPr>
          <p:nvPr/>
        </p:nvSpPr>
        <p:spPr bwMode="auto">
          <a:xfrm>
            <a:off x="6172200" y="36249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77" name="AutoShape 57"/>
          <p:cNvCxnSpPr>
            <a:cxnSpLocks noChangeShapeType="1"/>
            <a:stCxn id="107573" idx="3"/>
            <a:endCxn id="107576" idx="0"/>
          </p:cNvCxnSpPr>
          <p:nvPr/>
        </p:nvCxnSpPr>
        <p:spPr bwMode="auto">
          <a:xfrm flipH="1">
            <a:off x="6345238" y="3309084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8" name="AutoShape 58"/>
          <p:cNvCxnSpPr>
            <a:cxnSpLocks noChangeShapeType="1"/>
            <a:stCxn id="107573" idx="5"/>
            <a:endCxn id="107575" idx="0"/>
          </p:cNvCxnSpPr>
          <p:nvPr/>
        </p:nvCxnSpPr>
        <p:spPr bwMode="auto">
          <a:xfrm>
            <a:off x="6694488" y="3309084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9" name="AutoShape 59"/>
          <p:cNvCxnSpPr>
            <a:cxnSpLocks noChangeShapeType="1"/>
            <a:stCxn id="107572" idx="3"/>
            <a:endCxn id="107574" idx="0"/>
          </p:cNvCxnSpPr>
          <p:nvPr/>
        </p:nvCxnSpPr>
        <p:spPr bwMode="auto">
          <a:xfrm flipH="1">
            <a:off x="7183438" y="3309084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0" name="AutoShape 60"/>
          <p:cNvCxnSpPr>
            <a:cxnSpLocks noChangeShapeType="1"/>
            <a:stCxn id="107569" idx="3"/>
            <a:endCxn id="107573" idx="0"/>
          </p:cNvCxnSpPr>
          <p:nvPr/>
        </p:nvCxnSpPr>
        <p:spPr bwMode="auto">
          <a:xfrm flipH="1">
            <a:off x="6573838" y="2775684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1" name="AutoShape 61"/>
          <p:cNvCxnSpPr>
            <a:cxnSpLocks noChangeShapeType="1"/>
            <a:stCxn id="107569" idx="5"/>
            <a:endCxn id="107572" idx="0"/>
          </p:cNvCxnSpPr>
          <p:nvPr/>
        </p:nvCxnSpPr>
        <p:spPr bwMode="auto">
          <a:xfrm>
            <a:off x="7112000" y="2775684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2" name="AutoShape 62"/>
          <p:cNvCxnSpPr>
            <a:cxnSpLocks noChangeShapeType="1"/>
            <a:stCxn id="107568" idx="3"/>
            <a:endCxn id="107571" idx="0"/>
          </p:cNvCxnSpPr>
          <p:nvPr/>
        </p:nvCxnSpPr>
        <p:spPr bwMode="auto">
          <a:xfrm flipH="1">
            <a:off x="7945438" y="2775684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3" name="AutoShape 63"/>
          <p:cNvCxnSpPr>
            <a:cxnSpLocks noChangeShapeType="1"/>
            <a:stCxn id="107568" idx="5"/>
            <a:endCxn id="107570" idx="0"/>
          </p:cNvCxnSpPr>
          <p:nvPr/>
        </p:nvCxnSpPr>
        <p:spPr bwMode="auto">
          <a:xfrm>
            <a:off x="8410575" y="2775684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4" name="AutoShape 64"/>
          <p:cNvCxnSpPr>
            <a:cxnSpLocks noChangeShapeType="1"/>
            <a:stCxn id="107586" idx="3"/>
            <a:endCxn id="107569" idx="0"/>
          </p:cNvCxnSpPr>
          <p:nvPr/>
        </p:nvCxnSpPr>
        <p:spPr bwMode="auto">
          <a:xfrm flipH="1">
            <a:off x="6991350" y="2166084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5" name="AutoShape 65"/>
          <p:cNvCxnSpPr>
            <a:cxnSpLocks noChangeShapeType="1"/>
            <a:stCxn id="107586" idx="5"/>
            <a:endCxn id="107568" idx="0"/>
          </p:cNvCxnSpPr>
          <p:nvPr/>
        </p:nvCxnSpPr>
        <p:spPr bwMode="auto">
          <a:xfrm>
            <a:off x="7761288" y="2166084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86" name="Oval 66"/>
          <p:cNvSpPr>
            <a:spLocks noChangeArrowheads="1"/>
          </p:cNvSpPr>
          <p:nvPr/>
        </p:nvSpPr>
        <p:spPr bwMode="auto">
          <a:xfrm>
            <a:off x="7467600" y="1872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87" name="Oval 67"/>
          <p:cNvSpPr>
            <a:spLocks noChangeArrowheads="1"/>
          </p:cNvSpPr>
          <p:nvPr/>
        </p:nvSpPr>
        <p:spPr bwMode="auto">
          <a:xfrm>
            <a:off x="2209800" y="15691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07588" name="Oval 68"/>
          <p:cNvSpPr>
            <a:spLocks noChangeArrowheads="1"/>
          </p:cNvSpPr>
          <p:nvPr/>
        </p:nvSpPr>
        <p:spPr bwMode="auto">
          <a:xfrm>
            <a:off x="5486400" y="18739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47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nimBg="1"/>
      <p:bldP spid="107524" grpId="0" animBg="1"/>
      <p:bldP spid="107547" grpId="0" animBg="1"/>
      <p:bldP spid="107548" grpId="0" animBg="1"/>
      <p:bldP spid="107549" grpId="0" animBg="1"/>
      <p:bldP spid="107550" grpId="0" animBg="1"/>
      <p:bldP spid="107551" grpId="0" animBg="1"/>
      <p:bldP spid="107552" grpId="0" animBg="1"/>
      <p:bldP spid="107553" grpId="0"/>
      <p:bldP spid="107554" grpId="0" animBg="1"/>
      <p:bldP spid="107555" grpId="0" animBg="1"/>
      <p:bldP spid="107556" grpId="0" animBg="1"/>
      <p:bldP spid="107566" grpId="0" animBg="1"/>
      <p:bldP spid="107568" grpId="0" animBg="1"/>
      <p:bldP spid="107569" grpId="0" animBg="1"/>
      <p:bldP spid="107570" grpId="0" animBg="1"/>
      <p:bldP spid="107571" grpId="0" animBg="1"/>
      <p:bldP spid="107572" grpId="0" animBg="1"/>
      <p:bldP spid="107573" grpId="0" animBg="1"/>
      <p:bldP spid="107574" grpId="0" animBg="1"/>
      <p:bldP spid="107575" grpId="0" animBg="1"/>
      <p:bldP spid="107576" grpId="0" animBg="1"/>
      <p:bldP spid="107586" grpId="0" animBg="1"/>
      <p:bldP spid="1075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504D"/>
                </a:solidFill>
              </a:rPr>
              <a:t>DeleteMin</a:t>
            </a:r>
            <a:r>
              <a:rPr lang="en-US" dirty="0">
                <a:solidFill>
                  <a:srgbClr val="C0504D"/>
                </a:solidFill>
              </a:rPr>
              <a:t>: 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</a:t>
            </a:r>
            <a:r>
              <a:rPr lang="en-US" dirty="0" smtClean="0">
                <a:solidFill>
                  <a:srgbClr val="C0504D"/>
                </a:solidFill>
              </a:rPr>
              <a:t>percolate down </a:t>
            </a:r>
            <a:r>
              <a:rPr lang="en-US" dirty="0" smtClean="0"/>
              <a:t>at most (height of heap) times</a:t>
            </a:r>
          </a:p>
          <a:p>
            <a:pPr lvl="1"/>
            <a:r>
              <a:rPr lang="en-US" dirty="0" smtClean="0"/>
              <a:t>So run </a:t>
            </a:r>
            <a:r>
              <a:rPr lang="en-US" dirty="0"/>
              <a:t>time is </a:t>
            </a:r>
            <a:r>
              <a:rPr lang="en-US" i="1" dirty="0"/>
              <a:t>O</a:t>
            </a:r>
            <a:r>
              <a:rPr lang="en-US" dirty="0"/>
              <a:t>(height of heap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 heap is a complete binary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 smtClean="0"/>
              <a:t>Height </a:t>
            </a:r>
            <a:r>
              <a:rPr lang="en-US" dirty="0"/>
              <a:t>of a complete binary tree of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nodes?</a:t>
            </a:r>
          </a:p>
          <a:p>
            <a:pPr lvl="1"/>
            <a:r>
              <a:rPr lang="en-US" dirty="0" smtClean="0">
                <a:sym typeface="Symbol" pitchFamily="18" charset="2"/>
              </a:rPr>
              <a:t>height = </a:t>
            </a:r>
            <a:r>
              <a:rPr lang="en-US" b="1" dirty="0" smtClean="0">
                <a:sym typeface="Symbol"/>
              </a:rPr>
              <a:t>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ym typeface="Symbol"/>
              </a:rPr>
              <a:t></a:t>
            </a:r>
            <a:endParaRPr lang="en-US" b="1" dirty="0" smtClean="0">
              <a:sym typeface="Symbol" pitchFamily="18" charset="2"/>
            </a:endParaRP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Run </a:t>
            </a:r>
            <a:r>
              <a:rPr lang="en-US" dirty="0"/>
              <a:t>time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eleteMin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i="1" dirty="0">
                <a:solidFill>
                  <a:srgbClr val="0000FF"/>
                </a:solidFill>
              </a:rPr>
              <a:t>O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3429000" cy="457200"/>
          </a:xfrm>
        </p:spPr>
        <p:txBody>
          <a:bodyPr/>
          <a:lstStyle/>
          <a:p>
            <a:fld id="{222B9E54-1AB9-4CC4-A89F-76C08BC2B024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504D"/>
                </a:solidFill>
              </a:rPr>
              <a:t>Insert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US" dirty="0"/>
              <a:t>Add a value to the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/>
              <a:t>Afterwards, structure and heap properties must still be </a:t>
            </a:r>
            <a:r>
              <a:rPr lang="en-US" dirty="0" smtClean="0"/>
              <a:t>correct</a:t>
            </a:r>
          </a:p>
          <a:p>
            <a:endParaRPr lang="en-US" dirty="0"/>
          </a:p>
          <a:p>
            <a:r>
              <a:rPr lang="en-US" dirty="0" smtClean="0"/>
              <a:t>Where do we insert the new value?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8116888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6818313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84582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77724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7199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64008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70104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6589713" y="4646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61722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9581" name="AutoShape 13"/>
          <p:cNvCxnSpPr>
            <a:cxnSpLocks noChangeShapeType="1"/>
            <a:stCxn id="109577" idx="3"/>
            <a:endCxn id="109580" idx="0"/>
          </p:cNvCxnSpPr>
          <p:nvPr/>
        </p:nvCxnSpPr>
        <p:spPr bwMode="auto">
          <a:xfrm flipH="1">
            <a:off x="6345238" y="43307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2" name="AutoShape 14"/>
          <p:cNvCxnSpPr>
            <a:cxnSpLocks noChangeShapeType="1"/>
            <a:stCxn id="109577" idx="5"/>
            <a:endCxn id="109579" idx="0"/>
          </p:cNvCxnSpPr>
          <p:nvPr/>
        </p:nvCxnSpPr>
        <p:spPr bwMode="auto">
          <a:xfrm>
            <a:off x="6694488" y="43307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3" name="AutoShape 15"/>
          <p:cNvCxnSpPr>
            <a:cxnSpLocks noChangeShapeType="1"/>
            <a:stCxn id="109576" idx="3"/>
            <a:endCxn id="109578" idx="0"/>
          </p:cNvCxnSpPr>
          <p:nvPr/>
        </p:nvCxnSpPr>
        <p:spPr bwMode="auto">
          <a:xfrm flipH="1">
            <a:off x="7183438" y="43307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4" name="AutoShape 16"/>
          <p:cNvCxnSpPr>
            <a:cxnSpLocks noChangeShapeType="1"/>
            <a:stCxn id="109573" idx="3"/>
            <a:endCxn id="109577" idx="0"/>
          </p:cNvCxnSpPr>
          <p:nvPr/>
        </p:nvCxnSpPr>
        <p:spPr bwMode="auto">
          <a:xfrm flipH="1">
            <a:off x="6573838" y="37973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5" name="AutoShape 17"/>
          <p:cNvCxnSpPr>
            <a:cxnSpLocks noChangeShapeType="1"/>
            <a:stCxn id="109573" idx="5"/>
            <a:endCxn id="109576" idx="0"/>
          </p:cNvCxnSpPr>
          <p:nvPr/>
        </p:nvCxnSpPr>
        <p:spPr bwMode="auto">
          <a:xfrm>
            <a:off x="7112000" y="37973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6" name="AutoShape 18"/>
          <p:cNvCxnSpPr>
            <a:cxnSpLocks noChangeShapeType="1"/>
            <a:stCxn id="109572" idx="3"/>
            <a:endCxn id="109575" idx="0"/>
          </p:cNvCxnSpPr>
          <p:nvPr/>
        </p:nvCxnSpPr>
        <p:spPr bwMode="auto">
          <a:xfrm flipH="1">
            <a:off x="7945438" y="37973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7" name="AutoShape 19"/>
          <p:cNvCxnSpPr>
            <a:cxnSpLocks noChangeShapeType="1"/>
            <a:stCxn id="109572" idx="5"/>
            <a:endCxn id="109574" idx="0"/>
          </p:cNvCxnSpPr>
          <p:nvPr/>
        </p:nvCxnSpPr>
        <p:spPr bwMode="auto">
          <a:xfrm>
            <a:off x="8410575" y="37973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8" name="AutoShape 20"/>
          <p:cNvCxnSpPr>
            <a:cxnSpLocks noChangeShapeType="1"/>
            <a:stCxn id="109590" idx="3"/>
            <a:endCxn id="109573" idx="0"/>
          </p:cNvCxnSpPr>
          <p:nvPr/>
        </p:nvCxnSpPr>
        <p:spPr bwMode="auto">
          <a:xfrm flipH="1">
            <a:off x="6991350" y="31877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9" name="AutoShape 21"/>
          <p:cNvCxnSpPr>
            <a:cxnSpLocks noChangeShapeType="1"/>
            <a:stCxn id="109590" idx="5"/>
            <a:endCxn id="109572" idx="0"/>
          </p:cNvCxnSpPr>
          <p:nvPr/>
        </p:nvCxnSpPr>
        <p:spPr bwMode="auto">
          <a:xfrm>
            <a:off x="7761288" y="31877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7467600" y="2894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591" name="AutoShape 23"/>
          <p:cNvSpPr>
            <a:spLocks noChangeArrowheads="1"/>
          </p:cNvSpPr>
          <p:nvPr/>
        </p:nvSpPr>
        <p:spPr bwMode="auto">
          <a:xfrm>
            <a:off x="5943600" y="1981200"/>
            <a:ext cx="838200" cy="762000"/>
          </a:xfrm>
          <a:prstGeom prst="cloudCallout">
            <a:avLst>
              <a:gd name="adj1" fmla="val 82009"/>
              <a:gd name="adj2" fmla="val 9083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>
          <a:xfrm>
            <a:off x="2743200" y="62484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3429000" cy="457200"/>
          </a:xfrm>
        </p:spPr>
        <p:txBody>
          <a:bodyPr/>
          <a:lstStyle/>
          <a:p>
            <a:fld id="{B52FE642-435B-447A-AD28-259004DD214A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Insert: Maintain </a:t>
            </a:r>
            <a:r>
              <a:rPr lang="en-US" dirty="0">
                <a:solidFill>
                  <a:srgbClr val="C0504D"/>
                </a:solidFill>
              </a:rPr>
              <a:t>the Structure Property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5029200" cy="1905000"/>
          </a:xfrm>
        </p:spPr>
        <p:txBody>
          <a:bodyPr/>
          <a:lstStyle/>
          <a:p>
            <a:r>
              <a:rPr lang="en-US" dirty="0" smtClean="0"/>
              <a:t>There is only one valid tree shape after we add one more node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put our new data there and then focus on restoring the heap property</a:t>
            </a:r>
            <a:endParaRPr lang="en-US" dirty="0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7239000" y="4532313"/>
            <a:ext cx="344488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0597" name="AutoShape 5"/>
          <p:cNvCxnSpPr>
            <a:cxnSpLocks noChangeShapeType="1"/>
            <a:stCxn id="110602" idx="5"/>
            <a:endCxn id="110596" idx="0"/>
          </p:cNvCxnSpPr>
          <p:nvPr/>
        </p:nvCxnSpPr>
        <p:spPr bwMode="auto">
          <a:xfrm>
            <a:off x="7264400" y="4214813"/>
            <a:ext cx="147638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7888288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6589713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82296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75438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6970713" y="3921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61722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0604" name="Oval 12"/>
          <p:cNvSpPr>
            <a:spLocks noChangeArrowheads="1"/>
          </p:cNvSpPr>
          <p:nvPr/>
        </p:nvSpPr>
        <p:spPr bwMode="auto">
          <a:xfrm>
            <a:off x="67818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6361113" y="4530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59436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0607" name="AutoShape 15"/>
          <p:cNvCxnSpPr>
            <a:cxnSpLocks noChangeShapeType="1"/>
            <a:stCxn id="110603" idx="3"/>
            <a:endCxn id="110606" idx="0"/>
          </p:cNvCxnSpPr>
          <p:nvPr/>
        </p:nvCxnSpPr>
        <p:spPr bwMode="auto">
          <a:xfrm flipH="1">
            <a:off x="6116638" y="4214813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8" name="AutoShape 16"/>
          <p:cNvCxnSpPr>
            <a:cxnSpLocks noChangeShapeType="1"/>
            <a:stCxn id="110603" idx="5"/>
            <a:endCxn id="110605" idx="0"/>
          </p:cNvCxnSpPr>
          <p:nvPr/>
        </p:nvCxnSpPr>
        <p:spPr bwMode="auto">
          <a:xfrm>
            <a:off x="6465888" y="4214813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9" name="AutoShape 17"/>
          <p:cNvCxnSpPr>
            <a:cxnSpLocks noChangeShapeType="1"/>
            <a:stCxn id="110602" idx="3"/>
            <a:endCxn id="110604" idx="0"/>
          </p:cNvCxnSpPr>
          <p:nvPr/>
        </p:nvCxnSpPr>
        <p:spPr bwMode="auto">
          <a:xfrm flipH="1">
            <a:off x="6954838" y="4214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0" name="AutoShape 18"/>
          <p:cNvCxnSpPr>
            <a:cxnSpLocks noChangeShapeType="1"/>
            <a:stCxn id="110599" idx="3"/>
            <a:endCxn id="110603" idx="0"/>
          </p:cNvCxnSpPr>
          <p:nvPr/>
        </p:nvCxnSpPr>
        <p:spPr bwMode="auto">
          <a:xfrm flipH="1">
            <a:off x="6345238" y="3681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1" name="AutoShape 19"/>
          <p:cNvCxnSpPr>
            <a:cxnSpLocks noChangeShapeType="1"/>
            <a:stCxn id="110599" idx="5"/>
            <a:endCxn id="110602" idx="0"/>
          </p:cNvCxnSpPr>
          <p:nvPr/>
        </p:nvCxnSpPr>
        <p:spPr bwMode="auto">
          <a:xfrm>
            <a:off x="6883400" y="3681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2" name="AutoShape 20"/>
          <p:cNvCxnSpPr>
            <a:cxnSpLocks noChangeShapeType="1"/>
            <a:stCxn id="110598" idx="3"/>
            <a:endCxn id="110601" idx="0"/>
          </p:cNvCxnSpPr>
          <p:nvPr/>
        </p:nvCxnSpPr>
        <p:spPr bwMode="auto">
          <a:xfrm flipH="1">
            <a:off x="7716838" y="3681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3" name="AutoShape 21"/>
          <p:cNvCxnSpPr>
            <a:cxnSpLocks noChangeShapeType="1"/>
            <a:stCxn id="110598" idx="5"/>
            <a:endCxn id="110600" idx="0"/>
          </p:cNvCxnSpPr>
          <p:nvPr/>
        </p:nvCxnSpPr>
        <p:spPr bwMode="auto">
          <a:xfrm>
            <a:off x="8181975" y="3681413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4" name="AutoShape 22"/>
          <p:cNvCxnSpPr>
            <a:cxnSpLocks noChangeShapeType="1"/>
            <a:stCxn id="110616" idx="3"/>
            <a:endCxn id="110599" idx="0"/>
          </p:cNvCxnSpPr>
          <p:nvPr/>
        </p:nvCxnSpPr>
        <p:spPr bwMode="auto">
          <a:xfrm flipH="1">
            <a:off x="6762750" y="3071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5" name="AutoShape 23"/>
          <p:cNvCxnSpPr>
            <a:cxnSpLocks noChangeShapeType="1"/>
            <a:stCxn id="110616" idx="5"/>
            <a:endCxn id="110598" idx="0"/>
          </p:cNvCxnSpPr>
          <p:nvPr/>
        </p:nvCxnSpPr>
        <p:spPr bwMode="auto">
          <a:xfrm>
            <a:off x="7532688" y="3071813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616" name="Oval 24"/>
          <p:cNvSpPr>
            <a:spLocks noChangeArrowheads="1"/>
          </p:cNvSpPr>
          <p:nvPr/>
        </p:nvSpPr>
        <p:spPr bwMode="auto">
          <a:xfrm>
            <a:off x="7239000" y="2778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617" name="AutoShape 25"/>
          <p:cNvSpPr>
            <a:spLocks noChangeArrowheads="1"/>
          </p:cNvSpPr>
          <p:nvPr/>
        </p:nvSpPr>
        <p:spPr bwMode="auto">
          <a:xfrm>
            <a:off x="6172200" y="1905000"/>
            <a:ext cx="838200" cy="762000"/>
          </a:xfrm>
          <a:prstGeom prst="cloudCallout">
            <a:avLst>
              <a:gd name="adj1" fmla="val 27463"/>
              <a:gd name="adj2" fmla="val 85625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CF5B3B2F-6E0C-4736-AFC0-466C1FAD8AF8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Maintain the heap property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5962650" y="2452688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2438400" y="3590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773113" y="1524000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1636713" y="34401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2647" name="AutoShape 7"/>
          <p:cNvCxnSpPr>
            <a:cxnSpLocks noChangeShapeType="1"/>
            <a:stCxn id="112652" idx="5"/>
            <a:endCxn id="112646" idx="0"/>
          </p:cNvCxnSpPr>
          <p:nvPr/>
        </p:nvCxnSpPr>
        <p:spPr bwMode="auto">
          <a:xfrm>
            <a:off x="1662113" y="3122613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2286000" y="2295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987425" y="2295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26273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19415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1368425" y="28289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5699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1179513" y="3438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758825" y="3438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341313" y="3438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57" name="AutoShape 17"/>
          <p:cNvCxnSpPr>
            <a:cxnSpLocks noChangeShapeType="1"/>
            <a:stCxn id="112653" idx="3"/>
            <a:endCxn id="112656" idx="0"/>
          </p:cNvCxnSpPr>
          <p:nvPr/>
        </p:nvCxnSpPr>
        <p:spPr bwMode="auto">
          <a:xfrm flipH="1">
            <a:off x="514350" y="3122613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8" name="AutoShape 18"/>
          <p:cNvCxnSpPr>
            <a:cxnSpLocks noChangeShapeType="1"/>
            <a:stCxn id="112653" idx="5"/>
            <a:endCxn id="112655" idx="0"/>
          </p:cNvCxnSpPr>
          <p:nvPr/>
        </p:nvCxnSpPr>
        <p:spPr bwMode="auto">
          <a:xfrm>
            <a:off x="863600" y="3122613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9" name="AutoShape 19"/>
          <p:cNvCxnSpPr>
            <a:cxnSpLocks noChangeShapeType="1"/>
            <a:stCxn id="112652" idx="3"/>
            <a:endCxn id="112654" idx="0"/>
          </p:cNvCxnSpPr>
          <p:nvPr/>
        </p:nvCxnSpPr>
        <p:spPr bwMode="auto">
          <a:xfrm flipH="1">
            <a:off x="1352550" y="31226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0" name="AutoShape 20"/>
          <p:cNvCxnSpPr>
            <a:cxnSpLocks noChangeShapeType="1"/>
            <a:stCxn id="112649" idx="3"/>
            <a:endCxn id="112653" idx="0"/>
          </p:cNvCxnSpPr>
          <p:nvPr/>
        </p:nvCxnSpPr>
        <p:spPr bwMode="auto">
          <a:xfrm flipH="1">
            <a:off x="742950" y="25892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1" name="AutoShape 21"/>
          <p:cNvCxnSpPr>
            <a:cxnSpLocks noChangeShapeType="1"/>
            <a:stCxn id="112649" idx="5"/>
            <a:endCxn id="112652" idx="0"/>
          </p:cNvCxnSpPr>
          <p:nvPr/>
        </p:nvCxnSpPr>
        <p:spPr bwMode="auto">
          <a:xfrm>
            <a:off x="1281113" y="25892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2" name="AutoShape 22"/>
          <p:cNvCxnSpPr>
            <a:cxnSpLocks noChangeShapeType="1"/>
            <a:stCxn id="112648" idx="3"/>
            <a:endCxn id="112651" idx="0"/>
          </p:cNvCxnSpPr>
          <p:nvPr/>
        </p:nvCxnSpPr>
        <p:spPr bwMode="auto">
          <a:xfrm flipH="1">
            <a:off x="2114550" y="25892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3" name="AutoShape 23"/>
          <p:cNvCxnSpPr>
            <a:cxnSpLocks noChangeShapeType="1"/>
            <a:stCxn id="112648" idx="5"/>
            <a:endCxn id="112650" idx="0"/>
          </p:cNvCxnSpPr>
          <p:nvPr/>
        </p:nvCxnSpPr>
        <p:spPr bwMode="auto">
          <a:xfrm>
            <a:off x="2579688" y="2589213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4" name="AutoShape 24"/>
          <p:cNvCxnSpPr>
            <a:cxnSpLocks noChangeShapeType="1"/>
            <a:stCxn id="112666" idx="3"/>
            <a:endCxn id="112649" idx="0"/>
          </p:cNvCxnSpPr>
          <p:nvPr/>
        </p:nvCxnSpPr>
        <p:spPr bwMode="auto">
          <a:xfrm flipH="1">
            <a:off x="1160463" y="19796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5" name="AutoShape 25"/>
          <p:cNvCxnSpPr>
            <a:cxnSpLocks noChangeShapeType="1"/>
            <a:stCxn id="112666" idx="5"/>
            <a:endCxn id="112648" idx="0"/>
          </p:cNvCxnSpPr>
          <p:nvPr/>
        </p:nvCxnSpPr>
        <p:spPr bwMode="auto">
          <a:xfrm>
            <a:off x="1930400" y="1979613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66" name="Oval 26"/>
          <p:cNvSpPr>
            <a:spLocks noChangeArrowheads="1"/>
          </p:cNvSpPr>
          <p:nvPr/>
        </p:nvSpPr>
        <p:spPr bwMode="auto">
          <a:xfrm>
            <a:off x="1636713" y="1685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1752600" y="4200525"/>
            <a:ext cx="5739328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latin typeface="Arial" charset="0"/>
              </a:rPr>
              <a:t>Percolate up: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Put new data in new location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>
                <a:latin typeface="Arial" charset="0"/>
              </a:rPr>
              <a:t> </a:t>
            </a:r>
            <a:r>
              <a:rPr lang="en-US" sz="2000" b="0" dirty="0" smtClean="0">
                <a:latin typeface="Arial" charset="0"/>
              </a:rPr>
              <a:t> If </a:t>
            </a:r>
            <a:r>
              <a:rPr lang="en-US" sz="2000" b="0" dirty="0">
                <a:latin typeface="Arial" charset="0"/>
              </a:rPr>
              <a:t>parent larger, </a:t>
            </a:r>
            <a:r>
              <a:rPr lang="en-US" sz="2000" b="0" dirty="0" smtClean="0">
                <a:latin typeface="Arial" charset="0"/>
              </a:rPr>
              <a:t>swap with parent, and continue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</a:t>
            </a:r>
            <a:r>
              <a:rPr lang="en-US" sz="2000" b="0" dirty="0">
                <a:latin typeface="Arial" charset="0"/>
                <a:sym typeface="Symbol" pitchFamily="18" charset="2"/>
              </a:rPr>
              <a:t>parent  item or reached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root</a:t>
            </a:r>
            <a:endParaRPr lang="en-US" sz="2000" b="0" dirty="0">
              <a:latin typeface="Arial" charset="0"/>
              <a:sym typeface="Symbol" pitchFamily="18" charset="2"/>
            </a:endParaRPr>
          </a:p>
          <a:p>
            <a:pPr eaLnBrk="0" hangingPunct="0"/>
            <a:endParaRPr lang="en-US" sz="2000" b="0" dirty="0">
              <a:latin typeface="Arial" charset="0"/>
            </a:endParaRPr>
          </a:p>
          <a:p>
            <a:pPr eaLnBrk="0" hangingPunct="0"/>
            <a:r>
              <a:rPr lang="en-US" sz="2000" b="0" dirty="0">
                <a:latin typeface="Arial" charset="0"/>
              </a:rPr>
              <a:t>Why is this correct?  What is the run time?</a:t>
            </a:r>
          </a:p>
        </p:txBody>
      </p:sp>
      <p:cxnSp>
        <p:nvCxnSpPr>
          <p:cNvPr id="112668" name="AutoShape 28"/>
          <p:cNvCxnSpPr>
            <a:cxnSpLocks noChangeShapeType="1"/>
            <a:stCxn id="112644" idx="1"/>
            <a:endCxn id="112646" idx="6"/>
          </p:cNvCxnSpPr>
          <p:nvPr/>
        </p:nvCxnSpPr>
        <p:spPr bwMode="auto">
          <a:xfrm flipH="1" flipV="1">
            <a:off x="1981200" y="3613150"/>
            <a:ext cx="508000" cy="2857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69" name="Oval 29"/>
          <p:cNvSpPr>
            <a:spLocks noChangeArrowheads="1"/>
          </p:cNvSpPr>
          <p:nvPr/>
        </p:nvSpPr>
        <p:spPr bwMode="auto">
          <a:xfrm>
            <a:off x="2133600" y="31337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70" name="Oval 30"/>
          <p:cNvSpPr>
            <a:spLocks noChangeArrowheads="1"/>
          </p:cNvSpPr>
          <p:nvPr/>
        </p:nvSpPr>
        <p:spPr bwMode="auto">
          <a:xfrm>
            <a:off x="5334000" y="3667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3897313" y="15335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2" name="Oval 32"/>
          <p:cNvSpPr>
            <a:spLocks noChangeArrowheads="1"/>
          </p:cNvSpPr>
          <p:nvPr/>
        </p:nvSpPr>
        <p:spPr bwMode="auto">
          <a:xfrm>
            <a:off x="4760913" y="34496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73" name="AutoShape 33"/>
          <p:cNvCxnSpPr>
            <a:cxnSpLocks noChangeShapeType="1"/>
            <a:stCxn id="112678" idx="5"/>
            <a:endCxn id="112672" idx="0"/>
          </p:cNvCxnSpPr>
          <p:nvPr/>
        </p:nvCxnSpPr>
        <p:spPr bwMode="auto">
          <a:xfrm>
            <a:off x="4786313" y="31321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74" name="Oval 34"/>
          <p:cNvSpPr>
            <a:spLocks noChangeArrowheads="1"/>
          </p:cNvSpPr>
          <p:nvPr/>
        </p:nvSpPr>
        <p:spPr bwMode="auto">
          <a:xfrm>
            <a:off x="5410200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75" name="Oval 35"/>
          <p:cNvSpPr>
            <a:spLocks noChangeArrowheads="1"/>
          </p:cNvSpPr>
          <p:nvPr/>
        </p:nvSpPr>
        <p:spPr bwMode="auto">
          <a:xfrm>
            <a:off x="4111625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76" name="Oval 36"/>
          <p:cNvSpPr>
            <a:spLocks noChangeArrowheads="1"/>
          </p:cNvSpPr>
          <p:nvPr/>
        </p:nvSpPr>
        <p:spPr bwMode="auto">
          <a:xfrm>
            <a:off x="57515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77" name="Oval 37"/>
          <p:cNvSpPr>
            <a:spLocks noChangeArrowheads="1"/>
          </p:cNvSpPr>
          <p:nvPr/>
        </p:nvSpPr>
        <p:spPr bwMode="auto">
          <a:xfrm>
            <a:off x="50657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4492625" y="28384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36941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80" name="Oval 40"/>
          <p:cNvSpPr>
            <a:spLocks noChangeArrowheads="1"/>
          </p:cNvSpPr>
          <p:nvPr/>
        </p:nvSpPr>
        <p:spPr bwMode="auto">
          <a:xfrm>
            <a:off x="43037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81" name="Oval 41"/>
          <p:cNvSpPr>
            <a:spLocks noChangeArrowheads="1"/>
          </p:cNvSpPr>
          <p:nvPr/>
        </p:nvSpPr>
        <p:spPr bwMode="auto">
          <a:xfrm>
            <a:off x="3883025" y="3448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82" name="Oval 42"/>
          <p:cNvSpPr>
            <a:spLocks noChangeArrowheads="1"/>
          </p:cNvSpPr>
          <p:nvPr/>
        </p:nvSpPr>
        <p:spPr bwMode="auto">
          <a:xfrm>
            <a:off x="34655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83" name="AutoShape 43"/>
          <p:cNvCxnSpPr>
            <a:cxnSpLocks noChangeShapeType="1"/>
            <a:stCxn id="112679" idx="3"/>
            <a:endCxn id="112682" idx="0"/>
          </p:cNvCxnSpPr>
          <p:nvPr/>
        </p:nvCxnSpPr>
        <p:spPr bwMode="auto">
          <a:xfrm flipH="1">
            <a:off x="3638550" y="31321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4" name="AutoShape 44"/>
          <p:cNvCxnSpPr>
            <a:cxnSpLocks noChangeShapeType="1"/>
            <a:stCxn id="112679" idx="5"/>
            <a:endCxn id="112681" idx="0"/>
          </p:cNvCxnSpPr>
          <p:nvPr/>
        </p:nvCxnSpPr>
        <p:spPr bwMode="auto">
          <a:xfrm>
            <a:off x="3987800" y="31321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5" name="AutoShape 45"/>
          <p:cNvCxnSpPr>
            <a:cxnSpLocks noChangeShapeType="1"/>
            <a:stCxn id="112678" idx="3"/>
            <a:endCxn id="112680" idx="0"/>
          </p:cNvCxnSpPr>
          <p:nvPr/>
        </p:nvCxnSpPr>
        <p:spPr bwMode="auto">
          <a:xfrm flipH="1">
            <a:off x="4476750" y="31321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6" name="AutoShape 46"/>
          <p:cNvCxnSpPr>
            <a:cxnSpLocks noChangeShapeType="1"/>
            <a:stCxn id="112675" idx="3"/>
            <a:endCxn id="112679" idx="0"/>
          </p:cNvCxnSpPr>
          <p:nvPr/>
        </p:nvCxnSpPr>
        <p:spPr bwMode="auto">
          <a:xfrm flipH="1">
            <a:off x="3867150" y="25987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7" name="AutoShape 47"/>
          <p:cNvCxnSpPr>
            <a:cxnSpLocks noChangeShapeType="1"/>
            <a:stCxn id="112675" idx="5"/>
            <a:endCxn id="112678" idx="0"/>
          </p:cNvCxnSpPr>
          <p:nvPr/>
        </p:nvCxnSpPr>
        <p:spPr bwMode="auto">
          <a:xfrm>
            <a:off x="4405313" y="25987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8" name="AutoShape 48"/>
          <p:cNvCxnSpPr>
            <a:cxnSpLocks noChangeShapeType="1"/>
            <a:stCxn id="112674" idx="3"/>
            <a:endCxn id="112677" idx="0"/>
          </p:cNvCxnSpPr>
          <p:nvPr/>
        </p:nvCxnSpPr>
        <p:spPr bwMode="auto">
          <a:xfrm flipH="1">
            <a:off x="5238750" y="25987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9" name="AutoShape 49"/>
          <p:cNvCxnSpPr>
            <a:cxnSpLocks noChangeShapeType="1"/>
            <a:stCxn id="112674" idx="5"/>
            <a:endCxn id="112676" idx="0"/>
          </p:cNvCxnSpPr>
          <p:nvPr/>
        </p:nvCxnSpPr>
        <p:spPr bwMode="auto">
          <a:xfrm>
            <a:off x="5703888" y="25987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0" name="AutoShape 50"/>
          <p:cNvCxnSpPr>
            <a:cxnSpLocks noChangeShapeType="1"/>
            <a:stCxn id="112692" idx="3"/>
            <a:endCxn id="112675" idx="0"/>
          </p:cNvCxnSpPr>
          <p:nvPr/>
        </p:nvCxnSpPr>
        <p:spPr bwMode="auto">
          <a:xfrm flipH="1">
            <a:off x="4284663" y="19891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1" name="AutoShape 51"/>
          <p:cNvCxnSpPr>
            <a:cxnSpLocks noChangeShapeType="1"/>
            <a:stCxn id="112692" idx="5"/>
            <a:endCxn id="112674" idx="0"/>
          </p:cNvCxnSpPr>
          <p:nvPr/>
        </p:nvCxnSpPr>
        <p:spPr bwMode="auto">
          <a:xfrm>
            <a:off x="5054600" y="19891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92" name="Oval 52"/>
          <p:cNvSpPr>
            <a:spLocks noChangeArrowheads="1"/>
          </p:cNvSpPr>
          <p:nvPr/>
        </p:nvSpPr>
        <p:spPr bwMode="auto">
          <a:xfrm>
            <a:off x="4760913" y="1695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693" name="AutoShape 53"/>
          <p:cNvCxnSpPr>
            <a:cxnSpLocks noChangeShapeType="1"/>
            <a:stCxn id="112678" idx="5"/>
          </p:cNvCxnSpPr>
          <p:nvPr/>
        </p:nvCxnSpPr>
        <p:spPr bwMode="auto">
          <a:xfrm>
            <a:off x="4786313" y="3132138"/>
            <a:ext cx="606425" cy="60642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94" name="Oval 54"/>
          <p:cNvSpPr>
            <a:spLocks noChangeArrowheads="1"/>
          </p:cNvSpPr>
          <p:nvPr/>
        </p:nvSpPr>
        <p:spPr bwMode="auto">
          <a:xfrm>
            <a:off x="5181600" y="3209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95" name="Line 55"/>
          <p:cNvSpPr>
            <a:spLocks noChangeShapeType="1"/>
          </p:cNvSpPr>
          <p:nvPr/>
        </p:nvSpPr>
        <p:spPr bwMode="auto">
          <a:xfrm>
            <a:off x="3048000" y="2447925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6" name="Oval 56"/>
          <p:cNvSpPr>
            <a:spLocks noChangeArrowheads="1"/>
          </p:cNvSpPr>
          <p:nvPr/>
        </p:nvSpPr>
        <p:spPr bwMode="auto">
          <a:xfrm>
            <a:off x="6477000" y="15335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97" name="Freeform 57"/>
          <p:cNvSpPr>
            <a:spLocks/>
          </p:cNvSpPr>
          <p:nvPr/>
        </p:nvSpPr>
        <p:spPr bwMode="auto">
          <a:xfrm>
            <a:off x="6716713" y="15335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8" name="Oval 58"/>
          <p:cNvSpPr>
            <a:spLocks noChangeArrowheads="1"/>
          </p:cNvSpPr>
          <p:nvPr/>
        </p:nvSpPr>
        <p:spPr bwMode="auto">
          <a:xfrm>
            <a:off x="7580313" y="34496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99" name="AutoShape 59"/>
          <p:cNvCxnSpPr>
            <a:cxnSpLocks noChangeShapeType="1"/>
            <a:stCxn id="112704" idx="5"/>
            <a:endCxn id="112698" idx="0"/>
          </p:cNvCxnSpPr>
          <p:nvPr/>
        </p:nvCxnSpPr>
        <p:spPr bwMode="auto">
          <a:xfrm>
            <a:off x="7605713" y="31321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00" name="Oval 60"/>
          <p:cNvSpPr>
            <a:spLocks noChangeArrowheads="1"/>
          </p:cNvSpPr>
          <p:nvPr/>
        </p:nvSpPr>
        <p:spPr bwMode="auto">
          <a:xfrm>
            <a:off x="8229600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701" name="Oval 61"/>
          <p:cNvSpPr>
            <a:spLocks noChangeArrowheads="1"/>
          </p:cNvSpPr>
          <p:nvPr/>
        </p:nvSpPr>
        <p:spPr bwMode="auto">
          <a:xfrm>
            <a:off x="6931025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702" name="Oval 62"/>
          <p:cNvSpPr>
            <a:spLocks noChangeArrowheads="1"/>
          </p:cNvSpPr>
          <p:nvPr/>
        </p:nvSpPr>
        <p:spPr bwMode="auto">
          <a:xfrm>
            <a:off x="85709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3" name="Oval 63"/>
          <p:cNvSpPr>
            <a:spLocks noChangeArrowheads="1"/>
          </p:cNvSpPr>
          <p:nvPr/>
        </p:nvSpPr>
        <p:spPr bwMode="auto">
          <a:xfrm>
            <a:off x="78851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704" name="Oval 64"/>
          <p:cNvSpPr>
            <a:spLocks noChangeArrowheads="1"/>
          </p:cNvSpPr>
          <p:nvPr/>
        </p:nvSpPr>
        <p:spPr bwMode="auto">
          <a:xfrm>
            <a:off x="7312025" y="28384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705" name="Oval 65"/>
          <p:cNvSpPr>
            <a:spLocks noChangeArrowheads="1"/>
          </p:cNvSpPr>
          <p:nvPr/>
        </p:nvSpPr>
        <p:spPr bwMode="auto">
          <a:xfrm>
            <a:off x="65135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706" name="Oval 66"/>
          <p:cNvSpPr>
            <a:spLocks noChangeArrowheads="1"/>
          </p:cNvSpPr>
          <p:nvPr/>
        </p:nvSpPr>
        <p:spPr bwMode="auto">
          <a:xfrm>
            <a:off x="71231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707" name="Oval 67"/>
          <p:cNvSpPr>
            <a:spLocks noChangeArrowheads="1"/>
          </p:cNvSpPr>
          <p:nvPr/>
        </p:nvSpPr>
        <p:spPr bwMode="auto">
          <a:xfrm>
            <a:off x="6702425" y="3448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8" name="Oval 68"/>
          <p:cNvSpPr>
            <a:spLocks noChangeArrowheads="1"/>
          </p:cNvSpPr>
          <p:nvPr/>
        </p:nvSpPr>
        <p:spPr bwMode="auto">
          <a:xfrm>
            <a:off x="62849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709" name="AutoShape 69"/>
          <p:cNvCxnSpPr>
            <a:cxnSpLocks noChangeShapeType="1"/>
            <a:stCxn id="112705" idx="3"/>
            <a:endCxn id="112708" idx="0"/>
          </p:cNvCxnSpPr>
          <p:nvPr/>
        </p:nvCxnSpPr>
        <p:spPr bwMode="auto">
          <a:xfrm flipH="1">
            <a:off x="6457950" y="31321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0" name="AutoShape 70"/>
          <p:cNvCxnSpPr>
            <a:cxnSpLocks noChangeShapeType="1"/>
            <a:stCxn id="112705" idx="5"/>
            <a:endCxn id="112707" idx="0"/>
          </p:cNvCxnSpPr>
          <p:nvPr/>
        </p:nvCxnSpPr>
        <p:spPr bwMode="auto">
          <a:xfrm>
            <a:off x="6807200" y="31321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1" name="AutoShape 71"/>
          <p:cNvCxnSpPr>
            <a:cxnSpLocks noChangeShapeType="1"/>
            <a:stCxn id="112704" idx="3"/>
            <a:endCxn id="112706" idx="0"/>
          </p:cNvCxnSpPr>
          <p:nvPr/>
        </p:nvCxnSpPr>
        <p:spPr bwMode="auto">
          <a:xfrm flipH="1">
            <a:off x="7296150" y="31321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2" name="AutoShape 72"/>
          <p:cNvCxnSpPr>
            <a:cxnSpLocks noChangeShapeType="1"/>
            <a:stCxn id="112701" idx="3"/>
            <a:endCxn id="112705" idx="0"/>
          </p:cNvCxnSpPr>
          <p:nvPr/>
        </p:nvCxnSpPr>
        <p:spPr bwMode="auto">
          <a:xfrm flipH="1">
            <a:off x="6686550" y="25987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3" name="AutoShape 73"/>
          <p:cNvCxnSpPr>
            <a:cxnSpLocks noChangeShapeType="1"/>
            <a:stCxn id="112701" idx="5"/>
            <a:endCxn id="112704" idx="0"/>
          </p:cNvCxnSpPr>
          <p:nvPr/>
        </p:nvCxnSpPr>
        <p:spPr bwMode="auto">
          <a:xfrm>
            <a:off x="7224713" y="25987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4" name="AutoShape 74"/>
          <p:cNvCxnSpPr>
            <a:cxnSpLocks noChangeShapeType="1"/>
            <a:stCxn id="112700" idx="3"/>
            <a:endCxn id="112703" idx="0"/>
          </p:cNvCxnSpPr>
          <p:nvPr/>
        </p:nvCxnSpPr>
        <p:spPr bwMode="auto">
          <a:xfrm flipH="1">
            <a:off x="8058150" y="25987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5" name="AutoShape 75"/>
          <p:cNvCxnSpPr>
            <a:cxnSpLocks noChangeShapeType="1"/>
            <a:stCxn id="112700" idx="5"/>
            <a:endCxn id="112702" idx="0"/>
          </p:cNvCxnSpPr>
          <p:nvPr/>
        </p:nvCxnSpPr>
        <p:spPr bwMode="auto">
          <a:xfrm>
            <a:off x="8523288" y="25987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6" name="AutoShape 76"/>
          <p:cNvCxnSpPr>
            <a:cxnSpLocks noChangeShapeType="1"/>
            <a:stCxn id="112718" idx="3"/>
            <a:endCxn id="112701" idx="0"/>
          </p:cNvCxnSpPr>
          <p:nvPr/>
        </p:nvCxnSpPr>
        <p:spPr bwMode="auto">
          <a:xfrm flipH="1">
            <a:off x="7104063" y="19891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7" name="AutoShape 77"/>
          <p:cNvCxnSpPr>
            <a:cxnSpLocks noChangeShapeType="1"/>
            <a:stCxn id="112718" idx="5"/>
            <a:endCxn id="112700" idx="0"/>
          </p:cNvCxnSpPr>
          <p:nvPr/>
        </p:nvCxnSpPr>
        <p:spPr bwMode="auto">
          <a:xfrm>
            <a:off x="7874000" y="19891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18" name="Oval 78"/>
          <p:cNvSpPr>
            <a:spLocks noChangeArrowheads="1"/>
          </p:cNvSpPr>
          <p:nvPr/>
        </p:nvSpPr>
        <p:spPr bwMode="auto">
          <a:xfrm>
            <a:off x="7580313" y="1695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719" name="AutoShape 79"/>
          <p:cNvCxnSpPr>
            <a:cxnSpLocks noChangeShapeType="1"/>
          </p:cNvCxnSpPr>
          <p:nvPr/>
        </p:nvCxnSpPr>
        <p:spPr bwMode="auto">
          <a:xfrm>
            <a:off x="6705600" y="1838325"/>
            <a:ext cx="327025" cy="452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720" name="Oval 80"/>
          <p:cNvSpPr>
            <a:spLocks noChangeArrowheads="1"/>
          </p:cNvSpPr>
          <p:nvPr/>
        </p:nvSpPr>
        <p:spPr bwMode="auto">
          <a:xfrm>
            <a:off x="6858000" y="1685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82" name="Date Placeholder 8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730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/>
      <p:bldP spid="112670" grpId="0"/>
      <p:bldP spid="112671" grpId="0" animBg="1"/>
      <p:bldP spid="112672" grpId="0" animBg="1"/>
      <p:bldP spid="112674" grpId="0" animBg="1"/>
      <p:bldP spid="112675" grpId="0" animBg="1"/>
      <p:bldP spid="112676" grpId="0" animBg="1"/>
      <p:bldP spid="112677" grpId="0" animBg="1"/>
      <p:bldP spid="112678" grpId="0" animBg="1"/>
      <p:bldP spid="112679" grpId="0" animBg="1"/>
      <p:bldP spid="112680" grpId="0" animBg="1"/>
      <p:bldP spid="112681" grpId="0" animBg="1"/>
      <p:bldP spid="112682" grpId="0" animBg="1"/>
      <p:bldP spid="112692" grpId="0" animBg="1"/>
      <p:bldP spid="112694" grpId="0"/>
      <p:bldP spid="112695" grpId="0" animBg="1"/>
      <p:bldP spid="112696" grpId="0"/>
      <p:bldP spid="112697" grpId="0" animBg="1"/>
      <p:bldP spid="112698" grpId="0" animBg="1"/>
      <p:bldP spid="112700" grpId="0" animBg="1"/>
      <p:bldP spid="112701" grpId="0" animBg="1"/>
      <p:bldP spid="112702" grpId="0" animBg="1"/>
      <p:bldP spid="112703" grpId="0" animBg="1"/>
      <p:bldP spid="112704" grpId="0" animBg="1"/>
      <p:bldP spid="112705" grpId="0" animBg="1"/>
      <p:bldP spid="112706" grpId="0" animBg="1"/>
      <p:bldP spid="112707" grpId="0" animBg="1"/>
      <p:bldP spid="112708" grpId="0" animBg="1"/>
      <p:bldP spid="112718" grpId="0" animBg="1"/>
      <p:bldP spid="1127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Insert: </a:t>
            </a:r>
            <a:r>
              <a:rPr lang="en-US" dirty="0">
                <a:solidFill>
                  <a:srgbClr val="C0504D"/>
                </a:solidFill>
              </a:rPr>
              <a:t>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, worst-case time proportional to tree height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needs the “last used” complete-tree position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needs the “next to use” complete-tree position</a:t>
            </a:r>
          </a:p>
          <a:p>
            <a:pPr lvl="1"/>
            <a:r>
              <a:rPr lang="en-US" dirty="0" smtClean="0"/>
              <a:t>If “keep a reference to there”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have to adjust that reference: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in worst case</a:t>
            </a:r>
          </a:p>
          <a:p>
            <a:pPr lvl="1"/>
            <a:r>
              <a:rPr lang="en-US" dirty="0" smtClean="0"/>
              <a:t>Could calculate how to find it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from the root given the size of the heap</a:t>
            </a:r>
          </a:p>
          <a:p>
            <a:pPr lvl="2"/>
            <a:r>
              <a:rPr lang="en-US" dirty="0" smtClean="0"/>
              <a:t>But it’s not easy</a:t>
            </a:r>
          </a:p>
          <a:p>
            <a:pPr lvl="2"/>
            <a:r>
              <a:rPr lang="en-US" dirty="0" smtClean="0"/>
              <a:t>And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always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promised </a:t>
            </a:r>
            <a:r>
              <a:rPr lang="en-US" i="1" dirty="0" smtClean="0"/>
              <a:t>O</a:t>
            </a:r>
            <a:r>
              <a:rPr lang="en-US" dirty="0" smtClean="0"/>
              <a:t>(1) on average (assuming random arrival of items)</a:t>
            </a:r>
          </a:p>
          <a:p>
            <a:pPr lvl="2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There’s a “trick”: don’t represent complete trees with explicit edges!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AA08-8EEA-40BB-9FA3-9EF9DD84B75E}" type="slidenum">
              <a:rPr lang="en-US"/>
              <a:pPr/>
              <a:t>26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8077200" cy="108585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Array Representation of Binary Trees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100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800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4101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892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4102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4103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4704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4104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8288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4105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149600" y="2000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4106" name="AutoShape 10"/>
          <p:cNvCxnSpPr>
            <a:cxnSpLocks noChangeShapeType="1"/>
            <a:stCxn id="4105" idx="3"/>
            <a:endCxn id="4104" idx="0"/>
          </p:cNvCxnSpPr>
          <p:nvPr>
            <p:custDataLst>
              <p:tags r:id="rId8"/>
            </p:custDataLst>
          </p:nvPr>
        </p:nvCxnSpPr>
        <p:spPr bwMode="auto">
          <a:xfrm flipH="1">
            <a:off x="2082800" y="2263775"/>
            <a:ext cx="1141413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7" name="AutoShape 11"/>
          <p:cNvCxnSpPr>
            <a:cxnSpLocks noChangeShapeType="1"/>
            <a:stCxn id="4105" idx="5"/>
            <a:endCxn id="4103" idx="0"/>
          </p:cNvCxnSpPr>
          <p:nvPr>
            <p:custDataLst>
              <p:tags r:id="rId9"/>
            </p:custDataLst>
          </p:nvPr>
        </p:nvCxnSpPr>
        <p:spPr bwMode="auto">
          <a:xfrm>
            <a:off x="3582988" y="2263775"/>
            <a:ext cx="1141412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8" name="AutoShape 12"/>
          <p:cNvCxnSpPr>
            <a:cxnSpLocks noChangeShapeType="1"/>
            <a:stCxn id="4103" idx="5"/>
            <a:endCxn id="4100" idx="0"/>
          </p:cNvCxnSpPr>
          <p:nvPr>
            <p:custDataLst>
              <p:tags r:id="rId10"/>
            </p:custDataLst>
          </p:nvPr>
        </p:nvCxnSpPr>
        <p:spPr bwMode="auto">
          <a:xfrm>
            <a:off x="4903788" y="2949575"/>
            <a:ext cx="430212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9" name="AutoShape 13"/>
          <p:cNvCxnSpPr>
            <a:cxnSpLocks noChangeShapeType="1"/>
            <a:stCxn id="4104" idx="3"/>
            <a:endCxn id="4102" idx="0"/>
          </p:cNvCxnSpPr>
          <p:nvPr>
            <p:custDataLst>
              <p:tags r:id="rId11"/>
            </p:custDataLst>
          </p:nvPr>
        </p:nvCxnSpPr>
        <p:spPr bwMode="auto">
          <a:xfrm flipH="1">
            <a:off x="1320800" y="2949575"/>
            <a:ext cx="582613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10" name="AutoShape 14"/>
          <p:cNvCxnSpPr>
            <a:cxnSpLocks noChangeShapeType="1"/>
            <a:stCxn id="4104" idx="5"/>
            <a:endCxn id="4101" idx="0"/>
          </p:cNvCxnSpPr>
          <p:nvPr>
            <p:custDataLst>
              <p:tags r:id="rId12"/>
            </p:custDataLst>
          </p:nvPr>
        </p:nvCxnSpPr>
        <p:spPr bwMode="auto">
          <a:xfrm>
            <a:off x="2262188" y="2949575"/>
            <a:ext cx="481012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3" name="Oval 1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1336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4114" name="AutoShape 18"/>
          <p:cNvCxnSpPr>
            <a:cxnSpLocks noChangeShapeType="1"/>
            <a:stCxn id="4101" idx="3"/>
            <a:endCxn id="4113" idx="0"/>
          </p:cNvCxnSpPr>
          <p:nvPr>
            <p:custDataLst>
              <p:tags r:id="rId14"/>
            </p:custDataLst>
          </p:nvPr>
        </p:nvCxnSpPr>
        <p:spPr bwMode="auto">
          <a:xfrm flipH="1">
            <a:off x="23876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5" name="Oval 1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448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4116" name="AutoShape 20"/>
          <p:cNvCxnSpPr>
            <a:cxnSpLocks noChangeShapeType="1"/>
            <a:stCxn id="4101" idx="5"/>
            <a:endCxn id="4115" idx="0"/>
          </p:cNvCxnSpPr>
          <p:nvPr>
            <p:custDataLst>
              <p:tags r:id="rId16"/>
            </p:custDataLst>
          </p:nvPr>
        </p:nvCxnSpPr>
        <p:spPr bwMode="auto">
          <a:xfrm>
            <a:off x="29225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7" name="Oval 2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12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4118" name="AutoShape 22"/>
          <p:cNvCxnSpPr>
            <a:cxnSpLocks noChangeShapeType="1"/>
            <a:stCxn id="4102" idx="3"/>
            <a:endCxn id="4117" idx="0"/>
          </p:cNvCxnSpPr>
          <p:nvPr>
            <p:custDataLst>
              <p:tags r:id="rId18"/>
            </p:custDataLst>
          </p:nvPr>
        </p:nvCxnSpPr>
        <p:spPr bwMode="auto">
          <a:xfrm flipH="1">
            <a:off x="9652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9" name="Oval 23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4224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4120" name="AutoShape 24"/>
          <p:cNvCxnSpPr>
            <a:cxnSpLocks noChangeShapeType="1"/>
            <a:stCxn id="4102" idx="5"/>
            <a:endCxn id="4119" idx="0"/>
          </p:cNvCxnSpPr>
          <p:nvPr>
            <p:custDataLst>
              <p:tags r:id="rId20"/>
            </p:custDataLst>
          </p:nvPr>
        </p:nvCxnSpPr>
        <p:spPr bwMode="auto">
          <a:xfrm>
            <a:off x="15001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1" name="Oval 2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4122" name="AutoShape 26"/>
          <p:cNvCxnSpPr>
            <a:cxnSpLocks noChangeShapeType="1"/>
            <a:stCxn id="4103" idx="3"/>
            <a:endCxn id="4121" idx="0"/>
          </p:cNvCxnSpPr>
          <p:nvPr>
            <p:custDataLst>
              <p:tags r:id="rId22"/>
            </p:custDataLst>
          </p:nvPr>
        </p:nvCxnSpPr>
        <p:spPr bwMode="auto">
          <a:xfrm flipH="1">
            <a:off x="4216400" y="2949575"/>
            <a:ext cx="328613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3" name="Oval 2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6830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4124" name="AutoShape 28"/>
          <p:cNvCxnSpPr>
            <a:cxnSpLocks noChangeShapeType="1"/>
            <a:stCxn id="4121" idx="3"/>
            <a:endCxn id="4123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3851675" y="3472479"/>
            <a:ext cx="270447" cy="9979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9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92800" y="1828800"/>
            <a:ext cx="24590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0" dirty="0">
                <a:latin typeface="+mn-lt"/>
              </a:rPr>
              <a:t>From node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0" dirty="0">
                <a:latin typeface="+mn-lt"/>
              </a:rPr>
              <a:t>:</a:t>
            </a:r>
            <a:br>
              <a:rPr lang="en-US" sz="2000" b="0" dirty="0">
                <a:latin typeface="+mn-lt"/>
              </a:rPr>
            </a:br>
            <a:endParaRPr lang="en-US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left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right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*2+1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parent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(wasting index 0 is convenient for the index arithmetic)</a:t>
            </a:r>
            <a:endParaRPr lang="en-US" sz="2000" b="0" dirty="0">
              <a:latin typeface="+mn-lt"/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775200" y="29718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2" name="Group 194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508000" y="1885950"/>
            <a:ext cx="3956050" cy="1909763"/>
            <a:chOff x="320" y="1188"/>
            <a:chExt cx="2492" cy="1203"/>
          </a:xfrm>
        </p:grpSpPr>
        <p:sp>
          <p:nvSpPr>
            <p:cNvPr id="4130" name="Text Box 3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28" y="11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60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132" name="Text Box 3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624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48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4134" name="Text Box 3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344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135" name="Text Box 3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304" y="18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4137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68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4138" name="Text Box 42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20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4139" name="Text Box 4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18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60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176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graphicFrame>
        <p:nvGraphicFramePr>
          <p:cNvPr id="4289" name="Group 193"/>
          <p:cNvGraphicFramePr>
            <a:graphicFrameLocks noGrp="1"/>
          </p:cNvGraphicFramePr>
          <p:nvPr>
            <p:custDataLst>
              <p:tags r:id="rId28"/>
            </p:custDataLst>
          </p:nvPr>
        </p:nvGraphicFramePr>
        <p:xfrm>
          <a:off x="304800" y="514350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87" name="Text Box 19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" y="4572000"/>
            <a:ext cx="3674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latin typeface="+mj-lt"/>
              </a:rPr>
              <a:t>implicit (array) implementation:</a:t>
            </a:r>
          </a:p>
        </p:txBody>
      </p:sp>
      <p:sp>
        <p:nvSpPr>
          <p:cNvPr id="4291" name="Text Box 195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467600" y="2819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 * i</a:t>
            </a:r>
          </a:p>
        </p:txBody>
      </p:sp>
      <p:sp>
        <p:nvSpPr>
          <p:cNvPr id="4292" name="Text Box 196" hidden="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438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 * i)+1</a:t>
            </a:r>
          </a:p>
        </p:txBody>
      </p:sp>
      <p:sp>
        <p:nvSpPr>
          <p:cNvPr id="4293" name="Text Box 197" hidden="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3886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└ i / 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┘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Judging the array implementation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Plusses:</a:t>
            </a:r>
          </a:p>
          <a:p>
            <a:r>
              <a:rPr lang="en-US" dirty="0" smtClean="0"/>
              <a:t>Less “wasted” space</a:t>
            </a:r>
          </a:p>
          <a:p>
            <a:pPr lvl="1"/>
            <a:r>
              <a:rPr lang="en-US" dirty="0" smtClean="0"/>
              <a:t>Just </a:t>
            </a:r>
            <a:r>
              <a:rPr lang="en-US" dirty="0" smtClean="0"/>
              <a:t>index </a:t>
            </a:r>
            <a:r>
              <a:rPr lang="en-US" dirty="0" smtClean="0"/>
              <a:t>0 and unused space on right</a:t>
            </a:r>
          </a:p>
          <a:p>
            <a:pPr lvl="1"/>
            <a:r>
              <a:rPr lang="en-US" dirty="0" smtClean="0"/>
              <a:t>In conventional tree representation, one edge per node (except for root), so </a:t>
            </a:r>
            <a:r>
              <a:rPr lang="en-US" i="1" dirty="0" smtClean="0"/>
              <a:t>n</a:t>
            </a:r>
            <a:r>
              <a:rPr lang="en-US" dirty="0" smtClean="0"/>
              <a:t>-1 wasted space (like linked lists)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Array would waste more space if tree were not complete</a:t>
            </a:r>
          </a:p>
          <a:p>
            <a:r>
              <a:rPr lang="en-US" dirty="0" smtClean="0"/>
              <a:t>Multiplying and dividing by 2 is very fast (shift operations in hardware)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Last used position is just index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Minuses:</a:t>
            </a:r>
          </a:p>
          <a:p>
            <a:r>
              <a:rPr lang="en-US" dirty="0" smtClean="0"/>
              <a:t>Same might-</a:t>
            </a:r>
            <a:r>
              <a:rPr lang="en-US" dirty="0" smtClean="0"/>
              <a:t>be-</a:t>
            </a:r>
            <a:r>
              <a:rPr lang="en-US" dirty="0" smtClean="0"/>
              <a:t>empty or might-get-full problems we saw with stacks and queues (resize by doubling as necessary)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Plusses outweigh minuses: “this is how people do it”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161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 new ADT: Priority Queue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Chapter 6</a:t>
            </a:r>
          </a:p>
          <a:p>
            <a:pPr lvl="1"/>
            <a:r>
              <a:rPr lang="en-US" dirty="0" smtClean="0"/>
              <a:t>Nice to see a new and surprising data structure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priority queue</a:t>
            </a:r>
            <a:r>
              <a:rPr lang="en-US" dirty="0" smtClean="0"/>
              <a:t> holds </a:t>
            </a:r>
            <a:r>
              <a:rPr lang="en-US" i="1" dirty="0" smtClean="0"/>
              <a:t>compare-able data</a:t>
            </a:r>
          </a:p>
          <a:p>
            <a:pPr lvl="1"/>
            <a:r>
              <a:rPr lang="en-US" dirty="0" smtClean="0"/>
              <a:t>Like dictionaries and unlike stacks and queues, need to </a:t>
            </a:r>
            <a:r>
              <a:rPr lang="en-US" i="1" dirty="0" smtClean="0"/>
              <a:t>compare items</a:t>
            </a:r>
          </a:p>
          <a:p>
            <a:pPr lvl="2"/>
            <a:r>
              <a:rPr lang="en-US" dirty="0" smtClean="0"/>
              <a:t>Given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, is </a:t>
            </a:r>
            <a:r>
              <a:rPr lang="en-US" i="1" dirty="0" smtClean="0"/>
              <a:t>x</a:t>
            </a:r>
            <a:r>
              <a:rPr lang="en-US" dirty="0" smtClean="0"/>
              <a:t> less than, equal to, or greater than </a:t>
            </a:r>
            <a:r>
              <a:rPr lang="en-US" i="1" dirty="0" smtClean="0"/>
              <a:t>y</a:t>
            </a:r>
          </a:p>
          <a:p>
            <a:pPr lvl="2"/>
            <a:r>
              <a:rPr lang="en-US" dirty="0"/>
              <a:t>Meaning of the ordering can depend on your data</a:t>
            </a:r>
          </a:p>
          <a:p>
            <a:pPr lvl="2"/>
            <a:r>
              <a:rPr lang="en-US" dirty="0"/>
              <a:t>Many data structures </a:t>
            </a:r>
            <a:r>
              <a:rPr lang="en-US" dirty="0" smtClean="0"/>
              <a:t>require </a:t>
            </a:r>
            <a:r>
              <a:rPr lang="en-US" dirty="0"/>
              <a:t>this: dictionaries, sorting</a:t>
            </a:r>
          </a:p>
          <a:p>
            <a:pPr lvl="1"/>
            <a:r>
              <a:rPr lang="en-US" dirty="0" smtClean="0"/>
              <a:t>Integers are comparable, so will use them in examples</a:t>
            </a:r>
          </a:p>
          <a:p>
            <a:pPr lvl="2"/>
            <a:r>
              <a:rPr lang="en-US" dirty="0" smtClean="0"/>
              <a:t>But the priority queue ADT is much more general</a:t>
            </a:r>
          </a:p>
          <a:p>
            <a:pPr lvl="2"/>
            <a:r>
              <a:rPr lang="en-US" dirty="0" smtClean="0"/>
              <a:t>Typically two fields, </a:t>
            </a:r>
            <a:r>
              <a:rPr lang="en-US" dirty="0"/>
              <a:t>the </a:t>
            </a:r>
            <a:r>
              <a:rPr lang="en-US" i="1" dirty="0">
                <a:solidFill>
                  <a:schemeClr val="accent6"/>
                </a:solidFill>
              </a:rPr>
              <a:t>priority </a:t>
            </a:r>
            <a:r>
              <a:rPr lang="en-US" dirty="0"/>
              <a:t>and the </a:t>
            </a:r>
            <a:r>
              <a:rPr lang="en-US" i="1" dirty="0">
                <a:solidFill>
                  <a:schemeClr val="accent6"/>
                </a:solidFill>
              </a:rPr>
              <a:t>data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Priorities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r>
              <a:rPr lang="en-US" dirty="0" smtClean="0"/>
              <a:t>Each item has a “priority”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lesser</a:t>
            </a:r>
            <a:r>
              <a:rPr lang="en-US" dirty="0" smtClean="0"/>
              <a:t> item is the one with the </a:t>
            </a:r>
            <a:r>
              <a:rPr lang="en-US" i="1" dirty="0" smtClean="0"/>
              <a:t>greater</a:t>
            </a:r>
            <a:r>
              <a:rPr lang="en-US" dirty="0" smtClean="0"/>
              <a:t> priority</a:t>
            </a:r>
          </a:p>
          <a:p>
            <a:pPr lvl="1"/>
            <a:r>
              <a:rPr lang="en-US" dirty="0" smtClean="0"/>
              <a:t>So “priority 1” is more important than “priority 4”</a:t>
            </a:r>
          </a:p>
          <a:p>
            <a:pPr lvl="1"/>
            <a:r>
              <a:rPr lang="en-US" dirty="0" smtClean="0"/>
              <a:t>(Just a convention, think “first is best”)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Operations: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Key property: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i="1" dirty="0" smtClean="0">
                <a:solidFill>
                  <a:schemeClr val="accent2"/>
                </a:solidFill>
              </a:rPr>
              <a:t>returns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2"/>
                </a:solidFill>
              </a:rPr>
              <a:t>deletes</a:t>
            </a:r>
            <a:r>
              <a:rPr lang="en-US" dirty="0" smtClean="0"/>
              <a:t> the item with greatest priority (lowest priority value)</a:t>
            </a:r>
          </a:p>
          <a:p>
            <a:pPr lvl="1"/>
            <a:r>
              <a:rPr lang="en-US" dirty="0" smtClean="0"/>
              <a:t>Can resolve ties arbitrarily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810000" y="2963862"/>
            <a:ext cx="4876800" cy="1760538"/>
            <a:chOff x="3810000" y="2735262"/>
            <a:chExt cx="4876800" cy="1760538"/>
          </a:xfrm>
        </p:grpSpPr>
        <p:sp>
          <p:nvSpPr>
            <p:cNvPr id="7" name="Line 71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10000" y="3497262"/>
              <a:ext cx="803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9" name="Line 7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4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91400" y="3573462"/>
              <a:ext cx="1268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 err="1">
                  <a:solidFill>
                    <a:schemeClr val="accent2"/>
                  </a:solidFill>
                </a:rPr>
                <a:t>deleteMin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1" name="Freeform 80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81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 6        2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 15 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23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20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e1</a:t>
            </a:r>
            <a:r>
              <a:rPr lang="en-US" dirty="0" smtClean="0"/>
              <a:t> </a:t>
            </a:r>
            <a:r>
              <a:rPr lang="en-US" dirty="0" smtClean="0"/>
              <a:t>with priority </a:t>
            </a:r>
            <a:r>
              <a:rPr lang="en-US" i="1" dirty="0" smtClean="0"/>
              <a:t>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e2</a:t>
            </a:r>
            <a:r>
              <a:rPr lang="en-US" dirty="0" smtClean="0"/>
              <a:t> </a:t>
            </a:r>
            <a:r>
              <a:rPr lang="en-US" dirty="0" smtClean="0"/>
              <a:t>with priority </a:t>
            </a:r>
            <a:r>
              <a:rPr lang="en-US" i="1" dirty="0" smtClean="0"/>
              <a:t>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e3</a:t>
            </a:r>
            <a:r>
              <a:rPr lang="en-US" dirty="0" smtClean="0"/>
              <a:t> </a:t>
            </a:r>
            <a:r>
              <a:rPr lang="en-US" dirty="0" smtClean="0"/>
              <a:t>with priority </a:t>
            </a:r>
            <a:r>
              <a:rPr lang="en-US" i="1" dirty="0" smtClean="0"/>
              <a:t>4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/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 = e2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/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e3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/>
              <a:t>e</a:t>
            </a:r>
            <a:r>
              <a:rPr lang="en-US" i="1" dirty="0" smtClean="0"/>
              <a:t>4</a:t>
            </a:r>
            <a:r>
              <a:rPr lang="en-US" dirty="0" smtClean="0"/>
              <a:t> </a:t>
            </a:r>
            <a:r>
              <a:rPr lang="en-US" dirty="0" smtClean="0"/>
              <a:t>with priority </a:t>
            </a:r>
            <a:r>
              <a:rPr lang="en-US" i="1" dirty="0" smtClean="0"/>
              <a:t>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/>
              <a:t>e</a:t>
            </a:r>
            <a:r>
              <a:rPr lang="en-US" i="1" dirty="0" smtClean="0"/>
              <a:t>5</a:t>
            </a:r>
            <a:r>
              <a:rPr lang="en-US" dirty="0" smtClean="0"/>
              <a:t> </a:t>
            </a:r>
            <a:r>
              <a:rPr lang="en-US" dirty="0" smtClean="0"/>
              <a:t>with priority </a:t>
            </a:r>
            <a:r>
              <a:rPr lang="en-US" i="1" dirty="0" smtClean="0"/>
              <a:t>6</a:t>
            </a:r>
          </a:p>
          <a:p>
            <a:pPr>
              <a:buNone/>
            </a:pPr>
            <a:r>
              <a:rPr lang="en-US" dirty="0" smtClean="0"/>
              <a:t>	c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/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= e4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 = e1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Analogy: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But the whole point is to use priorities instead of FIFO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Applications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Like all good ADTs, the priority queue arises often</a:t>
            </a:r>
          </a:p>
          <a:p>
            <a:pPr lvl="1"/>
            <a:r>
              <a:rPr lang="en-US" dirty="0" smtClean="0"/>
              <a:t>Sometimes blatant, sometimes less obvious</a:t>
            </a:r>
          </a:p>
          <a:p>
            <a:pPr lvl="1"/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Run multiple programs in the operating system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“critical” before “interactive” before “compute-intensive”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Maybe let users set priority level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dirty="0" smtClean="0"/>
              <a:t>Treat hospital patients in order of severity (or triage)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Select print jobs in order of decreasing length?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More applications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“Greedy” algorithms</a:t>
            </a:r>
          </a:p>
          <a:p>
            <a:pPr lvl="1"/>
            <a:r>
              <a:rPr lang="en-US" dirty="0" smtClean="0"/>
              <a:t>May see an example when we study graphs in a few weeks</a:t>
            </a:r>
          </a:p>
          <a:p>
            <a:pPr lvl="1"/>
            <a:endParaRPr lang="en-US" sz="1000" dirty="0" smtClean="0"/>
          </a:p>
          <a:p>
            <a:pPr>
              <a:lnSpc>
                <a:spcPts val="2800"/>
              </a:lnSpc>
            </a:pPr>
            <a:r>
              <a:rPr lang="en-US" dirty="0"/>
              <a:t>Forward network packets in order of urgency</a:t>
            </a:r>
          </a:p>
          <a:p>
            <a:pPr>
              <a:lnSpc>
                <a:spcPts val="2800"/>
              </a:lnSpc>
            </a:pPr>
            <a:r>
              <a:rPr lang="en-US" dirty="0"/>
              <a:t>Select most frequent symbols for data compression (cf. CSE143)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Sorting </a:t>
            </a:r>
            <a:r>
              <a:rPr lang="en-US" dirty="0"/>
              <a:t>(first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all, then repeatedly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Much like Homework 1 uses a stack to implement reverse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Finding a good data structure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Will show an efficient, non-obvious data </a:t>
            </a:r>
            <a:r>
              <a:rPr lang="en-US" dirty="0" smtClean="0"/>
              <a:t>structure for this ADT</a:t>
            </a:r>
            <a:endParaRPr lang="en-US" dirty="0" smtClean="0"/>
          </a:p>
          <a:p>
            <a:pPr lvl="1"/>
            <a:r>
              <a:rPr lang="en-US" dirty="0" smtClean="0"/>
              <a:t>But first let’s analyze some “obvious” ideas for </a:t>
            </a:r>
            <a:r>
              <a:rPr lang="en-US" i="1" dirty="0" smtClean="0"/>
              <a:t>n</a:t>
            </a:r>
            <a:r>
              <a:rPr lang="en-US" dirty="0" smtClean="0"/>
              <a:t> data items</a:t>
            </a:r>
          </a:p>
          <a:p>
            <a:pPr lvl="1"/>
            <a:r>
              <a:rPr lang="en-US" dirty="0" smtClean="0"/>
              <a:t>All times worst-case; assume arrays “have room”</a:t>
            </a:r>
          </a:p>
          <a:p>
            <a:pPr lvl="1"/>
            <a:endParaRPr lang="en-US" dirty="0" smtClean="0"/>
          </a:p>
          <a:p>
            <a:pPr>
              <a:lnSpc>
                <a:spcPts val="2800"/>
              </a:lnSpc>
              <a:buNone/>
            </a:pPr>
            <a:r>
              <a:rPr lang="en-US" i="1" dirty="0" smtClean="0"/>
              <a:t>data</a:t>
            </a:r>
            <a:r>
              <a:rPr lang="en-US" dirty="0" smtClean="0"/>
              <a:t>	  	     </a:t>
            </a:r>
            <a:r>
              <a:rPr lang="en-US" i="1" dirty="0" smtClean="0"/>
              <a:t>insert algorithm / time</a:t>
            </a:r>
            <a:r>
              <a:rPr lang="en-US" dirty="0" smtClean="0"/>
              <a:t>      </a:t>
            </a:r>
            <a:r>
              <a:rPr lang="en-US" i="1" dirty="0" err="1" smtClean="0"/>
              <a:t>deleteMin</a:t>
            </a:r>
            <a:r>
              <a:rPr lang="en-US" i="1" dirty="0" smtClean="0"/>
              <a:t> algorithm / time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array	    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linked list</a:t>
            </a:r>
          </a:p>
          <a:p>
            <a:pPr>
              <a:lnSpc>
                <a:spcPts val="2800"/>
              </a:lnSpc>
              <a:buNone/>
            </a:pPr>
            <a:r>
              <a:rPr lang="en-US" dirty="0"/>
              <a:t>s</a:t>
            </a:r>
            <a:r>
              <a:rPr lang="en-US" dirty="0" smtClean="0"/>
              <a:t>orted array</a:t>
            </a:r>
            <a:endParaRPr lang="en-US" dirty="0" smtClean="0"/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linked list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binary search tree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AVL </a:t>
            </a:r>
            <a:r>
              <a:rPr lang="en-US" dirty="0" smtClean="0"/>
              <a:t>tree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(our) hash table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Need a good data structure!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Will show an efficient, non-obvious data structure for this ADT</a:t>
            </a:r>
          </a:p>
          <a:p>
            <a:pPr lvl="1"/>
            <a:r>
              <a:rPr lang="en-US" dirty="0" smtClean="0"/>
              <a:t>But first let’s analyze some “obvious” ideas for </a:t>
            </a:r>
            <a:r>
              <a:rPr lang="en-US" i="1" dirty="0" smtClean="0"/>
              <a:t>n</a:t>
            </a:r>
            <a:r>
              <a:rPr lang="en-US" dirty="0" smtClean="0"/>
              <a:t> data items</a:t>
            </a:r>
          </a:p>
          <a:p>
            <a:pPr lvl="1"/>
            <a:r>
              <a:rPr lang="en-US" dirty="0" smtClean="0"/>
              <a:t>All times worst-case; assume arrays “have room”</a:t>
            </a:r>
          </a:p>
          <a:p>
            <a:pPr lvl="1"/>
            <a:endParaRPr lang="en-US" dirty="0" smtClean="0"/>
          </a:p>
          <a:p>
            <a:pPr>
              <a:lnSpc>
                <a:spcPts val="2800"/>
              </a:lnSpc>
              <a:buNone/>
            </a:pPr>
            <a:r>
              <a:rPr lang="en-US" i="1" dirty="0" smtClean="0"/>
              <a:t>data</a:t>
            </a:r>
            <a:r>
              <a:rPr lang="en-US" dirty="0" smtClean="0"/>
              <a:t>	  	     </a:t>
            </a:r>
            <a:r>
              <a:rPr lang="en-US" i="1" dirty="0" smtClean="0"/>
              <a:t>insert algorithm / time</a:t>
            </a:r>
            <a:r>
              <a:rPr lang="en-US" dirty="0" smtClean="0"/>
              <a:t>      </a:t>
            </a:r>
            <a:r>
              <a:rPr lang="en-US" i="1" dirty="0" err="1" smtClean="0"/>
              <a:t>deleteMin</a:t>
            </a:r>
            <a:r>
              <a:rPr lang="en-US" i="1" dirty="0" smtClean="0"/>
              <a:t> algorithm / time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array	         add at end          </a:t>
            </a:r>
            <a:r>
              <a:rPr lang="en-US" i="1" dirty="0" smtClean="0"/>
              <a:t>O</a:t>
            </a:r>
            <a:r>
              <a:rPr lang="en-US" dirty="0" smtClean="0"/>
              <a:t>(1)     	search 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linked list     add at front         </a:t>
            </a:r>
            <a:r>
              <a:rPr lang="en-US" i="1" dirty="0" smtClean="0"/>
              <a:t>O</a:t>
            </a:r>
            <a:r>
              <a:rPr lang="en-US" dirty="0" smtClean="0"/>
              <a:t>(1)     	search 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/>
              <a:t>s</a:t>
            </a:r>
            <a:r>
              <a:rPr lang="en-US" dirty="0" smtClean="0"/>
              <a:t>orted </a:t>
            </a:r>
            <a:r>
              <a:rPr lang="en-US" dirty="0" smtClean="0"/>
              <a:t>array   </a:t>
            </a:r>
            <a:r>
              <a:rPr lang="en-US" dirty="0" smtClean="0"/>
              <a:t>            search </a:t>
            </a:r>
            <a:r>
              <a:rPr lang="en-US" dirty="0" smtClean="0"/>
              <a:t>/ shift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/>
              <a:t>     stored in reverse  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linked list	 </a:t>
            </a:r>
            <a:r>
              <a:rPr lang="en-US" dirty="0"/>
              <a:t> </a:t>
            </a:r>
            <a:r>
              <a:rPr lang="en-US" dirty="0" smtClean="0"/>
              <a:t>       put </a:t>
            </a:r>
            <a:r>
              <a:rPr lang="en-US" dirty="0"/>
              <a:t>in right place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 smtClean="0"/>
              <a:t>       </a:t>
            </a:r>
            <a:r>
              <a:rPr lang="en-US" sz="1000" dirty="0" smtClean="0"/>
              <a:t> </a:t>
            </a:r>
            <a:r>
              <a:rPr lang="en-US" dirty="0" smtClean="0"/>
              <a:t>remove at front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binary search tree      put in right place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leftmost            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AVL tree</a:t>
            </a:r>
            <a:r>
              <a:rPr lang="en-US" dirty="0"/>
              <a:t> </a:t>
            </a:r>
            <a:r>
              <a:rPr lang="en-US" dirty="0" smtClean="0"/>
              <a:t>                    put </a:t>
            </a:r>
            <a:r>
              <a:rPr lang="en-US" dirty="0"/>
              <a:t>in right place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/>
              <a:t>n</a:t>
            </a:r>
            <a:r>
              <a:rPr lang="en-US" dirty="0"/>
              <a:t>)	leftmost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(our) hash table          add                     </a:t>
            </a:r>
            <a:r>
              <a:rPr lang="en-US" i="1" dirty="0" smtClean="0"/>
              <a:t>O(1)        </a:t>
            </a:r>
            <a:r>
              <a:rPr lang="en-US" dirty="0" smtClean="0"/>
              <a:t>iterate over keys </a:t>
            </a:r>
            <a:r>
              <a:rPr lang="en-US" i="1" dirty="0" smtClean="0"/>
              <a:t>O(n)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23974</TotalTime>
  <Words>2064</Words>
  <Application>Microsoft Macintosh PowerPoint</Application>
  <PresentationFormat>On-screen Show (4:3)</PresentationFormat>
  <Paragraphs>598</Paragraphs>
  <Slides>27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CSE373: Data Structures &amp; Algorithms  Lecture 6: Priority Queues</vt:lpstr>
      <vt:lpstr>A Quick Note:</vt:lpstr>
      <vt:lpstr>A new ADT: Priority Queue</vt:lpstr>
      <vt:lpstr>Priorities</vt:lpstr>
      <vt:lpstr>Example</vt:lpstr>
      <vt:lpstr>Applications</vt:lpstr>
      <vt:lpstr>More applications</vt:lpstr>
      <vt:lpstr>Finding a good data structure</vt:lpstr>
      <vt:lpstr>Need a good data structure!</vt:lpstr>
      <vt:lpstr>More on possibilities</vt:lpstr>
      <vt:lpstr>Our data structure</vt:lpstr>
      <vt:lpstr>Structure Property: Completeness</vt:lpstr>
      <vt:lpstr>Heap Order Property</vt:lpstr>
      <vt:lpstr>Our data structure</vt:lpstr>
      <vt:lpstr>Our data structure</vt:lpstr>
      <vt:lpstr>Our data structure</vt:lpstr>
      <vt:lpstr>Operations: basic idea</vt:lpstr>
      <vt:lpstr>DeleteMin</vt:lpstr>
      <vt:lpstr>2. Restore the Structure Property</vt:lpstr>
      <vt:lpstr>3. Restore the Heap Property</vt:lpstr>
      <vt:lpstr>DeleteMin: Run Time Analysis</vt:lpstr>
      <vt:lpstr>Insert</vt:lpstr>
      <vt:lpstr>Insert: Maintain the Structure Property</vt:lpstr>
      <vt:lpstr>Maintain the heap property</vt:lpstr>
      <vt:lpstr>Insert: Run Time Analysis</vt:lpstr>
      <vt:lpstr>Array Representation of Binary Trees</vt:lpstr>
      <vt:lpstr>Judging the array implementation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Hunter Zahn</cp:lastModifiedBy>
  <cp:revision>1066</cp:revision>
  <dcterms:created xsi:type="dcterms:W3CDTF">2009-03-13T20:43:19Z</dcterms:created>
  <dcterms:modified xsi:type="dcterms:W3CDTF">2015-10-16T08:45:31Z</dcterms:modified>
</cp:coreProperties>
</file>