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2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333" r:id="rId3"/>
    <p:sldId id="357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2" r:id="rId12"/>
    <p:sldId id="343" r:id="rId13"/>
    <p:sldId id="345" r:id="rId14"/>
    <p:sldId id="346" r:id="rId15"/>
    <p:sldId id="347" r:id="rId16"/>
    <p:sldId id="358" r:id="rId17"/>
    <p:sldId id="348" r:id="rId18"/>
    <p:sldId id="349" r:id="rId19"/>
    <p:sldId id="350" r:id="rId20"/>
    <p:sldId id="353" r:id="rId21"/>
    <p:sldId id="355" r:id="rId22"/>
    <p:sldId id="356" r:id="rId23"/>
    <p:sldId id="354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1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72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59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10/11/15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54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 smtClean="0"/>
              <a:t>LL: O(1), O(n), O(n)</a:t>
            </a:r>
          </a:p>
          <a:p>
            <a:r>
              <a:rPr lang="en-US" dirty="0" err="1" smtClean="0"/>
              <a:t>Uns</a:t>
            </a:r>
            <a:r>
              <a:rPr lang="en-US" dirty="0" smtClean="0"/>
              <a:t>: O(1), O(n), O(n)</a:t>
            </a:r>
          </a:p>
          <a:p>
            <a:r>
              <a:rPr lang="en-US" dirty="0" smtClean="0"/>
              <a:t>Sorted: O(n), O(log n), O(n)</a:t>
            </a:r>
          </a:p>
          <a:p>
            <a:r>
              <a:rPr lang="en-US" b="1" dirty="0" smtClean="0"/>
              <a:t>Sorted array is oh-so-close</a:t>
            </a:r>
            <a:r>
              <a:rPr lang="en-US" dirty="0" smtClean="0"/>
              <a:t>. O(log n) find time and almost O(log n) insert time. What’s wrong?</a:t>
            </a:r>
          </a:p>
          <a:p>
            <a:r>
              <a:rPr lang="en-US" dirty="0" smtClean="0"/>
              <a:t>Let’s look at how that search goes:</a:t>
            </a:r>
          </a:p>
          <a:p>
            <a:r>
              <a:rPr lang="en-US" dirty="0" smtClean="0"/>
              <a:t>Draw recursive calls (and potential recursive calls) in binary search. </a:t>
            </a:r>
          </a:p>
          <a:p>
            <a:r>
              <a:rPr lang="en-US" dirty="0" smtClean="0"/>
              <a:t>Note how it starts looking like a binary tree where the left </a:t>
            </a:r>
            <a:r>
              <a:rPr lang="en-US" dirty="0" err="1" smtClean="0"/>
              <a:t>subtrees</a:t>
            </a:r>
            <a:r>
              <a:rPr lang="en-US" dirty="0" smtClean="0"/>
              <a:t> have smaller elements and the right </a:t>
            </a:r>
            <a:r>
              <a:rPr lang="en-US" dirty="0" err="1" smtClean="0"/>
              <a:t>subtrees</a:t>
            </a:r>
            <a:r>
              <a:rPr lang="en-US" dirty="0" smtClean="0"/>
              <a:t> have bigger elements.</a:t>
            </a:r>
          </a:p>
          <a:p>
            <a:r>
              <a:rPr lang="en-US" dirty="0" smtClean="0"/>
              <a:t>What if we could store the whole thing in the structure this recursive search is building?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2.xml"/><Relationship Id="rId6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tags" Target="../tags/tag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tags" Target="../tags/tag7.xml"/><Relationship Id="rId5" Type="http://schemas.openxmlformats.org/officeDocument/2006/relationships/tags" Target="../tags/tag8.xml"/><Relationship Id="rId6" Type="http://schemas.openxmlformats.org/officeDocument/2006/relationships/tags" Target="../tags/tag9.xml"/><Relationship Id="rId7" Type="http://schemas.openxmlformats.org/officeDocument/2006/relationships/tags" Target="../tags/tag10.xml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3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tags" Target="../tags/tag16.xml"/><Relationship Id="rId7" Type="http://schemas.openxmlformats.org/officeDocument/2006/relationships/tags" Target="../tags/tag17.xml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6.xml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6: </a:t>
            </a:r>
            <a:r>
              <a:rPr lang="en-US" sz="3200" i="0" dirty="0" smtClean="0"/>
              <a:t>Hash Tables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Kevin Quinn</a:t>
            </a:r>
            <a:endParaRPr lang="en-US" sz="2400" dirty="0" smtClean="0"/>
          </a:p>
          <a:p>
            <a:r>
              <a:rPr lang="en-US" sz="2400" dirty="0" smtClean="0"/>
              <a:t>Fall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What to hash?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5181600"/>
          </a:xfrm>
        </p:spPr>
        <p:txBody>
          <a:bodyPr/>
          <a:lstStyle/>
          <a:p>
            <a:pPr marL="514350" indent="-457200">
              <a:buNone/>
            </a:pPr>
            <a:r>
              <a:rPr lang="en-US" dirty="0" smtClean="0"/>
              <a:t>We will focus on the two most common things to hash: </a:t>
            </a:r>
            <a:r>
              <a:rPr lang="en-US" i="1" dirty="0" err="1" smtClean="0">
                <a:solidFill>
                  <a:schemeClr val="accent1"/>
                </a:solidFill>
              </a:rPr>
              <a:t>ints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4F81BD"/>
                </a:solidFill>
              </a:rPr>
              <a:t>strings</a:t>
            </a:r>
          </a:p>
          <a:p>
            <a:pPr marL="914400" lvl="1" indent="-457200"/>
            <a:endParaRPr lang="en-US" sz="1000" dirty="0" smtClean="0"/>
          </a:p>
          <a:p>
            <a:pPr marL="914400" lvl="1" indent="-457200"/>
            <a:r>
              <a:rPr lang="en-US" dirty="0" smtClean="0"/>
              <a:t>For objects with several fields, usually best to have most of the “identifying fields” contribute to the hash to avoid collisions</a:t>
            </a:r>
          </a:p>
          <a:p>
            <a:pPr marL="914400" lvl="1" indent="-457200"/>
            <a:endParaRPr lang="en-US" sz="1000" dirty="0" smtClean="0"/>
          </a:p>
          <a:p>
            <a:pPr marL="914400" lvl="1" indent="-457200"/>
            <a:r>
              <a:rPr lang="en-US" dirty="0" smtClean="0"/>
              <a:t>Example: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Person { 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first; String middle; String last;    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Date birthdate;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914400" lvl="1" indent="-457200">
              <a:lnSpc>
                <a:spcPts val="1700"/>
              </a:lnSpc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457200"/>
            <a:r>
              <a:rPr lang="en-US" dirty="0" smtClean="0">
                <a:latin typeface="+mj-lt"/>
                <a:cs typeface="Courier New" pitchFamily="49" charset="0"/>
              </a:rPr>
              <a:t>An inherent trade-off: hashing-time vs. collision-avoidance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Bad idea(?):  Use only first name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Good idea(?):  Use only middle initial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Admittedly, what-to-hash-with is often unprincipled </a:t>
            </a:r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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marL="1314450" lvl="2" indent="-457200"/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088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Hashing integers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08370898"/>
              </p:ext>
            </p:extLst>
          </p:nvPr>
        </p:nvGraphicFramePr>
        <p:xfrm>
          <a:off x="6553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28600" y="1600200"/>
            <a:ext cx="6400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key space = integers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Simple hash function: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Client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: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x) = x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Library: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noProof="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=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g(x)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%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Fairly fast and natural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TableSize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= 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Insert 7, 18, 41, 34,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10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Insert 44?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(As usual,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only looking at keys, not values)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83450" y="1905000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10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83450" y="2343090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41 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83450" y="3486090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34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72400" y="470529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+mn-lt"/>
              </a:rPr>
              <a:t>7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96200" y="5086290"/>
            <a:ext cx="469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18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78896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Collision-avoidance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724400"/>
          </a:xfrm>
        </p:spPr>
        <p:txBody>
          <a:bodyPr/>
          <a:lstStyle/>
          <a:p>
            <a:r>
              <a:rPr lang="en-US" dirty="0" smtClean="0"/>
              <a:t>With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%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” the number of collisions depends on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ints</a:t>
            </a:r>
            <a:r>
              <a:rPr lang="en-US" dirty="0" smtClean="0"/>
              <a:t> inserted (obviously)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r>
              <a:rPr lang="en-US" dirty="0" smtClean="0"/>
              <a:t>Larger table-size tends to help, but not always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/>
              <a:t>70, </a:t>
            </a:r>
            <a:r>
              <a:rPr lang="en-US" dirty="0" smtClean="0"/>
              <a:t>17</a:t>
            </a:r>
            <a:r>
              <a:rPr lang="en-US" dirty="0" smtClean="0"/>
              <a:t>, </a:t>
            </a:r>
            <a:r>
              <a:rPr lang="en-US" dirty="0" smtClean="0"/>
              <a:t>14</a:t>
            </a:r>
            <a:r>
              <a:rPr lang="en-US" dirty="0" smtClean="0"/>
              <a:t>, 9, </a:t>
            </a:r>
            <a:r>
              <a:rPr lang="en-US" dirty="0"/>
              <a:t>10 </a:t>
            </a:r>
            <a:endParaRPr lang="en-US" dirty="0" smtClean="0"/>
          </a:p>
          <a:p>
            <a:pPr lvl="1"/>
            <a:r>
              <a:rPr lang="en-US" dirty="0" smtClean="0"/>
              <a:t>What’s a table size that would work well? Poorly?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9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</a:t>
            </a:r>
            <a:r>
              <a:rPr lang="en-US" dirty="0" smtClean="0"/>
              <a:t>60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Technique: Pick table size to be prime. Why?</a:t>
            </a:r>
          </a:p>
          <a:p>
            <a:pPr lvl="1"/>
            <a:r>
              <a:rPr lang="en-US" dirty="0" smtClean="0"/>
              <a:t>Real-life data tends to have a pattern</a:t>
            </a:r>
          </a:p>
          <a:p>
            <a:pPr lvl="1"/>
            <a:r>
              <a:rPr lang="en-US" dirty="0" smtClean="0"/>
              <a:t>“Multiples of 61” are probably less likely than “multiples of 60”</a:t>
            </a:r>
          </a:p>
          <a:p>
            <a:pPr lvl="1"/>
            <a:r>
              <a:rPr lang="en-US" dirty="0" smtClean="0"/>
              <a:t>Next lecture shows one collision-handling strategy does </a:t>
            </a:r>
            <a:r>
              <a:rPr lang="en-US" i="1" dirty="0" smtClean="0"/>
              <a:t>provably</a:t>
            </a:r>
            <a:r>
              <a:rPr lang="en-US" dirty="0" smtClean="0"/>
              <a:t> well with prime table size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395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Okay, back to the client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77200" cy="4495800"/>
          </a:xfrm>
        </p:spPr>
        <p:txBody>
          <a:bodyPr/>
          <a:lstStyle/>
          <a:p>
            <a:r>
              <a:rPr lang="en-US" dirty="0" smtClean="0"/>
              <a:t>If keys aren’t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/>
              <a:t>s</a:t>
            </a:r>
            <a:r>
              <a:rPr lang="en-US" dirty="0" smtClean="0"/>
              <a:t>, the client must convert to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accent1"/>
                </a:solidFill>
                <a:latin typeface="+mj-lt"/>
                <a:cs typeface="Courier New" pitchFamily="49" charset="0"/>
              </a:rPr>
              <a:t>Why can’t the library do this for us?</a:t>
            </a:r>
            <a:endParaRPr lang="en-US" dirty="0" smtClean="0">
              <a:solidFill>
                <a:schemeClr val="accent1"/>
              </a:solidFill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/>
              <a:t>Trade-off: speed versus distinct keys hashing to distinct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Very important example: Strings</a:t>
            </a:r>
          </a:p>
          <a:p>
            <a:pPr lvl="1"/>
            <a:r>
              <a:rPr lang="en-US" dirty="0" smtClean="0"/>
              <a:t>Key space K  = s</a:t>
            </a:r>
            <a:r>
              <a:rPr lang="en-US" baseline="-25000" dirty="0" smtClean="0"/>
              <a:t>0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…s</a:t>
            </a:r>
            <a:r>
              <a:rPr lang="en-US" baseline="-25000" dirty="0" smtClean="0"/>
              <a:t>m-1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(where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are chars: 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[0,52] or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[0,256] or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 [0,2</a:t>
            </a:r>
            <a:r>
              <a:rPr lang="en-US" baseline="30000" dirty="0" smtClean="0">
                <a:sym typeface="Symbol" pitchFamily="18" charset="2"/>
              </a:rPr>
              <a:t>16</a:t>
            </a:r>
            <a:r>
              <a:rPr lang="en-US" dirty="0" smtClean="0">
                <a:sym typeface="Symbol" pitchFamily="18" charset="2"/>
              </a:rPr>
              <a:t>])</a:t>
            </a:r>
          </a:p>
          <a:p>
            <a:pPr lvl="1"/>
            <a:r>
              <a:rPr lang="en-US" dirty="0" smtClean="0"/>
              <a:t>Some choices: Which avoid collisions best?</a:t>
            </a:r>
          </a:p>
          <a:p>
            <a:pPr lvl="1"/>
            <a:endParaRPr lang="en-US" sz="1000" dirty="0" smtClean="0"/>
          </a:p>
          <a:p>
            <a:pPr marL="1009650" lvl="1" indent="-609600">
              <a:buFontTx/>
              <a:buAutoNum type="arabicPeriod"/>
            </a:pPr>
            <a:r>
              <a:rPr lang="en-US" dirty="0" smtClean="0"/>
              <a:t>h(K) = s</a:t>
            </a:r>
            <a:r>
              <a:rPr lang="en-US" baseline="-25000" dirty="0" smtClean="0"/>
              <a:t>0</a:t>
            </a:r>
            <a:r>
              <a:rPr lang="en-US" dirty="0" smtClean="0"/>
              <a:t>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marL="609600" indent="-609600">
              <a:buFontTx/>
              <a:buAutoNum type="arabicPeriod" startAt="2"/>
            </a:pPr>
            <a:endParaRPr lang="en-US" dirty="0" smtClean="0"/>
          </a:p>
          <a:p>
            <a:pPr marL="1009650" lvl="1" indent="-609600">
              <a:buFontTx/>
              <a:buAutoNum type="arabicPeriod" startAt="2"/>
            </a:pPr>
            <a:r>
              <a:rPr lang="en-US" dirty="0" smtClean="0"/>
              <a:t>h(K) =                   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marL="609600" indent="-609600">
              <a:buFontTx/>
              <a:buAutoNum type="arabicPeriod" startAt="3"/>
            </a:pPr>
            <a:endParaRPr lang="en-US" dirty="0" smtClean="0"/>
          </a:p>
          <a:p>
            <a:pPr marL="609600" indent="-609600">
              <a:buFontTx/>
              <a:buAutoNum type="arabicPeriod" startAt="3"/>
            </a:pPr>
            <a:endParaRPr lang="en-US" dirty="0" smtClean="0"/>
          </a:p>
          <a:p>
            <a:pPr marL="1009650" lvl="1" indent="-609600">
              <a:buFontTx/>
              <a:buAutoNum type="arabicPeriod" startAt="3"/>
            </a:pPr>
            <a:r>
              <a:rPr lang="en-US" dirty="0" smtClean="0"/>
              <a:t>h(K) =                              % </a:t>
            </a:r>
            <a:r>
              <a:rPr lang="en-US" dirty="0" err="1" smtClean="0"/>
              <a:t>TableSize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554287" y="4418013"/>
          <a:ext cx="1331913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6" imgW="482400" imgH="457200" progId="">
                  <p:embed/>
                </p:oleObj>
              </mc:Choice>
              <mc:Fallback>
                <p:oleObj name="Equation" r:id="rId6" imgW="482400" imgH="457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287" y="4418013"/>
                        <a:ext cx="1331913" cy="91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2514600" y="5486400"/>
          <a:ext cx="1981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tion" r:id="rId8" imgW="749160" imgH="457200" progId="Equation.3">
                  <p:embed/>
                </p:oleObj>
              </mc:Choice>
              <mc:Fallback>
                <p:oleObj name="Equation" r:id="rId8" imgW="749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486400"/>
                        <a:ext cx="1981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09126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Specializing hash functions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might you hash differently if all your strings were web addresses (URLs)?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08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Combining hash functions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few rules of thumb / tricks: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all 32 bits (careful, that includes negative numbers)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different overlapping bits for different parts of the hash </a:t>
            </a:r>
          </a:p>
          <a:p>
            <a:pPr marL="857250" lvl="1" indent="-457200"/>
            <a:r>
              <a:rPr lang="en-US" dirty="0" smtClean="0"/>
              <a:t>This is why  a factor of 37</a:t>
            </a:r>
            <a:r>
              <a:rPr lang="en-US" baseline="30000" dirty="0" smtClean="0"/>
              <a:t>i</a:t>
            </a:r>
            <a:r>
              <a:rPr lang="en-US" dirty="0" smtClean="0"/>
              <a:t> works better than 256</a:t>
            </a:r>
            <a:r>
              <a:rPr lang="en-US" baseline="30000" dirty="0" smtClean="0"/>
              <a:t>i</a:t>
            </a:r>
          </a:p>
          <a:p>
            <a:pPr marL="857250" lvl="1" indent="-457200"/>
            <a:r>
              <a:rPr lang="en-US" dirty="0" smtClean="0"/>
              <a:t>Example: “</a:t>
            </a:r>
            <a:r>
              <a:rPr lang="en-US" dirty="0" err="1" smtClean="0"/>
              <a:t>abcde</a:t>
            </a:r>
            <a:r>
              <a:rPr lang="en-US" dirty="0" smtClean="0"/>
              <a:t>” and “</a:t>
            </a:r>
            <a:r>
              <a:rPr lang="en-US" dirty="0" err="1" smtClean="0"/>
              <a:t>ebcda</a:t>
            </a:r>
            <a:r>
              <a:rPr lang="en-US" dirty="0" smtClean="0"/>
              <a:t>”</a:t>
            </a:r>
          </a:p>
          <a:p>
            <a:pPr marL="457200" indent="-457200">
              <a:buFont typeface="+mj-lt"/>
              <a:buAutoNum type="arabicPeriod"/>
            </a:pPr>
            <a:endParaRPr lang="en-US" sz="1000" baseline="30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smashing two hashes into one hash, use bitwise-</a:t>
            </a:r>
            <a:r>
              <a:rPr lang="en-US" dirty="0" err="1" smtClean="0"/>
              <a:t>xor</a:t>
            </a:r>
            <a:endParaRPr lang="en-US" dirty="0" smtClean="0"/>
          </a:p>
          <a:p>
            <a:pPr marL="857250" lvl="1" indent="-457200"/>
            <a:r>
              <a:rPr lang="en-US" dirty="0" smtClean="0"/>
              <a:t>bitwise-and produces too many 0 bits</a:t>
            </a:r>
          </a:p>
          <a:p>
            <a:pPr marL="857250" lvl="1" indent="-457200"/>
            <a:r>
              <a:rPr lang="en-US" dirty="0" smtClean="0"/>
              <a:t>bitwise-or produces too many 1 bits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Rely on expertise of others; consult books and other resources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keys are known ahead of time, choose a </a:t>
            </a:r>
            <a:r>
              <a:rPr lang="en-US" i="1" dirty="0" smtClean="0"/>
              <a:t>perfect hash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456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Combining Hashes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3505200"/>
            <a:ext cx="1415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Courier New"/>
                <a:cs typeface="Courier New"/>
              </a:rPr>
              <a:t>10110011</a:t>
            </a:r>
          </a:p>
          <a:p>
            <a:r>
              <a:rPr lang="en-US" sz="2000" b="0" dirty="0" smtClean="0">
                <a:latin typeface="Courier New"/>
                <a:cs typeface="Courier New"/>
              </a:rPr>
              <a:t>01100101</a:t>
            </a:r>
          </a:p>
          <a:p>
            <a:r>
              <a:rPr lang="en-US" sz="2000" b="0" dirty="0" smtClean="0">
                <a:latin typeface="Courier New"/>
                <a:cs typeface="Courier New"/>
              </a:rPr>
              <a:t>00100001</a:t>
            </a:r>
            <a:endParaRPr lang="en-US" sz="2000" b="0" dirty="0" smtClean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3505200"/>
            <a:ext cx="1415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Courier New"/>
                <a:cs typeface="Courier New"/>
              </a:rPr>
              <a:t>10110011</a:t>
            </a:r>
          </a:p>
          <a:p>
            <a:r>
              <a:rPr lang="en-US" sz="2000" b="0" dirty="0" smtClean="0">
                <a:latin typeface="Courier New"/>
                <a:cs typeface="Courier New"/>
              </a:rPr>
              <a:t>01100101</a:t>
            </a:r>
          </a:p>
          <a:p>
            <a:r>
              <a:rPr lang="en-US" sz="2000" b="0" dirty="0" smtClean="0">
                <a:latin typeface="Courier New"/>
                <a:cs typeface="Courier New"/>
              </a:rPr>
              <a:t>11110111</a:t>
            </a:r>
            <a:endParaRPr lang="en-US" sz="2000" b="0" dirty="0" smtClean="0">
              <a:latin typeface="Courier New"/>
              <a:cs typeface="Courier Ne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3505200"/>
            <a:ext cx="14159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Courier New"/>
                <a:cs typeface="Courier New"/>
              </a:rPr>
              <a:t>10110011</a:t>
            </a:r>
          </a:p>
          <a:p>
            <a:r>
              <a:rPr lang="en-US" sz="2000" b="0" dirty="0" smtClean="0">
                <a:latin typeface="Courier New"/>
                <a:cs typeface="Courier New"/>
              </a:rPr>
              <a:t>01100101</a:t>
            </a:r>
          </a:p>
          <a:p>
            <a:r>
              <a:rPr lang="en-US" sz="2000" b="0" dirty="0" smtClean="0">
                <a:latin typeface="Courier New"/>
                <a:cs typeface="Courier New"/>
              </a:rPr>
              <a:t>11010110</a:t>
            </a:r>
            <a:endParaRPr lang="en-US" sz="2000" b="0" dirty="0" smtClean="0">
              <a:latin typeface="Courier New"/>
              <a:cs typeface="Courier New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762000" y="4191000"/>
            <a:ext cx="1981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505200" y="4191000"/>
            <a:ext cx="1981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6248400" y="4191000"/>
            <a:ext cx="1981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838200" y="1730514"/>
            <a:ext cx="48494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h1</a:t>
            </a:r>
            <a:r>
              <a:rPr lang="en-US" sz="2000" b="0" dirty="0" smtClean="0">
                <a:latin typeface="+mn-lt"/>
              </a:rPr>
              <a:t> = 10110011: (</a:t>
            </a:r>
            <a:r>
              <a:rPr lang="en-US" sz="2000" b="0" dirty="0" err="1" smtClean="0">
                <a:latin typeface="+mn-lt"/>
              </a:rPr>
              <a:t>unicode</a:t>
            </a:r>
            <a:r>
              <a:rPr lang="en-US" sz="2000" b="0" dirty="0" smtClean="0">
                <a:latin typeface="+mn-lt"/>
              </a:rPr>
              <a:t> for the </a:t>
            </a:r>
            <a:r>
              <a:rPr lang="en-US" sz="2000" b="0" dirty="0" err="1" smtClean="0">
                <a:latin typeface="+mn-lt"/>
              </a:rPr>
              <a:t>int</a:t>
            </a:r>
            <a:r>
              <a:rPr lang="en-US" sz="2000" b="0" dirty="0" smtClean="0">
                <a:latin typeface="+mn-lt"/>
              </a:rPr>
              <a:t> “3”)</a:t>
            </a:r>
          </a:p>
          <a:p>
            <a:r>
              <a:rPr lang="en-US" sz="2000" b="0" dirty="0">
                <a:latin typeface="+mn-lt"/>
              </a:rPr>
              <a:t>h</a:t>
            </a:r>
            <a:r>
              <a:rPr lang="en-US" sz="2000" b="0" dirty="0" smtClean="0">
                <a:latin typeface="+mn-lt"/>
              </a:rPr>
              <a:t>2 = 01100101: (</a:t>
            </a:r>
            <a:r>
              <a:rPr lang="en-US" sz="2000" b="0" dirty="0" err="1" smtClean="0">
                <a:latin typeface="+mn-lt"/>
              </a:rPr>
              <a:t>unicode</a:t>
            </a:r>
            <a:r>
              <a:rPr lang="en-US" sz="2000" b="0" dirty="0" smtClean="0">
                <a:latin typeface="+mn-lt"/>
              </a:rPr>
              <a:t> for the char “e”)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0600" y="3181290"/>
            <a:ext cx="14251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h1 AND h2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33800" y="3181290"/>
            <a:ext cx="12824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h1 OR h2 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53200" y="3200400"/>
            <a:ext cx="1453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h1 XOR h2 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54874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One expert suggestion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err="1" smtClean="0">
                <a:latin typeface="Courier New"/>
                <a:cs typeface="Courier New"/>
              </a:rPr>
              <a:t>int</a:t>
            </a:r>
            <a:r>
              <a:rPr lang="en-US" sz="1800" b="1" dirty="0" smtClean="0">
                <a:latin typeface="Courier New"/>
                <a:cs typeface="Courier New"/>
              </a:rPr>
              <a:t> result = 17;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/>
                <a:cs typeface="Courier New"/>
              </a:rPr>
              <a:t>foreach</a:t>
            </a:r>
            <a:r>
              <a:rPr lang="en-US" sz="1800" b="1" dirty="0" smtClean="0">
                <a:latin typeface="Courier New"/>
                <a:cs typeface="Courier New"/>
              </a:rPr>
              <a:t> field f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latin typeface="Courier New"/>
                <a:cs typeface="Courier New"/>
              </a:rPr>
              <a:t>int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latin typeface="Courier New"/>
                <a:cs typeface="Courier New"/>
              </a:rPr>
              <a:t>fieldHashcode</a:t>
            </a:r>
            <a:r>
              <a:rPr lang="en-US" sz="1800" b="1" dirty="0" smtClean="0">
                <a:latin typeface="Courier New"/>
                <a:cs typeface="Courier New"/>
              </a:rPr>
              <a:t> =</a:t>
            </a:r>
          </a:p>
          <a:p>
            <a:pPr marL="914400" lvl="2" indent="0"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</a:t>
            </a:r>
            <a:r>
              <a:rPr lang="en-US" sz="1800" b="1" dirty="0" err="1" smtClean="0">
                <a:latin typeface="Courier New"/>
                <a:cs typeface="Courier New"/>
              </a:rPr>
              <a:t>boolean</a:t>
            </a:r>
            <a:r>
              <a:rPr lang="en-US" sz="1800" b="1" dirty="0" smtClean="0">
                <a:latin typeface="Courier New"/>
                <a:cs typeface="Courier New"/>
              </a:rPr>
              <a:t>: (f ? 1: 0)</a:t>
            </a:r>
          </a:p>
          <a:p>
            <a:pPr marL="914400" lvl="2" indent="0"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byte</a:t>
            </a:r>
            <a:r>
              <a:rPr lang="en-US" sz="1800" b="1" dirty="0" smtClean="0">
                <a:latin typeface="Courier New"/>
                <a:cs typeface="Courier New"/>
              </a:rPr>
              <a:t>, char, short, </a:t>
            </a:r>
            <a:r>
              <a:rPr lang="en-US" sz="1800" b="1" dirty="0" err="1" smtClean="0">
                <a:latin typeface="Courier New"/>
                <a:cs typeface="Courier New"/>
              </a:rPr>
              <a:t>int</a:t>
            </a:r>
            <a:r>
              <a:rPr lang="en-US" sz="1800" b="1" dirty="0" smtClean="0">
                <a:latin typeface="Courier New"/>
                <a:cs typeface="Courier New"/>
              </a:rPr>
              <a:t>: (</a:t>
            </a:r>
            <a:r>
              <a:rPr lang="en-US" sz="1800" b="1" dirty="0" err="1" smtClean="0">
                <a:latin typeface="Courier New"/>
                <a:cs typeface="Courier New"/>
              </a:rPr>
              <a:t>int</a:t>
            </a:r>
            <a:r>
              <a:rPr lang="en-US" sz="1800" b="1" dirty="0" smtClean="0">
                <a:latin typeface="Courier New"/>
                <a:cs typeface="Courier New"/>
              </a:rPr>
              <a:t>) f</a:t>
            </a:r>
          </a:p>
          <a:p>
            <a:pPr marL="914400" lvl="2" indent="0"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long</a:t>
            </a:r>
            <a:r>
              <a:rPr lang="en-US" sz="1800" b="1" dirty="0" smtClean="0">
                <a:latin typeface="Courier New"/>
                <a:cs typeface="Courier New"/>
              </a:rPr>
              <a:t>: (</a:t>
            </a:r>
            <a:r>
              <a:rPr lang="en-US" sz="1800" b="1" dirty="0" err="1" smtClean="0">
                <a:latin typeface="Courier New"/>
                <a:cs typeface="Courier New"/>
              </a:rPr>
              <a:t>int</a:t>
            </a:r>
            <a:r>
              <a:rPr lang="en-US" sz="1800" b="1" dirty="0" smtClean="0">
                <a:latin typeface="Courier New"/>
                <a:cs typeface="Courier New"/>
              </a:rPr>
              <a:t>) (f ^ (f &gt;&gt;&gt; 32))</a:t>
            </a:r>
          </a:p>
          <a:p>
            <a:pPr marL="914400" lvl="2" indent="0"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float</a:t>
            </a:r>
            <a:r>
              <a:rPr lang="en-US" sz="1800" b="1" dirty="0" smtClean="0">
                <a:latin typeface="Courier New"/>
                <a:cs typeface="Courier New"/>
              </a:rPr>
              <a:t>: </a:t>
            </a:r>
            <a:r>
              <a:rPr lang="en-US" sz="1800" b="1" dirty="0" err="1" smtClean="0">
                <a:latin typeface="Courier New"/>
                <a:cs typeface="Courier New"/>
              </a:rPr>
              <a:t>Float.floatToIntBits</a:t>
            </a:r>
            <a:r>
              <a:rPr lang="en-US" sz="1800" b="1" dirty="0" smtClean="0">
                <a:latin typeface="Courier New"/>
                <a:cs typeface="Courier New"/>
              </a:rPr>
              <a:t>(f)</a:t>
            </a:r>
          </a:p>
          <a:p>
            <a:pPr marL="914400" lvl="2" indent="0"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double</a:t>
            </a:r>
            <a:r>
              <a:rPr lang="en-US" sz="1800" b="1" dirty="0" smtClean="0">
                <a:latin typeface="Courier New"/>
                <a:cs typeface="Courier New"/>
              </a:rPr>
              <a:t>: </a:t>
            </a:r>
            <a:r>
              <a:rPr lang="en-US" sz="1800" b="1" dirty="0" err="1" smtClean="0">
                <a:latin typeface="Courier New"/>
                <a:cs typeface="Courier New"/>
              </a:rPr>
              <a:t>Double.doubleToLongBits</a:t>
            </a:r>
            <a:r>
              <a:rPr lang="en-US" sz="1800" b="1" dirty="0" smtClean="0">
                <a:latin typeface="Courier New"/>
                <a:cs typeface="Courier New"/>
              </a:rPr>
              <a:t>(f), then above</a:t>
            </a:r>
          </a:p>
          <a:p>
            <a:pPr marL="914400" lvl="2" indent="0">
              <a:buNone/>
            </a:pP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Object</a:t>
            </a:r>
            <a:r>
              <a:rPr lang="en-US" sz="1800" b="1" dirty="0" smtClean="0">
                <a:latin typeface="Courier New"/>
                <a:cs typeface="Courier New"/>
              </a:rPr>
              <a:t>: </a:t>
            </a:r>
            <a:r>
              <a:rPr lang="en-US" sz="1800" b="1" dirty="0" err="1" smtClean="0">
                <a:latin typeface="Courier New"/>
                <a:cs typeface="Courier New"/>
              </a:rPr>
              <a:t>object.hashCode</a:t>
            </a:r>
            <a:r>
              <a:rPr lang="en-US" sz="1800" b="1" dirty="0" smtClean="0">
                <a:latin typeface="Courier New"/>
                <a:cs typeface="Courier New"/>
              </a:rPr>
              <a:t>( )</a:t>
            </a:r>
          </a:p>
          <a:p>
            <a:pPr marL="457200" lvl="1" indent="0"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result </a:t>
            </a:r>
            <a:r>
              <a:rPr lang="en-US" sz="1800" b="1" dirty="0" smtClean="0">
                <a:latin typeface="Courier New"/>
                <a:cs typeface="Courier New"/>
              </a:rPr>
              <a:t>= 31 * result + </a:t>
            </a:r>
            <a:r>
              <a:rPr lang="en-US" sz="1800" b="1" dirty="0" err="1" smtClean="0">
                <a:latin typeface="Courier New"/>
                <a:cs typeface="Courier New"/>
              </a:rPr>
              <a:t>fieldHashcode</a:t>
            </a:r>
            <a:endParaRPr lang="en-US" sz="1800" b="1" dirty="0" smtClean="0">
              <a:latin typeface="Courier New"/>
              <a:cs typeface="Courier New"/>
            </a:endParaRPr>
          </a:p>
          <a:p>
            <a:pPr lvl="1"/>
            <a:endParaRPr lang="en-US" sz="18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57200"/>
            <a:ext cx="2057400" cy="2587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436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Hashing and comparing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3200400"/>
          </a:xfrm>
        </p:spPr>
        <p:txBody>
          <a:bodyPr/>
          <a:lstStyle/>
          <a:p>
            <a:r>
              <a:rPr lang="en-US" dirty="0" smtClean="0"/>
              <a:t>Need to emphasize a critical detail:</a:t>
            </a:r>
          </a:p>
          <a:p>
            <a:pPr lvl="1"/>
            <a:r>
              <a:rPr lang="en-US" dirty="0" smtClean="0"/>
              <a:t>We initially </a:t>
            </a:r>
            <a:r>
              <a:rPr lang="en-US" i="1" dirty="0" smtClean="0"/>
              <a:t>hash </a:t>
            </a:r>
            <a:r>
              <a:rPr lang="en-US" dirty="0" smtClean="0"/>
              <a:t>key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get a table index</a:t>
            </a:r>
          </a:p>
          <a:p>
            <a:pPr lvl="1"/>
            <a:r>
              <a:rPr lang="en-US" dirty="0" smtClean="0"/>
              <a:t>To check an item is what we are looking for, </a:t>
            </a:r>
            <a:r>
              <a:rPr lang="en-US" i="1" dirty="0" err="1" smtClean="0"/>
              <a:t>compareTo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 smtClean="0">
                <a:cs typeface="Courier New" pitchFamily="49" charset="0"/>
              </a:rPr>
              <a:t>Does it have an equal key</a:t>
            </a:r>
            <a:r>
              <a:rPr lang="en-US" dirty="0">
                <a:cs typeface="Courier New" pitchFamily="49" charset="0"/>
              </a:rPr>
              <a:t>?</a:t>
            </a:r>
          </a:p>
          <a:p>
            <a:pPr lvl="2"/>
            <a:endParaRPr lang="en-US" sz="1000" dirty="0" smtClean="0"/>
          </a:p>
          <a:p>
            <a:r>
              <a:rPr lang="en-US" dirty="0" smtClean="0"/>
              <a:t>So a hash table needs a hash function and a comparator</a:t>
            </a:r>
          </a:p>
          <a:p>
            <a:pPr lvl="1"/>
            <a:r>
              <a:rPr lang="en-US" dirty="0" smtClean="0"/>
              <a:t>The Java library uses a more object-oriented approach:     each object has methods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4419600"/>
            <a:ext cx="4953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2"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89207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Equal Objects Must Hash the Same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Java library make a crucial assumption clients must satisfy</a:t>
            </a:r>
          </a:p>
          <a:p>
            <a:pPr lvl="1"/>
            <a:r>
              <a:rPr lang="en-US" dirty="0" smtClean="0"/>
              <a:t>And all hash tables make analogous assumptions</a:t>
            </a:r>
          </a:p>
          <a:p>
            <a:endParaRPr lang="en-US" sz="1000" dirty="0" smtClean="0"/>
          </a:p>
          <a:p>
            <a:r>
              <a:rPr lang="en-US" dirty="0" smtClean="0"/>
              <a:t>Object-oriented way of saying it: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1"/>
                </a:solidFill>
              </a:rPr>
              <a:t>	If 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(b)</a:t>
            </a:r>
            <a:r>
              <a:rPr lang="en-US" dirty="0" smtClean="0">
                <a:solidFill>
                  <a:schemeClr val="accent1"/>
                </a:solidFill>
              </a:rPr>
              <a:t>, then 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()==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Why is this essential?</a:t>
            </a:r>
          </a:p>
          <a:p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Why is this up to the client?</a:t>
            </a:r>
          </a:p>
          <a:p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</a:t>
            </a:r>
            <a:r>
              <a:rPr lang="en-US" i="1" dirty="0" smtClean="0">
                <a:latin typeface="+mj-lt"/>
                <a:cs typeface="Courier New" pitchFamily="49" charset="0"/>
              </a:rPr>
              <a:t>always</a:t>
            </a:r>
            <a:r>
              <a:rPr lang="en-US" dirty="0" smtClean="0">
                <a:latin typeface="+mj-lt"/>
                <a:cs typeface="Courier New" pitchFamily="49" charset="0"/>
              </a:rPr>
              <a:t> override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i="1" dirty="0" smtClean="0">
                <a:latin typeface="+mj-lt"/>
                <a:cs typeface="Courier New" pitchFamily="49" charset="0"/>
              </a:rPr>
              <a:t>correctly</a:t>
            </a:r>
            <a:r>
              <a:rPr lang="en-US" dirty="0" smtClean="0">
                <a:latin typeface="+mj-lt"/>
                <a:cs typeface="Courier New" pitchFamily="49" charset="0"/>
              </a:rPr>
              <a:t> if you override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Many libraries use hash tables on your objects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934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Motivating Hash Tables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2954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 </a:t>
            </a:r>
            <a:r>
              <a:rPr lang="en-US" b="1" dirty="0" smtClean="0"/>
              <a:t>dictionary</a:t>
            </a:r>
            <a:r>
              <a:rPr lang="en-US" dirty="0" smtClean="0"/>
              <a:t> with </a:t>
            </a:r>
            <a:r>
              <a:rPr lang="en-US" i="1" dirty="0" smtClean="0"/>
              <a:t>n</a:t>
            </a:r>
            <a:r>
              <a:rPr lang="en-US" dirty="0" smtClean="0"/>
              <a:t>  key, value pairs</a:t>
            </a:r>
          </a:p>
          <a:p>
            <a:pPr>
              <a:buNone/>
            </a:pPr>
            <a:endParaRPr lang="en-US" sz="1600" dirty="0" smtClean="0"/>
          </a:p>
          <a:p>
            <a:pPr lvl="4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r>
              <a:rPr lang="en-US" dirty="0" smtClean="0"/>
              <a:t>Unsorted linked-list           </a:t>
            </a:r>
            <a:r>
              <a:rPr lang="en-US" i="1" dirty="0" smtClean="0"/>
              <a:t>O</a:t>
            </a:r>
            <a:r>
              <a:rPr lang="en-US" dirty="0" smtClean="0"/>
              <a:t>(1)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Unsorted array                  </a:t>
            </a:r>
            <a:r>
              <a:rPr lang="en-US" i="1" dirty="0" smtClean="0"/>
              <a:t>O</a:t>
            </a:r>
            <a:r>
              <a:rPr lang="en-US" dirty="0" smtClean="0"/>
              <a:t>(1)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Sorted linked list   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Sorted array                     </a:t>
            </a:r>
            <a:r>
              <a:rPr lang="en-US" sz="1000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i="1" dirty="0" smtClean="0">
                <a:solidFill>
                  <a:schemeClr val="accent1"/>
                </a:solidFill>
              </a:rPr>
              <a:t>Balanced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tree</a:t>
            </a:r>
            <a:r>
              <a:rPr lang="en-US" dirty="0" smtClean="0"/>
              <a:t>	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dirty="0" smtClean="0"/>
              <a:t>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dirty="0" smtClean="0"/>
              <a:t>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119F33"/>
                </a:solidFill>
              </a:rPr>
              <a:t>Magic array           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(1)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(1) 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</a:t>
            </a:r>
            <a:r>
              <a:rPr lang="en-US" dirty="0">
                <a:solidFill>
                  <a:srgbClr val="119F33"/>
                </a:solidFill>
              </a:rPr>
              <a:t>)</a:t>
            </a:r>
            <a:endParaRPr lang="en-US" dirty="0" smtClean="0">
              <a:solidFill>
                <a:srgbClr val="119F33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Sufficient “magic”: </a:t>
            </a:r>
          </a:p>
          <a:p>
            <a:pPr lvl="1"/>
            <a:r>
              <a:rPr lang="en-US" dirty="0" smtClean="0"/>
              <a:t>Use key to compute array index for an item in </a:t>
            </a:r>
            <a:r>
              <a:rPr lang="en-US" i="1" dirty="0" smtClean="0"/>
              <a:t>O</a:t>
            </a:r>
            <a:r>
              <a:rPr lang="en-US" dirty="0" smtClean="0"/>
              <a:t>(1) time [doable]</a:t>
            </a:r>
          </a:p>
          <a:p>
            <a:pPr lvl="1"/>
            <a:r>
              <a:rPr lang="en-US" dirty="0" smtClean="0"/>
              <a:t>Have a different index for every item [magic]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                      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47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By the way: comparison has rules too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have not emphasized important “rules” about comparison for:</a:t>
            </a:r>
          </a:p>
          <a:p>
            <a:pPr lvl="1"/>
            <a:r>
              <a:rPr lang="en-US" dirty="0" smtClean="0"/>
              <a:t>Dictionaries</a:t>
            </a:r>
          </a:p>
          <a:p>
            <a:pPr lvl="1"/>
            <a:r>
              <a:rPr lang="en-US" dirty="0" smtClean="0"/>
              <a:t>Sorting (future major topic)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Comparison must impose a consistent, total ordering: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</a:t>
            </a:r>
          </a:p>
          <a:p>
            <a:pPr marL="342900" lvl="1" indent="-342900">
              <a:buNone/>
            </a:pP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(reflexivity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cs typeface="Courier New" pitchFamily="49" charset="0"/>
              </a:rPr>
              <a:t>: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(a) ==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342900" lvl="1" indent="-342900">
              <a:buNone/>
            </a:pPr>
            <a:r>
              <a:rPr lang="en-US" b="1" dirty="0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(transitivity)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/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(b) &lt; 0</a:t>
            </a:r>
            <a:r>
              <a:rPr lang="en-US" dirty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(c)&lt;0</a:t>
            </a:r>
            <a:r>
              <a:rPr lang="en-US" dirty="0"/>
              <a:t>,                        </a:t>
            </a:r>
            <a:r>
              <a:rPr lang="en-US" dirty="0" smtClean="0"/>
              <a:t>      		         then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 &lt;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endParaRPr lang="en-US" b="1" dirty="0" smtClean="0">
              <a:solidFill>
                <a:srgbClr val="4F81BD"/>
              </a:solidFill>
              <a:latin typeface="Courier New" pitchFamily="49" charset="0"/>
              <a:cs typeface="Courier New" pitchFamily="49" charset="0"/>
            </a:endParaRPr>
          </a:p>
          <a:p>
            <a:pPr marL="342900" lvl="1" indent="-342900">
              <a:buNone/>
            </a:pPr>
            <a:r>
              <a:rPr lang="en-US" b="1" dirty="0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err="1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ymmertry</a:t>
            </a:r>
            <a:r>
              <a:rPr lang="en-US" b="1" dirty="0" smtClean="0">
                <a:solidFill>
                  <a:srgbClr val="4F81BD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  </a:t>
            </a:r>
            <a:r>
              <a:rPr lang="en-US" dirty="0" smtClean="0"/>
              <a:t>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(b) &lt; 0</a:t>
            </a:r>
            <a:r>
              <a:rPr lang="en-US" dirty="0" smtClean="0"/>
              <a:t>, </a:t>
            </a:r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b.compareTo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(a) 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914400" lvl="2" indent="0">
              <a:buNone/>
            </a:pPr>
            <a:r>
              <a:rPr lang="en-US" dirty="0" smtClean="0"/>
              <a:t>                 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a.compareTo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)== 0</a:t>
            </a:r>
            <a:r>
              <a:rPr lang="en-US" dirty="0" smtClean="0"/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b.compareTo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)==0</a:t>
            </a:r>
          </a:p>
          <a:p>
            <a:pPr marL="914400" lvl="2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This is surprisingly awkward because of </a:t>
            </a:r>
            <a:r>
              <a:rPr lang="en-US" dirty="0" err="1" smtClean="0"/>
              <a:t>subclassing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847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Example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447800"/>
            <a:ext cx="8077200" cy="3810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class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MyDate</a:t>
            </a:r>
            <a:r>
              <a:rPr lang="en-US" sz="2000" kern="0" dirty="0" smtClean="0">
                <a:latin typeface="Courier New" pitchFamily="49" charset="0"/>
              </a:rPr>
              <a:t>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month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year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equals</a:t>
            </a:r>
            <a:r>
              <a:rPr lang="en-US" sz="2000" kern="0" dirty="0" smtClean="0">
                <a:latin typeface="Courier New" pitchFamily="49" charset="0"/>
              </a:rPr>
              <a:t>(Object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(this==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// common?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	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otherObject</a:t>
            </a:r>
            <a:r>
              <a:rPr lang="en-US" sz="2000" kern="0" dirty="0" smtClean="0">
                <a:latin typeface="Courier New" pitchFamily="49" charset="0"/>
              </a:rPr>
              <a:t>==null)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getClass</a:t>
            </a:r>
            <a:r>
              <a:rPr lang="en-US" sz="2000" kern="0" dirty="0" smtClean="0">
                <a:latin typeface="Courier New" pitchFamily="49" charset="0"/>
              </a:rPr>
              <a:t>()!=</a:t>
            </a:r>
            <a:r>
              <a:rPr lang="en-US" sz="2000" kern="0" dirty="0" err="1" smtClean="0">
                <a:latin typeface="Courier New" pitchFamily="49" charset="0"/>
              </a:rPr>
              <a:t>other.getClass</a:t>
            </a:r>
            <a:r>
              <a:rPr lang="en-US" sz="2000" kern="0" dirty="0" smtClean="0">
                <a:latin typeface="Courier New" pitchFamily="49" charset="0"/>
              </a:rPr>
              <a:t>())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	   return</a:t>
            </a:r>
            <a:r>
              <a:rPr lang="en-US" sz="2000" kern="0" dirty="0" smtClean="0">
                <a:latin typeface="Courier New" pitchFamily="49" charset="0"/>
              </a:rPr>
              <a:t> month = </a:t>
            </a:r>
            <a:r>
              <a:rPr lang="en-US" sz="2000" kern="0" dirty="0" err="1" smtClean="0">
                <a:latin typeface="Courier New" pitchFamily="49" charset="0"/>
              </a:rPr>
              <a:t>otherObject.month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&amp;&amp; year = </a:t>
            </a:r>
            <a:r>
              <a:rPr lang="en-US" sz="2000" kern="0" dirty="0" err="1" smtClean="0">
                <a:latin typeface="Courier New" pitchFamily="49" charset="0"/>
              </a:rPr>
              <a:t>otherObject.year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&amp;&amp; day = </a:t>
            </a:r>
            <a:r>
              <a:rPr lang="en-US" sz="2000" kern="0" dirty="0" err="1" smtClean="0">
                <a:latin typeface="Courier New" pitchFamily="49" charset="0"/>
              </a:rPr>
              <a:t>otherObject.day</a:t>
            </a:r>
            <a:r>
              <a:rPr lang="en-US" sz="2000" kern="0" dirty="0" smtClean="0">
                <a:latin typeface="Courier New" pitchFamily="49" charset="0"/>
              </a:rPr>
              <a:t>;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</a:p>
          <a:p>
            <a:pPr marL="342900" lvl="0" indent="-342900">
              <a:lnSpc>
                <a:spcPts val="15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// wrong: must also override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hashCode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!</a:t>
            </a:r>
          </a:p>
          <a:p>
            <a:pPr marL="342900" marR="0" lvl="0" indent="-342900" algn="l" defTabSz="914400" rtl="0" eaLnBrk="1" fontAlgn="base" latinLnBrk="0" hangingPunct="1">
              <a:lnSpc>
                <a:spcPts val="15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884783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Tougher 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you had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Fraction</a:t>
            </a:r>
            <a:r>
              <a:rPr lang="en-US" dirty="0" smtClean="0"/>
              <a:t> class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 smtClean="0"/>
              <a:t> returned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for 1/2 and 3/6, etc.</a:t>
            </a:r>
          </a:p>
          <a:p>
            <a:endParaRPr lang="en-US" dirty="0"/>
          </a:p>
          <a:p>
            <a:r>
              <a:rPr lang="en-US" dirty="0" smtClean="0"/>
              <a:t>Then must override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 smtClean="0"/>
              <a:t> and cannot hash just based on the numerator and denominator</a:t>
            </a:r>
          </a:p>
          <a:p>
            <a:pPr lvl="1"/>
            <a:r>
              <a:rPr lang="en-US" dirty="0" smtClean="0"/>
              <a:t>Need 1/2 and 3/6 to hash to the same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If you write software for a living, you are less likely to implement hash tables from scratch than you are likely to encounter this issue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489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Conclusions and notes on hashing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hash table is one of the most important data structures</a:t>
            </a:r>
          </a:p>
          <a:p>
            <a:pPr lvl="1"/>
            <a:r>
              <a:rPr lang="en-US" dirty="0" smtClean="0"/>
              <a:t>Supports only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efficiently</a:t>
            </a:r>
          </a:p>
          <a:p>
            <a:pPr lvl="1"/>
            <a:r>
              <a:rPr lang="en-US" dirty="0" smtClean="0"/>
              <a:t>Have to search entire table for other operations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Important to use a good hash function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Important to keep hash table at a good size</a:t>
            </a:r>
          </a:p>
          <a:p>
            <a:endParaRPr lang="en-US" dirty="0" smtClean="0"/>
          </a:p>
          <a:p>
            <a:r>
              <a:rPr lang="en-US" dirty="0" smtClean="0"/>
              <a:t>Side-comment: hash functions have uses beyond hash tables</a:t>
            </a:r>
          </a:p>
          <a:p>
            <a:pPr lvl="1"/>
            <a:r>
              <a:rPr lang="en-US" dirty="0" smtClean="0"/>
              <a:t>Examples: Cryptography, check-sums</a:t>
            </a:r>
          </a:p>
          <a:p>
            <a:pPr lvl="1"/>
            <a:endParaRPr lang="en-US" dirty="0"/>
          </a:p>
          <a:p>
            <a:r>
              <a:rPr lang="en-US" dirty="0" smtClean="0"/>
              <a:t>Big remaining topic: </a:t>
            </a:r>
            <a:r>
              <a:rPr lang="en-US" dirty="0" smtClean="0">
                <a:solidFill>
                  <a:schemeClr val="accent1"/>
                </a:solidFill>
              </a:rPr>
              <a:t>Handling collisions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487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Motivating 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say you are tasked with counting the frequency of integers in a text file. You are guaranteed that only the integers 0 through 100 will occur: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For example</a:t>
            </a:r>
            <a:r>
              <a:rPr lang="en-US" dirty="0" smtClean="0"/>
              <a:t>: 5, 7, 8, 9, 9, 5, 0, 0, 1, 12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/>
              <a:t> Result: </a:t>
            </a:r>
            <a:r>
              <a:rPr lang="en-US" dirty="0" smtClean="0"/>
              <a:t>0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2     1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1     5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2     7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1    8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1     9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b="1" dirty="0" smtClean="0"/>
              <a:t>What structure is appropriate?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Tree?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List?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Array? </a:t>
            </a:r>
          </a:p>
          <a:p>
            <a:pPr marL="0" indent="0">
              <a:buNone/>
            </a:pPr>
            <a:r>
              <a:rPr lang="en-US" b="1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819400" y="4876800"/>
            <a:ext cx="5181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2      1                          2           1     1  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3528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8862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4196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9530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4864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60198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64770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70104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75438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80010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743200" y="5334000"/>
            <a:ext cx="5245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0      1       2     3      4     5     6     7      8     9    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60521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Hash Tables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4495800"/>
          </a:xfrm>
        </p:spPr>
        <p:txBody>
          <a:bodyPr/>
          <a:lstStyle/>
          <a:p>
            <a:r>
              <a:rPr lang="en-US" dirty="0" smtClean="0"/>
              <a:t>Aim for constant-time (i.e., </a:t>
            </a:r>
            <a:r>
              <a:rPr lang="en-US" i="1" dirty="0" smtClean="0"/>
              <a:t>O</a:t>
            </a:r>
            <a:r>
              <a:rPr lang="en-US" dirty="0" smtClean="0"/>
              <a:t>(1))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dirty="0" smtClean="0"/>
          </a:p>
          <a:p>
            <a:pPr lvl="1"/>
            <a:r>
              <a:rPr lang="en-US" dirty="0" smtClean="0"/>
              <a:t>“On average” under some often-reasonable </a:t>
            </a:r>
            <a:r>
              <a:rPr lang="en-US" dirty="0" smtClean="0">
                <a:solidFill>
                  <a:schemeClr val="accent1"/>
                </a:solidFill>
              </a:rPr>
              <a:t>assumptions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hash table is an array of some fixed size</a:t>
            </a:r>
          </a:p>
          <a:p>
            <a:endParaRPr lang="en-US" sz="1000" dirty="0" smtClean="0"/>
          </a:p>
          <a:p>
            <a:endParaRPr lang="en-US" dirty="0" smtClean="0"/>
          </a:p>
          <a:p>
            <a:r>
              <a:rPr lang="en-US" dirty="0" smtClean="0"/>
              <a:t>Basic idea: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Freeform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320800" y="4038600"/>
            <a:ext cx="2946400" cy="1733550"/>
          </a:xfrm>
          <a:custGeom>
            <a:avLst/>
            <a:gdLst/>
            <a:ahLst/>
            <a:cxnLst>
              <a:cxn ang="0">
                <a:pos x="982" y="68"/>
              </a:cxn>
              <a:cxn ang="0">
                <a:pos x="598" y="68"/>
              </a:cxn>
              <a:cxn ang="0">
                <a:pos x="534" y="90"/>
              </a:cxn>
              <a:cxn ang="0">
                <a:pos x="502" y="100"/>
              </a:cxn>
              <a:cxn ang="0">
                <a:pos x="353" y="175"/>
              </a:cxn>
              <a:cxn ang="0">
                <a:pos x="182" y="303"/>
              </a:cxn>
              <a:cxn ang="0">
                <a:pos x="129" y="367"/>
              </a:cxn>
              <a:cxn ang="0">
                <a:pos x="76" y="463"/>
              </a:cxn>
              <a:cxn ang="0">
                <a:pos x="1" y="719"/>
              </a:cxn>
              <a:cxn ang="0">
                <a:pos x="12" y="836"/>
              </a:cxn>
              <a:cxn ang="0">
                <a:pos x="86" y="858"/>
              </a:cxn>
              <a:cxn ang="0">
                <a:pos x="321" y="879"/>
              </a:cxn>
              <a:cxn ang="0">
                <a:pos x="353" y="900"/>
              </a:cxn>
              <a:cxn ang="0">
                <a:pos x="374" y="964"/>
              </a:cxn>
              <a:cxn ang="0">
                <a:pos x="353" y="1071"/>
              </a:cxn>
              <a:cxn ang="0">
                <a:pos x="257" y="1231"/>
              </a:cxn>
              <a:cxn ang="0">
                <a:pos x="204" y="1348"/>
              </a:cxn>
              <a:cxn ang="0">
                <a:pos x="332" y="1604"/>
              </a:cxn>
              <a:cxn ang="0">
                <a:pos x="460" y="1594"/>
              </a:cxn>
              <a:cxn ang="0">
                <a:pos x="588" y="1530"/>
              </a:cxn>
              <a:cxn ang="0">
                <a:pos x="716" y="1455"/>
              </a:cxn>
              <a:cxn ang="0">
                <a:pos x="844" y="1498"/>
              </a:cxn>
              <a:cxn ang="0">
                <a:pos x="886" y="1594"/>
              </a:cxn>
              <a:cxn ang="0">
                <a:pos x="993" y="1956"/>
              </a:cxn>
              <a:cxn ang="0">
                <a:pos x="1249" y="1914"/>
              </a:cxn>
              <a:cxn ang="0">
                <a:pos x="1302" y="1871"/>
              </a:cxn>
              <a:cxn ang="0">
                <a:pos x="1324" y="1839"/>
              </a:cxn>
              <a:cxn ang="0">
                <a:pos x="1356" y="1818"/>
              </a:cxn>
              <a:cxn ang="0">
                <a:pos x="1473" y="1306"/>
              </a:cxn>
              <a:cxn ang="0">
                <a:pos x="1398" y="911"/>
              </a:cxn>
              <a:cxn ang="0">
                <a:pos x="1345" y="836"/>
              </a:cxn>
              <a:cxn ang="0">
                <a:pos x="1302" y="751"/>
              </a:cxn>
              <a:cxn ang="0">
                <a:pos x="1270" y="634"/>
              </a:cxn>
              <a:cxn ang="0">
                <a:pos x="1345" y="356"/>
              </a:cxn>
              <a:cxn ang="0">
                <a:pos x="1345" y="143"/>
              </a:cxn>
              <a:cxn ang="0">
                <a:pos x="1217" y="58"/>
              </a:cxn>
              <a:cxn ang="0">
                <a:pos x="1153" y="36"/>
              </a:cxn>
              <a:cxn ang="0">
                <a:pos x="982" y="68"/>
              </a:cxn>
            </a:cxnLst>
            <a:rect l="0" t="0" r="r" b="b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597400" y="4978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705600" y="31705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8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7400" y="5943600"/>
            <a:ext cx="1857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/>
              <a:t>TableSize</a:t>
            </a:r>
            <a:r>
              <a:rPr lang="en-US" sz="2000" dirty="0"/>
              <a:t> –1 </a:t>
            </a:r>
          </a:p>
        </p:txBody>
      </p:sp>
      <p:sp>
        <p:nvSpPr>
          <p:cNvPr id="11" name="Text Box 8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6546" y="3958064"/>
            <a:ext cx="2076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index = </a:t>
            </a:r>
            <a:r>
              <a:rPr lang="en-US" b="1" dirty="0" smtClean="0">
                <a:solidFill>
                  <a:srgbClr val="C00000"/>
                </a:solidFill>
              </a:rPr>
              <a:t>h(key)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96100" y="26625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  <p:sp>
        <p:nvSpPr>
          <p:cNvPr id="13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1152" y="5867400"/>
            <a:ext cx="36984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key space (e.g., integers, strings)</a:t>
            </a:r>
          </a:p>
        </p:txBody>
      </p:sp>
    </p:spTree>
    <p:extLst>
      <p:ext uri="{BB962C8B-B14F-4D97-AF65-F5344CB8AC3E}">
        <p14:creationId xmlns:p14="http://schemas.microsoft.com/office/powerpoint/2010/main" val="5402542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Hash Tables vs. Balanced Trees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/>
          <a:lstStyle/>
          <a:p>
            <a:r>
              <a:rPr lang="en-US" dirty="0" smtClean="0"/>
              <a:t>In terms of a Dictionary ADT for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, hash tables and balanced trees are just different data structures</a:t>
            </a:r>
          </a:p>
          <a:p>
            <a:pPr lvl="1"/>
            <a:r>
              <a:rPr lang="en-US" dirty="0" smtClean="0"/>
              <a:t>Hash tables </a:t>
            </a:r>
            <a:r>
              <a:rPr lang="en-US" i="1" dirty="0" smtClean="0"/>
              <a:t>O</a:t>
            </a:r>
            <a:r>
              <a:rPr lang="en-US" dirty="0" smtClean="0"/>
              <a:t>(1) on average (</a:t>
            </a:r>
            <a:r>
              <a:rPr lang="en-US" i="1" dirty="0" smtClean="0"/>
              <a:t>assuming</a:t>
            </a:r>
            <a:r>
              <a:rPr lang="en-US" dirty="0" smtClean="0"/>
              <a:t> </a:t>
            </a:r>
            <a:r>
              <a:rPr lang="en-US" dirty="0" smtClean="0"/>
              <a:t>we follow good practices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Balanced trees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Constant-time is better, right?</a:t>
            </a:r>
          </a:p>
          <a:p>
            <a:pPr lvl="1"/>
            <a:r>
              <a:rPr lang="en-US" dirty="0" smtClean="0"/>
              <a:t>Yes, but you need “hashing to behave” (must avoid collisions)</a:t>
            </a:r>
          </a:p>
          <a:p>
            <a:pPr lvl="1"/>
            <a:r>
              <a:rPr lang="en-US" dirty="0" smtClean="0"/>
              <a:t>Yes, but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predecessor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successor</a:t>
            </a:r>
            <a:r>
              <a:rPr lang="en-US" dirty="0" smtClean="0"/>
              <a:t>  go from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printSorted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from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2"/>
            <a:r>
              <a:rPr lang="en-US" dirty="0" smtClean="0"/>
              <a:t>Why your textbook considers this to be a different ADT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137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Hash Tables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There are </a:t>
            </a:r>
            <a:r>
              <a:rPr lang="en-US" b="1" i="1" dirty="0" smtClean="0"/>
              <a:t>m</a:t>
            </a:r>
            <a:r>
              <a:rPr lang="en-US" dirty="0" smtClean="0"/>
              <a:t> possible keys (</a:t>
            </a:r>
            <a:r>
              <a:rPr lang="en-US" i="1" dirty="0" smtClean="0"/>
              <a:t>m</a:t>
            </a:r>
            <a:r>
              <a:rPr lang="en-US" dirty="0" smtClean="0"/>
              <a:t> typically large, even infinite) </a:t>
            </a:r>
          </a:p>
          <a:p>
            <a:r>
              <a:rPr lang="en-US" dirty="0" smtClean="0"/>
              <a:t>We expect our table to have only </a:t>
            </a:r>
            <a:r>
              <a:rPr lang="en-US" b="1" i="1" dirty="0" smtClean="0"/>
              <a:t>n</a:t>
            </a:r>
            <a:r>
              <a:rPr lang="en-US" dirty="0" smtClean="0"/>
              <a:t> items </a:t>
            </a:r>
          </a:p>
          <a:p>
            <a:r>
              <a:rPr lang="en-US" b="1" i="1" dirty="0" smtClean="0"/>
              <a:t>n</a:t>
            </a:r>
            <a:r>
              <a:rPr lang="en-US" dirty="0" smtClean="0"/>
              <a:t> is much less than </a:t>
            </a:r>
            <a:r>
              <a:rPr lang="en-US" b="1" i="1" dirty="0" smtClean="0"/>
              <a:t>m</a:t>
            </a:r>
            <a:r>
              <a:rPr lang="en-US" dirty="0" smtClean="0"/>
              <a:t> (often written </a:t>
            </a:r>
            <a:r>
              <a:rPr lang="en-US" b="1" i="1" dirty="0" smtClean="0"/>
              <a:t>n</a:t>
            </a:r>
            <a:r>
              <a:rPr lang="en-US" b="1" dirty="0" smtClean="0"/>
              <a:t> &lt;&lt; </a:t>
            </a:r>
            <a:r>
              <a:rPr lang="en-US" b="1" i="1" dirty="0" smtClean="0"/>
              <a:t>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Many dictionaries have this property</a:t>
            </a:r>
          </a:p>
          <a:p>
            <a:pPr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Compiler: All possible identifiers allowed by the language vs. those used in some file of one program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Database: All possible student names vs. students enrolled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AI: All possible chess-board configurations vs. those considered by the current player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859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Hash functions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An ideal hash function:</a:t>
            </a:r>
          </a:p>
          <a:p>
            <a:r>
              <a:rPr lang="en-US" dirty="0" smtClean="0"/>
              <a:t>Fast to compute</a:t>
            </a:r>
          </a:p>
          <a:p>
            <a:r>
              <a:rPr lang="en-US" dirty="0" smtClean="0"/>
              <a:t>“Rarely” hashes two “used” keys to the same index</a:t>
            </a:r>
          </a:p>
          <a:p>
            <a:pPr lvl="1"/>
            <a:r>
              <a:rPr lang="en-US" dirty="0" smtClean="0"/>
              <a:t>Often impossible in theory but easy in practice</a:t>
            </a:r>
          </a:p>
          <a:p>
            <a:pPr lvl="1"/>
            <a:r>
              <a:rPr lang="en-US" dirty="0" smtClean="0"/>
              <a:t>Will handle </a:t>
            </a:r>
            <a:r>
              <a:rPr lang="en-US" i="1" dirty="0" smtClean="0"/>
              <a:t>collisions</a:t>
            </a:r>
            <a:r>
              <a:rPr lang="en-US" dirty="0" smtClean="0"/>
              <a:t> in next lecture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Freeform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320800" y="4038600"/>
            <a:ext cx="2946400" cy="1733550"/>
          </a:xfrm>
          <a:custGeom>
            <a:avLst/>
            <a:gdLst/>
            <a:ahLst/>
            <a:cxnLst>
              <a:cxn ang="0">
                <a:pos x="982" y="68"/>
              </a:cxn>
              <a:cxn ang="0">
                <a:pos x="598" y="68"/>
              </a:cxn>
              <a:cxn ang="0">
                <a:pos x="534" y="90"/>
              </a:cxn>
              <a:cxn ang="0">
                <a:pos x="502" y="100"/>
              </a:cxn>
              <a:cxn ang="0">
                <a:pos x="353" y="175"/>
              </a:cxn>
              <a:cxn ang="0">
                <a:pos x="182" y="303"/>
              </a:cxn>
              <a:cxn ang="0">
                <a:pos x="129" y="367"/>
              </a:cxn>
              <a:cxn ang="0">
                <a:pos x="76" y="463"/>
              </a:cxn>
              <a:cxn ang="0">
                <a:pos x="1" y="719"/>
              </a:cxn>
              <a:cxn ang="0">
                <a:pos x="12" y="836"/>
              </a:cxn>
              <a:cxn ang="0">
                <a:pos x="86" y="858"/>
              </a:cxn>
              <a:cxn ang="0">
                <a:pos x="321" y="879"/>
              </a:cxn>
              <a:cxn ang="0">
                <a:pos x="353" y="900"/>
              </a:cxn>
              <a:cxn ang="0">
                <a:pos x="374" y="964"/>
              </a:cxn>
              <a:cxn ang="0">
                <a:pos x="353" y="1071"/>
              </a:cxn>
              <a:cxn ang="0">
                <a:pos x="257" y="1231"/>
              </a:cxn>
              <a:cxn ang="0">
                <a:pos x="204" y="1348"/>
              </a:cxn>
              <a:cxn ang="0">
                <a:pos x="332" y="1604"/>
              </a:cxn>
              <a:cxn ang="0">
                <a:pos x="460" y="1594"/>
              </a:cxn>
              <a:cxn ang="0">
                <a:pos x="588" y="1530"/>
              </a:cxn>
              <a:cxn ang="0">
                <a:pos x="716" y="1455"/>
              </a:cxn>
              <a:cxn ang="0">
                <a:pos x="844" y="1498"/>
              </a:cxn>
              <a:cxn ang="0">
                <a:pos x="886" y="1594"/>
              </a:cxn>
              <a:cxn ang="0">
                <a:pos x="993" y="1956"/>
              </a:cxn>
              <a:cxn ang="0">
                <a:pos x="1249" y="1914"/>
              </a:cxn>
              <a:cxn ang="0">
                <a:pos x="1302" y="1871"/>
              </a:cxn>
              <a:cxn ang="0">
                <a:pos x="1324" y="1839"/>
              </a:cxn>
              <a:cxn ang="0">
                <a:pos x="1356" y="1818"/>
              </a:cxn>
              <a:cxn ang="0">
                <a:pos x="1473" y="1306"/>
              </a:cxn>
              <a:cxn ang="0">
                <a:pos x="1398" y="911"/>
              </a:cxn>
              <a:cxn ang="0">
                <a:pos x="1345" y="836"/>
              </a:cxn>
              <a:cxn ang="0">
                <a:pos x="1302" y="751"/>
              </a:cxn>
              <a:cxn ang="0">
                <a:pos x="1270" y="634"/>
              </a:cxn>
              <a:cxn ang="0">
                <a:pos x="1345" y="356"/>
              </a:cxn>
              <a:cxn ang="0">
                <a:pos x="1345" y="143"/>
              </a:cxn>
              <a:cxn ang="0">
                <a:pos x="1217" y="58"/>
              </a:cxn>
              <a:cxn ang="0">
                <a:pos x="1153" y="36"/>
              </a:cxn>
              <a:cxn ang="0">
                <a:pos x="982" y="68"/>
              </a:cxn>
            </a:cxnLst>
            <a:rect l="0" t="0" r="r" b="b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597400" y="4978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934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8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7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11" name="Text Box 8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6546" y="3958064"/>
            <a:ext cx="2076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index = </a:t>
            </a:r>
            <a:r>
              <a:rPr lang="en-US" b="1" dirty="0" smtClean="0">
                <a:solidFill>
                  <a:schemeClr val="accent1"/>
                </a:solidFill>
              </a:rPr>
              <a:t>h(key)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24700" y="24339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  <p:sp>
        <p:nvSpPr>
          <p:cNvPr id="13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" y="5867400"/>
            <a:ext cx="417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key space (e.g., integers, strings)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53007" y="1116008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62615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Who hashes what?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153400" cy="2514600"/>
          </a:xfrm>
        </p:spPr>
        <p:txBody>
          <a:bodyPr/>
          <a:lstStyle/>
          <a:p>
            <a:r>
              <a:rPr lang="en-US" dirty="0" smtClean="0"/>
              <a:t>Hash tables can be generic</a:t>
            </a:r>
          </a:p>
          <a:p>
            <a:pPr lvl="1"/>
            <a:r>
              <a:rPr lang="en-US" dirty="0" smtClean="0"/>
              <a:t>To store elements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, we just need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be: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i="1" dirty="0" smtClean="0">
                <a:solidFill>
                  <a:schemeClr val="accent1"/>
                </a:solidFill>
              </a:rPr>
              <a:t>Comparable</a:t>
            </a:r>
            <a:r>
              <a:rPr lang="en-US" dirty="0" smtClean="0"/>
              <a:t>: order any two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(as with all dictionaries)</a:t>
            </a:r>
          </a:p>
          <a:p>
            <a:pPr marL="1314450" lvl="2" indent="-457200">
              <a:buFont typeface="+mj-lt"/>
              <a:buAutoNum type="arabicPeriod"/>
            </a:pPr>
            <a:r>
              <a:rPr lang="en-US" i="1" dirty="0" err="1" smtClean="0">
                <a:solidFill>
                  <a:srgbClr val="4F81BD"/>
                </a:solidFill>
              </a:rPr>
              <a:t>Hashable</a:t>
            </a:r>
            <a:r>
              <a:rPr lang="en-US" dirty="0" smtClean="0"/>
              <a:t>: convert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to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1314450" lvl="2" indent="-457200">
              <a:buFont typeface="+mj-lt"/>
              <a:buAutoNum type="arabicPeriod"/>
            </a:pPr>
            <a:endParaRPr lang="en-US" sz="1000" dirty="0" smtClean="0"/>
          </a:p>
          <a:p>
            <a:pPr marL="514350" indent="-457200"/>
            <a:r>
              <a:rPr lang="en-US" dirty="0" smtClean="0"/>
              <a:t>When hash tables are a reusable library, the division of responsibility generally breaks down into two roles: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56388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will learn both roles, but most programmers “in the real world” spend more time as clients while understanding the library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143000" y="3962400"/>
            <a:ext cx="7162800" cy="1295400"/>
            <a:chOff x="1143000" y="3962400"/>
            <a:chExt cx="7162800" cy="12954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143000" y="40386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4629090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E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1600200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46099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79378" y="46099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3288792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ight Arrow 12"/>
            <p:cNvSpPr/>
            <p:nvPr/>
          </p:nvSpPr>
          <p:spPr bwMode="auto">
            <a:xfrm>
              <a:off x="5727192" y="47052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5000" y="44004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2218" y="44737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40194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19400" y="40386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05400" y="39624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97122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More on roles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3962400"/>
            <a:ext cx="815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Two roles must both contribute to minimizing collisions (heuristically)</a:t>
            </a:r>
          </a:p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Client should aim for different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expected items</a:t>
            </a:r>
            <a:endParaRPr lang="en-US" sz="2000" b="0" kern="0" dirty="0" smtClean="0">
              <a:latin typeface="+mn-lt"/>
            </a:endParaRP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 smtClean="0">
                <a:latin typeface="+mn-lt"/>
              </a:rPr>
              <a:t>Avoid “wasting” any part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0" kern="0" dirty="0" smtClean="0">
                <a:latin typeface="+mn-lt"/>
              </a:rPr>
              <a:t> or the 32 bits of the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Library should aim for putting “similar”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0" kern="0" dirty="0" err="1" smtClean="0">
                <a:latin typeface="+mn-lt"/>
              </a:rPr>
              <a:t>s</a:t>
            </a:r>
            <a:r>
              <a:rPr lang="en-US" sz="2000" b="0" kern="0" dirty="0" smtClean="0">
                <a:latin typeface="+mn-lt"/>
              </a:rPr>
              <a:t> in different indices</a:t>
            </a: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>
                <a:latin typeface="+mn-lt"/>
              </a:rPr>
              <a:t>C</a:t>
            </a:r>
            <a:r>
              <a:rPr lang="en-US" sz="2000" b="0" kern="0" dirty="0" smtClean="0">
                <a:latin typeface="+mn-lt"/>
              </a:rPr>
              <a:t>onversion to index is almost always “mod table-size”</a:t>
            </a: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000" b="0" kern="0" dirty="0">
                <a:latin typeface="+mn-lt"/>
              </a:rPr>
              <a:t>U</a:t>
            </a:r>
            <a:r>
              <a:rPr lang="en-US" sz="2000" b="0" kern="0" dirty="0" smtClean="0">
                <a:latin typeface="+mn-lt"/>
              </a:rPr>
              <a:t>sing prime numbers for table-size is common</a:t>
            </a:r>
          </a:p>
          <a:p>
            <a:pPr marL="514350" indent="-4572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143000" y="1676400"/>
            <a:ext cx="7162800" cy="1295400"/>
            <a:chOff x="1143000" y="1905000"/>
            <a:chExt cx="7162800" cy="12954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143000" y="19812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25716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E</a:t>
              </a:r>
            </a:p>
          </p:txBody>
        </p:sp>
        <p:sp>
          <p:nvSpPr>
            <p:cNvPr id="9" name="Right Arrow 8"/>
            <p:cNvSpPr/>
            <p:nvPr/>
          </p:nvSpPr>
          <p:spPr bwMode="auto">
            <a:xfrm>
              <a:off x="1600200" y="26478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25525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79378" y="25525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12" name="Right Arrow 11"/>
            <p:cNvSpPr/>
            <p:nvPr/>
          </p:nvSpPr>
          <p:spPr bwMode="auto">
            <a:xfrm>
              <a:off x="3288792" y="26478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ight Arrow 12"/>
            <p:cNvSpPr/>
            <p:nvPr/>
          </p:nvSpPr>
          <p:spPr bwMode="auto">
            <a:xfrm>
              <a:off x="5727192" y="26478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5000" y="23430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22218" y="24163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52600" y="19620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819400" y="19812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05400" y="19050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609600" y="12954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ambiguity in terminology on which parts are “hashing”</a:t>
            </a:r>
          </a:p>
        </p:txBody>
      </p:sp>
      <p:sp>
        <p:nvSpPr>
          <p:cNvPr id="24" name="Left Brace 23"/>
          <p:cNvSpPr/>
          <p:nvPr/>
        </p:nvSpPr>
        <p:spPr bwMode="auto">
          <a:xfrm rot="16200000">
            <a:off x="2055876" y="2513075"/>
            <a:ext cx="307848" cy="1524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91433" y="333369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cs typeface="Times New Roman" pitchFamily="18" charset="0"/>
              </a:rPr>
              <a:t>“hashing”?</a:t>
            </a:r>
          </a:p>
        </p:txBody>
      </p:sp>
      <p:sp>
        <p:nvSpPr>
          <p:cNvPr id="26" name="Left Brace 25"/>
          <p:cNvSpPr/>
          <p:nvPr/>
        </p:nvSpPr>
        <p:spPr bwMode="auto">
          <a:xfrm rot="16200000">
            <a:off x="3389378" y="954025"/>
            <a:ext cx="307848" cy="4191000"/>
          </a:xfrm>
          <a:prstGeom prst="leftBrace">
            <a:avLst/>
          </a:prstGeom>
          <a:noFill/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71800" y="3276600"/>
            <a:ext cx="1322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cs typeface="Times New Roman" pitchFamily="18" charset="0"/>
              </a:rPr>
              <a:t>“hashing”?</a:t>
            </a:r>
          </a:p>
        </p:txBody>
      </p:sp>
    </p:spTree>
    <p:extLst>
      <p:ext uri="{BB962C8B-B14F-4D97-AF65-F5344CB8AC3E}">
        <p14:creationId xmlns:p14="http://schemas.microsoft.com/office/powerpoint/2010/main" val="3997621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33421</TotalTime>
  <Words>1925</Words>
  <Application>Microsoft Macintosh PowerPoint</Application>
  <PresentationFormat>On-screen Show (4:3)</PresentationFormat>
  <Paragraphs>398</Paragraphs>
  <Slides>23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dan_design_template</vt:lpstr>
      <vt:lpstr>Equation</vt:lpstr>
      <vt:lpstr>CSE373: Data Structures &amp; Algorithms Lecture 6: Hash Tables</vt:lpstr>
      <vt:lpstr>Motivating Hash Tables</vt:lpstr>
      <vt:lpstr>Motivating Hash Tables</vt:lpstr>
      <vt:lpstr>Hash Tables</vt:lpstr>
      <vt:lpstr>Hash Tables vs. Balanced Trees</vt:lpstr>
      <vt:lpstr>Hash Tables</vt:lpstr>
      <vt:lpstr>Hash functions</vt:lpstr>
      <vt:lpstr>Who hashes what?</vt:lpstr>
      <vt:lpstr>More on roles</vt:lpstr>
      <vt:lpstr>What to hash?</vt:lpstr>
      <vt:lpstr>Hashing integers</vt:lpstr>
      <vt:lpstr>Collision-avoidance</vt:lpstr>
      <vt:lpstr>Okay, back to the client</vt:lpstr>
      <vt:lpstr>Specializing hash functions</vt:lpstr>
      <vt:lpstr>Combining hash functions</vt:lpstr>
      <vt:lpstr>Combining Hashes</vt:lpstr>
      <vt:lpstr>One expert suggestion</vt:lpstr>
      <vt:lpstr>Hashing and comparing</vt:lpstr>
      <vt:lpstr>Equal Objects Must Hash the Same</vt:lpstr>
      <vt:lpstr>By the way: comparison has rules too</vt:lpstr>
      <vt:lpstr>Example</vt:lpstr>
      <vt:lpstr>Tougher example</vt:lpstr>
      <vt:lpstr>Conclusions and notes on hashing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Kevin Quinn</cp:lastModifiedBy>
  <cp:revision>1403</cp:revision>
  <dcterms:created xsi:type="dcterms:W3CDTF">2009-03-13T20:43:19Z</dcterms:created>
  <dcterms:modified xsi:type="dcterms:W3CDTF">2015-10-12T20:08:41Z</dcterms:modified>
</cp:coreProperties>
</file>