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16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574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2861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1_dan-berkeley-nlp-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uFillTx/>
              </a:defRPr>
            </a:pPr>
            <a:r>
              <a:rPr sz="4400">
                <a:uFill>
                  <a:solidFill/>
                </a:uFill>
              </a:rPr>
              <a:t>Title Text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2pPr marL="783590" indent="-285750">
              <a:spcBef>
                <a:spcPts val="600"/>
              </a:spcBef>
              <a:buClr>
                <a:srgbClr val="000000"/>
              </a:buClr>
              <a:defRPr sz="28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2pPr>
            <a:lvl3pPr marL="1183639" indent="-228600">
              <a:spcBef>
                <a:spcPts val="500"/>
              </a:spcBef>
              <a:defRPr sz="24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3pPr>
            <a:lvl4pPr marL="1640839" indent="-228600">
              <a:spcBef>
                <a:spcPts val="400"/>
              </a:spcBef>
              <a:buClr>
                <a:srgbClr val="000000"/>
              </a:buClr>
              <a:defRPr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4pPr>
            <a:lvl5pPr marL="2098039" indent="-228600">
              <a:spcBef>
                <a:spcPts val="400"/>
              </a:spcBef>
              <a:defRPr sz="200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</a:defRPr>
            </a:lvl5pPr>
          </a:lstStyle>
          <a:p>
            <a:pPr lvl="0">
              <a:defRPr sz="1800">
                <a:solidFill>
                  <a:srgbClr val="000000"/>
                </a:solidFill>
                <a:uFillTx/>
              </a:defRPr>
            </a:pPr>
            <a:r>
              <a:rPr sz="3200">
                <a:solidFill>
                  <a:srgbClr val="4349AA"/>
                </a:solidFill>
                <a:uFill>
                  <a:solidFill>
                    <a:srgbClr val="4349AA"/>
                  </a:solidFill>
                </a:uFill>
              </a:rPr>
              <a:t>Body Level One</a:t>
            </a:r>
          </a:p>
          <a:p>
            <a:pPr lvl="1">
              <a:defRPr sz="1800">
                <a:uFillTx/>
              </a:defRPr>
            </a:pPr>
            <a:r>
              <a:rPr sz="2800">
                <a:uFill>
                  <a:solidFill/>
                </a:uFill>
              </a:rPr>
              <a:t>Body Level Two</a:t>
            </a:r>
          </a:p>
          <a:p>
            <a:pPr lvl="2">
              <a:defRPr sz="1800">
                <a:uFillTx/>
              </a:defRPr>
            </a:pPr>
            <a:r>
              <a:rPr sz="2400">
                <a:uFill>
                  <a:solidFill/>
                </a:uFill>
              </a:rPr>
              <a:t>Body Level Three</a:t>
            </a:r>
          </a:p>
          <a:p>
            <a:pPr lvl="3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Four</a:t>
            </a:r>
          </a:p>
          <a:p>
            <a:pPr lvl="4">
              <a:defRPr sz="1800">
                <a:uFillTx/>
              </a:defRPr>
            </a:pPr>
            <a:r>
              <a:rPr sz="2000">
                <a:uFill>
                  <a:solidFill/>
                </a:u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794582612"/>
      </p:ext>
    </p:extLst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569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3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4118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73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057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82917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2983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48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A9633D-8E52-A14B-8DC4-C40804164FEA}" type="datetimeFigureOut">
              <a:rPr lang="en-US" smtClean="0"/>
              <a:t>12/7/15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42F41-92AA-8E4B-99C2-E91829E01A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661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-257496" y="2446874"/>
            <a:ext cx="9587357" cy="2093135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defRPr sz="1800">
                <a:uFillTx/>
              </a:defRPr>
            </a:pPr>
            <a:r>
              <a:rPr lang="en-US" sz="3600" dirty="0"/>
              <a:t>CSE373: Data Structures &amp; Algorithms</a:t>
            </a:r>
            <a:br>
              <a:rPr lang="en-US" sz="3600" dirty="0"/>
            </a:br>
            <a:r>
              <a:rPr lang="en-US" sz="3600" dirty="0"/>
              <a:t>Lecture </a:t>
            </a:r>
            <a:r>
              <a:rPr lang="en-US" sz="3600" dirty="0" smtClean="0"/>
              <a:t>26: </a:t>
            </a:r>
            <a:r>
              <a:rPr lang="en-US" sz="3600" dirty="0" smtClean="0">
                <a:solidFill>
                  <a:schemeClr val="accent2"/>
                </a:solidFill>
              </a:rPr>
              <a:t>Memory Hierarchy and Locality</a:t>
            </a:r>
            <a:endParaRPr sz="3600" dirty="0">
              <a:solidFill>
                <a:schemeClr val="accent2"/>
              </a:solidFill>
              <a:uFill>
                <a:solidFill>
                  <a:srgbClr val="4349AA"/>
                </a:solidFill>
              </a:uFill>
            </a:endParaRPr>
          </a:p>
        </p:txBody>
      </p:sp>
      <p:sp>
        <p:nvSpPr>
          <p:cNvPr id="32" name="Shape 32"/>
          <p:cNvSpPr/>
          <p:nvPr/>
        </p:nvSpPr>
        <p:spPr>
          <a:xfrm>
            <a:off x="1295400" y="5209401"/>
            <a:ext cx="6565900" cy="27699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/>
          <a:p>
            <a:pPr algn="ctr">
              <a:spcBef>
                <a:spcPts val="1000"/>
              </a:spcBef>
              <a:buClr>
                <a:srgbClr val="000000"/>
              </a:buClr>
              <a:defRPr>
                <a:uFillTx/>
              </a:defRPr>
            </a:pPr>
            <a:endParaRPr lang="en-US" dirty="0"/>
          </a:p>
        </p:txBody>
      </p:sp>
      <p:sp>
        <p:nvSpPr>
          <p:cNvPr id="33" name="Shape 33"/>
          <p:cNvSpPr/>
          <p:nvPr/>
        </p:nvSpPr>
        <p:spPr>
          <a:xfrm>
            <a:off x="7010400" y="6553200"/>
            <a:ext cx="2146300" cy="304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algn="r">
              <a:buClr>
                <a:srgbClr val="000000"/>
              </a:buClr>
              <a:buFont typeface="Arial"/>
              <a:defRPr sz="1400"/>
            </a:lvl1pPr>
          </a:lstStyle>
          <a:p>
            <a:pPr lvl="0">
              <a:defRPr sz="1800">
                <a:uFillTx/>
              </a:defRPr>
            </a:pPr>
            <a:r>
              <a:rPr sz="1400">
                <a:uFill>
                  <a:solidFill/>
                </a:uFill>
              </a:rPr>
              <a:t>1</a:t>
            </a:r>
          </a:p>
        </p:txBody>
      </p:sp>
      <p:sp>
        <p:nvSpPr>
          <p:cNvPr id="34" name="Shape 34"/>
          <p:cNvSpPr/>
          <p:nvPr/>
        </p:nvSpPr>
        <p:spPr>
          <a:xfrm>
            <a:off x="8763000" y="6553200"/>
            <a:ext cx="381000" cy="304800"/>
          </a:xfrm>
          <a:prstGeom prst="rect">
            <a:avLst/>
          </a:prstGeom>
          <a:solidFill>
            <a:srgbClr val="FFFFFF"/>
          </a:solidFill>
          <a:ln w="25400">
            <a:miter lim="400000"/>
          </a:ln>
        </p:spPr>
        <p:txBody>
          <a:bodyPr lIns="0" tIns="0" rIns="0" bIns="0" anchor="ctr"/>
          <a:lstStyle/>
          <a:p>
            <a:pPr lvl="0"/>
            <a:endParaRPr/>
          </a:p>
        </p:txBody>
      </p:sp>
      <p:pic>
        <p:nvPicPr>
          <p:cNvPr id="9" name="Picture 4" descr="cse_logo_80x13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838200"/>
            <a:ext cx="1905000" cy="1146175"/>
          </a:xfrm>
          <a:prstGeom prst="rect">
            <a:avLst/>
          </a:prstGeom>
          <a:noFill/>
        </p:spPr>
      </p:pic>
      <p:pic>
        <p:nvPicPr>
          <p:cNvPr id="10" name="Picture 14" descr="WashingtonColorSeal-21-cli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762000"/>
            <a:ext cx="1371600" cy="13716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3128669" y="4840069"/>
            <a:ext cx="31131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Kevin Quinn, Fall 2015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91033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Locality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Temporal Locality </a:t>
            </a:r>
            <a:r>
              <a:rPr lang="en-US" dirty="0" smtClean="0"/>
              <a:t>(locality in time)	</a:t>
            </a:r>
          </a:p>
          <a:p>
            <a:pPr lvl="1"/>
            <a:r>
              <a:rPr lang="en-US" dirty="0" smtClean="0"/>
              <a:t>If an item (a location in memory) is referenced, </a:t>
            </a:r>
            <a:r>
              <a:rPr lang="en-US" i="1" u="sng" dirty="0" smtClean="0"/>
              <a:t>that same location</a:t>
            </a:r>
            <a:r>
              <a:rPr lang="en-US" dirty="0" smtClean="0"/>
              <a:t> will tend to be referenced again soon</a:t>
            </a:r>
          </a:p>
          <a:p>
            <a:endParaRPr lang="en-US" dirty="0"/>
          </a:p>
          <a:p>
            <a:r>
              <a:rPr lang="en-US" b="1" dirty="0" smtClean="0"/>
              <a:t>Spatial Locality </a:t>
            </a:r>
            <a:r>
              <a:rPr lang="en-US" dirty="0" smtClean="0"/>
              <a:t>(locality in space)</a:t>
            </a:r>
          </a:p>
          <a:p>
            <a:pPr lvl="1"/>
            <a:r>
              <a:rPr lang="en-US" dirty="0" smtClean="0"/>
              <a:t>If an item is referenced, items </a:t>
            </a:r>
            <a:r>
              <a:rPr lang="en-US" i="1" u="sng" dirty="0" smtClean="0"/>
              <a:t>whose addresses are close by</a:t>
            </a:r>
            <a:r>
              <a:rPr lang="en-US" dirty="0" smtClean="0"/>
              <a:t> will tend to be referenced soon as well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894614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How does data move up the hierarchy?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Moving data up the hierarchy is slow because of latency (distance to travel)</a:t>
            </a:r>
          </a:p>
          <a:p>
            <a:pPr lvl="1"/>
            <a:r>
              <a:rPr lang="en-US" sz="2400" dirty="0" smtClean="0"/>
              <a:t>Since we are making a trip anyway, might as well carpool!</a:t>
            </a:r>
          </a:p>
          <a:p>
            <a:pPr lvl="2"/>
            <a:r>
              <a:rPr lang="en-US" sz="2000" dirty="0" smtClean="0"/>
              <a:t>Get a block of data in the same time it takes to get a byte</a:t>
            </a:r>
          </a:p>
          <a:p>
            <a:pPr lvl="1"/>
            <a:r>
              <a:rPr lang="en-US" sz="2400" dirty="0" smtClean="0"/>
              <a:t>Send nearby memory</a:t>
            </a:r>
          </a:p>
          <a:p>
            <a:pPr lvl="2"/>
            <a:r>
              <a:rPr lang="en-US" sz="2000" dirty="0" smtClean="0"/>
              <a:t>Because its cheap and easy</a:t>
            </a:r>
          </a:p>
          <a:p>
            <a:pPr lvl="2"/>
            <a:r>
              <a:rPr lang="en-US" sz="2000" dirty="0" smtClean="0"/>
              <a:t>And spatial locality says it will be asked for soon!</a:t>
            </a:r>
          </a:p>
          <a:p>
            <a:pPr lvl="2"/>
            <a:endParaRPr lang="en-US" sz="2000" dirty="0"/>
          </a:p>
          <a:p>
            <a:r>
              <a:rPr lang="en-US" dirty="0" smtClean="0"/>
              <a:t>Once we move something to the cache, keep it around for a while, no rush to get rid of it! (Temporal Locality)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69931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Cache Facts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Each level is a sub-set of the level below</a:t>
            </a:r>
          </a:p>
          <a:p>
            <a:endParaRPr lang="en-US" dirty="0"/>
          </a:p>
          <a:p>
            <a:r>
              <a:rPr lang="en-US" dirty="0" smtClean="0"/>
              <a:t>Definitions</a:t>
            </a:r>
          </a:p>
          <a:p>
            <a:pPr lvl="1"/>
            <a:r>
              <a:rPr lang="en-US" sz="2400" b="1" dirty="0" smtClean="0"/>
              <a:t>Cache hit: </a:t>
            </a:r>
            <a:r>
              <a:rPr lang="en-US" sz="2400" dirty="0" smtClean="0"/>
              <a:t>address requested already in the cache</a:t>
            </a:r>
          </a:p>
          <a:p>
            <a:pPr lvl="1"/>
            <a:r>
              <a:rPr lang="en-US" sz="2400" b="1" dirty="0" smtClean="0"/>
              <a:t>Cache miss: </a:t>
            </a:r>
            <a:r>
              <a:rPr lang="en-US" sz="2400" dirty="0" smtClean="0"/>
              <a:t>address request NOT in the cache</a:t>
            </a:r>
          </a:p>
          <a:p>
            <a:pPr lvl="1"/>
            <a:r>
              <a:rPr lang="en-US" sz="2400" b="1" dirty="0" smtClean="0"/>
              <a:t>Block of page size: </a:t>
            </a:r>
            <a:r>
              <a:rPr lang="en-US" sz="2400" dirty="0" smtClean="0"/>
              <a:t>the number of contiguous bytes moved from disk to memory</a:t>
            </a:r>
          </a:p>
          <a:p>
            <a:pPr lvl="1"/>
            <a:r>
              <a:rPr lang="en-US" sz="2400" b="1" dirty="0" smtClean="0"/>
              <a:t>Cache </a:t>
            </a:r>
            <a:r>
              <a:rPr lang="en-US" sz="2400" b="1" dirty="0"/>
              <a:t>l</a:t>
            </a:r>
            <a:r>
              <a:rPr lang="en-US" sz="2400" b="1" dirty="0" smtClean="0"/>
              <a:t>ine size</a:t>
            </a:r>
            <a:r>
              <a:rPr lang="en-US" sz="2400" dirty="0" smtClean="0"/>
              <a:t>: the number of contiguous bytes moved from memory to the cache</a:t>
            </a:r>
          </a:p>
        </p:txBody>
      </p:sp>
    </p:spTree>
    <p:extLst>
      <p:ext uri="{BB962C8B-B14F-4D97-AF65-F5344CB8AC3E}">
        <p14:creationId xmlns:p14="http://schemas.microsoft.com/office/powerpoint/2010/main" val="17455680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x = a + 6;      </a:t>
            </a:r>
            <a:r>
              <a:rPr lang="en-US" dirty="0" smtClean="0">
                <a:solidFill>
                  <a:schemeClr val="accent2"/>
                </a:solidFill>
                <a:latin typeface="Andale Mono"/>
                <a:cs typeface="Andale Mono"/>
              </a:rPr>
              <a:t>miss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y = a + 5;      </a:t>
            </a:r>
            <a:r>
              <a:rPr lang="en-US" dirty="0" smtClean="0">
                <a:solidFill>
                  <a:srgbClr val="C0504D"/>
                </a:solidFill>
                <a:latin typeface="Andale Mono"/>
                <a:cs typeface="Andale Mono"/>
              </a:rPr>
              <a:t>hit     </a:t>
            </a:r>
            <a:r>
              <a:rPr lang="en-US" dirty="0" smtClean="0">
                <a:solidFill>
                  <a:schemeClr val="accent5"/>
                </a:solidFill>
                <a:latin typeface="Andale Mono"/>
                <a:cs typeface="Andale Mono"/>
              </a:rPr>
              <a:t>Temporal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z = 8 * a;      </a:t>
            </a:r>
            <a:r>
              <a:rPr lang="en-US" dirty="0" smtClean="0">
                <a:solidFill>
                  <a:srgbClr val="C0504D"/>
                </a:solidFill>
                <a:latin typeface="Andale Mono"/>
                <a:cs typeface="Andale Mono"/>
              </a:rPr>
              <a:t>hit     </a:t>
            </a:r>
            <a:r>
              <a:rPr lang="en-US" dirty="0" smtClean="0">
                <a:solidFill>
                  <a:srgbClr val="4BACC6"/>
                </a:solidFill>
                <a:latin typeface="Andale Mono"/>
                <a:cs typeface="Andale Mono"/>
              </a:rPr>
              <a:t>Locality</a:t>
            </a:r>
          </a:p>
          <a:p>
            <a:pPr marL="0" indent="0">
              <a:buNone/>
            </a:pPr>
            <a:endParaRPr lang="en-US" dirty="0">
              <a:latin typeface="Andale Mono"/>
              <a:cs typeface="Andale Mono"/>
            </a:endParaRP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x = a[0];       </a:t>
            </a:r>
            <a:r>
              <a:rPr lang="en-US" dirty="0" smtClean="0">
                <a:solidFill>
                  <a:srgbClr val="C0504D"/>
                </a:solidFill>
                <a:latin typeface="Andale Mono"/>
                <a:cs typeface="Andale Mono"/>
              </a:rPr>
              <a:t>miss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y = a[1] + 5;   </a:t>
            </a:r>
            <a:r>
              <a:rPr lang="en-US" dirty="0" smtClean="0">
                <a:solidFill>
                  <a:srgbClr val="C0504D"/>
                </a:solidFill>
                <a:latin typeface="Andale Mono"/>
                <a:cs typeface="Andale Mono"/>
              </a:rPr>
              <a:t>hit     </a:t>
            </a:r>
            <a:r>
              <a:rPr lang="en-US" dirty="0" smtClean="0">
                <a:solidFill>
                  <a:srgbClr val="4BACC6"/>
                </a:solidFill>
                <a:latin typeface="Andale Mono"/>
                <a:cs typeface="Andale Mono"/>
              </a:rPr>
              <a:t>Spatial</a:t>
            </a:r>
          </a:p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z = 8 * a[2];   </a:t>
            </a:r>
            <a:r>
              <a:rPr lang="en-US" dirty="0" smtClean="0">
                <a:solidFill>
                  <a:srgbClr val="C0504D"/>
                </a:solidFill>
                <a:latin typeface="Andale Mono"/>
                <a:cs typeface="Andale Mono"/>
              </a:rPr>
              <a:t>hit     </a:t>
            </a:r>
            <a:r>
              <a:rPr lang="en-US" dirty="0" smtClean="0">
                <a:solidFill>
                  <a:srgbClr val="4BACC6"/>
                </a:solidFill>
                <a:latin typeface="Andale Mono"/>
                <a:cs typeface="Andale Mono"/>
              </a:rPr>
              <a:t>Locality</a:t>
            </a:r>
          </a:p>
        </p:txBody>
      </p:sp>
    </p:spTree>
    <p:extLst>
      <p:ext uri="{BB962C8B-B14F-4D97-AF65-F5344CB8AC3E}">
        <p14:creationId xmlns:p14="http://schemas.microsoft.com/office/powerpoint/2010/main" val="196704947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Locality in Data Structure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Which has the least potential for better spatial locality, arrays or linked lists?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87964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val 14"/>
          <p:cNvSpPr/>
          <p:nvPr/>
        </p:nvSpPr>
        <p:spPr>
          <a:xfrm>
            <a:off x="3362236" y="2726161"/>
            <a:ext cx="1030866" cy="707554"/>
          </a:xfrm>
          <a:prstGeom prst="ellipse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2"/>
              </a:solidFill>
            </a:endParaRPr>
          </a:p>
        </p:txBody>
      </p:sp>
      <p:sp>
        <p:nvSpPr>
          <p:cNvPr id="9" name="Oval 8"/>
          <p:cNvSpPr/>
          <p:nvPr/>
        </p:nvSpPr>
        <p:spPr>
          <a:xfrm>
            <a:off x="2594614" y="1688173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10" name="Oval 9"/>
          <p:cNvSpPr/>
          <p:nvPr/>
        </p:nvSpPr>
        <p:spPr>
          <a:xfrm>
            <a:off x="3815717" y="286289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11" name="Oval 10"/>
          <p:cNvSpPr/>
          <p:nvPr/>
        </p:nvSpPr>
        <p:spPr>
          <a:xfrm>
            <a:off x="4035627" y="343371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12" name="Oval 11"/>
          <p:cNvSpPr/>
          <p:nvPr/>
        </p:nvSpPr>
        <p:spPr>
          <a:xfrm>
            <a:off x="2354542" y="343371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13" name="Oval 12"/>
          <p:cNvSpPr/>
          <p:nvPr/>
        </p:nvSpPr>
        <p:spPr>
          <a:xfrm>
            <a:off x="2354542" y="286289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2354542" y="226147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1345013" y="283210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1342533" y="343371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6544172" y="1688173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316517" y="2261475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ndale Mono"/>
                <a:cs typeface="Andale Mono"/>
              </a:rPr>
              <a:t>for (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= 1;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 &lt; 100; 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++) {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  a = a * 7;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  b = b + x[</a:t>
            </a:r>
            <a:r>
              <a:rPr lang="en-US" dirty="0" err="1" smtClean="0">
                <a:latin typeface="Andale Mono"/>
                <a:cs typeface="Andale Mono"/>
              </a:rPr>
              <a:t>i</a:t>
            </a:r>
            <a:r>
              <a:rPr lang="en-US" dirty="0" smtClean="0">
                <a:latin typeface="Andale Mono"/>
                <a:cs typeface="Andale Mono"/>
              </a:rPr>
              <a:t>];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	</a:t>
            </a:r>
            <a:r>
              <a:rPr lang="en-US" dirty="0" smtClean="0">
                <a:latin typeface="Andale Mono"/>
                <a:cs typeface="Andale Mono"/>
              </a:rPr>
              <a:t>  c = y[5] + d;</a:t>
            </a:r>
          </a:p>
          <a:p>
            <a:pPr marL="0" indent="0">
              <a:buNone/>
            </a:pPr>
            <a:r>
              <a:rPr lang="en-US" dirty="0">
                <a:latin typeface="Andale Mono"/>
                <a:cs typeface="Andale Mono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Where is the locality?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354542" y="5060002"/>
            <a:ext cx="589914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1F497D"/>
                </a:solidFill>
              </a:rPr>
              <a:t>= Spatial Locality on locations in array x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= Temporal Locality</a:t>
            </a:r>
            <a:endParaRPr lang="en-US" sz="2800" dirty="0">
              <a:solidFill>
                <a:schemeClr val="accent2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1501580" y="5107628"/>
            <a:ext cx="590160" cy="432748"/>
          </a:xfrm>
          <a:prstGeom prst="ellipse">
            <a:avLst/>
          </a:prstGeom>
          <a:solidFill>
            <a:srgbClr val="1F497D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1519638" y="5588000"/>
            <a:ext cx="480143" cy="464686"/>
          </a:xfrm>
          <a:prstGeom prst="ellipse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504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141003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5" grpId="0" animBg="1"/>
      <p:bldP spid="6" grpId="0" animBg="1"/>
      <p:bldP spid="7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2247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504D"/>
                </a:solidFill>
              </a:rPr>
              <a:t>Why do we need to know about the memory Hierarchy?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426938"/>
            <a:ext cx="8229600" cy="4525963"/>
          </a:xfrm>
        </p:spPr>
        <p:txBody>
          <a:bodyPr/>
          <a:lstStyle/>
          <a:p>
            <a:r>
              <a:rPr lang="en-US" dirty="0" smtClean="0"/>
              <a:t>One of the assumptions that Big-Oh makes is that all operations take the same amount of time</a:t>
            </a:r>
          </a:p>
          <a:p>
            <a:pPr lvl="1"/>
            <a:r>
              <a:rPr lang="en-US" dirty="0" smtClean="0"/>
              <a:t>This is not quite correct.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59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130075" y="274638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Example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119973" y="544629"/>
            <a:ext cx="2013499" cy="5746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7119973" y="544629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117493" y="882909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117493" y="1216200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130501" y="1554480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7124933" y="1893295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122453" y="2231575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122453" y="2564866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119973" y="2903146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7117493" y="3243030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7115013" y="3581310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7115013" y="3930091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7112533" y="4268371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106965" y="4607186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7104485" y="4945466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7104485" y="5278757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7102005" y="5617037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7099525" y="5939827"/>
            <a:ext cx="2013499" cy="3382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/>
          <p:cNvSpPr txBox="1"/>
          <p:nvPr/>
        </p:nvSpPr>
        <p:spPr>
          <a:xfrm>
            <a:off x="7783664" y="54462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8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783664" y="851852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16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325256" y="56011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0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326826" y="913812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6340178" y="1211138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1F497D"/>
                </a:solidFill>
              </a:rPr>
              <a:t>2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26826" y="1536586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…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8396" y="1859299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1000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341748" y="2203095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1001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341181" y="2550368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…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342751" y="2888571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1999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356103" y="3185897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…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42751" y="3526835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3000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344321" y="386503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3001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357673" y="419334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…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356976" y="4550395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5000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358546" y="4904088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5001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71898" y="520141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…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6358546" y="5526862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7000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360116" y="5849575"/>
            <a:ext cx="652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7001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780696" y="557619"/>
            <a:ext cx="2872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x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5782266" y="911312"/>
            <a:ext cx="289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y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5783836" y="1856799"/>
            <a:ext cx="53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z</a:t>
            </a:r>
            <a:r>
              <a:rPr lang="en-US" dirty="0" smtClean="0">
                <a:solidFill>
                  <a:schemeClr val="accent2"/>
                </a:solidFill>
              </a:rPr>
              <a:t>[0]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5797188" y="2200595"/>
            <a:ext cx="5344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z</a:t>
            </a:r>
            <a:r>
              <a:rPr lang="en-US" dirty="0" smtClean="0">
                <a:solidFill>
                  <a:schemeClr val="accent2"/>
                </a:solidFill>
              </a:rPr>
              <a:t>[1]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796621" y="2547868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5674287" y="2886071"/>
            <a:ext cx="768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z</a:t>
            </a:r>
            <a:r>
              <a:rPr lang="en-US" dirty="0" smtClean="0">
                <a:solidFill>
                  <a:schemeClr val="accent2"/>
                </a:solidFill>
              </a:rPr>
              <a:t>[999]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5811543" y="3183397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97D"/>
                </a:solidFill>
              </a:rPr>
              <a:t>…</a:t>
            </a:r>
            <a:endParaRPr lang="en-US" dirty="0">
              <a:solidFill>
                <a:srgbClr val="1F497D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798191" y="3524335"/>
            <a:ext cx="5049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top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5813113" y="419084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5812416" y="4547895"/>
            <a:ext cx="4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813986" y="4901588"/>
            <a:ext cx="59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next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827338" y="5198914"/>
            <a:ext cx="3440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…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813986" y="5524362"/>
            <a:ext cx="4524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chemeClr val="accent2"/>
                </a:solidFill>
              </a:rPr>
              <a:t>val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5815556" y="5847075"/>
            <a:ext cx="5980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2"/>
                </a:solidFill>
              </a:rPr>
              <a:t>next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7534538" y="3560759"/>
            <a:ext cx="14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address 5000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523282" y="4918946"/>
            <a:ext cx="14338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accent4"/>
                </a:solidFill>
              </a:rPr>
              <a:t>a</a:t>
            </a:r>
            <a:r>
              <a:rPr lang="en-US" dirty="0" smtClean="0">
                <a:solidFill>
                  <a:schemeClr val="accent4"/>
                </a:solidFill>
              </a:rPr>
              <a:t>ddress 7000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733402" y="4580599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7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7733402" y="5585980"/>
            <a:ext cx="418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24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7686740" y="5937411"/>
            <a:ext cx="533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null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7814640" y="188647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7835255" y="219553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7817282" y="290314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4"/>
                </a:solidFill>
              </a:rPr>
              <a:t>0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65125" y="1580470"/>
            <a:ext cx="4478848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 x = 8;</a:t>
            </a:r>
          </a:p>
          <a:p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 err="1" smtClean="0">
                <a:latin typeface="Andale Mono"/>
                <a:cs typeface="Andale Mono"/>
              </a:rPr>
              <a:t>nt</a:t>
            </a:r>
            <a:r>
              <a:rPr lang="en-US" dirty="0" smtClean="0">
                <a:latin typeface="Andale Mono"/>
                <a:cs typeface="Andale Mono"/>
              </a:rPr>
              <a:t> y = 2 * x;</a:t>
            </a:r>
          </a:p>
          <a:p>
            <a:endParaRPr lang="en-US" dirty="0">
              <a:latin typeface="Andale Mono"/>
              <a:cs typeface="Andale Mono"/>
            </a:endParaRPr>
          </a:p>
          <a:p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 err="1" smtClean="0">
                <a:latin typeface="Andale Mono"/>
                <a:cs typeface="Andale Mono"/>
              </a:rPr>
              <a:t>nt</a:t>
            </a:r>
            <a:r>
              <a:rPr lang="en-US" dirty="0" smtClean="0">
                <a:latin typeface="Andale Mono"/>
                <a:cs typeface="Andale Mono"/>
              </a:rPr>
              <a:t>[] z = new </a:t>
            </a:r>
            <a:r>
              <a:rPr lang="en-US" dirty="0" err="1" smtClean="0">
                <a:latin typeface="Andale Mono"/>
                <a:cs typeface="Andale Mono"/>
              </a:rPr>
              <a:t>int</a:t>
            </a:r>
            <a:r>
              <a:rPr lang="en-US" dirty="0" smtClean="0">
                <a:latin typeface="Andale Mono"/>
                <a:cs typeface="Andale Mono"/>
              </a:rPr>
              <a:t>[1000]</a:t>
            </a:r>
          </a:p>
          <a:p>
            <a:r>
              <a:rPr lang="en-US" dirty="0" err="1">
                <a:latin typeface="Andale Mono"/>
                <a:cs typeface="Andale Mono"/>
              </a:rPr>
              <a:t>i</a:t>
            </a:r>
            <a:r>
              <a:rPr lang="en-US" dirty="0" err="1" smtClean="0">
                <a:latin typeface="Andale Mono"/>
                <a:cs typeface="Andale Mono"/>
              </a:rPr>
              <a:t>nt</a:t>
            </a:r>
            <a:r>
              <a:rPr lang="en-US" dirty="0" smtClean="0">
                <a:latin typeface="Andale Mono"/>
                <a:cs typeface="Andale Mono"/>
              </a:rPr>
              <a:t> </a:t>
            </a:r>
            <a:r>
              <a:rPr lang="en-US" dirty="0" err="1" smtClean="0">
                <a:latin typeface="Andale Mono"/>
                <a:cs typeface="Andale Mono"/>
              </a:rPr>
              <a:t>val</a:t>
            </a:r>
            <a:r>
              <a:rPr lang="en-US" dirty="0" smtClean="0">
                <a:latin typeface="Andale Mono"/>
                <a:cs typeface="Andale Mono"/>
              </a:rPr>
              <a:t> = z[0] + z[1] + z[999];</a:t>
            </a:r>
          </a:p>
          <a:p>
            <a:endParaRPr lang="en-US" dirty="0">
              <a:latin typeface="Andale Mono"/>
              <a:cs typeface="Andale Mono"/>
            </a:endParaRPr>
          </a:p>
          <a:p>
            <a:r>
              <a:rPr lang="en-US" dirty="0" err="1" smtClean="0">
                <a:latin typeface="Andale Mono"/>
                <a:cs typeface="Andale Mono"/>
              </a:rPr>
              <a:t>ListNode</a:t>
            </a:r>
            <a:r>
              <a:rPr lang="en-US" dirty="0" smtClean="0">
                <a:latin typeface="Andale Mono"/>
                <a:cs typeface="Andale Mono"/>
              </a:rPr>
              <a:t> top = new </a:t>
            </a:r>
            <a:r>
              <a:rPr lang="en-US" dirty="0" err="1" smtClean="0">
                <a:latin typeface="Andale Mono"/>
                <a:cs typeface="Andale Mono"/>
              </a:rPr>
              <a:t>ListNode</a:t>
            </a:r>
            <a:r>
              <a:rPr lang="en-US" dirty="0" smtClean="0">
                <a:latin typeface="Andale Mono"/>
                <a:cs typeface="Andale Mono"/>
              </a:rPr>
              <a:t>(7);</a:t>
            </a:r>
          </a:p>
          <a:p>
            <a:r>
              <a:rPr lang="en-US" dirty="0" err="1">
                <a:latin typeface="Andale Mono"/>
                <a:cs typeface="Andale Mono"/>
              </a:rPr>
              <a:t>t</a:t>
            </a:r>
            <a:r>
              <a:rPr lang="en-US" dirty="0" err="1" smtClean="0">
                <a:latin typeface="Andale Mono"/>
                <a:cs typeface="Andale Mono"/>
              </a:rPr>
              <a:t>op.next</a:t>
            </a:r>
            <a:r>
              <a:rPr lang="en-US" dirty="0" smtClean="0">
                <a:latin typeface="Andale Mono"/>
                <a:cs typeface="Andale Mono"/>
              </a:rPr>
              <a:t> = new </a:t>
            </a:r>
            <a:r>
              <a:rPr lang="en-US" dirty="0" err="1" smtClean="0">
                <a:latin typeface="Andale Mono"/>
                <a:cs typeface="Andale Mono"/>
              </a:rPr>
              <a:t>ListNode</a:t>
            </a:r>
            <a:r>
              <a:rPr lang="en-US" dirty="0" smtClean="0">
                <a:latin typeface="Andale Mono"/>
                <a:cs typeface="Andale Mono"/>
              </a:rPr>
              <a:t>(24);</a:t>
            </a:r>
          </a:p>
          <a:p>
            <a:r>
              <a:rPr lang="en-US" dirty="0" err="1" smtClean="0">
                <a:latin typeface="Andale Mono"/>
                <a:cs typeface="Andale Mono"/>
              </a:rPr>
              <a:t>ListNode</a:t>
            </a:r>
            <a:r>
              <a:rPr lang="en-US" dirty="0" smtClean="0">
                <a:latin typeface="Andale Mono"/>
                <a:cs typeface="Andale Mono"/>
              </a:rPr>
              <a:t> temp = </a:t>
            </a:r>
            <a:r>
              <a:rPr lang="en-US" dirty="0" err="1" smtClean="0">
                <a:latin typeface="Andale Mono"/>
                <a:cs typeface="Andale Mono"/>
              </a:rPr>
              <a:t>top.next</a:t>
            </a:r>
            <a:r>
              <a:rPr lang="en-US" dirty="0" smtClean="0">
                <a:latin typeface="Andale Mono"/>
                <a:cs typeface="Andale Mono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5586153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Definitions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Cycle</a:t>
            </a:r>
            <a:r>
              <a:rPr lang="en-US" dirty="0" smtClean="0"/>
              <a:t> (for our purposes): the time is takes to execute a single simple instruction (for example, add 2 registers together)</a:t>
            </a:r>
          </a:p>
          <a:p>
            <a:endParaRPr lang="en-US" dirty="0"/>
          </a:p>
          <a:p>
            <a:r>
              <a:rPr lang="en-US" b="1" dirty="0" smtClean="0"/>
              <a:t>Memory Latency</a:t>
            </a:r>
            <a:r>
              <a:rPr lang="en-US" dirty="0" smtClean="0"/>
              <a:t>: The time it takes to access memory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4356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659893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Moral of the story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4874" y="903170"/>
            <a:ext cx="8229600" cy="560244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It is much faster to do:</a:t>
            </a:r>
          </a:p>
          <a:p>
            <a:pPr lvl="1"/>
            <a:r>
              <a:rPr lang="en-US" dirty="0"/>
              <a:t>5 million arithmetic ops than 1 disk access</a:t>
            </a:r>
          </a:p>
          <a:p>
            <a:pPr lvl="1"/>
            <a:r>
              <a:rPr lang="en-US" dirty="0"/>
              <a:t>25000 L2 cache accesses than 1 disk access</a:t>
            </a:r>
          </a:p>
          <a:p>
            <a:pPr lvl="1"/>
            <a:r>
              <a:rPr lang="en-US" dirty="0"/>
              <a:t>400 main memory accesses then 1 disk access</a:t>
            </a:r>
          </a:p>
          <a:p>
            <a:endParaRPr lang="en-US" dirty="0" smtClean="0"/>
          </a:p>
          <a:p>
            <a:r>
              <a:rPr lang="en-US" b="1" dirty="0" smtClean="0"/>
              <a:t>Why though?</a:t>
            </a:r>
          </a:p>
          <a:p>
            <a:pPr lvl="1"/>
            <a:r>
              <a:rPr lang="en-US" dirty="0" smtClean="0"/>
              <a:t>Physical realities (speed of light, closeness to CPU)</a:t>
            </a:r>
          </a:p>
          <a:p>
            <a:pPr lvl="1"/>
            <a:r>
              <a:rPr lang="en-US" dirty="0" smtClean="0"/>
              <a:t>Cost (price per byte of different technologies)</a:t>
            </a:r>
          </a:p>
          <a:p>
            <a:pPr lvl="1"/>
            <a:r>
              <a:rPr lang="en-US" dirty="0" smtClean="0"/>
              <a:t>Disks get much </a:t>
            </a:r>
            <a:r>
              <a:rPr lang="en-US" b="1" dirty="0" smtClean="0"/>
              <a:t>bigger</a:t>
            </a:r>
            <a:r>
              <a:rPr lang="en-US" dirty="0" smtClean="0"/>
              <a:t> but not much </a:t>
            </a:r>
            <a:r>
              <a:rPr lang="en-US" b="1" dirty="0" smtClean="0"/>
              <a:t>faster</a:t>
            </a:r>
          </a:p>
          <a:p>
            <a:pPr lvl="2"/>
            <a:r>
              <a:rPr lang="en-US" dirty="0" smtClean="0"/>
              <a:t>Spinning at 7200 RPM account for much of the slowness, spinning hard disks are unlikely to get much faster.</a:t>
            </a:r>
          </a:p>
          <a:p>
            <a:pPr lvl="2"/>
            <a:r>
              <a:rPr lang="en-US" dirty="0" smtClean="0"/>
              <a:t>What about SSDs?</a:t>
            </a:r>
          </a:p>
          <a:p>
            <a:pPr lvl="1"/>
            <a:r>
              <a:rPr lang="en-US" dirty="0" smtClean="0"/>
              <a:t>Speedup at higher levels (i.e. a faster processor) makes lower level accesses relatively slower. Yikes.</a:t>
            </a:r>
            <a:endParaRPr lang="en-US" dirty="0"/>
          </a:p>
          <a:p>
            <a:pPr marL="497840" lvl="1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3678290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046835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28480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504D"/>
                </a:solidFill>
              </a:rPr>
              <a:t>What can we do to optimize?</a:t>
            </a:r>
            <a:endParaRPr lang="en-US" dirty="0">
              <a:solidFill>
                <a:srgbClr val="C0504D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8471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Hardware automatically moves data into caches from main memory</a:t>
            </a:r>
          </a:p>
          <a:p>
            <a:pPr lvl="1"/>
            <a:r>
              <a:rPr lang="en-US" dirty="0" smtClean="0"/>
              <a:t>Replacing items already there</a:t>
            </a:r>
          </a:p>
          <a:p>
            <a:pPr lvl="1"/>
            <a:r>
              <a:rPr lang="en-US" dirty="0" smtClean="0"/>
              <a:t>Algorithms are much faster if data fits in the cache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Disk accesses are abstracted away by the operating system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Code “just runs” but sometimes it’s worth designing algorithms/data structures with knowledge of the memory hierarchy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64727" y="1208185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6689025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642</Words>
  <Application>Microsoft Macintosh PowerPoint</Application>
  <PresentationFormat>On-screen Show (4:3)</PresentationFormat>
  <Paragraphs>124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CSE373: Data Structures &amp; Algorithms Lecture 26: Memory Hierarchy and Locality</vt:lpstr>
      <vt:lpstr>Why do we need to know about the memory Hierarchy?</vt:lpstr>
      <vt:lpstr>Example</vt:lpstr>
      <vt:lpstr>Definitions</vt:lpstr>
      <vt:lpstr>PowerPoint Presentation</vt:lpstr>
      <vt:lpstr>Moral of the story</vt:lpstr>
      <vt:lpstr>PowerPoint Presentation</vt:lpstr>
      <vt:lpstr>PowerPoint Presentation</vt:lpstr>
      <vt:lpstr>What can we do to optimize?</vt:lpstr>
      <vt:lpstr>Locality</vt:lpstr>
      <vt:lpstr>How does data move up the hierarchy?</vt:lpstr>
      <vt:lpstr>Cache Facts</vt:lpstr>
      <vt:lpstr>Examples</vt:lpstr>
      <vt:lpstr>Locality in Data Structure</vt:lpstr>
      <vt:lpstr>Where is the locality?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CSE373: Data Structures &amp; Algorithms Lecture 23:Memory Hierarchy and Locality</dc:title>
  <dc:creator>Kevin Quinn</dc:creator>
  <cp:lastModifiedBy>Kevin Quinn</cp:lastModifiedBy>
  <cp:revision>8</cp:revision>
  <dcterms:created xsi:type="dcterms:W3CDTF">2015-12-07T20:22:04Z</dcterms:created>
  <dcterms:modified xsi:type="dcterms:W3CDTF">2015-12-07T22:03:15Z</dcterms:modified>
</cp:coreProperties>
</file>