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7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1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2.xml" ContentType="application/vnd.openxmlformats-officedocument.presentationml.notesSlide+xml"/>
  <Override PartName="/ppt/tags/tag12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7" r:id="rId5"/>
    <p:sldId id="268" r:id="rId6"/>
    <p:sldId id="281" r:id="rId7"/>
    <p:sldId id="262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82" r:id="rId16"/>
    <p:sldId id="275" r:id="rId17"/>
    <p:sldId id="276" r:id="rId18"/>
    <p:sldId id="277" r:id="rId19"/>
    <p:sldId id="278" r:id="rId20"/>
    <p:sldId id="279" r:id="rId21"/>
    <p:sldId id="283" r:id="rId22"/>
    <p:sldId id="280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96" autoAdjust="0"/>
    <p:restoredTop sz="99491" autoAdjust="0"/>
  </p:normalViewPr>
  <p:slideViewPr>
    <p:cSldViewPr>
      <p:cViewPr>
        <p:scale>
          <a:sx n="105" d="100"/>
          <a:sy n="105" d="100"/>
        </p:scale>
        <p:origin x="-2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840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229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85.xml"/><Relationship Id="rId20" Type="http://schemas.openxmlformats.org/officeDocument/2006/relationships/tags" Target="../tags/tag96.xml"/><Relationship Id="rId21" Type="http://schemas.openxmlformats.org/officeDocument/2006/relationships/tags" Target="../tags/tag97.xml"/><Relationship Id="rId22" Type="http://schemas.openxmlformats.org/officeDocument/2006/relationships/tags" Target="../tags/tag98.xml"/><Relationship Id="rId23" Type="http://schemas.openxmlformats.org/officeDocument/2006/relationships/tags" Target="../tags/tag99.xml"/><Relationship Id="rId24" Type="http://schemas.openxmlformats.org/officeDocument/2006/relationships/tags" Target="../tags/tag100.xml"/><Relationship Id="rId25" Type="http://schemas.openxmlformats.org/officeDocument/2006/relationships/tags" Target="../tags/tag101.xml"/><Relationship Id="rId26" Type="http://schemas.openxmlformats.org/officeDocument/2006/relationships/tags" Target="../tags/tag102.xml"/><Relationship Id="rId27" Type="http://schemas.openxmlformats.org/officeDocument/2006/relationships/tags" Target="../tags/tag103.xml"/><Relationship Id="rId28" Type="http://schemas.openxmlformats.org/officeDocument/2006/relationships/tags" Target="../tags/tag104.xml"/><Relationship Id="rId29" Type="http://schemas.openxmlformats.org/officeDocument/2006/relationships/tags" Target="../tags/tag105.xml"/><Relationship Id="rId30" Type="http://schemas.openxmlformats.org/officeDocument/2006/relationships/tags" Target="../tags/tag106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11.xml"/><Relationship Id="rId10" Type="http://schemas.openxmlformats.org/officeDocument/2006/relationships/tags" Target="../tags/tag86.xml"/><Relationship Id="rId11" Type="http://schemas.openxmlformats.org/officeDocument/2006/relationships/tags" Target="../tags/tag87.xml"/><Relationship Id="rId12" Type="http://schemas.openxmlformats.org/officeDocument/2006/relationships/tags" Target="../tags/tag88.xml"/><Relationship Id="rId13" Type="http://schemas.openxmlformats.org/officeDocument/2006/relationships/tags" Target="../tags/tag89.xml"/><Relationship Id="rId14" Type="http://schemas.openxmlformats.org/officeDocument/2006/relationships/tags" Target="../tags/tag90.xml"/><Relationship Id="rId15" Type="http://schemas.openxmlformats.org/officeDocument/2006/relationships/tags" Target="../tags/tag91.xml"/><Relationship Id="rId16" Type="http://schemas.openxmlformats.org/officeDocument/2006/relationships/tags" Target="../tags/tag92.xml"/><Relationship Id="rId17" Type="http://schemas.openxmlformats.org/officeDocument/2006/relationships/tags" Target="../tags/tag93.xml"/><Relationship Id="rId18" Type="http://schemas.openxmlformats.org/officeDocument/2006/relationships/tags" Target="../tags/tag94.xml"/><Relationship Id="rId19" Type="http://schemas.openxmlformats.org/officeDocument/2006/relationships/tags" Target="../tags/tag95.xml"/><Relationship Id="rId1" Type="http://schemas.openxmlformats.org/officeDocument/2006/relationships/tags" Target="../tags/tag77.xml"/><Relationship Id="rId2" Type="http://schemas.openxmlformats.org/officeDocument/2006/relationships/tags" Target="../tags/tag78.xml"/><Relationship Id="rId3" Type="http://schemas.openxmlformats.org/officeDocument/2006/relationships/tags" Target="../tags/tag79.xml"/><Relationship Id="rId4" Type="http://schemas.openxmlformats.org/officeDocument/2006/relationships/tags" Target="../tags/tag80.xml"/><Relationship Id="rId5" Type="http://schemas.openxmlformats.org/officeDocument/2006/relationships/tags" Target="../tags/tag81.xml"/><Relationship Id="rId6" Type="http://schemas.openxmlformats.org/officeDocument/2006/relationships/tags" Target="../tags/tag82.xml"/><Relationship Id="rId7" Type="http://schemas.openxmlformats.org/officeDocument/2006/relationships/tags" Target="../tags/tag83.xml"/><Relationship Id="rId8" Type="http://schemas.openxmlformats.org/officeDocument/2006/relationships/tags" Target="../tags/tag84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tags" Target="../tags/tag117.xml"/><Relationship Id="rId12" Type="http://schemas.openxmlformats.org/officeDocument/2006/relationships/tags" Target="../tags/tag118.xml"/><Relationship Id="rId13" Type="http://schemas.openxmlformats.org/officeDocument/2006/relationships/tags" Target="../tags/tag119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2.xml"/><Relationship Id="rId1" Type="http://schemas.openxmlformats.org/officeDocument/2006/relationships/tags" Target="../tags/tag107.xml"/><Relationship Id="rId2" Type="http://schemas.openxmlformats.org/officeDocument/2006/relationships/tags" Target="../tags/tag108.xml"/><Relationship Id="rId3" Type="http://schemas.openxmlformats.org/officeDocument/2006/relationships/tags" Target="../tags/tag109.xml"/><Relationship Id="rId4" Type="http://schemas.openxmlformats.org/officeDocument/2006/relationships/tags" Target="../tags/tag110.xml"/><Relationship Id="rId5" Type="http://schemas.openxmlformats.org/officeDocument/2006/relationships/tags" Target="../tags/tag111.xml"/><Relationship Id="rId6" Type="http://schemas.openxmlformats.org/officeDocument/2006/relationships/tags" Target="../tags/tag112.xml"/><Relationship Id="rId7" Type="http://schemas.openxmlformats.org/officeDocument/2006/relationships/tags" Target="../tags/tag113.xml"/><Relationship Id="rId8" Type="http://schemas.openxmlformats.org/officeDocument/2006/relationships/tags" Target="../tags/tag114.xml"/><Relationship Id="rId9" Type="http://schemas.openxmlformats.org/officeDocument/2006/relationships/tags" Target="../tags/tag115.xml"/><Relationship Id="rId10" Type="http://schemas.openxmlformats.org/officeDocument/2006/relationships/tags" Target="../tags/tag1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31.xml"/><Relationship Id="rId12" Type="http://schemas.openxmlformats.org/officeDocument/2006/relationships/tags" Target="../tags/tag132.xml"/><Relationship Id="rId13" Type="http://schemas.openxmlformats.org/officeDocument/2006/relationships/tags" Target="../tags/tag133.xml"/><Relationship Id="rId14" Type="http://schemas.openxmlformats.org/officeDocument/2006/relationships/tags" Target="../tags/tag134.xml"/><Relationship Id="rId15" Type="http://schemas.openxmlformats.org/officeDocument/2006/relationships/tags" Target="../tags/tag135.xml"/><Relationship Id="rId16" Type="http://schemas.openxmlformats.org/officeDocument/2006/relationships/tags" Target="../tags/tag136.xml"/><Relationship Id="rId17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2" Type="http://schemas.openxmlformats.org/officeDocument/2006/relationships/tags" Target="../tags/tag122.xml"/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6" Type="http://schemas.openxmlformats.org/officeDocument/2006/relationships/tags" Target="../tags/tag126.xml"/><Relationship Id="rId7" Type="http://schemas.openxmlformats.org/officeDocument/2006/relationships/tags" Target="../tags/tag127.xml"/><Relationship Id="rId8" Type="http://schemas.openxmlformats.org/officeDocument/2006/relationships/tags" Target="../tags/tag128.xml"/><Relationship Id="rId9" Type="http://schemas.openxmlformats.org/officeDocument/2006/relationships/tags" Target="../tags/tag129.xml"/><Relationship Id="rId10" Type="http://schemas.openxmlformats.org/officeDocument/2006/relationships/tags" Target="../tags/tag1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4" Type="http://schemas.openxmlformats.org/officeDocument/2006/relationships/tags" Target="../tags/tag140.xml"/><Relationship Id="rId5" Type="http://schemas.openxmlformats.org/officeDocument/2006/relationships/tags" Target="../tags/tag141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20.xml"/><Relationship Id="rId1" Type="http://schemas.openxmlformats.org/officeDocument/2006/relationships/tags" Target="../tags/tag137.xml"/><Relationship Id="rId2" Type="http://schemas.openxmlformats.org/officeDocument/2006/relationships/tags" Target="../tags/tag1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tags" Target="../tags/tag33.xml"/><Relationship Id="rId21" Type="http://schemas.openxmlformats.org/officeDocument/2006/relationships/tags" Target="../tags/tag34.xml"/><Relationship Id="rId22" Type="http://schemas.openxmlformats.org/officeDocument/2006/relationships/tags" Target="../tags/tag35.xml"/><Relationship Id="rId23" Type="http://schemas.openxmlformats.org/officeDocument/2006/relationships/tags" Target="../tags/tag36.xml"/><Relationship Id="rId24" Type="http://schemas.openxmlformats.org/officeDocument/2006/relationships/tags" Target="../tags/tag37.xml"/><Relationship Id="rId25" Type="http://schemas.openxmlformats.org/officeDocument/2006/relationships/tags" Target="../tags/tag38.xml"/><Relationship Id="rId26" Type="http://schemas.openxmlformats.org/officeDocument/2006/relationships/tags" Target="../tags/tag39.xml"/><Relationship Id="rId27" Type="http://schemas.openxmlformats.org/officeDocument/2006/relationships/tags" Target="../tags/tag40.xml"/><Relationship Id="rId28" Type="http://schemas.openxmlformats.org/officeDocument/2006/relationships/tags" Target="../tags/tag41.xml"/><Relationship Id="rId29" Type="http://schemas.openxmlformats.org/officeDocument/2006/relationships/tags" Target="../tags/tag42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30" Type="http://schemas.openxmlformats.org/officeDocument/2006/relationships/tags" Target="../tags/tag43.xml"/><Relationship Id="rId31" Type="http://schemas.openxmlformats.org/officeDocument/2006/relationships/tags" Target="../tags/tag44.xml"/><Relationship Id="rId32" Type="http://schemas.openxmlformats.org/officeDocument/2006/relationships/tags" Target="../tags/tag45.xml"/><Relationship Id="rId9" Type="http://schemas.openxmlformats.org/officeDocument/2006/relationships/tags" Target="../tags/tag22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7.xml"/><Relationship Id="rId10" Type="http://schemas.openxmlformats.org/officeDocument/2006/relationships/tags" Target="../tags/tag23.xml"/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tags" Target="../tags/tag30.xml"/><Relationship Id="rId18" Type="http://schemas.openxmlformats.org/officeDocument/2006/relationships/tags" Target="../tags/tag31.xml"/><Relationship Id="rId19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54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33" Type="http://schemas.openxmlformats.org/officeDocument/2006/relationships/notesSlide" Target="../notesSlides/notesSlide8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20: Beyond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504D"/>
                </a:solidFill>
              </a:rPr>
              <a:t>Where are we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b="1" dirty="0" smtClean="0"/>
              <a:t>Proven</a:t>
            </a:r>
            <a:r>
              <a:rPr lang="en-US" dirty="0" smtClean="0"/>
              <a:t>: No comparison sort can have worst-case running time better than the height of a binary tree with </a:t>
            </a:r>
            <a:r>
              <a:rPr lang="en-US" i="1" dirty="0" smtClean="0"/>
              <a:t>n</a:t>
            </a:r>
            <a:r>
              <a:rPr lang="en-US" dirty="0" smtClean="0"/>
              <a:t>! leaves</a:t>
            </a:r>
          </a:p>
          <a:p>
            <a:pPr lvl="1"/>
            <a:r>
              <a:rPr lang="en-US" dirty="0" smtClean="0"/>
              <a:t>A comparison sort could be worse than this height, but it cannot be better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Now</a:t>
            </a:r>
            <a:r>
              <a:rPr lang="en-US" dirty="0" smtClean="0"/>
              <a:t>: a binary tree with </a:t>
            </a:r>
            <a:r>
              <a:rPr lang="en-US" i="1" dirty="0" smtClean="0"/>
              <a:t>n</a:t>
            </a:r>
            <a:r>
              <a:rPr lang="en-US" dirty="0" smtClean="0"/>
              <a:t>! leaves has height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Height could be more, but cannot be less</a:t>
            </a:r>
          </a:p>
          <a:p>
            <a:pPr lvl="1"/>
            <a:r>
              <a:rPr lang="en-US" dirty="0"/>
              <a:t>Factorial function grows very </a:t>
            </a:r>
            <a:r>
              <a:rPr lang="en-US" dirty="0" smtClean="0"/>
              <a:t>quickly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Conclusion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orting is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An amazing computer-science result: proves all the clever programming in the world cannot comparison-sort in linear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 </a:t>
            </a:r>
            <a:r>
              <a:rPr lang="en-US" dirty="0" smtClean="0">
                <a:solidFill>
                  <a:srgbClr val="C0504D"/>
                </a:solidFill>
              </a:rPr>
              <a:t>Height lower bound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495800"/>
          </a:xfrm>
        </p:spPr>
        <p:txBody>
          <a:bodyPr/>
          <a:lstStyle/>
          <a:p>
            <a:r>
              <a:rPr lang="en-US" dirty="0" smtClean="0"/>
              <a:t>The height of a binary tree with </a:t>
            </a:r>
            <a:r>
              <a:rPr lang="en-US" i="1" dirty="0" smtClean="0"/>
              <a:t>L</a:t>
            </a:r>
            <a:r>
              <a:rPr lang="en-US" dirty="0" smtClean="0"/>
              <a:t> leaves is at least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</a:p>
          <a:p>
            <a:r>
              <a:rPr lang="en-US" dirty="0" smtClean="0"/>
              <a:t>So the height of our decision tree, </a:t>
            </a:r>
            <a:r>
              <a:rPr lang="en-US" i="1" dirty="0" smtClean="0"/>
              <a:t>h:</a:t>
            </a:r>
          </a:p>
          <a:p>
            <a:pPr marL="0" indent="0">
              <a:buNone/>
            </a:pPr>
            <a:endParaRPr lang="en-US" sz="1000" i="1" dirty="0" smtClean="0"/>
          </a:p>
          <a:p>
            <a:pPr>
              <a:buNone/>
            </a:pPr>
            <a:r>
              <a:rPr lang="en-US" i="1" dirty="0" smtClean="0"/>
              <a:t>   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!)                                                      </a:t>
            </a:r>
            <a:r>
              <a:rPr lang="en-US" dirty="0" smtClean="0">
                <a:solidFill>
                  <a:schemeClr val="accent6"/>
                </a:solidFill>
              </a:rPr>
              <a:t>property of binary trees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(n*(n-1)*(n-2)…(2)(1))	            </a:t>
            </a:r>
            <a:r>
              <a:rPr lang="en-US" dirty="0" smtClean="0">
                <a:solidFill>
                  <a:schemeClr val="accent5"/>
                </a:solidFill>
              </a:rPr>
              <a:t>definition of factorial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    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1        </a:t>
            </a:r>
            <a:r>
              <a:rPr lang="en-US" dirty="0" smtClean="0">
                <a:solidFill>
                  <a:schemeClr val="accent4"/>
                </a:solidFill>
              </a:rPr>
              <a:t>property of logarithms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    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 </a:t>
            </a:r>
            <a:r>
              <a:rPr lang="en-US" dirty="0" smtClean="0">
                <a:solidFill>
                  <a:schemeClr val="accent3"/>
                </a:solidFill>
              </a:rPr>
              <a:t>drop smaller terms (</a:t>
            </a:r>
            <a:r>
              <a:rPr lang="en-US" dirty="0" smtClean="0">
                <a:solidFill>
                  <a:schemeClr val="accent3"/>
                </a:solidFill>
                <a:sym typeface="Symbol"/>
              </a:rPr>
              <a:t>0)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>
                <a:sym typeface="Symbol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 </a:t>
            </a:r>
            <a:r>
              <a:rPr lang="en-US" dirty="0" smtClean="0"/>
              <a:t> </a:t>
            </a:r>
            <a:r>
              <a:rPr lang="en-US" dirty="0"/>
              <a:t>+ …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 </a:t>
            </a:r>
            <a:r>
              <a:rPr lang="en-US" dirty="0" smtClean="0">
                <a:solidFill>
                  <a:schemeClr val="accent2"/>
                </a:solidFill>
              </a:rPr>
              <a:t>shrink terms to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(n/2)</a:t>
            </a:r>
            <a:endParaRPr lang="en-US" dirty="0" smtClean="0">
              <a:solidFill>
                <a:schemeClr val="accent2"/>
              </a:solidFill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      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(n/2)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	                                      </a:t>
            </a:r>
            <a:r>
              <a:rPr lang="en-US" dirty="0" smtClean="0">
                <a:solidFill>
                  <a:schemeClr val="accent1"/>
                </a:solidFill>
              </a:rPr>
              <a:t>arithmetic</a:t>
            </a:r>
          </a:p>
          <a:p>
            <a:pPr>
              <a:buNone/>
            </a:pPr>
            <a:r>
              <a:rPr lang="en-US" dirty="0" smtClean="0"/>
              <a:t>      = (n/2)(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2)		           </a:t>
            </a:r>
            <a:r>
              <a:rPr lang="en-US" dirty="0" smtClean="0">
                <a:solidFill>
                  <a:schemeClr val="tx2"/>
                </a:solidFill>
              </a:rPr>
              <a:t> property of logarithms</a:t>
            </a:r>
          </a:p>
          <a:p>
            <a:pPr>
              <a:buNone/>
            </a:pPr>
            <a:r>
              <a:rPr lang="en-US" dirty="0" smtClean="0"/>
              <a:t>      = 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 smtClean="0">
                <a:latin typeface="+mj-lt"/>
                <a:cs typeface="Courier New" pitchFamily="49" charset="0"/>
              </a:rPr>
              <a:t>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	   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Courier New" pitchFamily="49" charset="0"/>
              </a:rPr>
              <a:t>arithmetic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“=“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5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867400" y="381000"/>
            <a:ext cx="2971800" cy="1295400"/>
            <a:chOff x="2880" y="2544"/>
            <a:chExt cx="2976" cy="1344"/>
          </a:xfrm>
        </p:grpSpPr>
        <p:sp>
          <p:nvSpPr>
            <p:cNvPr id="8" name="Oval 2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56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2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72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40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2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8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2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4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27"/>
            <p:cNvCxnSpPr>
              <a:cxnSpLocks noChangeShapeType="1"/>
              <a:stCxn id="8" idx="3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3216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28"/>
            <p:cNvCxnSpPr>
              <a:cxnSpLocks noChangeShapeType="1"/>
              <a:stCxn id="8" idx="5"/>
              <a:endCxn id="10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370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29"/>
            <p:cNvCxnSpPr>
              <a:cxnSpLocks noChangeShapeType="1"/>
              <a:stCxn id="9" idx="5"/>
              <a:endCxn id="12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318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30"/>
            <p:cNvCxnSpPr>
              <a:cxnSpLocks noChangeShapeType="1"/>
              <a:stCxn id="9" idx="3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02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Oval 3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3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2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9" name="AutoShape 33"/>
            <p:cNvCxnSpPr>
              <a:cxnSpLocks noChangeShapeType="1"/>
              <a:stCxn id="10" idx="5"/>
              <a:endCxn id="18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086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4"/>
            <p:cNvCxnSpPr>
              <a:cxnSpLocks noChangeShapeType="1"/>
              <a:stCxn id="10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79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92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Oval 3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08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76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0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40"/>
            <p:cNvCxnSpPr>
              <a:cxnSpLocks noChangeShapeType="1"/>
              <a:stCxn id="21" idx="3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475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" name="AutoShape 41"/>
            <p:cNvCxnSpPr>
              <a:cxnSpLocks noChangeShapeType="1"/>
              <a:stCxn id="21" idx="5"/>
              <a:endCxn id="2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238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AutoShape 42"/>
            <p:cNvCxnSpPr>
              <a:cxnSpLocks noChangeShapeType="1"/>
              <a:stCxn id="22" idx="5"/>
              <a:endCxn id="25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485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AutoShape 43"/>
            <p:cNvCxnSpPr>
              <a:cxnSpLocks noChangeShapeType="1"/>
              <a:stCxn id="22" idx="3"/>
              <a:endCxn id="24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560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" name="Oval 4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84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4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56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" name="AutoShape 46"/>
            <p:cNvCxnSpPr>
              <a:cxnSpLocks noChangeShapeType="1"/>
              <a:stCxn id="23" idx="5"/>
              <a:endCxn id="31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62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" name="AutoShape 47"/>
            <p:cNvCxnSpPr>
              <a:cxnSpLocks noChangeShapeType="1"/>
              <a:stCxn id="23" idx="3"/>
              <a:endCxn id="30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328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" name="Oval 4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224" y="25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5" name="AutoShape 49"/>
            <p:cNvCxnSpPr>
              <a:cxnSpLocks noChangeShapeType="1"/>
              <a:stCxn id="34" idx="5"/>
              <a:endCxn id="2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47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50"/>
            <p:cNvCxnSpPr>
              <a:cxnSpLocks noChangeShapeType="1"/>
              <a:stCxn id="34" idx="3"/>
              <a:endCxn id="8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360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Big Picture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“compare(</a:t>
            </a:r>
            <a:r>
              <a:rPr lang="en-US" sz="2000" b="0" dirty="0" err="1" smtClean="0">
                <a:latin typeface="+mn-lt"/>
              </a:rPr>
              <a:t>a,b</a:t>
            </a:r>
            <a:r>
              <a:rPr lang="en-US" sz="2000" b="0" dirty="0" smtClean="0">
                <a:latin typeface="+mn-lt"/>
              </a:rPr>
              <a:t>)”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BucketSort</a:t>
            </a:r>
            <a:r>
              <a:rPr lang="en-US" dirty="0" smtClean="0">
                <a:solidFill>
                  <a:srgbClr val="C0504D"/>
                </a:solidFill>
              </a:rPr>
              <a:t> (a.k.a. </a:t>
            </a:r>
            <a:r>
              <a:rPr lang="en-US" dirty="0" err="1" smtClean="0">
                <a:solidFill>
                  <a:srgbClr val="C0504D"/>
                </a:solidFill>
              </a:rPr>
              <a:t>BinSort</a:t>
            </a:r>
            <a:r>
              <a:rPr lang="en-US" dirty="0" smtClean="0">
                <a:solidFill>
                  <a:srgbClr val="C0504D"/>
                </a:solidFill>
              </a:rPr>
              <a:t>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87160991"/>
              </p:ext>
            </p:extLst>
          </p:nvPr>
        </p:nvGraphicFramePr>
        <p:xfrm>
          <a:off x="609600" y="40386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90800" y="4114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Analyzing Bucket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b="1" dirty="0"/>
              <a:t>Overall: </a:t>
            </a: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i="1" dirty="0" err="1"/>
              <a:t>n</a:t>
            </a:r>
            <a:r>
              <a:rPr lang="en-US" b="1" dirty="0" err="1"/>
              <a:t>+</a:t>
            </a:r>
            <a:r>
              <a:rPr lang="en-US" b="1" i="1" dirty="0" err="1"/>
              <a:t>K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504D"/>
                </a:solidFill>
              </a:rPr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Example</a:t>
            </a:r>
            <a:r>
              <a:rPr lang="en-US" sz="2000" b="0" kern="0" dirty="0">
                <a:latin typeface="+mn-lt"/>
              </a:rPr>
              <a:t>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3</a:t>
            </a:r>
            <a:r>
              <a:rPr lang="en-US" sz="2000" b="0" kern="0" dirty="0">
                <a:latin typeface="+mn-lt"/>
              </a:rPr>
              <a:t>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1</a:t>
            </a:r>
            <a:r>
              <a:rPr lang="en-US" sz="2000" b="0" kern="0" dirty="0">
                <a:latin typeface="+mn-lt"/>
              </a:rPr>
              <a:t>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8" name="Date Placeholder 19"/>
          <p:cNvSpPr>
            <a:spLocks noGrp="1"/>
          </p:cNvSpPr>
          <p:nvPr>
            <p:ph type="dt" sz="quarter" idx="10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Fall 2015</a:t>
            </a:r>
            <a:endParaRPr lang="en-US" dirty="0">
              <a:latin typeface="Times New Roman" pitchFamily="16" charset="0"/>
            </a:endParaRP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15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9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Radix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b="1" dirty="0" smtClean="0"/>
              <a:t>Idea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7848600" y="3352800"/>
            <a:ext cx="533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Radix</a:t>
            </a:r>
            <a:r>
              <a:rPr lang="en-US" dirty="0" smtClean="0"/>
              <a:t>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Input</a:t>
            </a:r>
            <a:r>
              <a:rPr lang="en-US" dirty="0" smtClean="0"/>
              <a:t>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2133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478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05600" y="2133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537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24800" y="2133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8000" y="2133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721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9600" y="2133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15200" y="25146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38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7200" y="2514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05600" y="25146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67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1752600" y="3505200"/>
            <a:ext cx="60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848600" y="3581400"/>
            <a:ext cx="533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</a:t>
            </a:r>
            <a:r>
              <a:rPr lang="en-US" sz="2000" b="0" kern="0" dirty="0" smtClean="0">
                <a:latin typeface="+mn-lt"/>
              </a:rPr>
              <a:t>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  <a:r>
              <a:rPr lang="en-US" sz="2000" dirty="0" smtClean="0"/>
              <a:t>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721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908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196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537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48400" y="25908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67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8580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478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19600" y="29718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38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590800" y="2971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292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143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60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5532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752600" y="3429000"/>
            <a:ext cx="60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908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590800" y="28194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8580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721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388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537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590800" y="31242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38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2004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590800" y="35052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67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292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478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Big Picture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Analysis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Input size</a:t>
            </a:r>
            <a:r>
              <a:rPr lang="en-US" dirty="0" smtClean="0"/>
              <a:t>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b="1" dirty="0" smtClean="0"/>
              <a:t>Number of buckets </a:t>
            </a:r>
            <a:r>
              <a:rPr lang="en-US" dirty="0" smtClean="0"/>
              <a:t>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b="1" dirty="0" smtClean="0"/>
              <a:t>Number of passes </a:t>
            </a:r>
            <a:r>
              <a:rPr lang="en-US" dirty="0" smtClean="0"/>
              <a:t>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b="1" i="1" dirty="0" smtClean="0"/>
              <a:t>P</a:t>
            </a:r>
            <a:r>
              <a:rPr lang="en-US" b="1" dirty="0" smtClean="0"/>
              <a:t>(</a:t>
            </a:r>
            <a:r>
              <a:rPr lang="en-US" b="1" i="1" dirty="0" err="1" smtClean="0"/>
              <a:t>B</a:t>
            </a:r>
            <a:r>
              <a:rPr lang="en-US" b="1" dirty="0" err="1" smtClean="0"/>
              <a:t>+</a:t>
            </a:r>
            <a:r>
              <a:rPr lang="en-US" b="1" i="1" dirty="0" err="1" smtClean="0"/>
              <a:t>n</a:t>
            </a:r>
            <a:r>
              <a:rPr lang="en-US" b="1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504D"/>
                </a:solidFill>
              </a:rPr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482725"/>
            <a:ext cx="8458200" cy="48768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</a:t>
            </a:r>
            <a:r>
              <a:rPr lang="en-US" dirty="0" smtClean="0"/>
              <a:t>disk </a:t>
            </a:r>
            <a:r>
              <a:rPr lang="en-US" dirty="0"/>
              <a:t>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err="1"/>
              <a:t>Mergesort</a:t>
            </a:r>
            <a:r>
              <a:rPr lang="en-US" dirty="0"/>
              <a:t> 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Mergesort</a:t>
            </a:r>
            <a:r>
              <a:rPr lang="en-US" dirty="0" smtClean="0"/>
              <a:t>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Mergesort</a:t>
            </a:r>
            <a:r>
              <a:rPr lang="en-US" dirty="0" smtClean="0"/>
              <a:t>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21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708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Last Slide on Sorting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How Fast Can We Sort?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 maybe we need to dream up another algorithm with a lower asymptotic complexity, such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Instead: we </a:t>
            </a:r>
            <a:r>
              <a:rPr lang="en-US" i="1" dirty="0" smtClean="0"/>
              <a:t>know</a:t>
            </a:r>
            <a:r>
              <a:rPr lang="en-US" dirty="0" smtClean="0"/>
              <a:t> that this is </a:t>
            </a:r>
            <a:r>
              <a:rPr lang="en-US" i="1" dirty="0" smtClean="0"/>
              <a:t>impossible</a:t>
            </a:r>
          </a:p>
          <a:p>
            <a:pPr lvl="2"/>
            <a:r>
              <a:rPr lang="en-US" b="1" i="1" dirty="0" smtClean="0"/>
              <a:t>Assuming </a:t>
            </a:r>
            <a:r>
              <a:rPr lang="en-US" b="1" dirty="0" smtClean="0"/>
              <a:t>our comparison </a:t>
            </a:r>
            <a:r>
              <a:rPr lang="en-US" b="1" i="1" dirty="0" smtClean="0"/>
              <a:t>model</a:t>
            </a:r>
            <a:r>
              <a:rPr lang="en-US" dirty="0" smtClean="0"/>
              <a:t>: The only operation an algorithm can perform on data items is a 2-element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General View of Sorting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sort </a:t>
            </a:r>
          </a:p>
          <a:p>
            <a:pPr lvl="1"/>
            <a:r>
              <a:rPr lang="en-US" dirty="0" smtClean="0"/>
              <a:t>For simplicity, assume none are equal (no duplicates)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many </a:t>
            </a:r>
            <a:r>
              <a:rPr lang="en-US" i="1" dirty="0" smtClean="0"/>
              <a:t>permutations</a:t>
            </a:r>
            <a:r>
              <a:rPr lang="en-US" dirty="0" smtClean="0"/>
              <a:t> of the </a:t>
            </a:r>
            <a:r>
              <a:rPr lang="en-US" dirty="0"/>
              <a:t>elements (possible orderings</a:t>
            </a:r>
            <a:r>
              <a:rPr lang="en-US" dirty="0" smtClean="0"/>
              <a:t>)?</a:t>
            </a:r>
          </a:p>
          <a:p>
            <a:endParaRPr lang="en-US" dirty="0" smtClean="0"/>
          </a:p>
          <a:p>
            <a:r>
              <a:rPr lang="en-US" dirty="0" smtClean="0"/>
              <a:t>Example,</a:t>
            </a:r>
            <a:r>
              <a:rPr lang="en-US" b="1" dirty="0" smtClean="0"/>
              <a:t> </a:t>
            </a:r>
            <a:r>
              <a:rPr lang="en-US" b="1" i="1" dirty="0" smtClean="0"/>
              <a:t>n</a:t>
            </a:r>
            <a:r>
              <a:rPr lang="en-US" b="1" dirty="0" smtClean="0"/>
              <a:t>=3</a:t>
            </a:r>
          </a:p>
          <a:p>
            <a:pPr>
              <a:buNone/>
            </a:pPr>
            <a:r>
              <a:rPr lang="en-US" dirty="0" smtClean="0"/>
              <a:t>		a[0]&lt;a[1]&lt;a[2]	a[0]&lt;a[2]&lt;a[1]	a[1]&lt;a[0]&lt;a[2]</a:t>
            </a:r>
          </a:p>
          <a:p>
            <a:pPr>
              <a:buNone/>
            </a:pPr>
            <a:r>
              <a:rPr lang="en-US" dirty="0" smtClean="0"/>
              <a:t>     	a[1]&lt;a[2]&lt;a[0]	a[2]&lt;a[0]&lt;a[1]	a[2]&lt;a[1]&lt;a[0]</a:t>
            </a:r>
          </a:p>
          <a:p>
            <a:endParaRPr lang="en-US" dirty="0" smtClean="0"/>
          </a:p>
          <a:p>
            <a:r>
              <a:rPr lang="en-US" dirty="0" smtClean="0"/>
              <a:t>In general, </a:t>
            </a:r>
            <a:r>
              <a:rPr lang="en-US" i="1" dirty="0" smtClean="0"/>
              <a:t>n</a:t>
            </a:r>
            <a:r>
              <a:rPr lang="en-US" dirty="0" smtClean="0"/>
              <a:t> choices for least element, </a:t>
            </a:r>
            <a:r>
              <a:rPr lang="en-US" i="1" dirty="0" smtClean="0"/>
              <a:t>n</a:t>
            </a:r>
            <a:r>
              <a:rPr lang="en-US" dirty="0" smtClean="0"/>
              <a:t>-1 for next, </a:t>
            </a:r>
            <a:r>
              <a:rPr lang="en-US" i="1" dirty="0" smtClean="0"/>
              <a:t>n</a:t>
            </a:r>
            <a:r>
              <a:rPr lang="en-US" dirty="0" smtClean="0"/>
              <a:t>-2 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b="1" i="1" dirty="0" smtClean="0"/>
              <a:t>n</a:t>
            </a:r>
            <a:r>
              <a:rPr lang="en-US" b="1" dirty="0" smtClean="0"/>
              <a:t>!</a:t>
            </a:r>
            <a:r>
              <a:rPr lang="en-US" dirty="0" smtClean="0"/>
              <a:t>  possible orderings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Counting Comparisons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So </a:t>
            </a:r>
            <a:r>
              <a:rPr lang="en-US" i="1" dirty="0" smtClean="0"/>
              <a:t>every</a:t>
            </a:r>
            <a:r>
              <a:rPr lang="en-US" dirty="0" smtClean="0"/>
              <a:t> sorting algorithm has to “find” the right answer among the </a:t>
            </a:r>
            <a:r>
              <a:rPr lang="en-US" i="1" dirty="0" smtClean="0"/>
              <a:t>n</a:t>
            </a:r>
            <a:r>
              <a:rPr lang="en-US" dirty="0" smtClean="0"/>
              <a:t>! possible answers</a:t>
            </a:r>
          </a:p>
          <a:p>
            <a:pPr lvl="1"/>
            <a:r>
              <a:rPr lang="en-US" dirty="0" smtClean="0"/>
              <a:t>Starts “knowing nothing”, “anything is possible”</a:t>
            </a:r>
          </a:p>
          <a:p>
            <a:pPr lvl="1"/>
            <a:r>
              <a:rPr lang="en-US" dirty="0" smtClean="0"/>
              <a:t>Gains information with each comparison</a:t>
            </a:r>
          </a:p>
          <a:p>
            <a:pPr lvl="1"/>
            <a:r>
              <a:rPr lang="en-US" b="1" dirty="0" smtClean="0"/>
              <a:t>Intuition</a:t>
            </a:r>
            <a:r>
              <a:rPr lang="en-US" dirty="0" smtClean="0"/>
              <a:t>: Each comparison can </a:t>
            </a:r>
            <a:r>
              <a:rPr lang="en-US" i="1" dirty="0" smtClean="0"/>
              <a:t>at best</a:t>
            </a:r>
            <a:r>
              <a:rPr lang="en-US" dirty="0" smtClean="0"/>
              <a:t> eliminate </a:t>
            </a:r>
            <a:r>
              <a:rPr lang="en-US" i="1" dirty="0" smtClean="0"/>
              <a:t>half</a:t>
            </a:r>
            <a:r>
              <a:rPr lang="en-US" dirty="0" smtClean="0"/>
              <a:t>  the remaining possibilities</a:t>
            </a:r>
          </a:p>
          <a:p>
            <a:pPr lvl="1"/>
            <a:r>
              <a:rPr lang="en-US" dirty="0" smtClean="0"/>
              <a:t>Must narrow answer down to a single possibility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What we can show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Any sorting algorithm must do </a:t>
            </a:r>
            <a:r>
              <a:rPr lang="en-US" i="1" dirty="0" smtClean="0"/>
              <a:t>at least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1/2)</a:t>
            </a:r>
            <a:r>
              <a:rPr lang="en-US" i="1" dirty="0" err="1" smtClean="0"/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</a:t>
            </a:r>
            <a:r>
              <a:rPr lang="en-US" i="1" dirty="0"/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>
                <a:cs typeface="Courier New" pitchFamily="49" charset="0"/>
              </a:rPr>
              <a:t>(1/2)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  (which is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)) comparisons</a:t>
            </a:r>
          </a:p>
          <a:p>
            <a:pPr lvl="1"/>
            <a:r>
              <a:rPr lang="en-US" dirty="0" smtClean="0"/>
              <a:t>Otherwise there are at least two permutations among the </a:t>
            </a:r>
            <a:r>
              <a:rPr lang="en-US" i="1" dirty="0" smtClean="0"/>
              <a:t>n</a:t>
            </a:r>
            <a:r>
              <a:rPr lang="en-US" dirty="0" smtClean="0"/>
              <a:t>! possible that cannot yet be distinguished, so the algorithm would have to guess and could be wrong [incorrect algorithm]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504D"/>
                </a:solidFill>
              </a:rPr>
              <a:t>Counting Comparisons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know what the algorithm is, but it cannot make progress without doing comparisons</a:t>
            </a:r>
          </a:p>
          <a:p>
            <a:pPr lvl="1"/>
            <a:r>
              <a:rPr lang="en-US" dirty="0" smtClean="0"/>
              <a:t>Eventually does a first comparison “is </a:t>
            </a:r>
            <a:r>
              <a:rPr lang="en-US" i="1" dirty="0" smtClean="0"/>
              <a:t>a</a:t>
            </a:r>
            <a:r>
              <a:rPr lang="en-US" dirty="0" smtClean="0"/>
              <a:t> &lt; </a:t>
            </a:r>
            <a:r>
              <a:rPr lang="en-US" i="1" dirty="0" smtClean="0"/>
              <a:t>b</a:t>
            </a:r>
            <a:r>
              <a:rPr lang="en-US" dirty="0" smtClean="0"/>
              <a:t> ?"</a:t>
            </a:r>
          </a:p>
          <a:p>
            <a:pPr lvl="1"/>
            <a:r>
              <a:rPr lang="en-US" dirty="0" smtClean="0"/>
              <a:t>Can use the result to decide what second comparison to do</a:t>
            </a:r>
          </a:p>
          <a:p>
            <a:pPr lvl="1"/>
            <a:r>
              <a:rPr lang="en-US" dirty="0" smtClean="0"/>
              <a:t>Etc.: comparison </a:t>
            </a:r>
            <a:r>
              <a:rPr lang="en-US" i="1" dirty="0" smtClean="0"/>
              <a:t>k</a:t>
            </a:r>
            <a:r>
              <a:rPr lang="en-US" dirty="0" smtClean="0"/>
              <a:t> can be chosen based on first </a:t>
            </a:r>
            <a:r>
              <a:rPr lang="en-US" i="1" dirty="0" smtClean="0"/>
              <a:t>k-1</a:t>
            </a:r>
            <a:r>
              <a:rPr lang="en-US" dirty="0" smtClean="0"/>
              <a:t> results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represent this process as a </a:t>
            </a:r>
            <a:r>
              <a:rPr lang="en-US" i="1" dirty="0" smtClean="0"/>
              <a:t>decision tree</a:t>
            </a:r>
          </a:p>
          <a:p>
            <a:pPr lvl="1"/>
            <a:r>
              <a:rPr lang="en-US" dirty="0" smtClean="0"/>
              <a:t>Nodes contain “set of remaining possibilities”</a:t>
            </a:r>
          </a:p>
          <a:p>
            <a:pPr lvl="2"/>
            <a:r>
              <a:rPr lang="en-US" dirty="0" smtClean="0"/>
              <a:t>Root: None of the </a:t>
            </a:r>
            <a:r>
              <a:rPr lang="en-US" i="1" dirty="0" smtClean="0"/>
              <a:t>n</a:t>
            </a:r>
            <a:r>
              <a:rPr lang="en-US" dirty="0" smtClean="0"/>
              <a:t>! options  yet eliminated</a:t>
            </a:r>
          </a:p>
          <a:p>
            <a:pPr lvl="1"/>
            <a:r>
              <a:rPr lang="en-US" dirty="0" smtClean="0"/>
              <a:t>Edges are “answers from a comparison”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The algorithm does not actually build the tree; it’s what our </a:t>
            </a:r>
            <a:r>
              <a:rPr lang="en-US" i="1" dirty="0" smtClean="0">
                <a:solidFill>
                  <a:schemeClr val="accent1"/>
                </a:solidFill>
              </a:rPr>
              <a:t>proof</a:t>
            </a:r>
            <a:r>
              <a:rPr lang="en-US" dirty="0" smtClean="0">
                <a:solidFill>
                  <a:schemeClr val="accent1"/>
                </a:solidFill>
              </a:rPr>
              <a:t> uses to represent “the most the algorithm could know so far” as the algorithm progresses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85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504D"/>
                </a:solidFill>
              </a:rPr>
              <a:t>One Decision Tree for n=3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4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00200" y="5715000"/>
            <a:ext cx="60324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0" dirty="0">
                <a:latin typeface="+mn-lt"/>
              </a:rPr>
              <a:t>The leaves contain all the possible orderings of a, b, </a:t>
            </a:r>
            <a:r>
              <a:rPr lang="en-US" sz="1800" b="0" dirty="0" smtClean="0">
                <a:latin typeface="+mn-lt"/>
              </a:rPr>
              <a:t>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0" dirty="0" smtClean="0">
                <a:latin typeface="+mn-lt"/>
              </a:rPr>
              <a:t>A different algorithm would lead to a different tree</a:t>
            </a:r>
            <a:endParaRPr lang="en-US" sz="18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504D"/>
                </a:solidFill>
              </a:rPr>
              <a:t>Example if a &lt; c &lt; b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914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1144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353856" y="5715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endCxn id="48" idx="3"/>
          </p:cNvCxnSpPr>
          <p:nvPr/>
        </p:nvCxnSpPr>
        <p:spPr bwMode="auto">
          <a:xfrm rot="16200000" flipV="1">
            <a:off x="2916226" y="5430826"/>
            <a:ext cx="611218" cy="41433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504D"/>
                </a:solidFill>
              </a:rPr>
              <a:t>What the Decision Tree Tells Us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4876800"/>
          </a:xfrm>
        </p:spPr>
        <p:txBody>
          <a:bodyPr/>
          <a:lstStyle/>
          <a:p>
            <a:r>
              <a:rPr lang="en-US" dirty="0" smtClean="0"/>
              <a:t>A binary tree because each comparison has 2 outcomes</a:t>
            </a:r>
          </a:p>
          <a:p>
            <a:pPr lvl="1"/>
            <a:r>
              <a:rPr lang="en-US" dirty="0" smtClean="0"/>
              <a:t>(We assume no duplicate elements)</a:t>
            </a:r>
          </a:p>
          <a:p>
            <a:pPr lvl="1"/>
            <a:r>
              <a:rPr lang="en-US" dirty="0" smtClean="0"/>
              <a:t>(Would have 1 outcome if algorithm asks redundant questions</a:t>
            </a:r>
            <a:r>
              <a:rPr lang="en-US" dirty="0" smtClean="0"/>
              <a:t>) </a:t>
            </a:r>
            <a:r>
              <a:rPr lang="en-US" sz="1600" dirty="0" smtClean="0">
                <a:solidFill>
                  <a:schemeClr val="accent2"/>
                </a:solidFill>
              </a:rPr>
              <a:t>This means that poorly implemented algorithms could yield deeper trees (categorically bad)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Because any data is possible, any algorithm needs to ask enough questions to produce all </a:t>
            </a:r>
            <a:r>
              <a:rPr lang="en-US" i="1" dirty="0" smtClean="0"/>
              <a:t>n</a:t>
            </a:r>
            <a:r>
              <a:rPr lang="en-US" dirty="0" smtClean="0"/>
              <a:t>! answers</a:t>
            </a:r>
          </a:p>
          <a:p>
            <a:pPr lvl="1"/>
            <a:r>
              <a:rPr lang="en-US" dirty="0" smtClean="0"/>
              <a:t>Each answer is a different leaf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the tree must be big enough to have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! leaves</a:t>
            </a:r>
          </a:p>
          <a:p>
            <a:pPr lvl="1"/>
            <a:r>
              <a:rPr lang="en-US" dirty="0" smtClean="0"/>
              <a:t>Running </a:t>
            </a:r>
            <a:r>
              <a:rPr lang="en-US" i="1" dirty="0" smtClean="0"/>
              <a:t>any</a:t>
            </a:r>
            <a:r>
              <a:rPr lang="en-US" dirty="0" smtClean="0"/>
              <a:t> algorithm on </a:t>
            </a:r>
            <a:r>
              <a:rPr lang="en-US" i="1" dirty="0" smtClean="0"/>
              <a:t>any</a:t>
            </a:r>
            <a:r>
              <a:rPr lang="en-US" dirty="0" smtClean="0"/>
              <a:t> input will </a:t>
            </a:r>
            <a:r>
              <a:rPr lang="en-US" i="1" dirty="0" smtClean="0"/>
              <a:t>at best</a:t>
            </a:r>
            <a:r>
              <a:rPr lang="en-US" dirty="0" smtClean="0"/>
              <a:t> correspond to a root-to-leaf path in </a:t>
            </a:r>
            <a:r>
              <a:rPr lang="en-US" i="1" dirty="0" smtClean="0"/>
              <a:t>some</a:t>
            </a:r>
            <a:r>
              <a:rPr lang="en-US" dirty="0" smtClean="0"/>
              <a:t> decision tree with </a:t>
            </a:r>
            <a:r>
              <a:rPr lang="en-US" i="1" dirty="0"/>
              <a:t>n</a:t>
            </a:r>
            <a:r>
              <a:rPr lang="en-US" dirty="0"/>
              <a:t>! </a:t>
            </a:r>
            <a:r>
              <a:rPr lang="en-US" dirty="0" smtClean="0"/>
              <a:t>leaves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no algorithm can have worst-case running time better than the height of a tree with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! </a:t>
            </a:r>
            <a:r>
              <a:rPr lang="en-US" dirty="0" smtClean="0">
                <a:solidFill>
                  <a:schemeClr val="accent2"/>
                </a:solidFill>
              </a:rPr>
              <a:t>leaves</a:t>
            </a:r>
          </a:p>
          <a:p>
            <a:pPr lvl="2"/>
            <a:r>
              <a:rPr lang="en-US" dirty="0" smtClean="0"/>
              <a:t>Worst-case number-of-comparisons for an algorithm is an input leading to a longest path in algorithm’s decision tree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50007</TotalTime>
  <Words>2321</Words>
  <Application>Microsoft Macintosh PowerPoint</Application>
  <PresentationFormat>On-screen Show (4:3)</PresentationFormat>
  <Paragraphs>563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CSE373: Data Structures &amp; Algorithms Lecture 20: Beyond Comparison Sorting</vt:lpstr>
      <vt:lpstr>The Big Picture</vt:lpstr>
      <vt:lpstr>How Fast Can We Sort?</vt:lpstr>
      <vt:lpstr>A General View of Sorting</vt:lpstr>
      <vt:lpstr>Counting Comparisons</vt:lpstr>
      <vt:lpstr>Optional: Counting Comparisons</vt:lpstr>
      <vt:lpstr>Optional: One Decision Tree for n=3</vt:lpstr>
      <vt:lpstr>Optional: Example if a &lt; c &lt; b</vt:lpstr>
      <vt:lpstr>Optional: What the Decision Tree Tells Us</vt:lpstr>
      <vt:lpstr>Optional: Where are we</vt:lpstr>
      <vt:lpstr>Optional: Height lower bound</vt:lpstr>
      <vt:lpstr>The Big Picture</vt:lpstr>
      <vt:lpstr>BucketSort (a.k.a. BinSort)</vt:lpstr>
      <vt:lpstr>Analyzing Bucket Sort</vt:lpstr>
      <vt:lpstr>Bucket Sort with Data</vt:lpstr>
      <vt:lpstr>Radix sort</vt:lpstr>
      <vt:lpstr>Example</vt:lpstr>
      <vt:lpstr>Example</vt:lpstr>
      <vt:lpstr>Example</vt:lpstr>
      <vt:lpstr>Analysis</vt:lpstr>
      <vt:lpstr>Sorting massive data</vt:lpstr>
      <vt:lpstr>Last Slide on 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2150</cp:revision>
  <dcterms:created xsi:type="dcterms:W3CDTF">2009-03-13T20:43:19Z</dcterms:created>
  <dcterms:modified xsi:type="dcterms:W3CDTF">2015-11-16T22:13:08Z</dcterms:modified>
</cp:coreProperties>
</file>