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8"/>
  </p:notesMasterIdLst>
  <p:handoutMasterIdLst>
    <p:handoutMasterId r:id="rId59"/>
  </p:handoutMasterIdLst>
  <p:sldIdLst>
    <p:sldId id="256" r:id="rId2"/>
    <p:sldId id="362" r:id="rId3"/>
    <p:sldId id="363" r:id="rId4"/>
    <p:sldId id="365" r:id="rId5"/>
    <p:sldId id="364" r:id="rId6"/>
    <p:sldId id="366" r:id="rId7"/>
    <p:sldId id="367" r:id="rId8"/>
    <p:sldId id="368" r:id="rId9"/>
    <p:sldId id="369" r:id="rId10"/>
    <p:sldId id="371" r:id="rId11"/>
    <p:sldId id="372" r:id="rId12"/>
    <p:sldId id="373" r:id="rId13"/>
    <p:sldId id="374" r:id="rId14"/>
    <p:sldId id="375" r:id="rId15"/>
    <p:sldId id="370" r:id="rId16"/>
    <p:sldId id="377" r:id="rId17"/>
    <p:sldId id="389" r:id="rId18"/>
    <p:sldId id="390" r:id="rId19"/>
    <p:sldId id="391" r:id="rId20"/>
    <p:sldId id="392" r:id="rId21"/>
    <p:sldId id="394" r:id="rId22"/>
    <p:sldId id="395" r:id="rId23"/>
    <p:sldId id="396" r:id="rId24"/>
    <p:sldId id="397" r:id="rId25"/>
    <p:sldId id="386" r:id="rId26"/>
    <p:sldId id="387" r:id="rId27"/>
    <p:sldId id="376" r:id="rId28"/>
    <p:sldId id="398" r:id="rId29"/>
    <p:sldId id="399" r:id="rId30"/>
    <p:sldId id="400" r:id="rId31"/>
    <p:sldId id="401" r:id="rId32"/>
    <p:sldId id="402" r:id="rId33"/>
    <p:sldId id="403" r:id="rId34"/>
    <p:sldId id="404" r:id="rId35"/>
    <p:sldId id="405" r:id="rId36"/>
    <p:sldId id="406" r:id="rId37"/>
    <p:sldId id="407" r:id="rId38"/>
    <p:sldId id="408" r:id="rId39"/>
    <p:sldId id="409" r:id="rId40"/>
    <p:sldId id="410" r:id="rId41"/>
    <p:sldId id="411" r:id="rId42"/>
    <p:sldId id="412" r:id="rId43"/>
    <p:sldId id="413" r:id="rId44"/>
    <p:sldId id="414" r:id="rId45"/>
    <p:sldId id="415" r:id="rId46"/>
    <p:sldId id="416" r:id="rId47"/>
    <p:sldId id="417" r:id="rId48"/>
    <p:sldId id="418" r:id="rId49"/>
    <p:sldId id="419" r:id="rId50"/>
    <p:sldId id="420" r:id="rId51"/>
    <p:sldId id="421" r:id="rId52"/>
    <p:sldId id="422" r:id="rId53"/>
    <p:sldId id="424" r:id="rId54"/>
    <p:sldId id="425" r:id="rId55"/>
    <p:sldId id="426" r:id="rId56"/>
    <p:sldId id="427" r:id="rId5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50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11/8/15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17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509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5240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17: Minimum Spanning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Kevin Quinn</a:t>
            </a:r>
            <a:endParaRPr lang="en-US" sz="2400" dirty="0" smtClean="0"/>
          </a:p>
          <a:p>
            <a:r>
              <a:rPr lang="en-US" sz="2400" dirty="0" smtClean="0"/>
              <a:t>Fall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9812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Stack (bottom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0574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Stack (bottom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/>
              <a:t>f(4)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9812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Stack (bottom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/>
              <a:t>f(4)</a:t>
            </a:r>
          </a:p>
          <a:p>
            <a:pPr>
              <a:buNone/>
            </a:pPr>
            <a:r>
              <a:rPr lang="en-US" dirty="0" smtClean="0"/>
              <a:t>f(3)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57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(5,4),(4,3)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0574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Stack (bottom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f(4)  </a:t>
            </a:r>
            <a:r>
              <a:rPr lang="en-US" dirty="0" smtClean="0"/>
              <a:t>f(6)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f(3)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0574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Stack (</a:t>
            </a:r>
            <a:r>
              <a:rPr lang="en-US" dirty="0" smtClean="0"/>
              <a:t>bottom</a:t>
            </a:r>
            <a:r>
              <a:rPr lang="en-US" dirty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f(1)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f(2)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f(7)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f(5)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f(4)  f(6)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f(3)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Second Approach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Iterate through edges; output any edge that does not create a cycle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Correctness (hand-wavy):</a:t>
            </a:r>
          </a:p>
          <a:p>
            <a:pPr lvl="1"/>
            <a:r>
              <a:rPr lang="en-US" dirty="0" smtClean="0"/>
              <a:t>Goal is to build an acyclic connected graph</a:t>
            </a:r>
          </a:p>
          <a:p>
            <a:pPr lvl="1"/>
            <a:r>
              <a:rPr lang="en-US" dirty="0" smtClean="0"/>
              <a:t>When we add an edge, it adds a vertex to the tree </a:t>
            </a:r>
          </a:p>
          <a:p>
            <a:pPr lvl="2"/>
            <a:r>
              <a:rPr lang="en-US" dirty="0" smtClean="0"/>
              <a:t>Else it would have created a cycle</a:t>
            </a:r>
          </a:p>
          <a:p>
            <a:pPr lvl="1"/>
            <a:r>
              <a:rPr lang="en-US" dirty="0" smtClean="0"/>
              <a:t>The graph is connected, so we reach all vertices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Efficiency:</a:t>
            </a:r>
          </a:p>
          <a:p>
            <a:pPr lvl="1"/>
            <a:r>
              <a:rPr lang="en-US" dirty="0" smtClean="0"/>
              <a:t>Depends on how quickly you can detect cycles</a:t>
            </a:r>
          </a:p>
          <a:p>
            <a:pPr lvl="1"/>
            <a:r>
              <a:rPr lang="en-US" dirty="0" smtClean="0"/>
              <a:t>Reconsider after the example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(1,2), (3,4),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(3,4),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Spanning Trees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/>
          <a:lstStyle/>
          <a:p>
            <a:r>
              <a:rPr lang="en-US" dirty="0" smtClean="0"/>
              <a:t>A simple problem: Given a </a:t>
            </a:r>
            <a:r>
              <a:rPr lang="en-US" i="1" dirty="0" smtClean="0"/>
              <a:t>connected</a:t>
            </a:r>
            <a:r>
              <a:rPr lang="en-US" dirty="0" smtClean="0"/>
              <a:t>  undirected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minimal subset of edges such that </a:t>
            </a:r>
            <a:r>
              <a:rPr lang="en-US" b="1" dirty="0" smtClean="0"/>
              <a:t>G</a:t>
            </a:r>
            <a:r>
              <a:rPr lang="en-US" dirty="0" smtClean="0"/>
              <a:t>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(2,3)</a:t>
            </a:r>
            <a:r>
              <a:rPr lang="en-US" dirty="0" smtClean="0"/>
              <a:t>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(1,5), (2,3)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0800" y="4876800"/>
            <a:ext cx="2236510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Can stop once we</a:t>
            </a:r>
          </a:p>
          <a:p>
            <a:r>
              <a:rPr lang="en-US" sz="2000" b="0" dirty="0" smtClean="0">
                <a:latin typeface="+mn-lt"/>
              </a:rPr>
              <a:t>have </a:t>
            </a:r>
            <a:r>
              <a:rPr lang="en-US" sz="2000" dirty="0" smtClean="0">
                <a:latin typeface="+mn-lt"/>
              </a:rPr>
              <a:t>|V|-1 </a:t>
            </a:r>
            <a:r>
              <a:rPr lang="en-US" sz="2000" b="0" dirty="0" smtClean="0">
                <a:latin typeface="+mn-lt"/>
              </a:rPr>
              <a:t>edges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Cycle Detection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decide if an edge could form a cycle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</a:t>
            </a:r>
            <a:r>
              <a:rPr lang="en-US" dirty="0" smtClean="0"/>
              <a:t>) because we may need to traverse all edges already in the output</a:t>
            </a:r>
          </a:p>
          <a:p>
            <a:endParaRPr lang="en-US" dirty="0" smtClean="0"/>
          </a:p>
          <a:p>
            <a:r>
              <a:rPr lang="en-US" dirty="0" smtClean="0"/>
              <a:t>So overall algorithm would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|V||E|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But there is a faster way we know: use union-find!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Initially, each item is in its own 1-element set</a:t>
            </a:r>
          </a:p>
          <a:p>
            <a:pPr lvl="1"/>
            <a:r>
              <a:rPr lang="en-US" dirty="0" smtClean="0"/>
              <a:t>Union sets when we add an edge that connects them</a:t>
            </a:r>
          </a:p>
          <a:p>
            <a:pPr lvl="1"/>
            <a:r>
              <a:rPr lang="en-US" dirty="0" smtClean="0"/>
              <a:t>Stop when we have one set</a:t>
            </a:r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Using Disjoint-Set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Can use a disjoint-set implementation in our spanning-tree algorithm to detect cycles: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Invariant: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connected in output-so-far </a:t>
            </a: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in the same set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Initially, each node is in its own set</a:t>
            </a:r>
          </a:p>
          <a:p>
            <a:r>
              <a:rPr lang="en-US" dirty="0" smtClean="0"/>
              <a:t>When processing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find(u)</a:t>
            </a:r>
            <a:r>
              <a:rPr lang="en-US" dirty="0" smtClean="0">
                <a:latin typeface="+mj-lt"/>
                <a:cs typeface="Courier New" pitchFamily="49" charset="0"/>
              </a:rPr>
              <a:t> equals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find(v)</a:t>
            </a:r>
            <a:r>
              <a:rPr lang="en-US" dirty="0" smtClean="0"/>
              <a:t>, then do not add the edge</a:t>
            </a:r>
          </a:p>
          <a:p>
            <a:pPr lvl="1"/>
            <a:r>
              <a:rPr lang="en-US" dirty="0" smtClean="0"/>
              <a:t>Else add the edge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union(find(u),find(v))</a:t>
            </a: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b="1" dirty="0" smtClean="0">
                <a:latin typeface="+mj-lt"/>
                <a:cs typeface="Courier New" pitchFamily="49" charset="0"/>
              </a:rPr>
              <a:t>|E|</a:t>
            </a:r>
            <a:r>
              <a:rPr lang="en-US" dirty="0" smtClean="0">
                <a:latin typeface="+mj-lt"/>
                <a:cs typeface="Courier New" pitchFamily="49" charset="0"/>
              </a:rPr>
              <a:t>) operations that are almost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(1) amortized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Summary So Far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spanning-tree problem</a:t>
            </a:r>
          </a:p>
          <a:p>
            <a:pPr lvl="1"/>
            <a:r>
              <a:rPr lang="en-US" dirty="0" smtClean="0"/>
              <a:t>Add nodes to partial tree approach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Add acyclic edges approach is </a:t>
            </a:r>
            <a:r>
              <a:rPr lang="en-US" i="1" dirty="0" smtClean="0"/>
              <a:t>almost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Using union-find “as a black box”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really want to solve the </a:t>
            </a:r>
            <a:r>
              <a:rPr lang="en-US" dirty="0" smtClean="0">
                <a:solidFill>
                  <a:schemeClr val="accent2"/>
                </a:solidFill>
              </a:rPr>
              <a:t>minimum-spanning-tree problem</a:t>
            </a:r>
          </a:p>
          <a:p>
            <a:pPr lvl="1"/>
            <a:r>
              <a:rPr lang="en-US" dirty="0" smtClean="0"/>
              <a:t>Given a weighted undirected graph, give a spanning tree of minimum weight</a:t>
            </a:r>
          </a:p>
          <a:p>
            <a:pPr lvl="1"/>
            <a:r>
              <a:rPr lang="en-US" dirty="0" smtClean="0"/>
              <a:t>Same two approaches will work with minor modifications</a:t>
            </a:r>
          </a:p>
          <a:p>
            <a:pPr lvl="1"/>
            <a:r>
              <a:rPr lang="en-US" dirty="0" smtClean="0"/>
              <a:t>Both will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|E|</a:t>
            </a:r>
            <a:r>
              <a:rPr lang="en-US" sz="400" b="1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/>
              <a:t>|V|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Getting to the Point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Algorithm #1</a:t>
            </a:r>
          </a:p>
          <a:p>
            <a:pPr algn="ctr">
              <a:buNone/>
            </a:pPr>
            <a:r>
              <a:rPr lang="en-US" dirty="0" smtClean="0"/>
              <a:t>Shortest-path is to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algn="ctr">
              <a:buNone/>
            </a:pPr>
            <a:r>
              <a:rPr lang="en-US" dirty="0" smtClean="0"/>
              <a:t>as</a:t>
            </a:r>
          </a:p>
          <a:p>
            <a:pPr algn="ctr">
              <a:buNone/>
            </a:pPr>
            <a:r>
              <a:rPr lang="en-US" dirty="0" smtClean="0"/>
              <a:t>Minimum Spanning Tree is to </a:t>
            </a:r>
            <a:r>
              <a:rPr lang="en-US" dirty="0" smtClean="0">
                <a:solidFill>
                  <a:schemeClr val="accent2"/>
                </a:solidFill>
              </a:rPr>
              <a:t>Prim’s Algorithm</a:t>
            </a:r>
          </a:p>
          <a:p>
            <a:pPr algn="ctr">
              <a:buNone/>
            </a:pPr>
            <a:r>
              <a:rPr lang="en-US" dirty="0" smtClean="0"/>
              <a:t>(Both based on expanding cloud of known vertices, basically using a priority queue instead of a DFS stack)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Algorithm #2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Kruskal’s</a:t>
            </a:r>
            <a:r>
              <a:rPr lang="en-US" dirty="0" smtClean="0">
                <a:solidFill>
                  <a:schemeClr val="accent2"/>
                </a:solidFill>
              </a:rPr>
              <a:t> Algorithm</a:t>
            </a:r>
            <a:r>
              <a:rPr lang="en-US" dirty="0" smtClean="0"/>
              <a:t> for Minimum Spanning Tree</a:t>
            </a:r>
          </a:p>
          <a:p>
            <a:pPr algn="ctr">
              <a:buNone/>
            </a:pPr>
            <a:r>
              <a:rPr lang="en-US" dirty="0" smtClean="0"/>
              <a:t>is</a:t>
            </a:r>
          </a:p>
          <a:p>
            <a:pPr algn="ctr">
              <a:buNone/>
            </a:pPr>
            <a:r>
              <a:rPr lang="en-US" dirty="0" smtClean="0"/>
              <a:t>Exactly our 2</a:t>
            </a:r>
            <a:r>
              <a:rPr lang="en-US" baseline="30000" dirty="0" smtClean="0"/>
              <a:t>nd</a:t>
            </a:r>
            <a:r>
              <a:rPr lang="en-US" dirty="0" smtClean="0"/>
              <a:t> approach to spanning tree </a:t>
            </a:r>
          </a:p>
          <a:p>
            <a:pPr algn="ctr">
              <a:buNone/>
            </a:pPr>
            <a:r>
              <a:rPr lang="en-US" dirty="0" smtClean="0"/>
              <a:t>but process edges in cost order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Prim’s Algorithm Idea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Idea: Grow a tree by adding an edge from the “known” vertices to the “unknown” vertices.  </a:t>
            </a:r>
            <a:r>
              <a:rPr lang="en-US" i="1" dirty="0" smtClean="0"/>
              <a:t>Pick the edge with the smallest weight that connects “known” to “unknown.”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Recall </a:t>
            </a:r>
            <a:r>
              <a:rPr lang="en-US" dirty="0" err="1" smtClean="0"/>
              <a:t>Dijkstra</a:t>
            </a:r>
            <a:r>
              <a:rPr lang="en-US" dirty="0" smtClean="0"/>
              <a:t> “picked edge with closest known distance to source” </a:t>
            </a:r>
          </a:p>
          <a:p>
            <a:pPr lvl="1"/>
            <a:r>
              <a:rPr lang="en-US" dirty="0" smtClean="0"/>
              <a:t>That is not what we want here</a:t>
            </a:r>
          </a:p>
          <a:p>
            <a:pPr lvl="1"/>
            <a:r>
              <a:rPr lang="en-US" dirty="0" smtClean="0"/>
              <a:t>Otherwise identical (!)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Observations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Solution not unique unless original graph was already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Problem ill-defined if original graph not connected</a:t>
            </a:r>
          </a:p>
          <a:p>
            <a:pPr marL="857250" lvl="1" indent="-457200"/>
            <a:r>
              <a:rPr lang="en-US" dirty="0" smtClean="0"/>
              <a:t>So </a:t>
            </a:r>
            <a:r>
              <a:rPr lang="en-US" b="1" dirty="0" smtClean="0"/>
              <a:t>|E| &gt;= |V|-1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tree with </a:t>
            </a:r>
            <a:r>
              <a:rPr lang="en-US" b="1" dirty="0" smtClean="0"/>
              <a:t>|V|</a:t>
            </a:r>
            <a:r>
              <a:rPr lang="en-US" dirty="0" smtClean="0"/>
              <a:t> nodes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</a:p>
          <a:p>
            <a:pPr marL="857250" lvl="1" indent="-457200"/>
            <a:r>
              <a:rPr lang="en-US" dirty="0" smtClean="0"/>
              <a:t>So every solution to the spanning tree problem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Algorithm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any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 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=w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=v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 and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to output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if(w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w;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v;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957704" y="12762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Analysis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Correctness ?? </a:t>
            </a:r>
          </a:p>
          <a:p>
            <a:pPr lvl="1"/>
            <a:r>
              <a:rPr lang="en-US" dirty="0" smtClean="0"/>
              <a:t>A bit tricky</a:t>
            </a:r>
          </a:p>
          <a:p>
            <a:pPr lvl="1"/>
            <a:r>
              <a:rPr lang="en-US" dirty="0" smtClean="0"/>
              <a:t>Intuitively similar to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Run-time</a:t>
            </a:r>
          </a:p>
          <a:p>
            <a:pPr lvl="1"/>
            <a:r>
              <a:rPr lang="en-US" dirty="0" smtClean="0"/>
              <a:t>Same as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sz="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/>
              <a:t>|V|</a:t>
            </a:r>
            <a:r>
              <a:rPr lang="en-US" dirty="0" smtClean="0"/>
              <a:t>) using a priority queue</a:t>
            </a:r>
          </a:p>
          <a:p>
            <a:pPr lvl="2"/>
            <a:r>
              <a:rPr lang="en-US" dirty="0" smtClean="0"/>
              <a:t>Costs/priorities are just edge-costs, not path-costs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Motivation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spanning tree</a:t>
            </a:r>
            <a:r>
              <a:rPr lang="en-US" dirty="0" smtClean="0"/>
              <a:t> connects all the nodes with as few edges as possible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Example: A “phone tree” so everybody gets the message and no unnecessary calls get made</a:t>
            </a:r>
          </a:p>
          <a:p>
            <a:pPr lvl="1"/>
            <a:r>
              <a:rPr lang="en-US" dirty="0" smtClean="0"/>
              <a:t>Bad example since would prefer a balanced tree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In most compelling uses, we have a </a:t>
            </a:r>
            <a:r>
              <a:rPr lang="en-US" i="1" dirty="0" smtClean="0"/>
              <a:t>weighted</a:t>
            </a:r>
            <a:r>
              <a:rPr lang="en-US" dirty="0" smtClean="0"/>
              <a:t>  undirected graph and we want a tree of least total cost </a:t>
            </a:r>
          </a:p>
          <a:p>
            <a:r>
              <a:rPr lang="en-US" dirty="0" smtClean="0"/>
              <a:t>Example: Electrical wiring for a house or clock wires on a chip</a:t>
            </a:r>
          </a:p>
          <a:p>
            <a:r>
              <a:rPr lang="en-US" dirty="0" smtClean="0"/>
              <a:t>Example: A road network if you cared about asphalt cost rather than travel time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This is the </a:t>
            </a:r>
            <a:r>
              <a:rPr lang="en-US" dirty="0" smtClean="0">
                <a:solidFill>
                  <a:schemeClr val="accent2"/>
                </a:solidFill>
              </a:rPr>
              <a:t>minimum spanning tree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Will do that next, after intuition from the simpler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504D"/>
                </a:solidFill>
              </a:rPr>
              <a:t>Kruskal’s</a:t>
            </a:r>
            <a:r>
              <a:rPr lang="en-US" dirty="0" smtClean="0">
                <a:solidFill>
                  <a:srgbClr val="C0504D"/>
                </a:solidFill>
              </a:rPr>
              <a:t> Algorithm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Idea: Grow a forest out of edges that do not grow a cycle, just like for the spanning tree problem. 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now consider the edges in order by weight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So: </a:t>
            </a:r>
          </a:p>
          <a:p>
            <a:pPr lvl="1"/>
            <a:r>
              <a:rPr lang="en-US" dirty="0" smtClean="0"/>
              <a:t>Sort edges: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</a:t>
            </a:r>
            <a:r>
              <a:rPr lang="en-US" b="1" dirty="0" err="1" smtClean="0"/>
              <a:t>E|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/>
              <a:t> |E|</a:t>
            </a:r>
            <a:r>
              <a:rPr lang="en-US" dirty="0" smtClean="0"/>
              <a:t>) (next course topic)</a:t>
            </a:r>
          </a:p>
          <a:p>
            <a:pPr lvl="1"/>
            <a:r>
              <a:rPr lang="en-US" dirty="0" smtClean="0"/>
              <a:t>Iterate through edges using union-find for cycle detection almost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</a:t>
            </a:r>
            <a:r>
              <a:rPr lang="en-US" b="1" dirty="0" smtClean="0"/>
              <a:t>E|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Somewhat better:</a:t>
            </a:r>
          </a:p>
          <a:p>
            <a:pPr lvl="1"/>
            <a:r>
              <a:rPr lang="en-US" dirty="0" smtClean="0"/>
              <a:t>Floyd’s algorithm to build min-heap with edges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Iterate through edges using union-find for cycle detection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to get next edge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|E|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better </a:t>
            </a:r>
            <a:r>
              <a:rPr lang="en-US" i="1" dirty="0" smtClean="0"/>
              <a:t>worst-case</a:t>
            </a:r>
            <a:r>
              <a:rPr lang="en-US" dirty="0" smtClean="0"/>
              <a:t> asymptotically, but often stop long before considering all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504D"/>
                </a:solidFill>
              </a:rPr>
              <a:t>Pseudocode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Sort edges by weight (better: put in min-heap)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node in its own set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output size </a:t>
            </a:r>
            <a:r>
              <a:rPr lang="en-US" b="1" dirty="0" smtClean="0"/>
              <a:t>&lt;</a:t>
            </a:r>
            <a:r>
              <a:rPr lang="en-US" dirty="0" smtClean="0"/>
              <a:t> </a:t>
            </a:r>
            <a:r>
              <a:rPr lang="en-US" b="1" dirty="0" smtClean="0"/>
              <a:t>|V|-1</a:t>
            </a:r>
          </a:p>
          <a:p>
            <a:pPr marL="857250" lvl="1" indent="-457200"/>
            <a:r>
              <a:rPr lang="en-US" dirty="0" smtClean="0"/>
              <a:t>Consider next smallest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57250" lvl="1" indent="-457200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indicates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in different sets</a:t>
            </a:r>
          </a:p>
          <a:p>
            <a:pPr marL="1257300" lvl="2" indent="-457200"/>
            <a:r>
              <a:rPr lang="en-US" dirty="0" smtClean="0"/>
              <a:t> output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257300" lvl="2" indent="-457200"/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union(find(u),find(v))</a:t>
            </a:r>
          </a:p>
          <a:p>
            <a:pPr marL="1257300" lvl="2" indent="-457200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Recall invariant: </a:t>
            </a:r>
          </a:p>
          <a:p>
            <a:pPr marL="457200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+mj-lt"/>
                <a:cs typeface="Courier New" pitchFamily="49" charset="0"/>
              </a:rPr>
              <a:t> in same set if and only if connected in output-so-far</a:t>
            </a:r>
          </a:p>
          <a:p>
            <a:pPr marL="857250" lvl="1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(A,D),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Two Approaches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graph traversal 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Iterate through edges; add to output any edge that does not create a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</a:t>
            </a:r>
            <a:r>
              <a:rPr lang="en-US" dirty="0" smtClean="0">
                <a:solidFill>
                  <a:schemeClr val="bg2"/>
                </a:solidFill>
              </a:rPr>
              <a:t>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(C,F), (E,G)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Correctness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Kruskal’s</a:t>
            </a:r>
            <a:r>
              <a:rPr lang="en-US" dirty="0" smtClean="0"/>
              <a:t> algorithm is clever, simple, and efficient</a:t>
            </a:r>
          </a:p>
          <a:p>
            <a:pPr lvl="1"/>
            <a:r>
              <a:rPr lang="en-US" dirty="0" smtClean="0"/>
              <a:t>But does it generate a minimum spanning tree?</a:t>
            </a:r>
          </a:p>
          <a:p>
            <a:pPr lvl="1"/>
            <a:r>
              <a:rPr lang="en-US" dirty="0" smtClean="0"/>
              <a:t>How can we prove it?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First: it generates a spanning tree</a:t>
            </a:r>
          </a:p>
          <a:p>
            <a:pPr lvl="1"/>
            <a:r>
              <a:rPr lang="en-US" dirty="0" smtClean="0"/>
              <a:t>Intuition: Graph started connected and we added every edge that did not create a cycle</a:t>
            </a:r>
          </a:p>
          <a:p>
            <a:pPr lvl="1"/>
            <a:r>
              <a:rPr lang="en-US" dirty="0" smtClean="0"/>
              <a:t>Proof by contradiction: Suppose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disconnected in </a:t>
            </a:r>
            <a:r>
              <a:rPr lang="en-US" dirty="0" err="1" smtClean="0"/>
              <a:t>Kruskal’s</a:t>
            </a:r>
            <a:r>
              <a:rPr lang="en-US" dirty="0" smtClean="0"/>
              <a:t> result.  Then there’s a path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in the initial graph with an edge we could add without creating a cycle.  But </a:t>
            </a:r>
            <a:r>
              <a:rPr lang="en-US" dirty="0" err="1" smtClean="0"/>
              <a:t>Kruskal</a:t>
            </a:r>
            <a:r>
              <a:rPr lang="en-US" dirty="0" smtClean="0"/>
              <a:t> would have added that edge.  Contradiction.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Second: There is no spanning tree with lower total cost…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The inductive proof set-up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b="1" dirty="0" smtClean="0"/>
              <a:t>F</a:t>
            </a:r>
            <a:r>
              <a:rPr lang="en-US" dirty="0" smtClean="0"/>
              <a:t> (stands for “forest”) be the set of edges </a:t>
            </a:r>
            <a:r>
              <a:rPr lang="en-US" dirty="0" err="1" smtClean="0"/>
              <a:t>Kruskal</a:t>
            </a:r>
            <a:r>
              <a:rPr lang="en-US" dirty="0" smtClean="0"/>
              <a:t> has added at some point during its execution.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Claim: </a:t>
            </a:r>
            <a:r>
              <a:rPr lang="en-US" b="1" dirty="0" smtClean="0"/>
              <a:t>F</a:t>
            </a:r>
            <a:r>
              <a:rPr lang="en-US" dirty="0" smtClean="0"/>
              <a:t> is a subset of </a:t>
            </a:r>
            <a:r>
              <a:rPr lang="en-US" i="1" dirty="0" smtClean="0"/>
              <a:t>one or more</a:t>
            </a:r>
            <a:r>
              <a:rPr lang="en-US" dirty="0" smtClean="0"/>
              <a:t> MSTs for the graph</a:t>
            </a:r>
          </a:p>
          <a:p>
            <a:pPr lvl="1"/>
            <a:r>
              <a:rPr lang="en-US" dirty="0" smtClean="0"/>
              <a:t>Therefore, once </a:t>
            </a:r>
            <a:r>
              <a:rPr lang="en-US" b="1" dirty="0" smtClean="0"/>
              <a:t>|F|=|V|-1</a:t>
            </a:r>
            <a:r>
              <a:rPr lang="en-US" dirty="0" smtClean="0"/>
              <a:t>, we have an MST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Proof: By induction on </a:t>
            </a:r>
            <a:r>
              <a:rPr lang="en-US" b="1" dirty="0" smtClean="0"/>
              <a:t>|F|</a:t>
            </a:r>
          </a:p>
          <a:p>
            <a:pPr>
              <a:buNone/>
            </a:pPr>
            <a:endParaRPr lang="en-US" sz="1400" dirty="0" smtClean="0">
              <a:sym typeface="Symbol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  Base case: </a:t>
            </a:r>
            <a:r>
              <a:rPr lang="en-US" b="1" dirty="0" smtClean="0">
                <a:sym typeface="Symbol"/>
              </a:rPr>
              <a:t>|F|=0</a:t>
            </a:r>
            <a:r>
              <a:rPr lang="en-US" dirty="0" smtClean="0">
                <a:sym typeface="Symbol"/>
              </a:rPr>
              <a:t>: The empty set is a subset of all MSTs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Inductive case: </a:t>
            </a:r>
            <a:r>
              <a:rPr lang="en-US" b="1" dirty="0" smtClean="0"/>
              <a:t>|F|=k+1</a:t>
            </a:r>
            <a:r>
              <a:rPr lang="en-US" dirty="0" smtClean="0"/>
              <a:t>: By induction, before adding the (k+1)</a:t>
            </a:r>
            <a:r>
              <a:rPr lang="en-US" baseline="30000" dirty="0" err="1" smtClean="0"/>
              <a:t>th</a:t>
            </a:r>
            <a:r>
              <a:rPr lang="en-US" dirty="0" smtClean="0"/>
              <a:t> edge (call it </a:t>
            </a:r>
            <a:r>
              <a:rPr lang="en-US" b="1" dirty="0" smtClean="0"/>
              <a:t>e</a:t>
            </a:r>
            <a:r>
              <a:rPr lang="en-US" dirty="0" smtClean="0"/>
              <a:t>), there was some MST </a:t>
            </a:r>
            <a:r>
              <a:rPr lang="en-US" b="1" dirty="0" smtClean="0"/>
              <a:t>T</a:t>
            </a:r>
            <a:r>
              <a:rPr lang="en-US" dirty="0" smtClean="0"/>
              <a:t> such that </a:t>
            </a:r>
            <a:r>
              <a:rPr lang="en-US" b="1" dirty="0" smtClean="0"/>
              <a:t>F-{e} </a:t>
            </a:r>
            <a:r>
              <a:rPr lang="en-US" b="1" dirty="0" smtClean="0">
                <a:sym typeface="Symbol"/>
              </a:rPr>
              <a:t> T</a:t>
            </a:r>
            <a:r>
              <a:rPr lang="en-US" dirty="0" smtClean="0"/>
              <a:t>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Staying a subset of </a:t>
            </a:r>
            <a:r>
              <a:rPr lang="en-US" b="1" dirty="0" smtClean="0">
                <a:solidFill>
                  <a:srgbClr val="C0504D"/>
                </a:solidFill>
              </a:rPr>
              <a:t>some</a:t>
            </a:r>
            <a:r>
              <a:rPr lang="en-US" dirty="0" smtClean="0">
                <a:solidFill>
                  <a:srgbClr val="C0504D"/>
                </a:solidFill>
              </a:rPr>
              <a:t> MST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disjoint cases: </a:t>
            </a:r>
          </a:p>
          <a:p>
            <a:r>
              <a:rPr lang="en-US" dirty="0" smtClean="0"/>
              <a:t>If</a:t>
            </a:r>
            <a:r>
              <a:rPr lang="en-US" b="1" dirty="0" smtClean="0"/>
              <a:t> {e} </a:t>
            </a:r>
            <a:r>
              <a:rPr lang="en-US" b="1" dirty="0" smtClean="0">
                <a:sym typeface="Symbol"/>
              </a:rPr>
              <a:t>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</a:t>
            </a:r>
            <a:r>
              <a:rPr lang="en-US" dirty="0" smtClean="0">
                <a:sym typeface="Symbol"/>
              </a:rPr>
              <a:t>: Then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F</a:t>
            </a:r>
            <a:r>
              <a:rPr lang="en-US" dirty="0" smtClean="0"/>
              <a:t> </a:t>
            </a:r>
            <a:r>
              <a:rPr lang="en-US" b="1" dirty="0" smtClean="0">
                <a:sym typeface="Symbol"/>
              </a:rPr>
              <a:t>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 </a:t>
            </a:r>
            <a:r>
              <a:rPr lang="en-US" dirty="0" smtClean="0">
                <a:sym typeface="Symbol"/>
              </a:rPr>
              <a:t>and we’re done</a:t>
            </a:r>
          </a:p>
          <a:p>
            <a:r>
              <a:rPr lang="en-US" dirty="0" smtClean="0">
                <a:sym typeface="Symbol"/>
              </a:rPr>
              <a:t>Else</a:t>
            </a:r>
            <a:r>
              <a:rPr lang="en-US" b="1" dirty="0" smtClean="0">
                <a:sym typeface="Symbol"/>
              </a:rPr>
              <a:t> e</a:t>
            </a:r>
            <a:r>
              <a:rPr lang="en-US" dirty="0" smtClean="0">
                <a:sym typeface="Symbol"/>
              </a:rPr>
              <a:t> forms a cycle with some simple path (call it 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</a:t>
            </a:r>
            <a:r>
              <a:rPr lang="en-US" b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in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</a:t>
            </a:r>
          </a:p>
          <a:p>
            <a:pPr lvl="1"/>
            <a:r>
              <a:rPr lang="en-US" dirty="0" smtClean="0">
                <a:sym typeface="Symbol"/>
              </a:rPr>
              <a:t>Must be since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</a:t>
            </a:r>
            <a:r>
              <a:rPr lang="en-US" dirty="0" smtClean="0">
                <a:sym typeface="Symbol"/>
              </a:rPr>
              <a:t> is a spanning tree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486400" y="167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1816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781800" y="3505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81534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781800" y="2362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934200" y="1371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8382000" y="190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V="1">
            <a:off x="5791200" y="15224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6934200" y="16764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7239000" y="15240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7086600" y="2514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>
            <a:off x="8382000" y="22098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6934200" y="26670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V="1">
            <a:off x="7086600" y="32766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5486400" y="32004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H="1">
            <a:off x="5334000" y="19812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5791200" y="19812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V="1">
            <a:off x="5791200" y="1446213"/>
            <a:ext cx="1143000" cy="306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5486400" y="3124200"/>
            <a:ext cx="1295400" cy="457199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295400" y="1524000"/>
            <a:ext cx="3657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Claim: </a:t>
            </a:r>
            <a:r>
              <a:rPr lang="en-US" sz="2000" dirty="0" smtClean="0">
                <a:latin typeface="+mj-lt"/>
              </a:rPr>
              <a:t>F</a:t>
            </a:r>
            <a:r>
              <a:rPr lang="en-US" sz="2000" b="0" dirty="0" smtClean="0">
                <a:latin typeface="+mj-lt"/>
              </a:rPr>
              <a:t> is a subset of </a:t>
            </a:r>
            <a:r>
              <a:rPr lang="en-US" sz="2000" b="0" i="1" dirty="0" smtClean="0">
                <a:latin typeface="+mj-lt"/>
              </a:rPr>
              <a:t>one or more</a:t>
            </a:r>
            <a:r>
              <a:rPr lang="en-US" sz="2000" b="0" dirty="0" smtClean="0">
                <a:latin typeface="+mj-lt"/>
              </a:rPr>
              <a:t> MSTs for the graph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So </a:t>
            </a:r>
            <a:r>
              <a:rPr lang="en-US" sz="2000" b="0" kern="0" dirty="0" smtClean="0">
                <a:latin typeface="+mj-lt"/>
              </a:rPr>
              <a:t>far:</a:t>
            </a:r>
            <a:r>
              <a:rPr lang="en-US" sz="2000" kern="0" dirty="0" smtClean="0">
                <a:solidFill>
                  <a:schemeClr val="accent2"/>
                </a:solidFill>
                <a:latin typeface="+mj-lt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-{e}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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7315200" y="1449387"/>
            <a:ext cx="1066800" cy="53181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Staying a subset of </a:t>
            </a:r>
            <a:r>
              <a:rPr lang="en-US" b="1" dirty="0" smtClean="0">
                <a:solidFill>
                  <a:srgbClr val="C0504D"/>
                </a:solidFill>
              </a:rPr>
              <a:t>some</a:t>
            </a:r>
            <a:r>
              <a:rPr lang="en-US" dirty="0" smtClean="0">
                <a:solidFill>
                  <a:srgbClr val="C0504D"/>
                </a:solidFill>
              </a:rPr>
              <a:t> MST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r>
              <a:rPr lang="en-US" dirty="0" smtClean="0"/>
              <a:t>There must be an edge </a:t>
            </a:r>
            <a:r>
              <a:rPr lang="en-US" b="1" dirty="0" smtClean="0"/>
              <a:t>e2</a:t>
            </a:r>
            <a:r>
              <a:rPr lang="en-US" dirty="0" smtClean="0"/>
              <a:t> on </a:t>
            </a:r>
            <a:r>
              <a:rPr lang="en-US" b="1" dirty="0" smtClean="0"/>
              <a:t>p</a:t>
            </a:r>
            <a:r>
              <a:rPr lang="en-US" dirty="0" smtClean="0"/>
              <a:t> such that </a:t>
            </a:r>
            <a:r>
              <a:rPr lang="en-US" b="1" dirty="0" smtClean="0"/>
              <a:t>e2</a:t>
            </a:r>
            <a:r>
              <a:rPr lang="en-US" dirty="0" smtClean="0"/>
              <a:t> is not in </a:t>
            </a:r>
            <a:r>
              <a:rPr lang="en-US" b="1" dirty="0" smtClean="0"/>
              <a:t>F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Else </a:t>
            </a:r>
            <a:r>
              <a:rPr lang="en-US" dirty="0" err="1" smtClean="0"/>
              <a:t>Kruskal</a:t>
            </a:r>
            <a:r>
              <a:rPr lang="en-US" dirty="0" smtClean="0"/>
              <a:t> would not have added </a:t>
            </a:r>
            <a:r>
              <a:rPr lang="en-US" b="1" dirty="0" smtClean="0"/>
              <a:t>e</a:t>
            </a:r>
          </a:p>
          <a:p>
            <a:pPr lvl="1"/>
            <a:endParaRPr lang="en-US" b="1" dirty="0" smtClean="0"/>
          </a:p>
          <a:p>
            <a:r>
              <a:rPr lang="en-US" dirty="0" smtClean="0"/>
              <a:t>Claim: </a:t>
            </a:r>
            <a:r>
              <a:rPr lang="en-US" b="1" dirty="0" smtClean="0"/>
              <a:t>e2.weight</a:t>
            </a:r>
            <a:r>
              <a:rPr lang="en-US" dirty="0" smtClean="0"/>
              <a:t> </a:t>
            </a:r>
            <a:r>
              <a:rPr lang="en-US" b="1" dirty="0" smtClean="0"/>
              <a:t>== </a:t>
            </a:r>
            <a:r>
              <a:rPr lang="en-US" b="1" dirty="0" err="1" smtClean="0"/>
              <a:t>e.weight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486400" y="167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1816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781800" y="3505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81534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781800" y="2362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934200" y="1371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8382000" y="190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V="1">
            <a:off x="5791200" y="15224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6934200" y="16764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7239000" y="15240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7086600" y="2514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>
            <a:off x="8382000" y="22098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6934200" y="26670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V="1">
            <a:off x="7086600" y="32766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5486400" y="32004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H="1">
            <a:off x="5334000" y="19812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5791200" y="1981200"/>
            <a:ext cx="1066800" cy="1524000"/>
          </a:xfrm>
          <a:prstGeom prst="line">
            <a:avLst/>
          </a:prstGeom>
          <a:noFill/>
          <a:ln w="4445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V="1">
            <a:off x="5791200" y="1446213"/>
            <a:ext cx="1143000" cy="306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5486400" y="3124200"/>
            <a:ext cx="1295400" cy="457199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295400" y="1524000"/>
            <a:ext cx="3657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Claim: </a:t>
            </a:r>
            <a:r>
              <a:rPr lang="en-US" sz="2000" dirty="0" smtClean="0">
                <a:latin typeface="+mj-lt"/>
              </a:rPr>
              <a:t>F</a:t>
            </a:r>
            <a:r>
              <a:rPr lang="en-US" sz="2000" b="0" dirty="0" smtClean="0">
                <a:latin typeface="+mj-lt"/>
              </a:rPr>
              <a:t> is a subset of </a:t>
            </a:r>
            <a:r>
              <a:rPr lang="en-US" sz="2000" b="0" i="1" dirty="0" smtClean="0">
                <a:latin typeface="+mj-lt"/>
              </a:rPr>
              <a:t>one or more</a:t>
            </a:r>
            <a:r>
              <a:rPr lang="en-US" sz="2000" b="0" dirty="0" smtClean="0">
                <a:latin typeface="+mj-lt"/>
              </a:rPr>
              <a:t> MSTs for the graph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So </a:t>
            </a:r>
            <a:r>
              <a:rPr lang="en-US" sz="2000" b="0" kern="0" dirty="0" smtClean="0">
                <a:latin typeface="+mj-lt"/>
              </a:rPr>
              <a:t>far:</a:t>
            </a:r>
            <a:r>
              <a:rPr lang="en-US" sz="2000" kern="0" dirty="0" smtClean="0">
                <a:solidFill>
                  <a:schemeClr val="accent2"/>
                </a:solidFill>
                <a:latin typeface="+mj-lt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-{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}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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and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  <a:sym typeface="Symbol"/>
              </a:rPr>
              <a:t>  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forms a cycle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with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  <a:r>
              <a:rPr lang="en-US" sz="2000" kern="0" dirty="0" smtClean="0">
                <a:sym typeface="Symbol"/>
              </a:rPr>
              <a:t> </a:t>
            </a:r>
            <a:r>
              <a:rPr lang="en-US" sz="2000" kern="0" dirty="0" smtClean="0">
                <a:solidFill>
                  <a:srgbClr val="FF0000"/>
                </a:solidFill>
                <a:latin typeface="+mj-lt"/>
                <a:sym typeface="Symbol"/>
              </a:rPr>
              <a:t>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7315200" y="1449387"/>
            <a:ext cx="1066800" cy="53181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96000" y="2209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Staying a subset of </a:t>
            </a:r>
            <a:r>
              <a:rPr lang="en-US" b="1" dirty="0" smtClean="0">
                <a:solidFill>
                  <a:srgbClr val="C0504D"/>
                </a:solidFill>
              </a:rPr>
              <a:t>some</a:t>
            </a:r>
            <a:r>
              <a:rPr lang="en-US" dirty="0" smtClean="0">
                <a:solidFill>
                  <a:srgbClr val="C0504D"/>
                </a:solidFill>
              </a:rPr>
              <a:t> MST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r>
              <a:rPr lang="en-US" dirty="0" smtClean="0"/>
              <a:t>Claim: </a:t>
            </a:r>
            <a:r>
              <a:rPr lang="en-US" b="1" dirty="0" smtClean="0"/>
              <a:t>e2.weight</a:t>
            </a:r>
            <a:r>
              <a:rPr lang="en-US" dirty="0" smtClean="0"/>
              <a:t> </a:t>
            </a:r>
            <a:r>
              <a:rPr lang="en-US" b="1" dirty="0" smtClean="0"/>
              <a:t>== </a:t>
            </a:r>
            <a:r>
              <a:rPr lang="en-US" b="1" dirty="0" err="1" smtClean="0"/>
              <a:t>e.weight</a:t>
            </a:r>
            <a:endParaRPr lang="en-US" b="1" dirty="0" smtClean="0"/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e2.weight &gt; </a:t>
            </a:r>
            <a:r>
              <a:rPr lang="en-US" b="1" dirty="0" err="1" smtClean="0"/>
              <a:t>e.weight</a:t>
            </a:r>
            <a:r>
              <a:rPr lang="en-US" dirty="0" smtClean="0"/>
              <a:t>, then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is not an MST because 		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dirty="0" smtClean="0"/>
              <a:t>-{</a:t>
            </a:r>
            <a:r>
              <a:rPr lang="en-US" b="1" dirty="0" smtClean="0">
                <a:solidFill>
                  <a:srgbClr val="FF0000"/>
                </a:solidFill>
              </a:rPr>
              <a:t>e2</a:t>
            </a:r>
            <a:r>
              <a:rPr lang="en-US" b="1" dirty="0" smtClean="0"/>
              <a:t>}+{</a:t>
            </a:r>
            <a:r>
              <a:rPr lang="en-US" b="1" dirty="0" smtClean="0">
                <a:solidFill>
                  <a:srgbClr val="119F33"/>
                </a:solidFill>
              </a:rPr>
              <a:t>e</a:t>
            </a:r>
            <a:r>
              <a:rPr lang="en-US" b="1" dirty="0" smtClean="0"/>
              <a:t>}</a:t>
            </a:r>
            <a:r>
              <a:rPr lang="en-US" dirty="0" smtClean="0"/>
              <a:t> is a spanning tree with lower cost: contradiction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e2.weight &lt; </a:t>
            </a:r>
            <a:r>
              <a:rPr lang="en-US" b="1" dirty="0" err="1" smtClean="0"/>
              <a:t>e.weight</a:t>
            </a:r>
            <a:r>
              <a:rPr lang="en-US" dirty="0" smtClean="0"/>
              <a:t>, then </a:t>
            </a:r>
            <a:r>
              <a:rPr lang="en-US" dirty="0" err="1" smtClean="0"/>
              <a:t>Kruskal</a:t>
            </a:r>
            <a:r>
              <a:rPr lang="en-US" dirty="0" smtClean="0"/>
              <a:t> would have already considered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e2</a:t>
            </a:r>
            <a:r>
              <a:rPr lang="en-US" dirty="0" smtClean="0"/>
              <a:t>.  It would have added it since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has no cycles and </a:t>
            </a:r>
            <a:r>
              <a:rPr lang="en-US" b="1" dirty="0" smtClean="0">
                <a:solidFill>
                  <a:schemeClr val="accent2"/>
                </a:solidFill>
              </a:rPr>
              <a:t>F</a:t>
            </a:r>
            <a:r>
              <a:rPr lang="en-US" b="1" dirty="0" smtClean="0"/>
              <a:t>-{</a:t>
            </a:r>
            <a:r>
              <a:rPr lang="en-US" b="1" dirty="0" smtClean="0">
                <a:solidFill>
                  <a:srgbClr val="119F33"/>
                </a:solidFill>
              </a:rPr>
              <a:t>e</a:t>
            </a:r>
            <a:r>
              <a:rPr lang="en-US" b="1" dirty="0" smtClean="0"/>
              <a:t>} </a:t>
            </a:r>
            <a:r>
              <a:rPr lang="en-US" b="1" dirty="0" smtClean="0">
                <a:sym typeface="Symbol"/>
              </a:rPr>
              <a:t>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T.  </a:t>
            </a:r>
            <a:r>
              <a:rPr lang="en-US" dirty="0" smtClean="0">
                <a:sym typeface="Symbol"/>
              </a:rPr>
              <a:t>But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e2</a:t>
            </a:r>
            <a:r>
              <a:rPr lang="en-US" dirty="0" smtClean="0">
                <a:sym typeface="Symbol"/>
              </a:rPr>
              <a:t> is not in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F</a:t>
            </a:r>
            <a:r>
              <a:rPr lang="en-US" dirty="0" smtClean="0">
                <a:sym typeface="Symbol"/>
              </a:rPr>
              <a:t>: contradiction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486400" y="167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1816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781800" y="3505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81534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781800" y="2362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934200" y="1371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8382000" y="190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V="1">
            <a:off x="5791200" y="15224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6934200" y="16764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7239000" y="15240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7086600" y="2514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>
            <a:off x="8382000" y="22098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6934200" y="26670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V="1">
            <a:off x="7086600" y="32766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5486400" y="32004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H="1">
            <a:off x="5334000" y="19812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5791200" y="1981200"/>
            <a:ext cx="1066800" cy="1524000"/>
          </a:xfrm>
          <a:prstGeom prst="line">
            <a:avLst/>
          </a:prstGeom>
          <a:noFill/>
          <a:ln w="4445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V="1">
            <a:off x="5791200" y="1446213"/>
            <a:ext cx="1143000" cy="306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5486400" y="3124200"/>
            <a:ext cx="1295400" cy="457199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295400" y="1524000"/>
            <a:ext cx="3657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Claim: </a:t>
            </a:r>
            <a:r>
              <a:rPr lang="en-US" sz="2000" dirty="0" smtClean="0">
                <a:latin typeface="+mj-lt"/>
              </a:rPr>
              <a:t>F</a:t>
            </a:r>
            <a:r>
              <a:rPr lang="en-US" sz="2000" b="0" dirty="0" smtClean="0">
                <a:latin typeface="+mj-lt"/>
              </a:rPr>
              <a:t> is a subset of </a:t>
            </a:r>
            <a:r>
              <a:rPr lang="en-US" sz="2000" b="0" i="1" dirty="0" smtClean="0">
                <a:latin typeface="+mj-lt"/>
              </a:rPr>
              <a:t>one or more</a:t>
            </a:r>
            <a:r>
              <a:rPr lang="en-US" sz="2000" b="0" dirty="0" smtClean="0">
                <a:latin typeface="+mj-lt"/>
              </a:rPr>
              <a:t> MSTs for the graph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So </a:t>
            </a:r>
            <a:r>
              <a:rPr lang="en-US" sz="2000" b="0" kern="0" dirty="0" smtClean="0">
                <a:latin typeface="+mj-lt"/>
              </a:rPr>
              <a:t>far:</a:t>
            </a:r>
            <a:r>
              <a:rPr lang="en-US" sz="2000" kern="0" dirty="0" smtClean="0">
                <a:solidFill>
                  <a:schemeClr val="accent2"/>
                </a:solidFill>
                <a:latin typeface="+mj-lt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-{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}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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  <a:sym typeface="Symbol"/>
              </a:rPr>
              <a:t>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forms a cycle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with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  <a:r>
              <a:rPr lang="en-US" sz="2000" kern="0" dirty="0" smtClean="0">
                <a:sym typeface="Symbol"/>
              </a:rPr>
              <a:t> </a:t>
            </a:r>
            <a:r>
              <a:rPr lang="en-US" sz="2000" kern="0" dirty="0" smtClean="0">
                <a:solidFill>
                  <a:srgbClr val="FF0000"/>
                </a:solidFill>
                <a:latin typeface="+mj-lt"/>
                <a:sym typeface="Symbol"/>
              </a:rPr>
              <a:t>T 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e2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on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is not in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F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7315200" y="1449387"/>
            <a:ext cx="1066800" cy="53181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96000" y="2209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86600" y="1828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a subset of </a:t>
            </a:r>
            <a:r>
              <a:rPr lang="en-US" b="1" dirty="0" smtClean="0"/>
              <a:t>some</a:t>
            </a:r>
            <a:r>
              <a:rPr lang="en-US" dirty="0" smtClean="0"/>
              <a:t> MST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2057400"/>
          </a:xfrm>
        </p:spPr>
        <p:txBody>
          <a:bodyPr/>
          <a:lstStyle/>
          <a:p>
            <a:r>
              <a:rPr lang="en-US" dirty="0" smtClean="0"/>
              <a:t>Claim: 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dirty="0" smtClean="0"/>
              <a:t>-{</a:t>
            </a:r>
            <a:r>
              <a:rPr lang="en-US" b="1" dirty="0" smtClean="0">
                <a:solidFill>
                  <a:srgbClr val="FF0000"/>
                </a:solidFill>
              </a:rPr>
              <a:t>e2</a:t>
            </a:r>
            <a:r>
              <a:rPr lang="en-US" b="1" dirty="0" smtClean="0"/>
              <a:t>}+{</a:t>
            </a:r>
            <a:r>
              <a:rPr lang="en-US" b="1" dirty="0" smtClean="0">
                <a:solidFill>
                  <a:srgbClr val="119F33"/>
                </a:solidFill>
              </a:rPr>
              <a:t>e</a:t>
            </a:r>
            <a:r>
              <a:rPr lang="en-US" b="1" dirty="0" smtClean="0"/>
              <a:t>}</a:t>
            </a:r>
            <a:r>
              <a:rPr lang="en-US" dirty="0" smtClean="0"/>
              <a:t> is an MST</a:t>
            </a:r>
          </a:p>
          <a:p>
            <a:pPr lvl="1"/>
            <a:r>
              <a:rPr lang="en-US" dirty="0" smtClean="0"/>
              <a:t>It is a spanning tree because </a:t>
            </a:r>
            <a:r>
              <a:rPr lang="en-US" b="1" dirty="0" smtClean="0"/>
              <a:t>p-{</a:t>
            </a:r>
            <a:r>
              <a:rPr lang="en-US" b="1" dirty="0" smtClean="0">
                <a:solidFill>
                  <a:srgbClr val="FF0000"/>
                </a:solidFill>
              </a:rPr>
              <a:t>e2</a:t>
            </a:r>
            <a:r>
              <a:rPr lang="en-US" b="1" dirty="0" smtClean="0"/>
              <a:t>}+{</a:t>
            </a:r>
            <a:r>
              <a:rPr lang="en-US" b="1" dirty="0" smtClean="0">
                <a:solidFill>
                  <a:srgbClr val="119F33"/>
                </a:solidFill>
              </a:rPr>
              <a:t>e</a:t>
            </a:r>
            <a:r>
              <a:rPr lang="en-US" b="1" dirty="0" smtClean="0"/>
              <a:t>} </a:t>
            </a:r>
            <a:r>
              <a:rPr lang="en-US" dirty="0" smtClean="0"/>
              <a:t>connects the same nodes as </a:t>
            </a:r>
            <a:r>
              <a:rPr lang="en-US" b="1" dirty="0" smtClean="0"/>
              <a:t>p</a:t>
            </a:r>
          </a:p>
          <a:p>
            <a:pPr lvl="1"/>
            <a:r>
              <a:rPr lang="en-US" dirty="0" smtClean="0"/>
              <a:t>It is minimal because its cost equals cost of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, an MST</a:t>
            </a:r>
          </a:p>
          <a:p>
            <a:r>
              <a:rPr lang="en-US" dirty="0" smtClean="0"/>
              <a:t>Since </a:t>
            </a:r>
            <a:r>
              <a:rPr lang="en-US" b="1" dirty="0" smtClean="0">
                <a:solidFill>
                  <a:schemeClr val="accent2"/>
                </a:solidFill>
              </a:rPr>
              <a:t>F</a:t>
            </a:r>
            <a:r>
              <a:rPr lang="en-US" b="1" dirty="0" smtClean="0">
                <a:sym typeface="Symbol"/>
              </a:rPr>
              <a:t> </a:t>
            </a:r>
            <a:r>
              <a:rPr lang="en-US" b="1" dirty="0" smtClean="0">
                <a:solidFill>
                  <a:srgbClr val="FF0000"/>
                </a:solidFill>
              </a:rPr>
              <a:t> T</a:t>
            </a:r>
            <a:r>
              <a:rPr lang="en-US" b="1" dirty="0" smtClean="0"/>
              <a:t>-{</a:t>
            </a:r>
            <a:r>
              <a:rPr lang="en-US" b="1" dirty="0" smtClean="0">
                <a:solidFill>
                  <a:srgbClr val="FF0000"/>
                </a:solidFill>
              </a:rPr>
              <a:t>e2</a:t>
            </a:r>
            <a:r>
              <a:rPr lang="en-US" b="1" dirty="0" smtClean="0"/>
              <a:t>}+{</a:t>
            </a:r>
            <a:r>
              <a:rPr lang="en-US" b="1" dirty="0" smtClean="0">
                <a:solidFill>
                  <a:srgbClr val="119F33"/>
                </a:solidFill>
              </a:rPr>
              <a:t>e</a:t>
            </a:r>
            <a:r>
              <a:rPr lang="en-US" b="1" dirty="0" smtClean="0"/>
              <a:t>}</a:t>
            </a:r>
            <a:r>
              <a:rPr lang="en-US" dirty="0" smtClean="0"/>
              <a:t>,   </a:t>
            </a:r>
            <a:r>
              <a:rPr lang="en-US" b="1" dirty="0" smtClean="0">
                <a:solidFill>
                  <a:schemeClr val="accent2"/>
                </a:solidFill>
              </a:rPr>
              <a:t>F </a:t>
            </a:r>
            <a:r>
              <a:rPr lang="en-US" dirty="0" smtClean="0"/>
              <a:t>is a subset of one or more MSTs </a:t>
            </a:r>
          </a:p>
          <a:p>
            <a:pPr>
              <a:buNone/>
            </a:pPr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486400" y="167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1816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781800" y="3505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81534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781800" y="2362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934200" y="1371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8382000" y="190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V="1">
            <a:off x="5791200" y="15224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6934200" y="16764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7239000" y="15240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7086600" y="2514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>
            <a:off x="8382000" y="22098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6934200" y="26670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V="1">
            <a:off x="7086600" y="32766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5486400" y="32004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H="1">
            <a:off x="5334000" y="19812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5791200" y="1981200"/>
            <a:ext cx="1066800" cy="1524000"/>
          </a:xfrm>
          <a:prstGeom prst="line">
            <a:avLst/>
          </a:prstGeom>
          <a:noFill/>
          <a:ln w="4445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V="1">
            <a:off x="5791200" y="1446213"/>
            <a:ext cx="1143000" cy="306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5486400" y="3124200"/>
            <a:ext cx="1295400" cy="457199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295400" y="1524000"/>
            <a:ext cx="3657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Claim: </a:t>
            </a:r>
            <a:r>
              <a:rPr lang="en-US" sz="2000" dirty="0" smtClean="0">
                <a:latin typeface="+mj-lt"/>
              </a:rPr>
              <a:t>F</a:t>
            </a:r>
            <a:r>
              <a:rPr lang="en-US" sz="2000" b="0" dirty="0" smtClean="0">
                <a:latin typeface="+mj-lt"/>
              </a:rPr>
              <a:t> is a subset of </a:t>
            </a:r>
            <a:r>
              <a:rPr lang="en-US" sz="2000" b="0" i="1" dirty="0" smtClean="0">
                <a:latin typeface="+mj-lt"/>
              </a:rPr>
              <a:t>one or more</a:t>
            </a:r>
            <a:r>
              <a:rPr lang="en-US" sz="2000" b="0" dirty="0" smtClean="0">
                <a:latin typeface="+mj-lt"/>
              </a:rPr>
              <a:t> MSTs for the graph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So </a:t>
            </a:r>
            <a:r>
              <a:rPr lang="en-US" sz="2000" b="0" kern="0" dirty="0" smtClean="0">
                <a:latin typeface="+mj-lt"/>
              </a:rPr>
              <a:t>far:</a:t>
            </a:r>
            <a:r>
              <a:rPr lang="en-US" sz="2000" kern="0" dirty="0" smtClean="0">
                <a:solidFill>
                  <a:schemeClr val="accent2"/>
                </a:solidFill>
                <a:latin typeface="+mj-lt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-{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}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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  <a:sym typeface="Symbol"/>
              </a:rPr>
              <a:t>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forms a cycle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with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  <a:r>
              <a:rPr lang="en-US" sz="2000" kern="0" dirty="0" smtClean="0">
                <a:sym typeface="Symbol"/>
              </a:rPr>
              <a:t> </a:t>
            </a:r>
            <a:r>
              <a:rPr lang="en-US" sz="2000" kern="0" dirty="0" smtClean="0">
                <a:solidFill>
                  <a:srgbClr val="FF0000"/>
                </a:solidFill>
                <a:latin typeface="+mj-lt"/>
                <a:sym typeface="Symbol"/>
              </a:rPr>
              <a:t>T 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e2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on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is not in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F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dirty="0" smtClean="0"/>
              <a:t>   </a:t>
            </a:r>
            <a:r>
              <a:rPr lang="en-US" sz="2000" dirty="0" smtClean="0">
                <a:latin typeface="+mj-lt"/>
              </a:rPr>
              <a:t>e2.weight == </a:t>
            </a:r>
            <a:r>
              <a:rPr lang="en-US" sz="2000" dirty="0" err="1" smtClean="0">
                <a:latin typeface="+mj-lt"/>
              </a:rPr>
              <a:t>e.weight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n-ea"/>
              <a:cs typeface="+mn-cs"/>
              <a:sym typeface="Symbol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7315200" y="1449387"/>
            <a:ext cx="1066800" cy="53181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96000" y="2209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86600" y="1828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Spanning tree via DFS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219200"/>
            <a:ext cx="5638800" cy="3886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spanning_tree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i.marked</a:t>
            </a:r>
            <a:r>
              <a:rPr lang="en-US" sz="2000" kern="0" dirty="0" smtClean="0">
                <a:latin typeface="Courier New" pitchFamily="49" charset="0"/>
              </a:rPr>
              <a:t> = 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some node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: f(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f(Node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i.marked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j adjacent to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	  if(!</a:t>
            </a:r>
            <a:r>
              <a:rPr lang="en-US" sz="2000" kern="0" dirty="0" err="1" smtClean="0">
                <a:latin typeface="Courier New" pitchFamily="49" charset="0"/>
              </a:rPr>
              <a:t>j.marked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add(</a:t>
            </a:r>
            <a:r>
              <a:rPr lang="en-US" sz="2000" kern="0" dirty="0" err="1" smtClean="0">
                <a:latin typeface="Courier New" pitchFamily="49" charset="0"/>
              </a:rPr>
              <a:t>i,j</a:t>
            </a:r>
            <a:r>
              <a:rPr lang="en-US" sz="2000" kern="0" dirty="0" smtClean="0">
                <a:latin typeface="Courier New" pitchFamily="49" charset="0"/>
              </a:rPr>
              <a:t>) to output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f(j)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DFS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5257800"/>
            <a:ext cx="815338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Correctness: DFS reaches each node.  We add one edge to connect it</a:t>
            </a:r>
          </a:p>
          <a:p>
            <a:r>
              <a:rPr lang="en-US" sz="2000" b="0" dirty="0" smtClean="0">
                <a:latin typeface="+mn-lt"/>
              </a:rPr>
              <a:t> to the already visited nodes.  Order affects result, not correctness.</a:t>
            </a:r>
          </a:p>
          <a:p>
            <a:endParaRPr lang="en-US" sz="1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Time: </a:t>
            </a:r>
            <a:r>
              <a:rPr lang="en-US" sz="2000" b="0" i="1" dirty="0" smtClean="0">
                <a:latin typeface="+mn-lt"/>
              </a:rPr>
              <a:t>O</a:t>
            </a:r>
            <a:r>
              <a:rPr lang="en-US" sz="2000" b="0" dirty="0" smtClean="0">
                <a:latin typeface="+mn-lt"/>
              </a:rPr>
              <a:t>(</a:t>
            </a:r>
            <a:r>
              <a:rPr lang="en-US" sz="2000" dirty="0" smtClean="0">
                <a:latin typeface="+mn-lt"/>
              </a:rPr>
              <a:t>|E|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4384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057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 (bottom)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981200" cy="4495800"/>
          </a:xfrm>
        </p:spPr>
        <p:txBody>
          <a:bodyPr/>
          <a:lstStyle/>
          <a:p>
            <a:pPr>
              <a:buNone/>
            </a:pPr>
            <a:r>
              <a:rPr lang="en-US" dirty="0"/>
              <a:t>Stack (bottom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</a:t>
            </a:r>
            <a:r>
              <a:rPr lang="en-US" dirty="0" smtClean="0"/>
              <a:t>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55774</TotalTime>
  <Words>4970</Words>
  <Application>Microsoft Macintosh PowerPoint</Application>
  <PresentationFormat>On-screen Show (4:3)</PresentationFormat>
  <Paragraphs>1354</Paragraphs>
  <Slides>56</Slides>
  <Notes>56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dan_design_template</vt:lpstr>
      <vt:lpstr>CSE373: Data Structures &amp; Algorithms Lecture 17: Minimum Spanning Trees</vt:lpstr>
      <vt:lpstr>Spanning Trees</vt:lpstr>
      <vt:lpstr>Observations</vt:lpstr>
      <vt:lpstr>Motivation</vt:lpstr>
      <vt:lpstr>Two Approaches</vt:lpstr>
      <vt:lpstr>Spanning tree via DFS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Second Approach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Cycle Detection</vt:lpstr>
      <vt:lpstr>Using Disjoint-Set</vt:lpstr>
      <vt:lpstr>Summary So Far</vt:lpstr>
      <vt:lpstr>Getting to the Point</vt:lpstr>
      <vt:lpstr>Prim’s Algorithm Idea</vt:lpstr>
      <vt:lpstr>The Algorithm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Analysis</vt:lpstr>
      <vt:lpstr>Kruskal’s Algorithm</vt:lpstr>
      <vt:lpstr>Pseudocode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Correctness</vt:lpstr>
      <vt:lpstr>The inductive proof set-up</vt:lpstr>
      <vt:lpstr>Staying a subset of some MST</vt:lpstr>
      <vt:lpstr>Staying a subset of some MST</vt:lpstr>
      <vt:lpstr>Staying a subset of some MST</vt:lpstr>
      <vt:lpstr>Staying a subset of some MST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Kevin Quinn</cp:lastModifiedBy>
  <cp:revision>2277</cp:revision>
  <dcterms:created xsi:type="dcterms:W3CDTF">2009-03-13T20:43:19Z</dcterms:created>
  <dcterms:modified xsi:type="dcterms:W3CDTF">2015-11-09T01:11:25Z</dcterms:modified>
</cp:coreProperties>
</file>