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6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8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0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1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13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16.xml" ContentType="application/vnd.openxmlformats-officedocument.presentationml.notesSlide+xml"/>
  <Override PartName="/ppt/tags/tag264.xml" ContentType="application/vnd.openxmlformats-officedocument.presentationml.tags+xml"/>
  <Override PartName="/ppt/notesSlides/notesSlide17.xml" ContentType="application/vnd.openxmlformats-officedocument.presentationml.notesSlide+xml"/>
  <Override PartName="/ppt/tags/tag26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66.xml" ContentType="application/vnd.openxmlformats-officedocument.presentationml.tags+xml"/>
  <Override PartName="/ppt/notesSlides/notesSlide20.xml" ContentType="application/vnd.openxmlformats-officedocument.presentationml.notesSlide+xml"/>
  <Override PartName="/ppt/tags/tag26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25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26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75" r:id="rId5"/>
    <p:sldId id="260" r:id="rId6"/>
    <p:sldId id="261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32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3" autoAdjust="0"/>
  </p:normalViewPr>
  <p:slideViewPr>
    <p:cSldViewPr>
      <p:cViewPr varScale="1">
        <p:scale>
          <a:sx n="70" d="100"/>
          <a:sy n="70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70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25.xml"/><Relationship Id="rId20" Type="http://schemas.openxmlformats.org/officeDocument/2006/relationships/tags" Target="../tags/tag136.xml"/><Relationship Id="rId21" Type="http://schemas.openxmlformats.org/officeDocument/2006/relationships/tags" Target="../tags/tag13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126.xml"/><Relationship Id="rId11" Type="http://schemas.openxmlformats.org/officeDocument/2006/relationships/tags" Target="../tags/tag127.xml"/><Relationship Id="rId12" Type="http://schemas.openxmlformats.org/officeDocument/2006/relationships/tags" Target="../tags/tag128.xml"/><Relationship Id="rId13" Type="http://schemas.openxmlformats.org/officeDocument/2006/relationships/tags" Target="../tags/tag129.xml"/><Relationship Id="rId14" Type="http://schemas.openxmlformats.org/officeDocument/2006/relationships/tags" Target="../tags/tag130.xml"/><Relationship Id="rId15" Type="http://schemas.openxmlformats.org/officeDocument/2006/relationships/tags" Target="../tags/tag131.xml"/><Relationship Id="rId16" Type="http://schemas.openxmlformats.org/officeDocument/2006/relationships/tags" Target="../tags/tag132.xml"/><Relationship Id="rId17" Type="http://schemas.openxmlformats.org/officeDocument/2006/relationships/tags" Target="../tags/tag133.xml"/><Relationship Id="rId18" Type="http://schemas.openxmlformats.org/officeDocument/2006/relationships/tags" Target="../tags/tag134.xml"/><Relationship Id="rId19" Type="http://schemas.openxmlformats.org/officeDocument/2006/relationships/tags" Target="../tags/tag135.xml"/><Relationship Id="rId1" Type="http://schemas.openxmlformats.org/officeDocument/2006/relationships/tags" Target="../tags/tag117.xml"/><Relationship Id="rId2" Type="http://schemas.openxmlformats.org/officeDocument/2006/relationships/tags" Target="../tags/tag118.xml"/><Relationship Id="rId3" Type="http://schemas.openxmlformats.org/officeDocument/2006/relationships/tags" Target="../tags/tag119.xml"/><Relationship Id="rId4" Type="http://schemas.openxmlformats.org/officeDocument/2006/relationships/tags" Target="../tags/tag120.xml"/><Relationship Id="rId5" Type="http://schemas.openxmlformats.org/officeDocument/2006/relationships/tags" Target="../tags/tag121.xml"/><Relationship Id="rId6" Type="http://schemas.openxmlformats.org/officeDocument/2006/relationships/tags" Target="../tags/tag122.xml"/><Relationship Id="rId7" Type="http://schemas.openxmlformats.org/officeDocument/2006/relationships/tags" Target="../tags/tag123.xml"/><Relationship Id="rId8" Type="http://schemas.openxmlformats.org/officeDocument/2006/relationships/tags" Target="../tags/tag124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46.xml"/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20" Type="http://schemas.openxmlformats.org/officeDocument/2006/relationships/tags" Target="../tags/tag178.xml"/><Relationship Id="rId21" Type="http://schemas.openxmlformats.org/officeDocument/2006/relationships/tags" Target="../tags/tag17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168.xml"/><Relationship Id="rId11" Type="http://schemas.openxmlformats.org/officeDocument/2006/relationships/tags" Target="../tags/tag169.xml"/><Relationship Id="rId12" Type="http://schemas.openxmlformats.org/officeDocument/2006/relationships/tags" Target="../tags/tag170.xml"/><Relationship Id="rId13" Type="http://schemas.openxmlformats.org/officeDocument/2006/relationships/tags" Target="../tags/tag171.xml"/><Relationship Id="rId14" Type="http://schemas.openxmlformats.org/officeDocument/2006/relationships/tags" Target="../tags/tag172.xml"/><Relationship Id="rId15" Type="http://schemas.openxmlformats.org/officeDocument/2006/relationships/tags" Target="../tags/tag173.xml"/><Relationship Id="rId16" Type="http://schemas.openxmlformats.org/officeDocument/2006/relationships/tags" Target="../tags/tag174.xml"/><Relationship Id="rId17" Type="http://schemas.openxmlformats.org/officeDocument/2006/relationships/tags" Target="../tags/tag175.xml"/><Relationship Id="rId18" Type="http://schemas.openxmlformats.org/officeDocument/2006/relationships/tags" Target="../tags/tag176.xml"/><Relationship Id="rId19" Type="http://schemas.openxmlformats.org/officeDocument/2006/relationships/tags" Target="../tags/tag177.xml"/><Relationship Id="rId1" Type="http://schemas.openxmlformats.org/officeDocument/2006/relationships/tags" Target="../tags/tag159.xml"/><Relationship Id="rId2" Type="http://schemas.openxmlformats.org/officeDocument/2006/relationships/tags" Target="../tags/tag160.xml"/><Relationship Id="rId3" Type="http://schemas.openxmlformats.org/officeDocument/2006/relationships/tags" Target="../tags/tag161.xml"/><Relationship Id="rId4" Type="http://schemas.openxmlformats.org/officeDocument/2006/relationships/tags" Target="../tags/tag162.xml"/><Relationship Id="rId5" Type="http://schemas.openxmlformats.org/officeDocument/2006/relationships/tags" Target="../tags/tag163.xml"/><Relationship Id="rId6" Type="http://schemas.openxmlformats.org/officeDocument/2006/relationships/tags" Target="../tags/tag164.xml"/><Relationship Id="rId7" Type="http://schemas.openxmlformats.org/officeDocument/2006/relationships/tags" Target="../tags/tag165.xml"/><Relationship Id="rId8" Type="http://schemas.openxmlformats.org/officeDocument/2006/relationships/tags" Target="../tags/tag16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88.xml"/><Relationship Id="rId20" Type="http://schemas.openxmlformats.org/officeDocument/2006/relationships/tags" Target="../tags/tag199.xml"/><Relationship Id="rId21" Type="http://schemas.openxmlformats.org/officeDocument/2006/relationships/tags" Target="../tags/tag20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3.xml"/><Relationship Id="rId10" Type="http://schemas.openxmlformats.org/officeDocument/2006/relationships/tags" Target="../tags/tag189.xml"/><Relationship Id="rId11" Type="http://schemas.openxmlformats.org/officeDocument/2006/relationships/tags" Target="../tags/tag190.xml"/><Relationship Id="rId12" Type="http://schemas.openxmlformats.org/officeDocument/2006/relationships/tags" Target="../tags/tag191.xml"/><Relationship Id="rId13" Type="http://schemas.openxmlformats.org/officeDocument/2006/relationships/tags" Target="../tags/tag192.xml"/><Relationship Id="rId14" Type="http://schemas.openxmlformats.org/officeDocument/2006/relationships/tags" Target="../tags/tag193.xml"/><Relationship Id="rId15" Type="http://schemas.openxmlformats.org/officeDocument/2006/relationships/tags" Target="../tags/tag194.xml"/><Relationship Id="rId16" Type="http://schemas.openxmlformats.org/officeDocument/2006/relationships/tags" Target="../tags/tag195.xml"/><Relationship Id="rId17" Type="http://schemas.openxmlformats.org/officeDocument/2006/relationships/tags" Target="../tags/tag196.xml"/><Relationship Id="rId18" Type="http://schemas.openxmlformats.org/officeDocument/2006/relationships/tags" Target="../tags/tag197.xml"/><Relationship Id="rId19" Type="http://schemas.openxmlformats.org/officeDocument/2006/relationships/tags" Target="../tags/tag198.xml"/><Relationship Id="rId1" Type="http://schemas.openxmlformats.org/officeDocument/2006/relationships/tags" Target="../tags/tag180.xml"/><Relationship Id="rId2" Type="http://schemas.openxmlformats.org/officeDocument/2006/relationships/tags" Target="../tags/tag181.xml"/><Relationship Id="rId3" Type="http://schemas.openxmlformats.org/officeDocument/2006/relationships/tags" Target="../tags/tag182.xml"/><Relationship Id="rId4" Type="http://schemas.openxmlformats.org/officeDocument/2006/relationships/tags" Target="../tags/tag183.xml"/><Relationship Id="rId5" Type="http://schemas.openxmlformats.org/officeDocument/2006/relationships/tags" Target="../tags/tag184.xml"/><Relationship Id="rId6" Type="http://schemas.openxmlformats.org/officeDocument/2006/relationships/tags" Target="../tags/tag185.xml"/><Relationship Id="rId7" Type="http://schemas.openxmlformats.org/officeDocument/2006/relationships/tags" Target="../tags/tag186.xml"/><Relationship Id="rId8" Type="http://schemas.openxmlformats.org/officeDocument/2006/relationships/tags" Target="../tags/tag187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20" Type="http://schemas.openxmlformats.org/officeDocument/2006/relationships/tags" Target="../tags/tag220.xml"/><Relationship Id="rId21" Type="http://schemas.openxmlformats.org/officeDocument/2006/relationships/tags" Target="../tags/tag22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210.xml"/><Relationship Id="rId11" Type="http://schemas.openxmlformats.org/officeDocument/2006/relationships/tags" Target="../tags/tag211.xml"/><Relationship Id="rId12" Type="http://schemas.openxmlformats.org/officeDocument/2006/relationships/tags" Target="../tags/tag212.xml"/><Relationship Id="rId13" Type="http://schemas.openxmlformats.org/officeDocument/2006/relationships/tags" Target="../tags/tag213.xml"/><Relationship Id="rId14" Type="http://schemas.openxmlformats.org/officeDocument/2006/relationships/tags" Target="../tags/tag214.xml"/><Relationship Id="rId15" Type="http://schemas.openxmlformats.org/officeDocument/2006/relationships/tags" Target="../tags/tag215.xml"/><Relationship Id="rId16" Type="http://schemas.openxmlformats.org/officeDocument/2006/relationships/tags" Target="../tags/tag216.xml"/><Relationship Id="rId17" Type="http://schemas.openxmlformats.org/officeDocument/2006/relationships/tags" Target="../tags/tag217.xml"/><Relationship Id="rId18" Type="http://schemas.openxmlformats.org/officeDocument/2006/relationships/tags" Target="../tags/tag218.xml"/><Relationship Id="rId19" Type="http://schemas.openxmlformats.org/officeDocument/2006/relationships/tags" Target="../tags/tag219.xml"/><Relationship Id="rId1" Type="http://schemas.openxmlformats.org/officeDocument/2006/relationships/tags" Target="../tags/tag201.xml"/><Relationship Id="rId2" Type="http://schemas.openxmlformats.org/officeDocument/2006/relationships/tags" Target="../tags/tag202.xml"/><Relationship Id="rId3" Type="http://schemas.openxmlformats.org/officeDocument/2006/relationships/tags" Target="../tags/tag203.xml"/><Relationship Id="rId4" Type="http://schemas.openxmlformats.org/officeDocument/2006/relationships/tags" Target="../tags/tag204.xml"/><Relationship Id="rId5" Type="http://schemas.openxmlformats.org/officeDocument/2006/relationships/tags" Target="../tags/tag205.xml"/><Relationship Id="rId6" Type="http://schemas.openxmlformats.org/officeDocument/2006/relationships/tags" Target="../tags/tag206.xml"/><Relationship Id="rId7" Type="http://schemas.openxmlformats.org/officeDocument/2006/relationships/tags" Target="../tags/tag207.xml"/><Relationship Id="rId8" Type="http://schemas.openxmlformats.org/officeDocument/2006/relationships/tags" Target="../tags/tag208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20" Type="http://schemas.openxmlformats.org/officeDocument/2006/relationships/tags" Target="../tags/tag241.xml"/><Relationship Id="rId21" Type="http://schemas.openxmlformats.org/officeDocument/2006/relationships/tags" Target="../tags/tag24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31.xml"/><Relationship Id="rId11" Type="http://schemas.openxmlformats.org/officeDocument/2006/relationships/tags" Target="../tags/tag232.xml"/><Relationship Id="rId12" Type="http://schemas.openxmlformats.org/officeDocument/2006/relationships/tags" Target="../tags/tag233.xml"/><Relationship Id="rId13" Type="http://schemas.openxmlformats.org/officeDocument/2006/relationships/tags" Target="../tags/tag234.xml"/><Relationship Id="rId14" Type="http://schemas.openxmlformats.org/officeDocument/2006/relationships/tags" Target="../tags/tag235.xml"/><Relationship Id="rId15" Type="http://schemas.openxmlformats.org/officeDocument/2006/relationships/tags" Target="../tags/tag236.xml"/><Relationship Id="rId16" Type="http://schemas.openxmlformats.org/officeDocument/2006/relationships/tags" Target="../tags/tag237.xml"/><Relationship Id="rId17" Type="http://schemas.openxmlformats.org/officeDocument/2006/relationships/tags" Target="../tags/tag238.xml"/><Relationship Id="rId18" Type="http://schemas.openxmlformats.org/officeDocument/2006/relationships/tags" Target="../tags/tag239.xml"/><Relationship Id="rId19" Type="http://schemas.openxmlformats.org/officeDocument/2006/relationships/tags" Target="../tags/tag240.xml"/><Relationship Id="rId1" Type="http://schemas.openxmlformats.org/officeDocument/2006/relationships/tags" Target="../tags/tag222.xml"/><Relationship Id="rId2" Type="http://schemas.openxmlformats.org/officeDocument/2006/relationships/tags" Target="../tags/tag223.xml"/><Relationship Id="rId3" Type="http://schemas.openxmlformats.org/officeDocument/2006/relationships/tags" Target="../tags/tag224.xml"/><Relationship Id="rId4" Type="http://schemas.openxmlformats.org/officeDocument/2006/relationships/tags" Target="../tags/tag225.xml"/><Relationship Id="rId5" Type="http://schemas.openxmlformats.org/officeDocument/2006/relationships/tags" Target="../tags/tag226.xml"/><Relationship Id="rId6" Type="http://schemas.openxmlformats.org/officeDocument/2006/relationships/tags" Target="../tags/tag227.xml"/><Relationship Id="rId7" Type="http://schemas.openxmlformats.org/officeDocument/2006/relationships/tags" Target="../tags/tag228.xml"/><Relationship Id="rId8" Type="http://schemas.openxmlformats.org/officeDocument/2006/relationships/tags" Target="../tags/tag229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51.xml"/><Relationship Id="rId20" Type="http://schemas.openxmlformats.org/officeDocument/2006/relationships/tags" Target="../tags/tag262.xml"/><Relationship Id="rId21" Type="http://schemas.openxmlformats.org/officeDocument/2006/relationships/tags" Target="../tags/tag26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16.xml"/><Relationship Id="rId10" Type="http://schemas.openxmlformats.org/officeDocument/2006/relationships/tags" Target="../tags/tag252.xml"/><Relationship Id="rId11" Type="http://schemas.openxmlformats.org/officeDocument/2006/relationships/tags" Target="../tags/tag253.xml"/><Relationship Id="rId12" Type="http://schemas.openxmlformats.org/officeDocument/2006/relationships/tags" Target="../tags/tag254.xml"/><Relationship Id="rId13" Type="http://schemas.openxmlformats.org/officeDocument/2006/relationships/tags" Target="../tags/tag255.xml"/><Relationship Id="rId14" Type="http://schemas.openxmlformats.org/officeDocument/2006/relationships/tags" Target="../tags/tag256.xml"/><Relationship Id="rId15" Type="http://schemas.openxmlformats.org/officeDocument/2006/relationships/tags" Target="../tags/tag257.xml"/><Relationship Id="rId16" Type="http://schemas.openxmlformats.org/officeDocument/2006/relationships/tags" Target="../tags/tag258.xml"/><Relationship Id="rId17" Type="http://schemas.openxmlformats.org/officeDocument/2006/relationships/tags" Target="../tags/tag259.xml"/><Relationship Id="rId18" Type="http://schemas.openxmlformats.org/officeDocument/2006/relationships/tags" Target="../tags/tag260.xml"/><Relationship Id="rId19" Type="http://schemas.openxmlformats.org/officeDocument/2006/relationships/tags" Target="../tags/tag261.xml"/><Relationship Id="rId1" Type="http://schemas.openxmlformats.org/officeDocument/2006/relationships/tags" Target="../tags/tag243.xml"/><Relationship Id="rId2" Type="http://schemas.openxmlformats.org/officeDocument/2006/relationships/tags" Target="../tags/tag244.xml"/><Relationship Id="rId3" Type="http://schemas.openxmlformats.org/officeDocument/2006/relationships/tags" Target="../tags/tag245.xml"/><Relationship Id="rId4" Type="http://schemas.openxmlformats.org/officeDocument/2006/relationships/tags" Target="../tags/tag246.xml"/><Relationship Id="rId5" Type="http://schemas.openxmlformats.org/officeDocument/2006/relationships/tags" Target="../tags/tag247.xml"/><Relationship Id="rId6" Type="http://schemas.openxmlformats.org/officeDocument/2006/relationships/tags" Target="../tags/tag248.xml"/><Relationship Id="rId7" Type="http://schemas.openxmlformats.org/officeDocument/2006/relationships/tags" Target="../tags/tag249.xml"/><Relationship Id="rId8" Type="http://schemas.openxmlformats.org/officeDocument/2006/relationships/tags" Target="../tags/tag25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6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6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6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visualgo.net/dfsbfs.html" TargetMode="Externa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279.xml"/><Relationship Id="rId12" Type="http://schemas.openxmlformats.org/officeDocument/2006/relationships/tags" Target="../tags/tag280.xml"/><Relationship Id="rId13" Type="http://schemas.openxmlformats.org/officeDocument/2006/relationships/tags" Target="../tags/tag281.xml"/><Relationship Id="rId14" Type="http://schemas.openxmlformats.org/officeDocument/2006/relationships/tags" Target="../tags/tag282.xml"/><Relationship Id="rId15" Type="http://schemas.openxmlformats.org/officeDocument/2006/relationships/tags" Target="../tags/tag283.xml"/><Relationship Id="rId16" Type="http://schemas.openxmlformats.org/officeDocument/2006/relationships/tags" Target="../tags/tag284.xml"/><Relationship Id="rId17" Type="http://schemas.openxmlformats.org/officeDocument/2006/relationships/tags" Target="../tags/tag285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5.xml"/><Relationship Id="rId1" Type="http://schemas.openxmlformats.org/officeDocument/2006/relationships/tags" Target="../tags/tag269.xml"/><Relationship Id="rId2" Type="http://schemas.openxmlformats.org/officeDocument/2006/relationships/tags" Target="../tags/tag270.xml"/><Relationship Id="rId3" Type="http://schemas.openxmlformats.org/officeDocument/2006/relationships/tags" Target="../tags/tag271.xml"/><Relationship Id="rId4" Type="http://schemas.openxmlformats.org/officeDocument/2006/relationships/tags" Target="../tags/tag272.xml"/><Relationship Id="rId5" Type="http://schemas.openxmlformats.org/officeDocument/2006/relationships/tags" Target="../tags/tag273.xml"/><Relationship Id="rId6" Type="http://schemas.openxmlformats.org/officeDocument/2006/relationships/tags" Target="../tags/tag274.xml"/><Relationship Id="rId7" Type="http://schemas.openxmlformats.org/officeDocument/2006/relationships/tags" Target="../tags/tag275.xml"/><Relationship Id="rId8" Type="http://schemas.openxmlformats.org/officeDocument/2006/relationships/tags" Target="../tags/tag276.xml"/><Relationship Id="rId9" Type="http://schemas.openxmlformats.org/officeDocument/2006/relationships/tags" Target="../tags/tag277.xml"/><Relationship Id="rId10" Type="http://schemas.openxmlformats.org/officeDocument/2006/relationships/tags" Target="../tags/tag278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296.xml"/><Relationship Id="rId12" Type="http://schemas.openxmlformats.org/officeDocument/2006/relationships/tags" Target="../tags/tag297.xml"/><Relationship Id="rId13" Type="http://schemas.openxmlformats.org/officeDocument/2006/relationships/tags" Target="../tags/tag298.xml"/><Relationship Id="rId14" Type="http://schemas.openxmlformats.org/officeDocument/2006/relationships/tags" Target="../tags/tag299.xml"/><Relationship Id="rId15" Type="http://schemas.openxmlformats.org/officeDocument/2006/relationships/tags" Target="../tags/tag300.xml"/><Relationship Id="rId16" Type="http://schemas.openxmlformats.org/officeDocument/2006/relationships/tags" Target="../tags/tag301.xml"/><Relationship Id="rId17" Type="http://schemas.openxmlformats.org/officeDocument/2006/relationships/tags" Target="../tags/tag30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6.xml"/><Relationship Id="rId1" Type="http://schemas.openxmlformats.org/officeDocument/2006/relationships/tags" Target="../tags/tag286.xml"/><Relationship Id="rId2" Type="http://schemas.openxmlformats.org/officeDocument/2006/relationships/tags" Target="../tags/tag287.xml"/><Relationship Id="rId3" Type="http://schemas.openxmlformats.org/officeDocument/2006/relationships/tags" Target="../tags/tag288.xml"/><Relationship Id="rId4" Type="http://schemas.openxmlformats.org/officeDocument/2006/relationships/tags" Target="../tags/tag289.xml"/><Relationship Id="rId5" Type="http://schemas.openxmlformats.org/officeDocument/2006/relationships/tags" Target="../tags/tag290.xml"/><Relationship Id="rId6" Type="http://schemas.openxmlformats.org/officeDocument/2006/relationships/tags" Target="../tags/tag291.xml"/><Relationship Id="rId7" Type="http://schemas.openxmlformats.org/officeDocument/2006/relationships/tags" Target="../tags/tag292.xml"/><Relationship Id="rId8" Type="http://schemas.openxmlformats.org/officeDocument/2006/relationships/tags" Target="../tags/tag293.xml"/><Relationship Id="rId9" Type="http://schemas.openxmlformats.org/officeDocument/2006/relationships/tags" Target="../tags/tag294.xml"/><Relationship Id="rId10" Type="http://schemas.openxmlformats.org/officeDocument/2006/relationships/tags" Target="../tags/tag295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313.xml"/><Relationship Id="rId12" Type="http://schemas.openxmlformats.org/officeDocument/2006/relationships/tags" Target="../tags/tag314.xml"/><Relationship Id="rId13" Type="http://schemas.openxmlformats.org/officeDocument/2006/relationships/tags" Target="../tags/tag315.xml"/><Relationship Id="rId14" Type="http://schemas.openxmlformats.org/officeDocument/2006/relationships/tags" Target="../tags/tag316.xml"/><Relationship Id="rId15" Type="http://schemas.openxmlformats.org/officeDocument/2006/relationships/tags" Target="../tags/tag317.xml"/><Relationship Id="rId16" Type="http://schemas.openxmlformats.org/officeDocument/2006/relationships/tags" Target="../tags/tag318.xml"/><Relationship Id="rId17" Type="http://schemas.openxmlformats.org/officeDocument/2006/relationships/tags" Target="../tags/tag319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7.xml"/><Relationship Id="rId1" Type="http://schemas.openxmlformats.org/officeDocument/2006/relationships/tags" Target="../tags/tag303.xml"/><Relationship Id="rId2" Type="http://schemas.openxmlformats.org/officeDocument/2006/relationships/tags" Target="../tags/tag304.xml"/><Relationship Id="rId3" Type="http://schemas.openxmlformats.org/officeDocument/2006/relationships/tags" Target="../tags/tag305.xml"/><Relationship Id="rId4" Type="http://schemas.openxmlformats.org/officeDocument/2006/relationships/tags" Target="../tags/tag306.xml"/><Relationship Id="rId5" Type="http://schemas.openxmlformats.org/officeDocument/2006/relationships/tags" Target="../tags/tag307.xml"/><Relationship Id="rId6" Type="http://schemas.openxmlformats.org/officeDocument/2006/relationships/tags" Target="../tags/tag308.xml"/><Relationship Id="rId7" Type="http://schemas.openxmlformats.org/officeDocument/2006/relationships/tags" Target="../tags/tag309.xml"/><Relationship Id="rId8" Type="http://schemas.openxmlformats.org/officeDocument/2006/relationships/tags" Target="../tags/tag310.xml"/><Relationship Id="rId9" Type="http://schemas.openxmlformats.org/officeDocument/2006/relationships/tags" Target="../tags/tag311.xml"/><Relationship Id="rId10" Type="http://schemas.openxmlformats.org/officeDocument/2006/relationships/tags" Target="../tags/tag3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3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Relationship Id="rId9" Type="http://schemas.openxmlformats.org/officeDocument/2006/relationships/tags" Target="../tags/tag31.xml"/><Relationship Id="rId10" Type="http://schemas.openxmlformats.org/officeDocument/2006/relationships/tags" Target="../tags/tag3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20" Type="http://schemas.openxmlformats.org/officeDocument/2006/relationships/tags" Target="../tags/tag52.xml"/><Relationship Id="rId21" Type="http://schemas.openxmlformats.org/officeDocument/2006/relationships/tags" Target="../tags/tag5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6.xml"/><Relationship Id="rId10" Type="http://schemas.openxmlformats.org/officeDocument/2006/relationships/tags" Target="../tags/tag42.xml"/><Relationship Id="rId11" Type="http://schemas.openxmlformats.org/officeDocument/2006/relationships/tags" Target="../tags/tag43.xml"/><Relationship Id="rId12" Type="http://schemas.openxmlformats.org/officeDocument/2006/relationships/tags" Target="../tags/tag44.xml"/><Relationship Id="rId13" Type="http://schemas.openxmlformats.org/officeDocument/2006/relationships/tags" Target="../tags/tag45.xml"/><Relationship Id="rId14" Type="http://schemas.openxmlformats.org/officeDocument/2006/relationships/tags" Target="../tags/tag46.xml"/><Relationship Id="rId15" Type="http://schemas.openxmlformats.org/officeDocument/2006/relationships/tags" Target="../tags/tag47.xml"/><Relationship Id="rId16" Type="http://schemas.openxmlformats.org/officeDocument/2006/relationships/tags" Target="../tags/tag48.xml"/><Relationship Id="rId17" Type="http://schemas.openxmlformats.org/officeDocument/2006/relationships/tags" Target="../tags/tag49.xml"/><Relationship Id="rId18" Type="http://schemas.openxmlformats.org/officeDocument/2006/relationships/tags" Target="../tags/tag50.xml"/><Relationship Id="rId19" Type="http://schemas.openxmlformats.org/officeDocument/2006/relationships/tags" Target="../tags/tag51.xml"/><Relationship Id="rId1" Type="http://schemas.openxmlformats.org/officeDocument/2006/relationships/tags" Target="../tags/tag33.xml"/><Relationship Id="rId2" Type="http://schemas.openxmlformats.org/officeDocument/2006/relationships/tags" Target="../tags/tag34.xml"/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tags" Target="../tags/tag38.xml"/><Relationship Id="rId7" Type="http://schemas.openxmlformats.org/officeDocument/2006/relationships/tags" Target="../tags/tag39.xml"/><Relationship Id="rId8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20" Type="http://schemas.openxmlformats.org/officeDocument/2006/relationships/tags" Target="../tags/tag73.xml"/><Relationship Id="rId21" Type="http://schemas.openxmlformats.org/officeDocument/2006/relationships/tags" Target="../tags/tag7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7.xml"/><Relationship Id="rId10" Type="http://schemas.openxmlformats.org/officeDocument/2006/relationships/tags" Target="../tags/tag63.xml"/><Relationship Id="rId11" Type="http://schemas.openxmlformats.org/officeDocument/2006/relationships/tags" Target="../tags/tag64.xml"/><Relationship Id="rId12" Type="http://schemas.openxmlformats.org/officeDocument/2006/relationships/tags" Target="../tags/tag65.xml"/><Relationship Id="rId13" Type="http://schemas.openxmlformats.org/officeDocument/2006/relationships/tags" Target="../tags/tag66.xml"/><Relationship Id="rId14" Type="http://schemas.openxmlformats.org/officeDocument/2006/relationships/tags" Target="../tags/tag67.xml"/><Relationship Id="rId15" Type="http://schemas.openxmlformats.org/officeDocument/2006/relationships/tags" Target="../tags/tag68.xml"/><Relationship Id="rId16" Type="http://schemas.openxmlformats.org/officeDocument/2006/relationships/tags" Target="../tags/tag69.xml"/><Relationship Id="rId17" Type="http://schemas.openxmlformats.org/officeDocument/2006/relationships/tags" Target="../tags/tag70.xml"/><Relationship Id="rId18" Type="http://schemas.openxmlformats.org/officeDocument/2006/relationships/tags" Target="../tags/tag71.xml"/><Relationship Id="rId19" Type="http://schemas.openxmlformats.org/officeDocument/2006/relationships/tags" Target="../tags/tag72.xml"/><Relationship Id="rId1" Type="http://schemas.openxmlformats.org/officeDocument/2006/relationships/tags" Target="../tags/tag54.xml"/><Relationship Id="rId2" Type="http://schemas.openxmlformats.org/officeDocument/2006/relationships/tags" Target="../tags/tag55.xml"/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tags" Target="../tags/tag59.xml"/><Relationship Id="rId7" Type="http://schemas.openxmlformats.org/officeDocument/2006/relationships/tags" Target="../tags/tag60.xml"/><Relationship Id="rId8" Type="http://schemas.openxmlformats.org/officeDocument/2006/relationships/tags" Target="../tags/tag6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20" Type="http://schemas.openxmlformats.org/officeDocument/2006/relationships/tags" Target="../tags/tag94.xml"/><Relationship Id="rId21" Type="http://schemas.openxmlformats.org/officeDocument/2006/relationships/tags" Target="../tags/tag9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84.xml"/><Relationship Id="rId11" Type="http://schemas.openxmlformats.org/officeDocument/2006/relationships/tags" Target="../tags/tag85.xml"/><Relationship Id="rId12" Type="http://schemas.openxmlformats.org/officeDocument/2006/relationships/tags" Target="../tags/tag86.xml"/><Relationship Id="rId13" Type="http://schemas.openxmlformats.org/officeDocument/2006/relationships/tags" Target="../tags/tag87.xml"/><Relationship Id="rId14" Type="http://schemas.openxmlformats.org/officeDocument/2006/relationships/tags" Target="../tags/tag88.xml"/><Relationship Id="rId15" Type="http://schemas.openxmlformats.org/officeDocument/2006/relationships/tags" Target="../tags/tag89.xml"/><Relationship Id="rId16" Type="http://schemas.openxmlformats.org/officeDocument/2006/relationships/tags" Target="../tags/tag90.xml"/><Relationship Id="rId17" Type="http://schemas.openxmlformats.org/officeDocument/2006/relationships/tags" Target="../tags/tag91.xml"/><Relationship Id="rId18" Type="http://schemas.openxmlformats.org/officeDocument/2006/relationships/tags" Target="../tags/tag92.xml"/><Relationship Id="rId19" Type="http://schemas.openxmlformats.org/officeDocument/2006/relationships/tags" Target="../tags/tag93.xml"/><Relationship Id="rId1" Type="http://schemas.openxmlformats.org/officeDocument/2006/relationships/tags" Target="../tags/tag75.xml"/><Relationship Id="rId2" Type="http://schemas.openxmlformats.org/officeDocument/2006/relationships/tags" Target="../tags/tag76.xml"/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tags" Target="../tags/tag79.xml"/><Relationship Id="rId6" Type="http://schemas.openxmlformats.org/officeDocument/2006/relationships/tags" Target="../tags/tag80.xml"/><Relationship Id="rId7" Type="http://schemas.openxmlformats.org/officeDocument/2006/relationships/tags" Target="../tags/tag81.xml"/><Relationship Id="rId8" Type="http://schemas.openxmlformats.org/officeDocument/2006/relationships/tags" Target="../tags/tag8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</a:t>
            </a:r>
            <a:r>
              <a:rPr lang="en-US" sz="3000" i="0" dirty="0" smtClean="0"/>
              <a:t>13: </a:t>
            </a:r>
            <a:r>
              <a:rPr lang="en-US" sz="3000" i="0" dirty="0" smtClean="0"/>
              <a:t>Topological Sort / Graph Traversals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/>
          </a:p>
          <a:p>
            <a:r>
              <a:rPr lang="en-US" sz="2400" dirty="0" smtClean="0"/>
              <a:t>Fall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374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1      0       0                                      2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30480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7010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21048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373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971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8006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5257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8674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400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6934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26627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 417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  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971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8006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5257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867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400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7010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0280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 410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9" name="Straight Connector 38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971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8006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5257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867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6400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7010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70866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75784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413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971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8006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5257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867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400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7010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70866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7010400" y="6096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619486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XYZ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971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8006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5257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867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400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7010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70866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010400" y="6096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1990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373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417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413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XYZ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415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latin typeface="+mj-lt"/>
              </a:rPr>
              <a:t>x</a:t>
            </a:r>
            <a:endParaRPr lang="en-US" sz="2000" b="0" kern="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1      0       0       0     0      0      0      2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0                                                       1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9718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48006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5257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5867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6400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70104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7086600" y="5715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7010400" y="6096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576527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Notice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Needed a vertex with in-degree 0 to start</a:t>
            </a:r>
          </a:p>
          <a:p>
            <a:pPr lvl="1"/>
            <a:r>
              <a:rPr lang="en-US" sz="2400" dirty="0" smtClean="0"/>
              <a:t>Will always have at least 1 because no cycles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Ties among vertices with in-degrees of 0 can be broken arbitrarily</a:t>
            </a:r>
          </a:p>
          <a:p>
            <a:pPr lvl="1"/>
            <a:r>
              <a:rPr lang="en-US" sz="2400" dirty="0" smtClean="0"/>
              <a:t>Can be more than one correct answer, by definition, depending on the graph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8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Running time?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Running time?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 </a:t>
            </a:r>
            <a:r>
              <a:rPr lang="en-US" i="1" dirty="0" smtClean="0"/>
              <a:t>O</a:t>
            </a:r>
            <a:r>
              <a:rPr lang="en-US" dirty="0" smtClean="0"/>
              <a:t>(|V|+|E|) (assuming adjacency list)</a:t>
            </a:r>
          </a:p>
          <a:p>
            <a:pPr lvl="1"/>
            <a:r>
              <a:rPr lang="en-US" dirty="0" smtClean="0"/>
              <a:t>Sum of all find-new-vertex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(because each </a:t>
            </a:r>
            <a:r>
              <a:rPr lang="en-US" i="1" dirty="0" smtClean="0"/>
              <a:t>O</a:t>
            </a:r>
            <a:r>
              <a:rPr lang="en-US" dirty="0" smtClean="0"/>
              <a:t>(|V|))</a:t>
            </a:r>
          </a:p>
          <a:p>
            <a:pPr lvl="1"/>
            <a:r>
              <a:rPr lang="en-US" dirty="0" smtClean="0"/>
              <a:t>Sum of all decrements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sz="2400" baseline="30000" dirty="0" smtClean="0"/>
              <a:t>2</a:t>
            </a:r>
            <a:r>
              <a:rPr lang="en-US" dirty="0" smtClean="0"/>
              <a:t>) – not good for a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3716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labelEachVertexWithItsInDegree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=0;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numVertices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ctr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findNewVertexOfDegreeZero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Topological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Problem</a:t>
            </a:r>
            <a:r>
              <a:rPr lang="en-US" dirty="0" smtClean="0"/>
              <a:t>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4724400" y="228600"/>
            <a:ext cx="4302004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</a:t>
            </a:r>
            <a:r>
              <a:rPr lang="en-US" sz="1800" dirty="0">
                <a:solidFill>
                  <a:srgbClr val="00B050"/>
                </a:solidFill>
              </a:rPr>
              <a:t>T</a:t>
            </a:r>
            <a:r>
              <a:rPr lang="en-US" sz="1800" dirty="0" smtClean="0">
                <a:solidFill>
                  <a:srgbClr val="00B050"/>
                </a:solidFill>
              </a:rPr>
              <a:t>his may be wrong. Don</a:t>
            </a:r>
            <a:r>
              <a:rPr lang="fr-FR" sz="1800" dirty="0" smtClean="0">
                <a:solidFill>
                  <a:srgbClr val="00B050"/>
                </a:solidFill>
              </a:rPr>
              <a:t>’</a:t>
            </a:r>
            <a:r>
              <a:rPr lang="en-US" sz="1800" dirty="0" smtClean="0">
                <a:solidFill>
                  <a:srgbClr val="00B050"/>
                </a:solidFill>
              </a:rPr>
              <a:t>t  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 smtClean="0">
                <a:solidFill>
                  <a:srgbClr val="00B050"/>
                </a:solidFill>
              </a:rPr>
              <a:t>base your course schedules on this </a:t>
            </a: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Material</a:t>
            </a:r>
            <a:r>
              <a:rPr lang="en-US" sz="1400" dirty="0" smtClean="0">
                <a:solidFill>
                  <a:srgbClr val="00B050"/>
                </a:solidFill>
              </a:rPr>
              <a:t>. Please…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Doing better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trick is to avoid searching for a zero-degree node every time!</a:t>
            </a:r>
          </a:p>
          <a:p>
            <a:pPr lvl="1"/>
            <a:r>
              <a:rPr lang="en-US" dirty="0" smtClean="0"/>
              <a:t>Keep the “pending” zero-degree nodes in a list, stack, queue, bag, table, or something</a:t>
            </a:r>
          </a:p>
          <a:p>
            <a:pPr lvl="1"/>
            <a:r>
              <a:rPr lang="en-US" dirty="0" smtClean="0"/>
              <a:t>Order we process them affects output but not correctness or efficiency provided add/remove are both </a:t>
            </a:r>
            <a:r>
              <a:rPr lang="en-US" i="1" dirty="0" smtClean="0"/>
              <a:t>O</a:t>
            </a:r>
            <a:r>
              <a:rPr lang="en-US" dirty="0" smtClean="0"/>
              <a:t>(1)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Using a queue: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each vertex with its in-degree, </a:t>
            </a:r>
            <a:r>
              <a:rPr lang="en-US" dirty="0" err="1" smtClean="0">
                <a:solidFill>
                  <a:schemeClr val="accent1"/>
                </a:solidFill>
              </a:rPr>
              <a:t>enqueue</a:t>
            </a:r>
            <a:r>
              <a:rPr lang="en-US" dirty="0" smtClean="0">
                <a:solidFill>
                  <a:schemeClr val="accent1"/>
                </a:solidFill>
              </a:rPr>
              <a:t> 0-degree nodes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queue is not empty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= </a:t>
            </a:r>
            <a:r>
              <a:rPr lang="en-US" dirty="0" err="1" smtClean="0">
                <a:solidFill>
                  <a:srgbClr val="4F81BD"/>
                </a:solidFill>
              </a:rPr>
              <a:t>dequeue</a:t>
            </a:r>
            <a:r>
              <a:rPr lang="en-US" dirty="0" smtClean="0">
                <a:solidFill>
                  <a:srgbClr val="4F81BD"/>
                </a:solidFill>
              </a:rPr>
              <a:t>()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decrement the in-degree of </a:t>
            </a:r>
            <a:r>
              <a:rPr lang="en-US" b="1" dirty="0" smtClean="0"/>
              <a:t>u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if new degree is 0, </a:t>
            </a:r>
            <a:r>
              <a:rPr lang="en-US" dirty="0" err="1" smtClean="0">
                <a:solidFill>
                  <a:schemeClr val="accent1"/>
                </a:solidFill>
              </a:rPr>
              <a:t>enqueue</a:t>
            </a:r>
            <a:r>
              <a:rPr lang="en-US" dirty="0" smtClean="0">
                <a:solidFill>
                  <a:schemeClr val="accent1"/>
                </a:solidFill>
              </a:rPr>
              <a:t> 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Running time?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queue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not empty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Running time?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7772400" cy="1828800"/>
          </a:xfrm>
        </p:spPr>
        <p:txBody>
          <a:bodyPr/>
          <a:lstStyle/>
          <a:p>
            <a:r>
              <a:rPr lang="en-US" dirty="0" smtClean="0"/>
              <a:t>What is the worst-case running time?</a:t>
            </a:r>
          </a:p>
          <a:p>
            <a:pPr lvl="1"/>
            <a:r>
              <a:rPr lang="en-US" dirty="0" smtClean="0"/>
              <a:t>Initialization: </a:t>
            </a:r>
            <a:r>
              <a:rPr lang="en-US" i="1" dirty="0" smtClean="0"/>
              <a:t>O</a:t>
            </a:r>
            <a:r>
              <a:rPr lang="en-US" dirty="0" smtClean="0"/>
              <a:t>(|V|+|E|) (assuming </a:t>
            </a:r>
            <a:r>
              <a:rPr lang="en-US" dirty="0" err="1" smtClean="0"/>
              <a:t>adjacenty</a:t>
            </a:r>
            <a:r>
              <a:rPr lang="en-US" dirty="0" smtClean="0"/>
              <a:t> list)</a:t>
            </a:r>
          </a:p>
          <a:p>
            <a:pPr lvl="1"/>
            <a:r>
              <a:rPr lang="en-US" dirty="0" smtClean="0"/>
              <a:t>Sum of all </a:t>
            </a:r>
            <a:r>
              <a:rPr lang="en-US" dirty="0" err="1" smtClean="0"/>
              <a:t>enqueues</a:t>
            </a:r>
            <a:r>
              <a:rPr lang="en-US" dirty="0" smtClean="0"/>
              <a:t> and </a:t>
            </a:r>
            <a:r>
              <a:rPr lang="en-US" dirty="0" err="1" smtClean="0"/>
              <a:t>dequeues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(|V|)</a:t>
            </a:r>
          </a:p>
          <a:p>
            <a:pPr lvl="1"/>
            <a:r>
              <a:rPr lang="en-US" dirty="0" smtClean="0"/>
              <a:t>Sum of all decrements: </a:t>
            </a:r>
            <a:r>
              <a:rPr lang="en-US" i="1" dirty="0" smtClean="0"/>
              <a:t>O</a:t>
            </a:r>
            <a:r>
              <a:rPr lang="en-US" dirty="0" smtClean="0"/>
              <a:t>(|E|) (assuming adjacency list)</a:t>
            </a:r>
          </a:p>
          <a:p>
            <a:pPr lvl="1"/>
            <a:r>
              <a:rPr lang="en-US" dirty="0" smtClean="0"/>
              <a:t>So total is </a:t>
            </a:r>
            <a:r>
              <a:rPr lang="en-US" i="1" dirty="0" smtClean="0"/>
              <a:t>O</a:t>
            </a:r>
            <a:r>
              <a:rPr lang="en-US" dirty="0" smtClean="0"/>
              <a:t>(|E| + |V|) – much better for sparse graph!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13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6400800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queue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not empty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Graph Traversals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Next problem</a:t>
            </a:r>
            <a:r>
              <a:rPr lang="en-US" dirty="0" smtClean="0"/>
              <a:t>: 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“do something” for each node </a:t>
            </a:r>
          </a:p>
          <a:p>
            <a:pPr lvl="1"/>
            <a:r>
              <a:rPr lang="en-US" dirty="0" smtClean="0"/>
              <a:t>Examples: print to output, set a field, etc.</a:t>
            </a:r>
            <a:endParaRPr lang="en-US" dirty="0"/>
          </a:p>
          <a:p>
            <a:pPr lvl="1"/>
            <a:endParaRPr lang="en-US" sz="1000" dirty="0" smtClean="0"/>
          </a:p>
          <a:p>
            <a:r>
              <a:rPr lang="en-US" b="1" dirty="0" smtClean="0"/>
              <a:t>Subsumed problem</a:t>
            </a:r>
            <a:r>
              <a:rPr lang="en-US" dirty="0" smtClean="0"/>
              <a:t>: Is an undirected graph connected?</a:t>
            </a:r>
          </a:p>
          <a:p>
            <a:r>
              <a:rPr lang="en-US" b="1" dirty="0" smtClean="0"/>
              <a:t>Related but different problem</a:t>
            </a:r>
            <a:r>
              <a:rPr lang="en-US" dirty="0" smtClean="0"/>
              <a:t>: Is a directed graph strongly connected?</a:t>
            </a:r>
          </a:p>
          <a:p>
            <a:pPr lvl="1"/>
            <a:r>
              <a:rPr lang="en-US" dirty="0" smtClean="0"/>
              <a:t>Need cycles back to starting node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b="1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Abstract Idea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553200" cy="434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traverseGraph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pending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emptySet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solidFill>
                  <a:srgbClr val="8064A2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8064A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rgbClr val="8064A2"/>
                </a:solidFill>
                <a:latin typeface="Courier New" pitchFamily="49" charset="0"/>
              </a:rPr>
              <a:t>pending.add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6"/>
                </a:solidFill>
                <a:latin typeface="Courier New" pitchFamily="49" charset="0"/>
              </a:rPr>
              <a:t>start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as visited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119F33"/>
                </a:solidFill>
                <a:latin typeface="Courier New" pitchFamily="49" charset="0"/>
              </a:rPr>
              <a:t>while</a:t>
            </a:r>
            <a:r>
              <a:rPr lang="en-US" sz="2000" kern="0" baseline="0" dirty="0" smtClean="0">
                <a:latin typeface="Courier New" pitchFamily="49" charset="0"/>
              </a:rPr>
              <a:t>(</a:t>
            </a:r>
            <a:r>
              <a:rPr lang="en-US" sz="2000" kern="0" baseline="0" dirty="0" smtClean="0">
                <a:solidFill>
                  <a:srgbClr val="8064A2"/>
                </a:solidFill>
                <a:latin typeface="Courier New" pitchFamily="49" charset="0"/>
              </a:rPr>
              <a:t>pending</a:t>
            </a:r>
            <a:r>
              <a:rPr lang="en-US" sz="2000" kern="0" dirty="0" smtClean="0">
                <a:latin typeface="Courier New" pitchFamily="49" charset="0"/>
              </a:rPr>
              <a:t>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next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pending.remove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node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u</a:t>
            </a:r>
            <a:r>
              <a:rPr lang="en-US" sz="2000" kern="0" dirty="0" smtClean="0">
                <a:latin typeface="Courier New" pitchFamily="49" charset="0"/>
              </a:rPr>
              <a:t> adjacent to next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is not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marked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mark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u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pending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.add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Running Time and Options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Assuming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 smtClean="0"/>
              <a:t> are </a:t>
            </a:r>
            <a:r>
              <a:rPr lang="en-US" i="1" dirty="0" smtClean="0"/>
              <a:t>O</a:t>
            </a:r>
            <a:r>
              <a:rPr lang="en-US" dirty="0" smtClean="0"/>
              <a:t>(1), entire traversal is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Use an adjacency list representation</a:t>
            </a:r>
          </a:p>
          <a:p>
            <a:endParaRPr lang="en-US" dirty="0" smtClean="0"/>
          </a:p>
          <a:p>
            <a:r>
              <a:rPr lang="en-US" dirty="0" smtClean="0"/>
              <a:t>The order we traverse depends entirely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</a:p>
          <a:p>
            <a:pPr lvl="1"/>
            <a:r>
              <a:rPr lang="en-US" dirty="0" smtClean="0"/>
              <a:t>Popular choice: a stack  </a:t>
            </a:r>
            <a:r>
              <a:rPr lang="en-US" dirty="0" smtClean="0">
                <a:solidFill>
                  <a:schemeClr val="accent2"/>
                </a:solidFill>
              </a:rPr>
              <a:t>“depth-first graph search”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4BACC6"/>
                </a:solidFill>
              </a:rPr>
              <a:t>DFS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Popular choice: a queue </a:t>
            </a:r>
            <a:r>
              <a:rPr lang="en-US" dirty="0" smtClean="0">
                <a:solidFill>
                  <a:schemeClr val="accent2"/>
                </a:solidFill>
              </a:rPr>
              <a:t>“breadth-first graph search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accent5"/>
                </a:solidFill>
              </a:rPr>
              <a:t>BFS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4BACC6"/>
                </a:solidFill>
              </a:rPr>
              <a:t>DFS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4BACC6"/>
                </a:solidFill>
              </a:rPr>
              <a:t>BFS</a:t>
            </a:r>
            <a:r>
              <a:rPr lang="en-US" dirty="0" smtClean="0"/>
              <a:t> are “big ideas” in computer science</a:t>
            </a:r>
          </a:p>
          <a:p>
            <a:pPr lvl="1"/>
            <a:r>
              <a:rPr lang="en-US" dirty="0" smtClean="0"/>
              <a:t>Depth: recursively explore one part before going back to the other parts not yet explored</a:t>
            </a:r>
          </a:p>
          <a:p>
            <a:pPr lvl="1"/>
            <a:r>
              <a:rPr lang="en-US" dirty="0" smtClean="0"/>
              <a:t>Breadth: explore areas closer to the start node </a:t>
            </a:r>
            <a:r>
              <a:rPr lang="en-US" dirty="0" smtClean="0"/>
              <a:t>first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Cool </a:t>
            </a:r>
            <a:r>
              <a:rPr lang="en-US" dirty="0"/>
              <a:t>visualization: </a:t>
            </a:r>
            <a:r>
              <a:rPr lang="en-US" dirty="0">
                <a:hlinkClick r:id="rId3"/>
              </a:rPr>
              <a:t>http://visualgo.net/dfsbfs.html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Example: trees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133600"/>
            <a:ext cx="5638800" cy="228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mark and </a:t>
            </a:r>
            <a:r>
              <a:rPr lang="en-US" sz="2000" kern="0" dirty="0" smtClean="0">
                <a:latin typeface="Courier New" pitchFamily="49" charset="0"/>
              </a:rPr>
              <a:t>process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each node u adjacent to start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if u is not marked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DFS(u)</a:t>
            </a:r>
          </a:p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4953000"/>
            <a:ext cx="807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D, E, C,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Exactly what we called a “pre-order traversal” for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marking is because we support arbitrary graphs and we want to process each node exactly once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Example: trees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8288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DFS2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 if</a:t>
            </a:r>
            <a:r>
              <a:rPr lang="en-US" sz="2000" kern="0" dirty="0" smtClean="0">
                <a:latin typeface="Courier New" pitchFamily="49" charset="0"/>
              </a:rPr>
              <a:t>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 mark </a:t>
            </a:r>
            <a:r>
              <a:rPr lang="en-US" sz="2000" kern="0" dirty="0" smtClean="0">
                <a:latin typeface="Courier New" pitchFamily="49" charset="0"/>
              </a:rPr>
              <a:t>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Example: trees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33400"/>
          </a:xfrm>
        </p:spPr>
        <p:txBody>
          <a:bodyPr/>
          <a:lstStyle/>
          <a:p>
            <a:r>
              <a:rPr lang="en-US" dirty="0" smtClean="0"/>
              <a:t>A tree is a graph and DFS and BFS are particularly easy to “see”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19050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Comparison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Breadth-first always finds shortest paths, i.e., “optimal solutions”</a:t>
            </a:r>
          </a:p>
          <a:p>
            <a:pPr lvl="1"/>
            <a:r>
              <a:rPr lang="en-US" dirty="0" smtClean="0"/>
              <a:t>Better for “what is the shortest path from </a:t>
            </a:r>
            <a:r>
              <a:rPr lang="en-US" b="1" dirty="0" smtClean="0"/>
              <a:t>x</a:t>
            </a:r>
            <a:r>
              <a:rPr lang="en-US" dirty="0" smtClean="0"/>
              <a:t> to </a:t>
            </a:r>
            <a:r>
              <a:rPr lang="en-US" b="1" dirty="0" smtClean="0"/>
              <a:t>y</a:t>
            </a:r>
            <a:r>
              <a:rPr lang="en-US" dirty="0" smtClean="0"/>
              <a:t>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depth-first can use less space in finding a path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longest path</a:t>
            </a:r>
            <a:r>
              <a:rPr lang="en-US" dirty="0" smtClean="0"/>
              <a:t> in the graph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highest out-degree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then DFS stack never has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d*p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But a queue for BFS may hold </a:t>
            </a:r>
            <a:r>
              <a:rPr lang="en-US" i="1" dirty="0" smtClean="0"/>
              <a:t>O</a:t>
            </a:r>
            <a:r>
              <a:rPr lang="en-US" dirty="0" smtClean="0"/>
              <a:t>(|V|) nodes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third approach:</a:t>
            </a:r>
          </a:p>
          <a:p>
            <a:pPr lvl="1"/>
            <a:r>
              <a:rPr lang="en-US" i="1" dirty="0" smtClean="0"/>
              <a:t>Iterative deepening (IDFS)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Try DFS but disallow recursion more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levels deep</a:t>
            </a:r>
          </a:p>
          <a:p>
            <a:pPr lvl="2"/>
            <a:r>
              <a:rPr lang="en-US" dirty="0" smtClean="0"/>
              <a:t>If that fails, increment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and start the entire search over</a:t>
            </a:r>
          </a:p>
          <a:p>
            <a:pPr lvl="1"/>
            <a:r>
              <a:rPr lang="en-US" dirty="0" smtClean="0"/>
              <a:t>Like BFS, finds shortest paths.  Like DFS, less space.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Questions and comments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b="1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r>
              <a:rPr lang="en-US" dirty="0" smtClean="0"/>
              <a:t>Graph with 5 topological orders: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rgbClr val="4F81BD"/>
                </a:solidFill>
              </a:rPr>
              <a:t>partial order </a:t>
            </a:r>
            <a:r>
              <a:rPr lang="en-US" dirty="0" smtClean="0"/>
              <a:t>and a topological sort produces a </a:t>
            </a:r>
            <a:r>
              <a:rPr lang="en-US" dirty="0" smtClean="0">
                <a:solidFill>
                  <a:schemeClr val="accent1"/>
                </a:solidFill>
              </a:rPr>
              <a:t>total order </a:t>
            </a:r>
            <a:r>
              <a:rPr lang="en-US" dirty="0" smtClean="0"/>
              <a:t>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Saving the Path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Our graph traversals can answer the </a:t>
            </a:r>
            <a:r>
              <a:rPr lang="en-US" dirty="0" err="1" smtClean="0"/>
              <a:t>reachability</a:t>
            </a:r>
            <a:r>
              <a:rPr lang="en-US" dirty="0" smtClean="0"/>
              <a:t> question:</a:t>
            </a:r>
          </a:p>
          <a:p>
            <a:pPr lvl="1"/>
            <a:r>
              <a:rPr lang="en-US" dirty="0" smtClean="0"/>
              <a:t>“Is there a path from node x to node y?”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what if we want to actually output the path?</a:t>
            </a:r>
          </a:p>
          <a:p>
            <a:pPr lvl="1"/>
            <a:r>
              <a:rPr lang="en-US" dirty="0" smtClean="0"/>
              <a:t>Like getting driving directions rather than just knowing it’s possible to get there!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to do it: </a:t>
            </a:r>
          </a:p>
          <a:p>
            <a:pPr lvl="1"/>
            <a:r>
              <a:rPr lang="en-US" dirty="0" smtClean="0"/>
              <a:t>Instead of just “marking” a node, store the previous node along the path (when processing </a:t>
            </a:r>
            <a:r>
              <a:rPr lang="en-US" b="1" dirty="0" smtClean="0"/>
              <a:t>u</a:t>
            </a:r>
            <a:r>
              <a:rPr lang="en-US" dirty="0" smtClean="0"/>
              <a:t> causes us to add </a:t>
            </a:r>
            <a:r>
              <a:rPr lang="en-US" b="1" dirty="0" smtClean="0"/>
              <a:t>v</a:t>
            </a:r>
            <a:r>
              <a:rPr lang="en-US" dirty="0" smtClean="0"/>
              <a:t> to the search, set </a:t>
            </a:r>
            <a:r>
              <a:rPr lang="en-US" b="1" dirty="0" err="1" smtClean="0"/>
              <a:t>v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.path</a:t>
            </a:r>
            <a:r>
              <a:rPr lang="en-US" dirty="0" smtClean="0"/>
              <a:t> field to be 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reach the goal, follow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dirty="0" smtClean="0"/>
              <a:t> fields back to where you started (and then reverse the answer)</a:t>
            </a:r>
          </a:p>
          <a:p>
            <a:pPr lvl="1"/>
            <a:r>
              <a:rPr lang="en-US" dirty="0" smtClean="0"/>
              <a:t>If just wanted path </a:t>
            </a:r>
            <a:r>
              <a:rPr lang="en-US" i="1" dirty="0" smtClean="0"/>
              <a:t>length</a:t>
            </a:r>
            <a:r>
              <a:rPr lang="en-US" dirty="0" smtClean="0"/>
              <a:t>, could put the integer distance at each node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 using BFS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/>
        </p:nvSpPr>
        <p:spPr bwMode="auto">
          <a:xfrm>
            <a:off x="2347912" y="55450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4"/>
          <p:cNvSpPr>
            <a:spLocks noChangeAspect="1" noChangeArrowheads="1"/>
          </p:cNvSpPr>
          <p:nvPr/>
        </p:nvSpPr>
        <p:spPr bwMode="auto">
          <a:xfrm>
            <a:off x="2119312" y="3106677"/>
            <a:ext cx="381000" cy="3810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5"/>
          <p:cNvCxnSpPr>
            <a:cxnSpLocks noChangeShapeType="1"/>
            <a:stCxn id="7" idx="0"/>
            <a:endCxn id="8" idx="4"/>
          </p:cNvCxnSpPr>
          <p:nvPr/>
        </p:nvCxnSpPr>
        <p:spPr bwMode="auto">
          <a:xfrm flipH="1" flipV="1">
            <a:off x="2309812" y="3501965"/>
            <a:ext cx="228600" cy="202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" name="Oval 6"/>
          <p:cNvSpPr>
            <a:spLocks noChangeAspect="1" noChangeArrowheads="1"/>
          </p:cNvSpPr>
          <p:nvPr/>
        </p:nvSpPr>
        <p:spPr bwMode="auto">
          <a:xfrm>
            <a:off x="3795712" y="42496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8"/>
          <p:cNvSpPr>
            <a:spLocks noChangeAspect="1" noChangeArrowheads="1"/>
          </p:cNvSpPr>
          <p:nvPr/>
        </p:nvSpPr>
        <p:spPr bwMode="auto">
          <a:xfrm>
            <a:off x="6691312" y="34114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9"/>
          <p:cNvCxnSpPr>
            <a:cxnSpLocks noChangeShapeType="1"/>
            <a:stCxn id="12" idx="4"/>
          </p:cNvCxnSpPr>
          <p:nvPr/>
        </p:nvCxnSpPr>
        <p:spPr bwMode="auto">
          <a:xfrm flipH="1">
            <a:off x="5949950" y="3806765"/>
            <a:ext cx="931862" cy="208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4" name="AutoShape 10"/>
          <p:cNvCxnSpPr>
            <a:cxnSpLocks noChangeShapeType="1"/>
            <a:stCxn id="12" idx="2"/>
            <a:endCxn id="8" idx="6"/>
          </p:cNvCxnSpPr>
          <p:nvPr/>
        </p:nvCxnSpPr>
        <p:spPr bwMode="auto">
          <a:xfrm flipH="1" flipV="1">
            <a:off x="2514600" y="3297177"/>
            <a:ext cx="41624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2444750" y="3446402"/>
            <a:ext cx="1406525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7"/>
            <a:endCxn id="10" idx="3"/>
          </p:cNvCxnSpPr>
          <p:nvPr/>
        </p:nvCxnSpPr>
        <p:spPr bwMode="auto">
          <a:xfrm flipV="1">
            <a:off x="2673350" y="4589402"/>
            <a:ext cx="1177925" cy="996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10" idx="5"/>
          </p:cNvCxnSpPr>
          <p:nvPr/>
        </p:nvCxnSpPr>
        <p:spPr bwMode="auto">
          <a:xfrm>
            <a:off x="4121150" y="4589402"/>
            <a:ext cx="1558925" cy="1301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4"/>
          <p:cNvCxnSpPr>
            <a:cxnSpLocks noChangeShapeType="1"/>
            <a:stCxn id="10" idx="7"/>
            <a:endCxn id="12" idx="3"/>
          </p:cNvCxnSpPr>
          <p:nvPr/>
        </p:nvCxnSpPr>
        <p:spPr bwMode="auto">
          <a:xfrm flipV="1">
            <a:off x="4121150" y="3751202"/>
            <a:ext cx="2625725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5"/>
          <p:cNvCxnSpPr>
            <a:cxnSpLocks noChangeShapeType="1"/>
            <a:endCxn id="7" idx="6"/>
          </p:cNvCxnSpPr>
          <p:nvPr/>
        </p:nvCxnSpPr>
        <p:spPr bwMode="auto">
          <a:xfrm flipH="1" flipV="1">
            <a:off x="2743200" y="5735577"/>
            <a:ext cx="28670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81112" y="333369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509712" y="584829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95912" y="622929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140200" y="424809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1447800"/>
            <a:ext cx="6354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What is a path from Seattle to Tyler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Remember marked nodes are not re-</a:t>
            </a:r>
            <a:r>
              <a:rPr lang="en-US" sz="2000" b="0" dirty="0" err="1" smtClean="0">
                <a:latin typeface="+mn-lt"/>
              </a:rPr>
              <a:t>enqueued</a:t>
            </a:r>
            <a:endParaRPr lang="en-US" sz="2000" b="0" dirty="0" smtClean="0">
              <a:latin typeface="+mn-lt"/>
            </a:endParaRP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Note shortest paths may not be unique</a:t>
            </a: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7696200" y="5334000"/>
            <a:ext cx="381000" cy="3810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5638800" y="581177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28655" y="2992377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Chicago</a:t>
            </a:r>
            <a:endParaRPr lang="en-US" sz="20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7239000" y="4800600"/>
            <a:ext cx="763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Tyler</a:t>
            </a:r>
            <a:endParaRPr lang="en-US" sz="2000" dirty="0"/>
          </a:p>
        </p:txBody>
      </p:sp>
      <p:cxnSp>
        <p:nvCxnSpPr>
          <p:cNvPr id="29" name="AutoShape 13"/>
          <p:cNvCxnSpPr>
            <a:cxnSpLocks noChangeShapeType="1"/>
            <a:stCxn id="26" idx="6"/>
            <a:endCxn id="25" idx="2"/>
          </p:cNvCxnSpPr>
          <p:nvPr/>
        </p:nvCxnSpPr>
        <p:spPr bwMode="auto">
          <a:xfrm flipV="1">
            <a:off x="6019800" y="5524500"/>
            <a:ext cx="1676400" cy="4777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" name="Freeform 20"/>
          <p:cNvSpPr>
            <a:spLocks/>
          </p:cNvSpPr>
          <p:nvPr/>
        </p:nvSpPr>
        <p:spPr bwMode="auto">
          <a:xfrm>
            <a:off x="1854200" y="3678177"/>
            <a:ext cx="508000" cy="1981200"/>
          </a:xfrm>
          <a:custGeom>
            <a:avLst/>
            <a:gdLst/>
            <a:ahLst/>
            <a:cxnLst>
              <a:cxn ang="0">
                <a:pos x="320" y="1248"/>
              </a:cxn>
              <a:cxn ang="0">
                <a:pos x="32" y="720"/>
              </a:cxn>
              <a:cxn ang="0">
                <a:pos x="128" y="0"/>
              </a:cxn>
            </a:cxnLst>
            <a:rect l="0" t="0" r="r" b="b"/>
            <a:pathLst>
              <a:path w="320" h="1248">
                <a:moveTo>
                  <a:pt x="320" y="1248"/>
                </a:moveTo>
                <a:cubicBezTo>
                  <a:pt x="192" y="1088"/>
                  <a:pt x="64" y="928"/>
                  <a:pt x="32" y="720"/>
                </a:cubicBezTo>
                <a:cubicBezTo>
                  <a:pt x="0" y="512"/>
                  <a:pt x="112" y="120"/>
                  <a:pt x="128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21"/>
          <p:cNvSpPr>
            <a:spLocks/>
          </p:cNvSpPr>
          <p:nvPr/>
        </p:nvSpPr>
        <p:spPr bwMode="auto">
          <a:xfrm>
            <a:off x="2667000" y="3373377"/>
            <a:ext cx="1295400" cy="762000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22"/>
          <p:cNvSpPr>
            <a:spLocks/>
          </p:cNvSpPr>
          <p:nvPr/>
        </p:nvSpPr>
        <p:spPr bwMode="auto">
          <a:xfrm>
            <a:off x="2514600" y="2941577"/>
            <a:ext cx="4114800" cy="431800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Freeform 22"/>
          <p:cNvSpPr>
            <a:spLocks/>
          </p:cNvSpPr>
          <p:nvPr/>
        </p:nvSpPr>
        <p:spPr bwMode="auto">
          <a:xfrm rot="170956">
            <a:off x="2756195" y="5502694"/>
            <a:ext cx="2793410" cy="461665"/>
          </a:xfrm>
          <a:custGeom>
            <a:avLst/>
            <a:gdLst/>
            <a:ahLst/>
            <a:cxnLst>
              <a:cxn ang="0">
                <a:pos x="2592" y="272"/>
              </a:cxn>
              <a:cxn ang="0">
                <a:pos x="1344" y="32"/>
              </a:cxn>
              <a:cxn ang="0">
                <a:pos x="0" y="80"/>
              </a:cxn>
            </a:cxnLst>
            <a:rect l="0" t="0" r="r" b="b"/>
            <a:pathLst>
              <a:path w="2592" h="272">
                <a:moveTo>
                  <a:pt x="2592" y="272"/>
                </a:moveTo>
                <a:cubicBezTo>
                  <a:pt x="2184" y="168"/>
                  <a:pt x="1776" y="64"/>
                  <a:pt x="1344" y="32"/>
                </a:cubicBezTo>
                <a:cubicBezTo>
                  <a:pt x="912" y="0"/>
                  <a:pt x="456" y="40"/>
                  <a:pt x="0" y="8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" name="Freeform 21"/>
          <p:cNvSpPr>
            <a:spLocks/>
          </p:cNvSpPr>
          <p:nvPr/>
        </p:nvSpPr>
        <p:spPr bwMode="auto">
          <a:xfrm flipV="1">
            <a:off x="5943600" y="5638801"/>
            <a:ext cx="1752600" cy="461665"/>
          </a:xfrm>
          <a:custGeom>
            <a:avLst/>
            <a:gdLst/>
            <a:ahLst/>
            <a:cxnLst>
              <a:cxn ang="0">
                <a:pos x="816" y="480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816" h="480">
                <a:moveTo>
                  <a:pt x="816" y="480"/>
                </a:moveTo>
                <a:cubicBezTo>
                  <a:pt x="668" y="328"/>
                  <a:pt x="520" y="176"/>
                  <a:pt x="384" y="96"/>
                </a:cubicBezTo>
                <a:cubicBezTo>
                  <a:pt x="248" y="16"/>
                  <a:pt x="64" y="16"/>
                  <a:pt x="0" y="0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05000" y="5486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6466" y="4267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0666" y="28764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6000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78466" y="563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828800" y="2819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Uses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A First Algorithm for Topological Sort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1"/>
                </a:solidFill>
              </a:rPr>
              <a:t>decrement the in-degree </a:t>
            </a:r>
            <a:r>
              <a:rPr lang="en-US" dirty="0" smtClean="0"/>
              <a:t>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126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</a:t>
            </a:r>
            <a:r>
              <a:rPr lang="en-US" sz="2000" b="0" kern="0" dirty="0" smtClean="0">
                <a:solidFill>
                  <a:srgbClr val="F79646"/>
                </a:solidFill>
                <a:latin typeface="+mj-lt"/>
              </a:rPr>
              <a:t>x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8" name="Straight Connector 7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6881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142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971800" y="5791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9428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0" y="838200"/>
            <a:ext cx="1447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Output: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126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142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79646"/>
                </a:solidFill>
              </a:rPr>
              <a:t>143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81000" y="46482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Node:          126 142  143  374  373  410  413  415  417  XYZ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Removed?   x       </a:t>
            </a:r>
            <a:r>
              <a:rPr lang="en-US" sz="2000" b="0" kern="0" dirty="0" err="1" smtClean="0">
                <a:latin typeface="+mj-lt"/>
              </a:rPr>
              <a:t>x</a:t>
            </a:r>
            <a:r>
              <a:rPr lang="en-US" sz="2000" b="0" kern="0" dirty="0" smtClean="0">
                <a:latin typeface="+mj-lt"/>
              </a:rPr>
              <a:t>      </a:t>
            </a:r>
            <a:r>
              <a:rPr lang="en-US" sz="2000" b="0" kern="0" dirty="0" err="1" smtClean="0">
                <a:solidFill>
                  <a:srgbClr val="F79646"/>
                </a:solidFill>
                <a:latin typeface="+mj-lt"/>
              </a:rPr>
              <a:t>x</a:t>
            </a:r>
            <a:endParaRPr lang="en-US" sz="2000" b="0" kern="0" dirty="0" smtClean="0">
              <a:solidFill>
                <a:srgbClr val="F79646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In-degree:    0       0     2      1       1       1     1      1      1      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1      0       0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                                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295400"/>
            <a:ext cx="6858000" cy="2895600"/>
            <a:chOff x="1143000" y="2590800"/>
            <a:chExt cx="6858000" cy="2895600"/>
          </a:xfrm>
        </p:grpSpPr>
        <p:sp>
          <p:nvSpPr>
            <p:cNvPr id="51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56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57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8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1" idx="6"/>
              <a:endCxn id="56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17"/>
            <p:cNvCxnSpPr>
              <a:cxnSpLocks noChangeShapeType="1"/>
              <a:stCxn id="56" idx="6"/>
              <a:endCxn id="5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1" name="AutoShape 18"/>
            <p:cNvCxnSpPr>
              <a:cxnSpLocks noChangeShapeType="1"/>
              <a:stCxn id="56" idx="6"/>
              <a:endCxn id="57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2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3" name="AutoShape 26"/>
            <p:cNvCxnSpPr>
              <a:cxnSpLocks noChangeShapeType="1"/>
              <a:stCxn id="58" idx="6"/>
              <a:endCxn id="62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5" name="AutoShape 16"/>
            <p:cNvCxnSpPr>
              <a:cxnSpLocks noChangeShapeType="1"/>
              <a:stCxn id="64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6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7" name="AutoShape 26"/>
            <p:cNvCxnSpPr>
              <a:cxnSpLocks noChangeShapeType="1"/>
              <a:stCxn id="58" idx="6"/>
              <a:endCxn id="66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69" name="AutoShape 26"/>
            <p:cNvCxnSpPr>
              <a:cxnSpLocks noChangeShapeType="1"/>
              <a:stCxn id="58" idx="6"/>
              <a:endCxn id="68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1" name="AutoShape 26"/>
            <p:cNvCxnSpPr>
              <a:cxnSpLocks noChangeShapeType="1"/>
              <a:stCxn id="58" idx="6"/>
              <a:endCxn id="70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2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73" name="AutoShape 18"/>
            <p:cNvCxnSpPr>
              <a:cxnSpLocks noChangeShapeType="1"/>
              <a:endCxn id="72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18"/>
            <p:cNvCxnSpPr>
              <a:cxnSpLocks noChangeShapeType="1"/>
              <a:stCxn id="70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 flipV="1">
            <a:off x="2971800" y="53340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2971800" y="5791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35052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114800" y="5410200"/>
            <a:ext cx="3048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7657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25277</TotalTime>
  <Words>2717</Words>
  <Application>Microsoft Macintosh PowerPoint</Application>
  <PresentationFormat>On-screen Show (4:3)</PresentationFormat>
  <Paragraphs>632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dan_design_template</vt:lpstr>
      <vt:lpstr>CSE373: Data Structures &amp; Algorithms Lecture 13: Topological Sort / Graph Traversals</vt:lpstr>
      <vt:lpstr>Topological Sort</vt:lpstr>
      <vt:lpstr>Questions and comments</vt:lpstr>
      <vt:lpstr>Uses</vt:lpstr>
      <vt:lpstr>A First Algorithm for Topological Sort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Notice</vt:lpstr>
      <vt:lpstr>Running time?</vt:lpstr>
      <vt:lpstr>Running time?</vt:lpstr>
      <vt:lpstr>Doing better</vt:lpstr>
      <vt:lpstr>Running time?</vt:lpstr>
      <vt:lpstr>Running time?</vt:lpstr>
      <vt:lpstr>Graph Traversals</vt:lpstr>
      <vt:lpstr>Abstract Idea</vt:lpstr>
      <vt:lpstr>Running Time and Options</vt:lpstr>
      <vt:lpstr>Example: trees</vt:lpstr>
      <vt:lpstr>Example: trees</vt:lpstr>
      <vt:lpstr>Example: trees</vt:lpstr>
      <vt:lpstr>Comparison</vt:lpstr>
      <vt:lpstr>Saving the Path</vt:lpstr>
      <vt:lpstr>Example using BFS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1179</cp:revision>
  <dcterms:created xsi:type="dcterms:W3CDTF">2009-03-13T20:43:19Z</dcterms:created>
  <dcterms:modified xsi:type="dcterms:W3CDTF">2015-10-28T20:48:24Z</dcterms:modified>
</cp:coreProperties>
</file>