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2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3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4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notesSlides/notesSlide5.xml" ContentType="application/vnd.openxmlformats-officedocument.presentationml.notesSlide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notesSlides/notesSlide6.xml" ContentType="application/vnd.openxmlformats-officedocument.presentationml.notesSlide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notesSlides/notesSlide9.xml" ContentType="application/vnd.openxmlformats-officedocument.presentationml.notesSlide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notesSlides/notesSlide10.xml" ContentType="application/vnd.openxmlformats-officedocument.presentationml.notesSlide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notesSlides/notesSlide11.xml" ContentType="application/vnd.openxmlformats-officedocument.presentationml.notesSlide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notesSlides/notesSlide14.xml" ContentType="application/vnd.openxmlformats-officedocument.presentationml.notesSlide+xml"/>
  <Override PartName="/ppt/embeddings/oleObject1.bin" ContentType="application/vnd.openxmlformats-officedocument.oleObject"/>
  <Override PartName="/ppt/notesSlides/notesSlide15.xml" ContentType="application/vnd.openxmlformats-officedocument.presentationml.notesSlide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notesSlides/notesSlide16.xml" ContentType="application/vnd.openxmlformats-officedocument.presentationml.notesSlide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notesSlides/notesSlide17.xml" ContentType="application/vnd.openxmlformats-officedocument.presentationml.notesSlide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notesSlides/notesSlide20.xml" ContentType="application/vnd.openxmlformats-officedocument.presentationml.notesSlide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notesSlides/notesSlide21.xml" ContentType="application/vnd.openxmlformats-officedocument.presentationml.notesSlide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notesSlides/notesSlide22.xml" ContentType="application/vnd.openxmlformats-officedocument.presentationml.notesSlide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notesSlides/notesSlide23.xml" ContentType="application/vnd.openxmlformats-officedocument.presentationml.notesSlide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notesSlides/notesSlide24.xml" ContentType="application/vnd.openxmlformats-officedocument.presentationml.notesSlide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notesSlides/notesSlide25.xml" ContentType="application/vnd.openxmlformats-officedocument.presentationml.notesSlide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notesSlides/notesSlide26.xml" ContentType="application/vnd.openxmlformats-officedocument.presentationml.notesSlide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notesSlides/notesSlide27.xml" ContentType="application/vnd.openxmlformats-officedocument.presentationml.notesSlide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notesSlides/notesSlide28.xml" ContentType="application/vnd.openxmlformats-officedocument.presentationml.notesSlide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notesSlides/notesSlide29.xml" ContentType="application/vnd.openxmlformats-officedocument.presentationml.notesSlide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notesSlides/notesSlide30.xml" ContentType="application/vnd.openxmlformats-officedocument.presentationml.notesSlide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notesSlides/notesSlide31.xml" ContentType="application/vnd.openxmlformats-officedocument.presentationml.notesSlide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345" r:id="rId2"/>
    <p:sldId id="346" r:id="rId3"/>
    <p:sldId id="347" r:id="rId4"/>
    <p:sldId id="348" r:id="rId5"/>
    <p:sldId id="349" r:id="rId6"/>
    <p:sldId id="350" r:id="rId7"/>
    <p:sldId id="351" r:id="rId8"/>
    <p:sldId id="256" r:id="rId9"/>
    <p:sldId id="317" r:id="rId10"/>
    <p:sldId id="320" r:id="rId11"/>
    <p:sldId id="321" r:id="rId12"/>
    <p:sldId id="322" r:id="rId13"/>
    <p:sldId id="319" r:id="rId14"/>
    <p:sldId id="324" r:id="rId15"/>
    <p:sldId id="325" r:id="rId16"/>
    <p:sldId id="326" r:id="rId17"/>
    <p:sldId id="327" r:id="rId18"/>
    <p:sldId id="328" r:id="rId19"/>
    <p:sldId id="323" r:id="rId20"/>
    <p:sldId id="329" r:id="rId21"/>
    <p:sldId id="330" r:id="rId22"/>
    <p:sldId id="331" r:id="rId23"/>
    <p:sldId id="332" r:id="rId24"/>
    <p:sldId id="333" r:id="rId25"/>
    <p:sldId id="334" r:id="rId26"/>
    <p:sldId id="335" r:id="rId27"/>
    <p:sldId id="336" r:id="rId28"/>
    <p:sldId id="337" r:id="rId29"/>
    <p:sldId id="338" r:id="rId30"/>
    <p:sldId id="339" r:id="rId31"/>
    <p:sldId id="340" r:id="rId32"/>
    <p:sldId id="341" r:id="rId33"/>
    <p:sldId id="342" r:id="rId34"/>
    <p:sldId id="343" r:id="rId35"/>
    <p:sldId id="344" r:id="rId3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C246"/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636" autoAdjust="0"/>
    <p:restoredTop sz="99416" autoAdjust="0"/>
  </p:normalViewPr>
  <p:slideViewPr>
    <p:cSldViewPr>
      <p:cViewPr varScale="1">
        <p:scale>
          <a:sx n="110" d="100"/>
          <a:sy n="110" d="100"/>
        </p:scale>
        <p:origin x="-20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10/8/15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151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463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6E5B0C1-A895-4D0A-ADFA-E9B3D7F451B5}" type="datetime1">
              <a:rPr lang="en-US" smtClean="0"/>
              <a:pPr/>
              <a:t>10/9/15</a:t>
            </a:fld>
            <a:endParaRPr lang="en-US" smtClean="0"/>
          </a:p>
        </p:txBody>
      </p:sp>
      <p:sp>
        <p:nvSpPr>
          <p:cNvPr id="624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6D9C4D-84C9-48CD-9ED7-5BC7FDC85F2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246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OK, we had a buildHeap, let’s buildTree. How long does this take?</a:t>
            </a:r>
          </a:p>
          <a:p>
            <a:r>
              <a:rPr lang="en-US" smtClean="0"/>
              <a:t>Well, </a:t>
            </a:r>
            <a:r>
              <a:rPr lang="en-US" b="1" smtClean="0"/>
              <a:t>IT DEPENDS!</a:t>
            </a:r>
          </a:p>
          <a:p>
            <a:r>
              <a:rPr lang="en-US" smtClean="0"/>
              <a:t>Let’s say we want to build a tree from 123456789</a:t>
            </a:r>
          </a:p>
          <a:p>
            <a:r>
              <a:rPr lang="en-US" smtClean="0"/>
              <a:t>What happens if we insert in order?</a:t>
            </a:r>
          </a:p>
          <a:p>
            <a:r>
              <a:rPr lang="en-US" smtClean="0"/>
              <a:t>Reverse order?</a:t>
            </a:r>
          </a:p>
          <a:p>
            <a:r>
              <a:rPr lang="en-US" smtClean="0"/>
              <a:t>What about 5, then 3, then 7, then 2, then 1, then 6, then 8, then 9?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BA77-BE22-4891-A592-9EEA9D68D0D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BA77-BE22-4891-A592-9EEA9D68D0D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EFE7A6-9CA1-44BF-922C-FC27528BE340}" type="slidenum">
              <a:rPr lang="en-US"/>
              <a:pPr/>
              <a:t>12</a:t>
            </a:fld>
            <a:endParaRPr lang="en-US"/>
          </a:p>
        </p:txBody>
      </p:sp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h is a min-size AVL tree, it has to have this structure (diagram)  (okay to switch left-right subtrees).  Ask why.</a:t>
            </a:r>
          </a:p>
          <a:p>
            <a:r>
              <a:rPr lang="en-US"/>
              <a:t>Note that each subtree is an AVL tree, by definition.  Since the goal is to minimize the size of the tree, might as well choose the minimum h-2 and h-1 trees.</a:t>
            </a:r>
          </a:p>
          <a:p>
            <a:endParaRPr lang="en-US"/>
          </a:p>
          <a:p>
            <a:r>
              <a:rPr lang="en-US"/>
              <a:t>m(h) = m(h-1) + m(h-2) + 1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34098A-BE6F-4399-9B93-03C8DD1B9454}" type="slidenum">
              <a:rPr lang="en-US"/>
              <a:pPr/>
              <a:t>14</a:t>
            </a:fld>
            <a:endParaRPr lang="en-US"/>
          </a:p>
        </p:txBody>
      </p:sp>
      <p:sp>
        <p:nvSpPr>
          <p:cNvPr id="44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7B82C-FDB5-4175-9496-0780E892D046}" type="slidenum">
              <a:rPr lang="en-US"/>
              <a:pPr/>
              <a:t>17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3738"/>
            <a:ext cx="4605338" cy="3455987"/>
          </a:xfrm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956" y="4379996"/>
            <a:ext cx="5088290" cy="4145889"/>
          </a:xfrm>
        </p:spPr>
        <p:txBody>
          <a:bodyPr/>
          <a:lstStyle/>
          <a:p>
            <a:r>
              <a:rPr lang="en-US"/>
              <a:t>Here’s a revision of that tree that’s balanced. (Same values, similar tree)</a:t>
            </a:r>
          </a:p>
          <a:p>
            <a:r>
              <a:rPr lang="en-US"/>
              <a:t>This one _is_ an AVL tree (and isn’t leftist).</a:t>
            </a:r>
          </a:p>
          <a:p>
            <a:r>
              <a:rPr lang="en-US"/>
              <a:t>I also have here how we might </a:t>
            </a:r>
            <a:r>
              <a:rPr lang="en-US" b="1"/>
              <a:t>store the nodes </a:t>
            </a:r>
            <a:r>
              <a:rPr lang="en-US"/>
              <a:t>in the AVL tree.</a:t>
            </a:r>
          </a:p>
          <a:p>
            <a:r>
              <a:rPr lang="en-US"/>
              <a:t>Notice that I’m going to keep </a:t>
            </a:r>
            <a:r>
              <a:rPr lang="en-US" b="1"/>
              <a:t>track of height all the time</a:t>
            </a:r>
            <a:r>
              <a:rPr lang="en-US"/>
              <a:t>. </a:t>
            </a:r>
            <a:r>
              <a:rPr lang="en-US" b="1"/>
              <a:t>WHY?</a:t>
            </a: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BA77-BE22-4891-A592-9EEA9D68D0D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7F55272-0DE5-4C94-85A7-2038540F1D99}" type="datetime1">
              <a:rPr lang="en-US" smtClean="0"/>
              <a:pPr/>
              <a:t>10/9/15</a:t>
            </a:fld>
            <a:endParaRPr lang="en-US" smtClean="0"/>
          </a:p>
        </p:txBody>
      </p:sp>
      <p:sp>
        <p:nvSpPr>
          <p:cNvPr id="634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93B714-55D5-435F-AAAB-34BC38A30BC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OK, we had a buildHeap, let’s buildTree. How long does this take?</a:t>
            </a:r>
          </a:p>
          <a:p>
            <a:r>
              <a:rPr lang="en-US" smtClean="0"/>
              <a:t>Well, </a:t>
            </a:r>
            <a:r>
              <a:rPr lang="en-US" b="1" smtClean="0"/>
              <a:t>IT DEPENDS!</a:t>
            </a:r>
          </a:p>
          <a:p>
            <a:r>
              <a:rPr lang="en-US" smtClean="0"/>
              <a:t>Let’s say we want to build a tree from 123456789</a:t>
            </a:r>
          </a:p>
          <a:p>
            <a:r>
              <a:rPr lang="en-US" smtClean="0"/>
              <a:t>What happens if we insert in order?</a:t>
            </a:r>
          </a:p>
          <a:p>
            <a:r>
              <a:rPr lang="en-US" smtClean="0"/>
              <a:t>Reverse order?</a:t>
            </a:r>
          </a:p>
          <a:p>
            <a:r>
              <a:rPr lang="en-US" smtClean="0"/>
              <a:t>What about 5, then 3, then 7, then 2, then 1, then 6, then 8, then 9?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/>
              <a:pPr>
                <a:defRPr/>
              </a:pPr>
              <a:t>10/9/15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/>
              <a:pPr>
                <a:defRPr/>
              </a:pPr>
              <a:t>10/9/15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/>
              <a:pPr>
                <a:defRPr/>
              </a:pPr>
              <a:t>10/9/15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/>
              <a:pPr>
                <a:defRPr/>
              </a:pPr>
              <a:t>10/9/15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9D37B-17E8-471E-A771-598FE74C3D1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8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81A65-8E08-4F19-9984-9A65BDFEC1D5}" type="slidenum">
              <a:rPr lang="en-US"/>
              <a:pPr/>
              <a:t>9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3738"/>
            <a:ext cx="4608512" cy="3455987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79913"/>
            <a:ext cx="5089525" cy="4146550"/>
          </a:xfrm>
        </p:spPr>
        <p:txBody>
          <a:bodyPr/>
          <a:lstStyle/>
          <a:p>
            <a:r>
              <a:rPr lang="en-US"/>
              <a:t>So, </a:t>
            </a:r>
            <a:r>
              <a:rPr lang="en-US" b="1"/>
              <a:t>AVL trees will be Binary Search Trees </a:t>
            </a:r>
            <a:r>
              <a:rPr lang="en-US"/>
              <a:t>with </a:t>
            </a:r>
            <a:r>
              <a:rPr lang="en-US" b="1"/>
              <a:t>one extra feature</a:t>
            </a:r>
            <a:r>
              <a:rPr lang="en-US"/>
              <a:t>:</a:t>
            </a:r>
          </a:p>
          <a:p>
            <a:endParaRPr lang="en-US"/>
          </a:p>
          <a:p>
            <a:r>
              <a:rPr lang="en-US" b="1"/>
              <a:t>They balance themselves</a:t>
            </a:r>
            <a:r>
              <a:rPr lang="en-US"/>
              <a:t>!</a:t>
            </a:r>
          </a:p>
          <a:p>
            <a:endParaRPr lang="en-US"/>
          </a:p>
          <a:p>
            <a:r>
              <a:rPr lang="en-US"/>
              <a:t>The result is that</a:t>
            </a:r>
            <a:r>
              <a:rPr lang="en-US" b="1"/>
              <a:t> all AVL trees at any point </a:t>
            </a:r>
            <a:r>
              <a:rPr lang="en-US"/>
              <a:t>will have a </a:t>
            </a:r>
            <a:r>
              <a:rPr lang="en-US" b="1"/>
              <a:t>logarithmic asymptotic bound </a:t>
            </a:r>
            <a:r>
              <a:rPr lang="en-US"/>
              <a:t>on their depths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sldNum="0"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tags" Target="../tags/tag11.xml"/><Relationship Id="rId12" Type="http://schemas.openxmlformats.org/officeDocument/2006/relationships/slideLayout" Target="../slideLayouts/slideLayout2.xml"/><Relationship Id="rId13" Type="http://schemas.openxmlformats.org/officeDocument/2006/relationships/notesSlide" Target="../notesSlides/notesSlide1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tags" Target="../tags/tag10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166.xml"/><Relationship Id="rId20" Type="http://schemas.openxmlformats.org/officeDocument/2006/relationships/tags" Target="../tags/tag177.xml"/><Relationship Id="rId21" Type="http://schemas.openxmlformats.org/officeDocument/2006/relationships/tags" Target="../tags/tag178.xml"/><Relationship Id="rId22" Type="http://schemas.openxmlformats.org/officeDocument/2006/relationships/tags" Target="../tags/tag179.xml"/><Relationship Id="rId23" Type="http://schemas.openxmlformats.org/officeDocument/2006/relationships/tags" Target="../tags/tag180.xml"/><Relationship Id="rId24" Type="http://schemas.openxmlformats.org/officeDocument/2006/relationships/tags" Target="../tags/tag181.xml"/><Relationship Id="rId25" Type="http://schemas.openxmlformats.org/officeDocument/2006/relationships/slideLayout" Target="../slideLayouts/slideLayout2.xml"/><Relationship Id="rId26" Type="http://schemas.openxmlformats.org/officeDocument/2006/relationships/notesSlide" Target="../notesSlides/notesSlide10.xml"/><Relationship Id="rId10" Type="http://schemas.openxmlformats.org/officeDocument/2006/relationships/tags" Target="../tags/tag167.xml"/><Relationship Id="rId11" Type="http://schemas.openxmlformats.org/officeDocument/2006/relationships/tags" Target="../tags/tag168.xml"/><Relationship Id="rId12" Type="http://schemas.openxmlformats.org/officeDocument/2006/relationships/tags" Target="../tags/tag169.xml"/><Relationship Id="rId13" Type="http://schemas.openxmlformats.org/officeDocument/2006/relationships/tags" Target="../tags/tag170.xml"/><Relationship Id="rId14" Type="http://schemas.openxmlformats.org/officeDocument/2006/relationships/tags" Target="../tags/tag171.xml"/><Relationship Id="rId15" Type="http://schemas.openxmlformats.org/officeDocument/2006/relationships/tags" Target="../tags/tag172.xml"/><Relationship Id="rId16" Type="http://schemas.openxmlformats.org/officeDocument/2006/relationships/tags" Target="../tags/tag173.xml"/><Relationship Id="rId17" Type="http://schemas.openxmlformats.org/officeDocument/2006/relationships/tags" Target="../tags/tag174.xml"/><Relationship Id="rId18" Type="http://schemas.openxmlformats.org/officeDocument/2006/relationships/tags" Target="../tags/tag175.xml"/><Relationship Id="rId19" Type="http://schemas.openxmlformats.org/officeDocument/2006/relationships/tags" Target="../tags/tag176.xml"/><Relationship Id="rId1" Type="http://schemas.openxmlformats.org/officeDocument/2006/relationships/tags" Target="../tags/tag158.xml"/><Relationship Id="rId2" Type="http://schemas.openxmlformats.org/officeDocument/2006/relationships/tags" Target="../tags/tag159.xml"/><Relationship Id="rId3" Type="http://schemas.openxmlformats.org/officeDocument/2006/relationships/tags" Target="../tags/tag160.xml"/><Relationship Id="rId4" Type="http://schemas.openxmlformats.org/officeDocument/2006/relationships/tags" Target="../tags/tag161.xml"/><Relationship Id="rId5" Type="http://schemas.openxmlformats.org/officeDocument/2006/relationships/tags" Target="../tags/tag162.xml"/><Relationship Id="rId6" Type="http://schemas.openxmlformats.org/officeDocument/2006/relationships/tags" Target="../tags/tag163.xml"/><Relationship Id="rId7" Type="http://schemas.openxmlformats.org/officeDocument/2006/relationships/tags" Target="../tags/tag164.xml"/><Relationship Id="rId8" Type="http://schemas.openxmlformats.org/officeDocument/2006/relationships/tags" Target="../tags/tag165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190.xml"/><Relationship Id="rId20" Type="http://schemas.openxmlformats.org/officeDocument/2006/relationships/tags" Target="../tags/tag201.xml"/><Relationship Id="rId21" Type="http://schemas.openxmlformats.org/officeDocument/2006/relationships/tags" Target="../tags/tag202.xml"/><Relationship Id="rId22" Type="http://schemas.openxmlformats.org/officeDocument/2006/relationships/tags" Target="../tags/tag203.xml"/><Relationship Id="rId23" Type="http://schemas.openxmlformats.org/officeDocument/2006/relationships/tags" Target="../tags/tag204.xml"/><Relationship Id="rId24" Type="http://schemas.openxmlformats.org/officeDocument/2006/relationships/tags" Target="../tags/tag205.xml"/><Relationship Id="rId25" Type="http://schemas.openxmlformats.org/officeDocument/2006/relationships/tags" Target="../tags/tag206.xml"/><Relationship Id="rId26" Type="http://schemas.openxmlformats.org/officeDocument/2006/relationships/tags" Target="../tags/tag207.xml"/><Relationship Id="rId27" Type="http://schemas.openxmlformats.org/officeDocument/2006/relationships/tags" Target="../tags/tag208.xml"/><Relationship Id="rId28" Type="http://schemas.openxmlformats.org/officeDocument/2006/relationships/slideLayout" Target="../slideLayouts/slideLayout2.xml"/><Relationship Id="rId29" Type="http://schemas.openxmlformats.org/officeDocument/2006/relationships/notesSlide" Target="../notesSlides/notesSlide11.xml"/><Relationship Id="rId10" Type="http://schemas.openxmlformats.org/officeDocument/2006/relationships/tags" Target="../tags/tag191.xml"/><Relationship Id="rId11" Type="http://schemas.openxmlformats.org/officeDocument/2006/relationships/tags" Target="../tags/tag192.xml"/><Relationship Id="rId12" Type="http://schemas.openxmlformats.org/officeDocument/2006/relationships/tags" Target="../tags/tag193.xml"/><Relationship Id="rId13" Type="http://schemas.openxmlformats.org/officeDocument/2006/relationships/tags" Target="../tags/tag194.xml"/><Relationship Id="rId14" Type="http://schemas.openxmlformats.org/officeDocument/2006/relationships/tags" Target="../tags/tag195.xml"/><Relationship Id="rId15" Type="http://schemas.openxmlformats.org/officeDocument/2006/relationships/tags" Target="../tags/tag196.xml"/><Relationship Id="rId16" Type="http://schemas.openxmlformats.org/officeDocument/2006/relationships/tags" Target="../tags/tag197.xml"/><Relationship Id="rId17" Type="http://schemas.openxmlformats.org/officeDocument/2006/relationships/tags" Target="../tags/tag198.xml"/><Relationship Id="rId18" Type="http://schemas.openxmlformats.org/officeDocument/2006/relationships/tags" Target="../tags/tag199.xml"/><Relationship Id="rId19" Type="http://schemas.openxmlformats.org/officeDocument/2006/relationships/tags" Target="../tags/tag200.xml"/><Relationship Id="rId1" Type="http://schemas.openxmlformats.org/officeDocument/2006/relationships/tags" Target="../tags/tag182.xml"/><Relationship Id="rId2" Type="http://schemas.openxmlformats.org/officeDocument/2006/relationships/tags" Target="../tags/tag183.xml"/><Relationship Id="rId3" Type="http://schemas.openxmlformats.org/officeDocument/2006/relationships/tags" Target="../tags/tag184.xml"/><Relationship Id="rId4" Type="http://schemas.openxmlformats.org/officeDocument/2006/relationships/tags" Target="../tags/tag185.xml"/><Relationship Id="rId5" Type="http://schemas.openxmlformats.org/officeDocument/2006/relationships/tags" Target="../tags/tag186.xml"/><Relationship Id="rId6" Type="http://schemas.openxmlformats.org/officeDocument/2006/relationships/tags" Target="../tags/tag187.xml"/><Relationship Id="rId7" Type="http://schemas.openxmlformats.org/officeDocument/2006/relationships/tags" Target="../tags/tag188.xml"/><Relationship Id="rId8" Type="http://schemas.openxmlformats.org/officeDocument/2006/relationships/tags" Target="../tags/tag189.xml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tags" Target="../tags/tag219.xml"/><Relationship Id="rId12" Type="http://schemas.openxmlformats.org/officeDocument/2006/relationships/tags" Target="../tags/tag220.xml"/><Relationship Id="rId13" Type="http://schemas.openxmlformats.org/officeDocument/2006/relationships/slideLayout" Target="../slideLayouts/slideLayout2.xml"/><Relationship Id="rId14" Type="http://schemas.openxmlformats.org/officeDocument/2006/relationships/notesSlide" Target="../notesSlides/notesSlide12.xml"/><Relationship Id="rId1" Type="http://schemas.openxmlformats.org/officeDocument/2006/relationships/tags" Target="../tags/tag209.xml"/><Relationship Id="rId2" Type="http://schemas.openxmlformats.org/officeDocument/2006/relationships/tags" Target="../tags/tag210.xml"/><Relationship Id="rId3" Type="http://schemas.openxmlformats.org/officeDocument/2006/relationships/tags" Target="../tags/tag211.xml"/><Relationship Id="rId4" Type="http://schemas.openxmlformats.org/officeDocument/2006/relationships/tags" Target="../tags/tag212.xml"/><Relationship Id="rId5" Type="http://schemas.openxmlformats.org/officeDocument/2006/relationships/tags" Target="../tags/tag213.xml"/><Relationship Id="rId6" Type="http://schemas.openxmlformats.org/officeDocument/2006/relationships/tags" Target="../tags/tag214.xml"/><Relationship Id="rId7" Type="http://schemas.openxmlformats.org/officeDocument/2006/relationships/tags" Target="../tags/tag215.xml"/><Relationship Id="rId8" Type="http://schemas.openxmlformats.org/officeDocument/2006/relationships/tags" Target="../tags/tag216.xml"/><Relationship Id="rId9" Type="http://schemas.openxmlformats.org/officeDocument/2006/relationships/tags" Target="../tags/tag217.xml"/><Relationship Id="rId10" Type="http://schemas.openxmlformats.org/officeDocument/2006/relationships/tags" Target="../tags/tag2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222.xml"/><Relationship Id="rId4" Type="http://schemas.openxmlformats.org/officeDocument/2006/relationships/tags" Target="../tags/tag223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14.xml"/><Relationship Id="rId7" Type="http://schemas.openxmlformats.org/officeDocument/2006/relationships/image" Target="../media/image6.png"/><Relationship Id="rId8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tags" Target="../tags/tag22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1" Type="http://schemas.openxmlformats.org/officeDocument/2006/relationships/tags" Target="../tags/tag234.xml"/><Relationship Id="rId12" Type="http://schemas.openxmlformats.org/officeDocument/2006/relationships/tags" Target="../tags/tag235.xml"/><Relationship Id="rId13" Type="http://schemas.openxmlformats.org/officeDocument/2006/relationships/tags" Target="../tags/tag236.xml"/><Relationship Id="rId14" Type="http://schemas.openxmlformats.org/officeDocument/2006/relationships/tags" Target="../tags/tag237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16.xml"/><Relationship Id="rId1" Type="http://schemas.openxmlformats.org/officeDocument/2006/relationships/tags" Target="../tags/tag224.xml"/><Relationship Id="rId2" Type="http://schemas.openxmlformats.org/officeDocument/2006/relationships/tags" Target="../tags/tag225.xml"/><Relationship Id="rId3" Type="http://schemas.openxmlformats.org/officeDocument/2006/relationships/tags" Target="../tags/tag226.xml"/><Relationship Id="rId4" Type="http://schemas.openxmlformats.org/officeDocument/2006/relationships/tags" Target="../tags/tag227.xml"/><Relationship Id="rId5" Type="http://schemas.openxmlformats.org/officeDocument/2006/relationships/tags" Target="../tags/tag228.xml"/><Relationship Id="rId6" Type="http://schemas.openxmlformats.org/officeDocument/2006/relationships/tags" Target="../tags/tag229.xml"/><Relationship Id="rId7" Type="http://schemas.openxmlformats.org/officeDocument/2006/relationships/tags" Target="../tags/tag230.xml"/><Relationship Id="rId8" Type="http://schemas.openxmlformats.org/officeDocument/2006/relationships/tags" Target="../tags/tag231.xml"/><Relationship Id="rId9" Type="http://schemas.openxmlformats.org/officeDocument/2006/relationships/tags" Target="../tags/tag232.xml"/><Relationship Id="rId10" Type="http://schemas.openxmlformats.org/officeDocument/2006/relationships/tags" Target="../tags/tag233.xml"/></Relationships>
</file>

<file path=ppt/slides/_rels/slide17.xml.rels><?xml version="1.0" encoding="UTF-8" standalone="yes"?>
<Relationships xmlns="http://schemas.openxmlformats.org/package/2006/relationships"><Relationship Id="rId20" Type="http://schemas.openxmlformats.org/officeDocument/2006/relationships/tags" Target="../tags/tag257.xml"/><Relationship Id="rId21" Type="http://schemas.openxmlformats.org/officeDocument/2006/relationships/tags" Target="../tags/tag258.xml"/><Relationship Id="rId22" Type="http://schemas.openxmlformats.org/officeDocument/2006/relationships/tags" Target="../tags/tag259.xml"/><Relationship Id="rId23" Type="http://schemas.openxmlformats.org/officeDocument/2006/relationships/tags" Target="../tags/tag260.xml"/><Relationship Id="rId24" Type="http://schemas.openxmlformats.org/officeDocument/2006/relationships/tags" Target="../tags/tag261.xml"/><Relationship Id="rId25" Type="http://schemas.openxmlformats.org/officeDocument/2006/relationships/tags" Target="../tags/tag262.xml"/><Relationship Id="rId26" Type="http://schemas.openxmlformats.org/officeDocument/2006/relationships/tags" Target="../tags/tag263.xml"/><Relationship Id="rId27" Type="http://schemas.openxmlformats.org/officeDocument/2006/relationships/tags" Target="../tags/tag264.xml"/><Relationship Id="rId28" Type="http://schemas.openxmlformats.org/officeDocument/2006/relationships/tags" Target="../tags/tag265.xml"/><Relationship Id="rId29" Type="http://schemas.openxmlformats.org/officeDocument/2006/relationships/tags" Target="../tags/tag266.xml"/><Relationship Id="rId1" Type="http://schemas.openxmlformats.org/officeDocument/2006/relationships/tags" Target="../tags/tag238.xml"/><Relationship Id="rId2" Type="http://schemas.openxmlformats.org/officeDocument/2006/relationships/tags" Target="../tags/tag239.xml"/><Relationship Id="rId3" Type="http://schemas.openxmlformats.org/officeDocument/2006/relationships/tags" Target="../tags/tag240.xml"/><Relationship Id="rId4" Type="http://schemas.openxmlformats.org/officeDocument/2006/relationships/tags" Target="../tags/tag241.xml"/><Relationship Id="rId5" Type="http://schemas.openxmlformats.org/officeDocument/2006/relationships/tags" Target="../tags/tag242.xml"/><Relationship Id="rId30" Type="http://schemas.openxmlformats.org/officeDocument/2006/relationships/tags" Target="../tags/tag267.xml"/><Relationship Id="rId31" Type="http://schemas.openxmlformats.org/officeDocument/2006/relationships/tags" Target="../tags/tag268.xml"/><Relationship Id="rId32" Type="http://schemas.openxmlformats.org/officeDocument/2006/relationships/tags" Target="../tags/tag269.xml"/><Relationship Id="rId9" Type="http://schemas.openxmlformats.org/officeDocument/2006/relationships/tags" Target="../tags/tag246.xml"/><Relationship Id="rId6" Type="http://schemas.openxmlformats.org/officeDocument/2006/relationships/tags" Target="../tags/tag243.xml"/><Relationship Id="rId7" Type="http://schemas.openxmlformats.org/officeDocument/2006/relationships/tags" Target="../tags/tag244.xml"/><Relationship Id="rId8" Type="http://schemas.openxmlformats.org/officeDocument/2006/relationships/tags" Target="../tags/tag245.xml"/><Relationship Id="rId33" Type="http://schemas.openxmlformats.org/officeDocument/2006/relationships/tags" Target="../tags/tag270.xml"/><Relationship Id="rId34" Type="http://schemas.openxmlformats.org/officeDocument/2006/relationships/tags" Target="../tags/tag271.xml"/><Relationship Id="rId35" Type="http://schemas.openxmlformats.org/officeDocument/2006/relationships/tags" Target="../tags/tag272.xml"/><Relationship Id="rId36" Type="http://schemas.openxmlformats.org/officeDocument/2006/relationships/tags" Target="../tags/tag273.xml"/><Relationship Id="rId10" Type="http://schemas.openxmlformats.org/officeDocument/2006/relationships/tags" Target="../tags/tag247.xml"/><Relationship Id="rId11" Type="http://schemas.openxmlformats.org/officeDocument/2006/relationships/tags" Target="../tags/tag248.xml"/><Relationship Id="rId12" Type="http://schemas.openxmlformats.org/officeDocument/2006/relationships/tags" Target="../tags/tag249.xml"/><Relationship Id="rId13" Type="http://schemas.openxmlformats.org/officeDocument/2006/relationships/tags" Target="../tags/tag250.xml"/><Relationship Id="rId14" Type="http://schemas.openxmlformats.org/officeDocument/2006/relationships/tags" Target="../tags/tag251.xml"/><Relationship Id="rId15" Type="http://schemas.openxmlformats.org/officeDocument/2006/relationships/tags" Target="../tags/tag252.xml"/><Relationship Id="rId16" Type="http://schemas.openxmlformats.org/officeDocument/2006/relationships/tags" Target="../tags/tag253.xml"/><Relationship Id="rId17" Type="http://schemas.openxmlformats.org/officeDocument/2006/relationships/tags" Target="../tags/tag254.xml"/><Relationship Id="rId18" Type="http://schemas.openxmlformats.org/officeDocument/2006/relationships/tags" Target="../tags/tag255.xml"/><Relationship Id="rId19" Type="http://schemas.openxmlformats.org/officeDocument/2006/relationships/tags" Target="../tags/tag256.xml"/><Relationship Id="rId37" Type="http://schemas.openxmlformats.org/officeDocument/2006/relationships/tags" Target="../tags/tag274.xml"/><Relationship Id="rId38" Type="http://schemas.openxmlformats.org/officeDocument/2006/relationships/tags" Target="../tags/tag275.xml"/><Relationship Id="rId39" Type="http://schemas.openxmlformats.org/officeDocument/2006/relationships/tags" Target="../tags/tag276.xml"/><Relationship Id="rId40" Type="http://schemas.openxmlformats.org/officeDocument/2006/relationships/tags" Target="../tags/tag277.xml"/><Relationship Id="rId41" Type="http://schemas.openxmlformats.org/officeDocument/2006/relationships/slideLayout" Target="../slideLayouts/slideLayout4.xml"/><Relationship Id="rId4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8.xml"/><Relationship Id="rId1" Type="http://schemas.openxmlformats.org/officeDocument/2006/relationships/tags" Target="../tags/tag278.xml"/><Relationship Id="rId2" Type="http://schemas.openxmlformats.org/officeDocument/2006/relationships/tags" Target="../tags/tag27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20.xml"/><Relationship Id="rId20" Type="http://schemas.openxmlformats.org/officeDocument/2006/relationships/tags" Target="../tags/tag31.xml"/><Relationship Id="rId21" Type="http://schemas.openxmlformats.org/officeDocument/2006/relationships/tags" Target="../tags/tag32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.xml"/><Relationship Id="rId10" Type="http://schemas.openxmlformats.org/officeDocument/2006/relationships/tags" Target="../tags/tag21.xml"/><Relationship Id="rId11" Type="http://schemas.openxmlformats.org/officeDocument/2006/relationships/tags" Target="../tags/tag22.xml"/><Relationship Id="rId12" Type="http://schemas.openxmlformats.org/officeDocument/2006/relationships/tags" Target="../tags/tag23.xml"/><Relationship Id="rId13" Type="http://schemas.openxmlformats.org/officeDocument/2006/relationships/tags" Target="../tags/tag24.xml"/><Relationship Id="rId14" Type="http://schemas.openxmlformats.org/officeDocument/2006/relationships/tags" Target="../tags/tag25.xml"/><Relationship Id="rId15" Type="http://schemas.openxmlformats.org/officeDocument/2006/relationships/tags" Target="../tags/tag26.xml"/><Relationship Id="rId16" Type="http://schemas.openxmlformats.org/officeDocument/2006/relationships/tags" Target="../tags/tag27.xml"/><Relationship Id="rId17" Type="http://schemas.openxmlformats.org/officeDocument/2006/relationships/tags" Target="../tags/tag28.xml"/><Relationship Id="rId18" Type="http://schemas.openxmlformats.org/officeDocument/2006/relationships/tags" Target="../tags/tag29.xml"/><Relationship Id="rId19" Type="http://schemas.openxmlformats.org/officeDocument/2006/relationships/tags" Target="../tags/tag30.xml"/><Relationship Id="rId1" Type="http://schemas.openxmlformats.org/officeDocument/2006/relationships/tags" Target="../tags/tag12.xml"/><Relationship Id="rId2" Type="http://schemas.openxmlformats.org/officeDocument/2006/relationships/tags" Target="../tags/tag13.xml"/><Relationship Id="rId3" Type="http://schemas.openxmlformats.org/officeDocument/2006/relationships/tags" Target="../tags/tag14.xml"/><Relationship Id="rId4" Type="http://schemas.openxmlformats.org/officeDocument/2006/relationships/tags" Target="../tags/tag15.xml"/><Relationship Id="rId5" Type="http://schemas.openxmlformats.org/officeDocument/2006/relationships/tags" Target="../tags/tag16.xml"/><Relationship Id="rId6" Type="http://schemas.openxmlformats.org/officeDocument/2006/relationships/tags" Target="../tags/tag17.xml"/><Relationship Id="rId7" Type="http://schemas.openxmlformats.org/officeDocument/2006/relationships/tags" Target="../tags/tag18.xml"/><Relationship Id="rId8" Type="http://schemas.openxmlformats.org/officeDocument/2006/relationships/tags" Target="../tags/tag19.xml"/></Relationships>
</file>

<file path=ppt/slides/_rels/slide20.xml.rels><?xml version="1.0" encoding="UTF-8" standalone="yes"?>
<Relationships xmlns="http://schemas.openxmlformats.org/package/2006/relationships"><Relationship Id="rId11" Type="http://schemas.openxmlformats.org/officeDocument/2006/relationships/tags" Target="../tags/tag290.xml"/><Relationship Id="rId12" Type="http://schemas.openxmlformats.org/officeDocument/2006/relationships/tags" Target="../tags/tag291.xml"/><Relationship Id="rId13" Type="http://schemas.openxmlformats.org/officeDocument/2006/relationships/tags" Target="../tags/tag292.xml"/><Relationship Id="rId14" Type="http://schemas.openxmlformats.org/officeDocument/2006/relationships/tags" Target="../tags/tag293.xml"/><Relationship Id="rId15" Type="http://schemas.openxmlformats.org/officeDocument/2006/relationships/tags" Target="../tags/tag294.xml"/><Relationship Id="rId16" Type="http://schemas.openxmlformats.org/officeDocument/2006/relationships/tags" Target="../tags/tag295.xml"/><Relationship Id="rId17" Type="http://schemas.openxmlformats.org/officeDocument/2006/relationships/slideLayout" Target="../slideLayouts/slideLayout2.xml"/><Relationship Id="rId18" Type="http://schemas.openxmlformats.org/officeDocument/2006/relationships/notesSlide" Target="../notesSlides/notesSlide20.xml"/><Relationship Id="rId1" Type="http://schemas.openxmlformats.org/officeDocument/2006/relationships/tags" Target="../tags/tag280.xml"/><Relationship Id="rId2" Type="http://schemas.openxmlformats.org/officeDocument/2006/relationships/tags" Target="../tags/tag281.xml"/><Relationship Id="rId3" Type="http://schemas.openxmlformats.org/officeDocument/2006/relationships/tags" Target="../tags/tag282.xml"/><Relationship Id="rId4" Type="http://schemas.openxmlformats.org/officeDocument/2006/relationships/tags" Target="../tags/tag283.xml"/><Relationship Id="rId5" Type="http://schemas.openxmlformats.org/officeDocument/2006/relationships/tags" Target="../tags/tag284.xml"/><Relationship Id="rId6" Type="http://schemas.openxmlformats.org/officeDocument/2006/relationships/tags" Target="../tags/tag285.xml"/><Relationship Id="rId7" Type="http://schemas.openxmlformats.org/officeDocument/2006/relationships/tags" Target="../tags/tag286.xml"/><Relationship Id="rId8" Type="http://schemas.openxmlformats.org/officeDocument/2006/relationships/tags" Target="../tags/tag287.xml"/><Relationship Id="rId9" Type="http://schemas.openxmlformats.org/officeDocument/2006/relationships/tags" Target="../tags/tag288.xml"/><Relationship Id="rId10" Type="http://schemas.openxmlformats.org/officeDocument/2006/relationships/tags" Target="../tags/tag289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tags" Target="../tags/tag304.xml"/><Relationship Id="rId20" Type="http://schemas.openxmlformats.org/officeDocument/2006/relationships/tags" Target="../tags/tag315.xml"/><Relationship Id="rId21" Type="http://schemas.openxmlformats.org/officeDocument/2006/relationships/tags" Target="../tags/tag316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1.xml"/><Relationship Id="rId10" Type="http://schemas.openxmlformats.org/officeDocument/2006/relationships/tags" Target="../tags/tag305.xml"/><Relationship Id="rId11" Type="http://schemas.openxmlformats.org/officeDocument/2006/relationships/tags" Target="../tags/tag306.xml"/><Relationship Id="rId12" Type="http://schemas.openxmlformats.org/officeDocument/2006/relationships/tags" Target="../tags/tag307.xml"/><Relationship Id="rId13" Type="http://schemas.openxmlformats.org/officeDocument/2006/relationships/tags" Target="../tags/tag308.xml"/><Relationship Id="rId14" Type="http://schemas.openxmlformats.org/officeDocument/2006/relationships/tags" Target="../tags/tag309.xml"/><Relationship Id="rId15" Type="http://schemas.openxmlformats.org/officeDocument/2006/relationships/tags" Target="../tags/tag310.xml"/><Relationship Id="rId16" Type="http://schemas.openxmlformats.org/officeDocument/2006/relationships/tags" Target="../tags/tag311.xml"/><Relationship Id="rId17" Type="http://schemas.openxmlformats.org/officeDocument/2006/relationships/tags" Target="../tags/tag312.xml"/><Relationship Id="rId18" Type="http://schemas.openxmlformats.org/officeDocument/2006/relationships/tags" Target="../tags/tag313.xml"/><Relationship Id="rId19" Type="http://schemas.openxmlformats.org/officeDocument/2006/relationships/tags" Target="../tags/tag314.xml"/><Relationship Id="rId1" Type="http://schemas.openxmlformats.org/officeDocument/2006/relationships/tags" Target="../tags/tag296.xml"/><Relationship Id="rId2" Type="http://schemas.openxmlformats.org/officeDocument/2006/relationships/tags" Target="../tags/tag297.xml"/><Relationship Id="rId3" Type="http://schemas.openxmlformats.org/officeDocument/2006/relationships/tags" Target="../tags/tag298.xml"/><Relationship Id="rId4" Type="http://schemas.openxmlformats.org/officeDocument/2006/relationships/tags" Target="../tags/tag299.xml"/><Relationship Id="rId5" Type="http://schemas.openxmlformats.org/officeDocument/2006/relationships/tags" Target="../tags/tag300.xml"/><Relationship Id="rId6" Type="http://schemas.openxmlformats.org/officeDocument/2006/relationships/tags" Target="../tags/tag301.xml"/><Relationship Id="rId7" Type="http://schemas.openxmlformats.org/officeDocument/2006/relationships/tags" Target="../tags/tag302.xml"/><Relationship Id="rId8" Type="http://schemas.openxmlformats.org/officeDocument/2006/relationships/tags" Target="../tags/tag303.xml"/></Relationships>
</file>

<file path=ppt/slides/_rels/slide22.xml.rels><?xml version="1.0" encoding="UTF-8" standalone="yes"?>
<Relationships xmlns="http://schemas.openxmlformats.org/package/2006/relationships"><Relationship Id="rId20" Type="http://schemas.openxmlformats.org/officeDocument/2006/relationships/tags" Target="../tags/tag336.xml"/><Relationship Id="rId21" Type="http://schemas.openxmlformats.org/officeDocument/2006/relationships/tags" Target="../tags/tag337.xml"/><Relationship Id="rId22" Type="http://schemas.openxmlformats.org/officeDocument/2006/relationships/tags" Target="../tags/tag338.xml"/><Relationship Id="rId23" Type="http://schemas.openxmlformats.org/officeDocument/2006/relationships/tags" Target="../tags/tag339.xml"/><Relationship Id="rId24" Type="http://schemas.openxmlformats.org/officeDocument/2006/relationships/tags" Target="../tags/tag340.xml"/><Relationship Id="rId25" Type="http://schemas.openxmlformats.org/officeDocument/2006/relationships/tags" Target="../tags/tag341.xml"/><Relationship Id="rId26" Type="http://schemas.openxmlformats.org/officeDocument/2006/relationships/tags" Target="../tags/tag342.xml"/><Relationship Id="rId27" Type="http://schemas.openxmlformats.org/officeDocument/2006/relationships/tags" Target="../tags/tag343.xml"/><Relationship Id="rId28" Type="http://schemas.openxmlformats.org/officeDocument/2006/relationships/tags" Target="../tags/tag344.xml"/><Relationship Id="rId29" Type="http://schemas.openxmlformats.org/officeDocument/2006/relationships/tags" Target="../tags/tag345.xml"/><Relationship Id="rId1" Type="http://schemas.openxmlformats.org/officeDocument/2006/relationships/tags" Target="../tags/tag317.xml"/><Relationship Id="rId2" Type="http://schemas.openxmlformats.org/officeDocument/2006/relationships/tags" Target="../tags/tag318.xml"/><Relationship Id="rId3" Type="http://schemas.openxmlformats.org/officeDocument/2006/relationships/tags" Target="../tags/tag319.xml"/><Relationship Id="rId4" Type="http://schemas.openxmlformats.org/officeDocument/2006/relationships/tags" Target="../tags/tag320.xml"/><Relationship Id="rId5" Type="http://schemas.openxmlformats.org/officeDocument/2006/relationships/tags" Target="../tags/tag321.xml"/><Relationship Id="rId30" Type="http://schemas.openxmlformats.org/officeDocument/2006/relationships/tags" Target="../tags/tag346.xml"/><Relationship Id="rId31" Type="http://schemas.openxmlformats.org/officeDocument/2006/relationships/tags" Target="../tags/tag347.xml"/><Relationship Id="rId32" Type="http://schemas.openxmlformats.org/officeDocument/2006/relationships/slideLayout" Target="../slideLayouts/slideLayout2.xml"/><Relationship Id="rId9" Type="http://schemas.openxmlformats.org/officeDocument/2006/relationships/tags" Target="../tags/tag325.xml"/><Relationship Id="rId6" Type="http://schemas.openxmlformats.org/officeDocument/2006/relationships/tags" Target="../tags/tag322.xml"/><Relationship Id="rId7" Type="http://schemas.openxmlformats.org/officeDocument/2006/relationships/tags" Target="../tags/tag323.xml"/><Relationship Id="rId8" Type="http://schemas.openxmlformats.org/officeDocument/2006/relationships/tags" Target="../tags/tag324.xml"/><Relationship Id="rId33" Type="http://schemas.openxmlformats.org/officeDocument/2006/relationships/notesSlide" Target="../notesSlides/notesSlide22.xml"/><Relationship Id="rId10" Type="http://schemas.openxmlformats.org/officeDocument/2006/relationships/tags" Target="../tags/tag326.xml"/><Relationship Id="rId11" Type="http://schemas.openxmlformats.org/officeDocument/2006/relationships/tags" Target="../tags/tag327.xml"/><Relationship Id="rId12" Type="http://schemas.openxmlformats.org/officeDocument/2006/relationships/tags" Target="../tags/tag328.xml"/><Relationship Id="rId13" Type="http://schemas.openxmlformats.org/officeDocument/2006/relationships/tags" Target="../tags/tag329.xml"/><Relationship Id="rId14" Type="http://schemas.openxmlformats.org/officeDocument/2006/relationships/tags" Target="../tags/tag330.xml"/><Relationship Id="rId15" Type="http://schemas.openxmlformats.org/officeDocument/2006/relationships/tags" Target="../tags/tag331.xml"/><Relationship Id="rId16" Type="http://schemas.openxmlformats.org/officeDocument/2006/relationships/tags" Target="../tags/tag332.xml"/><Relationship Id="rId17" Type="http://schemas.openxmlformats.org/officeDocument/2006/relationships/tags" Target="../tags/tag333.xml"/><Relationship Id="rId18" Type="http://schemas.openxmlformats.org/officeDocument/2006/relationships/tags" Target="../tags/tag334.xml"/><Relationship Id="rId19" Type="http://schemas.openxmlformats.org/officeDocument/2006/relationships/tags" Target="../tags/tag335.xml"/></Relationships>
</file>

<file path=ppt/slides/_rels/slide23.xml.rels><?xml version="1.0" encoding="UTF-8" standalone="yes"?>
<Relationships xmlns="http://schemas.openxmlformats.org/package/2006/relationships"><Relationship Id="rId20" Type="http://schemas.openxmlformats.org/officeDocument/2006/relationships/tags" Target="../tags/tag367.xml"/><Relationship Id="rId21" Type="http://schemas.openxmlformats.org/officeDocument/2006/relationships/tags" Target="../tags/tag368.xml"/><Relationship Id="rId22" Type="http://schemas.openxmlformats.org/officeDocument/2006/relationships/tags" Target="../tags/tag369.xml"/><Relationship Id="rId23" Type="http://schemas.openxmlformats.org/officeDocument/2006/relationships/tags" Target="../tags/tag370.xml"/><Relationship Id="rId24" Type="http://schemas.openxmlformats.org/officeDocument/2006/relationships/tags" Target="../tags/tag371.xml"/><Relationship Id="rId25" Type="http://schemas.openxmlformats.org/officeDocument/2006/relationships/tags" Target="../tags/tag372.xml"/><Relationship Id="rId26" Type="http://schemas.openxmlformats.org/officeDocument/2006/relationships/tags" Target="../tags/tag373.xml"/><Relationship Id="rId27" Type="http://schemas.openxmlformats.org/officeDocument/2006/relationships/tags" Target="../tags/tag374.xml"/><Relationship Id="rId28" Type="http://schemas.openxmlformats.org/officeDocument/2006/relationships/tags" Target="../tags/tag375.xml"/><Relationship Id="rId29" Type="http://schemas.openxmlformats.org/officeDocument/2006/relationships/tags" Target="../tags/tag376.xml"/><Relationship Id="rId1" Type="http://schemas.openxmlformats.org/officeDocument/2006/relationships/tags" Target="../tags/tag348.xml"/><Relationship Id="rId2" Type="http://schemas.openxmlformats.org/officeDocument/2006/relationships/tags" Target="../tags/tag349.xml"/><Relationship Id="rId3" Type="http://schemas.openxmlformats.org/officeDocument/2006/relationships/tags" Target="../tags/tag350.xml"/><Relationship Id="rId4" Type="http://schemas.openxmlformats.org/officeDocument/2006/relationships/tags" Target="../tags/tag351.xml"/><Relationship Id="rId5" Type="http://schemas.openxmlformats.org/officeDocument/2006/relationships/tags" Target="../tags/tag352.xml"/><Relationship Id="rId30" Type="http://schemas.openxmlformats.org/officeDocument/2006/relationships/tags" Target="../tags/tag377.xml"/><Relationship Id="rId31" Type="http://schemas.openxmlformats.org/officeDocument/2006/relationships/tags" Target="../tags/tag378.xml"/><Relationship Id="rId32" Type="http://schemas.openxmlformats.org/officeDocument/2006/relationships/tags" Target="../tags/tag379.xml"/><Relationship Id="rId9" Type="http://schemas.openxmlformats.org/officeDocument/2006/relationships/tags" Target="../tags/tag356.xml"/><Relationship Id="rId6" Type="http://schemas.openxmlformats.org/officeDocument/2006/relationships/tags" Target="../tags/tag353.xml"/><Relationship Id="rId7" Type="http://schemas.openxmlformats.org/officeDocument/2006/relationships/tags" Target="../tags/tag354.xml"/><Relationship Id="rId8" Type="http://schemas.openxmlformats.org/officeDocument/2006/relationships/tags" Target="../tags/tag355.xml"/><Relationship Id="rId33" Type="http://schemas.openxmlformats.org/officeDocument/2006/relationships/tags" Target="../tags/tag380.xml"/><Relationship Id="rId34" Type="http://schemas.openxmlformats.org/officeDocument/2006/relationships/slideLayout" Target="../slideLayouts/slideLayout2.xml"/><Relationship Id="rId35" Type="http://schemas.openxmlformats.org/officeDocument/2006/relationships/notesSlide" Target="../notesSlides/notesSlide23.xml"/><Relationship Id="rId10" Type="http://schemas.openxmlformats.org/officeDocument/2006/relationships/tags" Target="../tags/tag357.xml"/><Relationship Id="rId11" Type="http://schemas.openxmlformats.org/officeDocument/2006/relationships/tags" Target="../tags/tag358.xml"/><Relationship Id="rId12" Type="http://schemas.openxmlformats.org/officeDocument/2006/relationships/tags" Target="../tags/tag359.xml"/><Relationship Id="rId13" Type="http://schemas.openxmlformats.org/officeDocument/2006/relationships/tags" Target="../tags/tag360.xml"/><Relationship Id="rId14" Type="http://schemas.openxmlformats.org/officeDocument/2006/relationships/tags" Target="../tags/tag361.xml"/><Relationship Id="rId15" Type="http://schemas.openxmlformats.org/officeDocument/2006/relationships/tags" Target="../tags/tag362.xml"/><Relationship Id="rId16" Type="http://schemas.openxmlformats.org/officeDocument/2006/relationships/tags" Target="../tags/tag363.xml"/><Relationship Id="rId17" Type="http://schemas.openxmlformats.org/officeDocument/2006/relationships/tags" Target="../tags/tag364.xml"/><Relationship Id="rId18" Type="http://schemas.openxmlformats.org/officeDocument/2006/relationships/tags" Target="../tags/tag365.xml"/><Relationship Id="rId19" Type="http://schemas.openxmlformats.org/officeDocument/2006/relationships/tags" Target="../tags/tag366.xml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tags" Target="../tags/tag389.xml"/><Relationship Id="rId20" Type="http://schemas.openxmlformats.org/officeDocument/2006/relationships/tags" Target="../tags/tag400.xml"/><Relationship Id="rId21" Type="http://schemas.openxmlformats.org/officeDocument/2006/relationships/tags" Target="../tags/tag401.xml"/><Relationship Id="rId22" Type="http://schemas.openxmlformats.org/officeDocument/2006/relationships/tags" Target="../tags/tag402.xml"/><Relationship Id="rId23" Type="http://schemas.openxmlformats.org/officeDocument/2006/relationships/tags" Target="../tags/tag403.xml"/><Relationship Id="rId24" Type="http://schemas.openxmlformats.org/officeDocument/2006/relationships/slideLayout" Target="../slideLayouts/slideLayout2.xml"/><Relationship Id="rId25" Type="http://schemas.openxmlformats.org/officeDocument/2006/relationships/notesSlide" Target="../notesSlides/notesSlide24.xml"/><Relationship Id="rId10" Type="http://schemas.openxmlformats.org/officeDocument/2006/relationships/tags" Target="../tags/tag390.xml"/><Relationship Id="rId11" Type="http://schemas.openxmlformats.org/officeDocument/2006/relationships/tags" Target="../tags/tag391.xml"/><Relationship Id="rId12" Type="http://schemas.openxmlformats.org/officeDocument/2006/relationships/tags" Target="../tags/tag392.xml"/><Relationship Id="rId13" Type="http://schemas.openxmlformats.org/officeDocument/2006/relationships/tags" Target="../tags/tag393.xml"/><Relationship Id="rId14" Type="http://schemas.openxmlformats.org/officeDocument/2006/relationships/tags" Target="../tags/tag394.xml"/><Relationship Id="rId15" Type="http://schemas.openxmlformats.org/officeDocument/2006/relationships/tags" Target="../tags/tag395.xml"/><Relationship Id="rId16" Type="http://schemas.openxmlformats.org/officeDocument/2006/relationships/tags" Target="../tags/tag396.xml"/><Relationship Id="rId17" Type="http://schemas.openxmlformats.org/officeDocument/2006/relationships/tags" Target="../tags/tag397.xml"/><Relationship Id="rId18" Type="http://schemas.openxmlformats.org/officeDocument/2006/relationships/tags" Target="../tags/tag398.xml"/><Relationship Id="rId19" Type="http://schemas.openxmlformats.org/officeDocument/2006/relationships/tags" Target="../tags/tag399.xml"/><Relationship Id="rId1" Type="http://schemas.openxmlformats.org/officeDocument/2006/relationships/tags" Target="../tags/tag381.xml"/><Relationship Id="rId2" Type="http://schemas.openxmlformats.org/officeDocument/2006/relationships/tags" Target="../tags/tag382.xml"/><Relationship Id="rId3" Type="http://schemas.openxmlformats.org/officeDocument/2006/relationships/tags" Target="../tags/tag383.xml"/><Relationship Id="rId4" Type="http://schemas.openxmlformats.org/officeDocument/2006/relationships/tags" Target="../tags/tag384.xml"/><Relationship Id="rId5" Type="http://schemas.openxmlformats.org/officeDocument/2006/relationships/tags" Target="../tags/tag385.xml"/><Relationship Id="rId6" Type="http://schemas.openxmlformats.org/officeDocument/2006/relationships/tags" Target="../tags/tag386.xml"/><Relationship Id="rId7" Type="http://schemas.openxmlformats.org/officeDocument/2006/relationships/tags" Target="../tags/tag387.xml"/><Relationship Id="rId8" Type="http://schemas.openxmlformats.org/officeDocument/2006/relationships/tags" Target="../tags/tag388.xml"/></Relationships>
</file>

<file path=ppt/slides/_rels/slide25.xml.rels><?xml version="1.0" encoding="UTF-8" standalone="yes"?>
<Relationships xmlns="http://schemas.openxmlformats.org/package/2006/relationships"><Relationship Id="rId46" Type="http://schemas.openxmlformats.org/officeDocument/2006/relationships/tags" Target="../tags/tag449.xml"/><Relationship Id="rId47" Type="http://schemas.openxmlformats.org/officeDocument/2006/relationships/slideLayout" Target="../slideLayouts/slideLayout2.xml"/><Relationship Id="rId48" Type="http://schemas.openxmlformats.org/officeDocument/2006/relationships/notesSlide" Target="../notesSlides/notesSlide25.xml"/><Relationship Id="rId20" Type="http://schemas.openxmlformats.org/officeDocument/2006/relationships/tags" Target="../tags/tag423.xml"/><Relationship Id="rId21" Type="http://schemas.openxmlformats.org/officeDocument/2006/relationships/tags" Target="../tags/tag424.xml"/><Relationship Id="rId22" Type="http://schemas.openxmlformats.org/officeDocument/2006/relationships/tags" Target="../tags/tag425.xml"/><Relationship Id="rId23" Type="http://schemas.openxmlformats.org/officeDocument/2006/relationships/tags" Target="../tags/tag426.xml"/><Relationship Id="rId24" Type="http://schemas.openxmlformats.org/officeDocument/2006/relationships/tags" Target="../tags/tag427.xml"/><Relationship Id="rId25" Type="http://schemas.openxmlformats.org/officeDocument/2006/relationships/tags" Target="../tags/tag428.xml"/><Relationship Id="rId26" Type="http://schemas.openxmlformats.org/officeDocument/2006/relationships/tags" Target="../tags/tag429.xml"/><Relationship Id="rId27" Type="http://schemas.openxmlformats.org/officeDocument/2006/relationships/tags" Target="../tags/tag430.xml"/><Relationship Id="rId28" Type="http://schemas.openxmlformats.org/officeDocument/2006/relationships/tags" Target="../tags/tag431.xml"/><Relationship Id="rId29" Type="http://schemas.openxmlformats.org/officeDocument/2006/relationships/tags" Target="../tags/tag432.xml"/><Relationship Id="rId1" Type="http://schemas.openxmlformats.org/officeDocument/2006/relationships/tags" Target="../tags/tag404.xml"/><Relationship Id="rId2" Type="http://schemas.openxmlformats.org/officeDocument/2006/relationships/tags" Target="../tags/tag405.xml"/><Relationship Id="rId3" Type="http://schemas.openxmlformats.org/officeDocument/2006/relationships/tags" Target="../tags/tag406.xml"/><Relationship Id="rId4" Type="http://schemas.openxmlformats.org/officeDocument/2006/relationships/tags" Target="../tags/tag407.xml"/><Relationship Id="rId5" Type="http://schemas.openxmlformats.org/officeDocument/2006/relationships/tags" Target="../tags/tag408.xml"/><Relationship Id="rId30" Type="http://schemas.openxmlformats.org/officeDocument/2006/relationships/tags" Target="../tags/tag433.xml"/><Relationship Id="rId31" Type="http://schemas.openxmlformats.org/officeDocument/2006/relationships/tags" Target="../tags/tag434.xml"/><Relationship Id="rId32" Type="http://schemas.openxmlformats.org/officeDocument/2006/relationships/tags" Target="../tags/tag435.xml"/><Relationship Id="rId9" Type="http://schemas.openxmlformats.org/officeDocument/2006/relationships/tags" Target="../tags/tag412.xml"/><Relationship Id="rId6" Type="http://schemas.openxmlformats.org/officeDocument/2006/relationships/tags" Target="../tags/tag409.xml"/><Relationship Id="rId7" Type="http://schemas.openxmlformats.org/officeDocument/2006/relationships/tags" Target="../tags/tag410.xml"/><Relationship Id="rId8" Type="http://schemas.openxmlformats.org/officeDocument/2006/relationships/tags" Target="../tags/tag411.xml"/><Relationship Id="rId33" Type="http://schemas.openxmlformats.org/officeDocument/2006/relationships/tags" Target="../tags/tag436.xml"/><Relationship Id="rId34" Type="http://schemas.openxmlformats.org/officeDocument/2006/relationships/tags" Target="../tags/tag437.xml"/><Relationship Id="rId35" Type="http://schemas.openxmlformats.org/officeDocument/2006/relationships/tags" Target="../tags/tag438.xml"/><Relationship Id="rId36" Type="http://schemas.openxmlformats.org/officeDocument/2006/relationships/tags" Target="../tags/tag439.xml"/><Relationship Id="rId10" Type="http://schemas.openxmlformats.org/officeDocument/2006/relationships/tags" Target="../tags/tag413.xml"/><Relationship Id="rId11" Type="http://schemas.openxmlformats.org/officeDocument/2006/relationships/tags" Target="../tags/tag414.xml"/><Relationship Id="rId12" Type="http://schemas.openxmlformats.org/officeDocument/2006/relationships/tags" Target="../tags/tag415.xml"/><Relationship Id="rId13" Type="http://schemas.openxmlformats.org/officeDocument/2006/relationships/tags" Target="../tags/tag416.xml"/><Relationship Id="rId14" Type="http://schemas.openxmlformats.org/officeDocument/2006/relationships/tags" Target="../tags/tag417.xml"/><Relationship Id="rId15" Type="http://schemas.openxmlformats.org/officeDocument/2006/relationships/tags" Target="../tags/tag418.xml"/><Relationship Id="rId16" Type="http://schemas.openxmlformats.org/officeDocument/2006/relationships/tags" Target="../tags/tag419.xml"/><Relationship Id="rId17" Type="http://schemas.openxmlformats.org/officeDocument/2006/relationships/tags" Target="../tags/tag420.xml"/><Relationship Id="rId18" Type="http://schemas.openxmlformats.org/officeDocument/2006/relationships/tags" Target="../tags/tag421.xml"/><Relationship Id="rId19" Type="http://schemas.openxmlformats.org/officeDocument/2006/relationships/tags" Target="../tags/tag422.xml"/><Relationship Id="rId37" Type="http://schemas.openxmlformats.org/officeDocument/2006/relationships/tags" Target="../tags/tag440.xml"/><Relationship Id="rId38" Type="http://schemas.openxmlformats.org/officeDocument/2006/relationships/tags" Target="../tags/tag441.xml"/><Relationship Id="rId39" Type="http://schemas.openxmlformats.org/officeDocument/2006/relationships/tags" Target="../tags/tag442.xml"/><Relationship Id="rId40" Type="http://schemas.openxmlformats.org/officeDocument/2006/relationships/tags" Target="../tags/tag443.xml"/><Relationship Id="rId41" Type="http://schemas.openxmlformats.org/officeDocument/2006/relationships/tags" Target="../tags/tag444.xml"/><Relationship Id="rId42" Type="http://schemas.openxmlformats.org/officeDocument/2006/relationships/tags" Target="../tags/tag445.xml"/><Relationship Id="rId43" Type="http://schemas.openxmlformats.org/officeDocument/2006/relationships/tags" Target="../tags/tag446.xml"/><Relationship Id="rId44" Type="http://schemas.openxmlformats.org/officeDocument/2006/relationships/tags" Target="../tags/tag447.xml"/><Relationship Id="rId45" Type="http://schemas.openxmlformats.org/officeDocument/2006/relationships/tags" Target="../tags/tag448.xml"/></Relationships>
</file>

<file path=ppt/slides/_rels/slide26.xml.rels><?xml version="1.0" encoding="UTF-8" standalone="yes"?>
<Relationships xmlns="http://schemas.openxmlformats.org/package/2006/relationships"><Relationship Id="rId20" Type="http://schemas.openxmlformats.org/officeDocument/2006/relationships/tags" Target="../tags/tag469.xml"/><Relationship Id="rId21" Type="http://schemas.openxmlformats.org/officeDocument/2006/relationships/tags" Target="../tags/tag470.xml"/><Relationship Id="rId22" Type="http://schemas.openxmlformats.org/officeDocument/2006/relationships/tags" Target="../tags/tag471.xml"/><Relationship Id="rId23" Type="http://schemas.openxmlformats.org/officeDocument/2006/relationships/tags" Target="../tags/tag472.xml"/><Relationship Id="rId24" Type="http://schemas.openxmlformats.org/officeDocument/2006/relationships/tags" Target="../tags/tag473.xml"/><Relationship Id="rId25" Type="http://schemas.openxmlformats.org/officeDocument/2006/relationships/tags" Target="../tags/tag474.xml"/><Relationship Id="rId26" Type="http://schemas.openxmlformats.org/officeDocument/2006/relationships/tags" Target="../tags/tag475.xml"/><Relationship Id="rId27" Type="http://schemas.openxmlformats.org/officeDocument/2006/relationships/tags" Target="../tags/tag476.xml"/><Relationship Id="rId28" Type="http://schemas.openxmlformats.org/officeDocument/2006/relationships/tags" Target="../tags/tag477.xml"/><Relationship Id="rId29" Type="http://schemas.openxmlformats.org/officeDocument/2006/relationships/tags" Target="../tags/tag478.xml"/><Relationship Id="rId1" Type="http://schemas.openxmlformats.org/officeDocument/2006/relationships/tags" Target="../tags/tag450.xml"/><Relationship Id="rId2" Type="http://schemas.openxmlformats.org/officeDocument/2006/relationships/tags" Target="../tags/tag451.xml"/><Relationship Id="rId3" Type="http://schemas.openxmlformats.org/officeDocument/2006/relationships/tags" Target="../tags/tag452.xml"/><Relationship Id="rId4" Type="http://schemas.openxmlformats.org/officeDocument/2006/relationships/tags" Target="../tags/tag453.xml"/><Relationship Id="rId5" Type="http://schemas.openxmlformats.org/officeDocument/2006/relationships/tags" Target="../tags/tag454.xml"/><Relationship Id="rId30" Type="http://schemas.openxmlformats.org/officeDocument/2006/relationships/tags" Target="../tags/tag479.xml"/><Relationship Id="rId31" Type="http://schemas.openxmlformats.org/officeDocument/2006/relationships/tags" Target="../tags/tag480.xml"/><Relationship Id="rId32" Type="http://schemas.openxmlformats.org/officeDocument/2006/relationships/tags" Target="../tags/tag481.xml"/><Relationship Id="rId9" Type="http://schemas.openxmlformats.org/officeDocument/2006/relationships/tags" Target="../tags/tag458.xml"/><Relationship Id="rId6" Type="http://schemas.openxmlformats.org/officeDocument/2006/relationships/tags" Target="../tags/tag455.xml"/><Relationship Id="rId7" Type="http://schemas.openxmlformats.org/officeDocument/2006/relationships/tags" Target="../tags/tag456.xml"/><Relationship Id="rId8" Type="http://schemas.openxmlformats.org/officeDocument/2006/relationships/tags" Target="../tags/tag457.xml"/><Relationship Id="rId33" Type="http://schemas.openxmlformats.org/officeDocument/2006/relationships/slideLayout" Target="../slideLayouts/slideLayout2.xml"/><Relationship Id="rId34" Type="http://schemas.openxmlformats.org/officeDocument/2006/relationships/notesSlide" Target="../notesSlides/notesSlide26.xml"/><Relationship Id="rId10" Type="http://schemas.openxmlformats.org/officeDocument/2006/relationships/tags" Target="../tags/tag459.xml"/><Relationship Id="rId11" Type="http://schemas.openxmlformats.org/officeDocument/2006/relationships/tags" Target="../tags/tag460.xml"/><Relationship Id="rId12" Type="http://schemas.openxmlformats.org/officeDocument/2006/relationships/tags" Target="../tags/tag461.xml"/><Relationship Id="rId13" Type="http://schemas.openxmlformats.org/officeDocument/2006/relationships/tags" Target="../tags/tag462.xml"/><Relationship Id="rId14" Type="http://schemas.openxmlformats.org/officeDocument/2006/relationships/tags" Target="../tags/tag463.xml"/><Relationship Id="rId15" Type="http://schemas.openxmlformats.org/officeDocument/2006/relationships/tags" Target="../tags/tag464.xml"/><Relationship Id="rId16" Type="http://schemas.openxmlformats.org/officeDocument/2006/relationships/tags" Target="../tags/tag465.xml"/><Relationship Id="rId17" Type="http://schemas.openxmlformats.org/officeDocument/2006/relationships/tags" Target="../tags/tag466.xml"/><Relationship Id="rId18" Type="http://schemas.openxmlformats.org/officeDocument/2006/relationships/tags" Target="../tags/tag467.xml"/><Relationship Id="rId19" Type="http://schemas.openxmlformats.org/officeDocument/2006/relationships/tags" Target="../tags/tag468.xml"/></Relationships>
</file>

<file path=ppt/slides/_rels/slide27.xml.rels><?xml version="1.0" encoding="UTF-8" standalone="yes"?>
<Relationships xmlns="http://schemas.openxmlformats.org/package/2006/relationships"><Relationship Id="rId9" Type="http://schemas.openxmlformats.org/officeDocument/2006/relationships/tags" Target="../tags/tag490.xml"/><Relationship Id="rId20" Type="http://schemas.openxmlformats.org/officeDocument/2006/relationships/notesSlide" Target="../notesSlides/notesSlide27.xml"/><Relationship Id="rId10" Type="http://schemas.openxmlformats.org/officeDocument/2006/relationships/tags" Target="../tags/tag491.xml"/><Relationship Id="rId11" Type="http://schemas.openxmlformats.org/officeDocument/2006/relationships/tags" Target="../tags/tag492.xml"/><Relationship Id="rId12" Type="http://schemas.openxmlformats.org/officeDocument/2006/relationships/tags" Target="../tags/tag493.xml"/><Relationship Id="rId13" Type="http://schemas.openxmlformats.org/officeDocument/2006/relationships/tags" Target="../tags/tag494.xml"/><Relationship Id="rId14" Type="http://schemas.openxmlformats.org/officeDocument/2006/relationships/tags" Target="../tags/tag495.xml"/><Relationship Id="rId15" Type="http://schemas.openxmlformats.org/officeDocument/2006/relationships/tags" Target="../tags/tag496.xml"/><Relationship Id="rId16" Type="http://schemas.openxmlformats.org/officeDocument/2006/relationships/tags" Target="../tags/tag497.xml"/><Relationship Id="rId17" Type="http://schemas.openxmlformats.org/officeDocument/2006/relationships/tags" Target="../tags/tag498.xml"/><Relationship Id="rId18" Type="http://schemas.openxmlformats.org/officeDocument/2006/relationships/tags" Target="../tags/tag499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482.xml"/><Relationship Id="rId2" Type="http://schemas.openxmlformats.org/officeDocument/2006/relationships/tags" Target="../tags/tag483.xml"/><Relationship Id="rId3" Type="http://schemas.openxmlformats.org/officeDocument/2006/relationships/tags" Target="../tags/tag484.xml"/><Relationship Id="rId4" Type="http://schemas.openxmlformats.org/officeDocument/2006/relationships/tags" Target="../tags/tag485.xml"/><Relationship Id="rId5" Type="http://schemas.openxmlformats.org/officeDocument/2006/relationships/tags" Target="../tags/tag486.xml"/><Relationship Id="rId6" Type="http://schemas.openxmlformats.org/officeDocument/2006/relationships/tags" Target="../tags/tag487.xml"/><Relationship Id="rId7" Type="http://schemas.openxmlformats.org/officeDocument/2006/relationships/tags" Target="../tags/tag488.xml"/><Relationship Id="rId8" Type="http://schemas.openxmlformats.org/officeDocument/2006/relationships/tags" Target="../tags/tag489.xml"/></Relationships>
</file>

<file path=ppt/slides/_rels/slide28.xml.rels><?xml version="1.0" encoding="UTF-8" standalone="yes"?>
<Relationships xmlns="http://schemas.openxmlformats.org/package/2006/relationships"><Relationship Id="rId11" Type="http://schemas.openxmlformats.org/officeDocument/2006/relationships/tags" Target="../tags/tag510.xml"/><Relationship Id="rId12" Type="http://schemas.openxmlformats.org/officeDocument/2006/relationships/tags" Target="../tags/tag511.xml"/><Relationship Id="rId13" Type="http://schemas.openxmlformats.org/officeDocument/2006/relationships/tags" Target="../tags/tag512.xml"/><Relationship Id="rId14" Type="http://schemas.openxmlformats.org/officeDocument/2006/relationships/tags" Target="../tags/tag513.xml"/><Relationship Id="rId15" Type="http://schemas.openxmlformats.org/officeDocument/2006/relationships/tags" Target="../tags/tag514.xml"/><Relationship Id="rId16" Type="http://schemas.openxmlformats.org/officeDocument/2006/relationships/tags" Target="../tags/tag515.xml"/><Relationship Id="rId17" Type="http://schemas.openxmlformats.org/officeDocument/2006/relationships/tags" Target="../tags/tag516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28.xml"/><Relationship Id="rId1" Type="http://schemas.openxmlformats.org/officeDocument/2006/relationships/tags" Target="../tags/tag500.xml"/><Relationship Id="rId2" Type="http://schemas.openxmlformats.org/officeDocument/2006/relationships/tags" Target="../tags/tag501.xml"/><Relationship Id="rId3" Type="http://schemas.openxmlformats.org/officeDocument/2006/relationships/tags" Target="../tags/tag502.xml"/><Relationship Id="rId4" Type="http://schemas.openxmlformats.org/officeDocument/2006/relationships/tags" Target="../tags/tag503.xml"/><Relationship Id="rId5" Type="http://schemas.openxmlformats.org/officeDocument/2006/relationships/tags" Target="../tags/tag504.xml"/><Relationship Id="rId6" Type="http://schemas.openxmlformats.org/officeDocument/2006/relationships/tags" Target="../tags/tag505.xml"/><Relationship Id="rId7" Type="http://schemas.openxmlformats.org/officeDocument/2006/relationships/tags" Target="../tags/tag506.xml"/><Relationship Id="rId8" Type="http://schemas.openxmlformats.org/officeDocument/2006/relationships/tags" Target="../tags/tag507.xml"/><Relationship Id="rId9" Type="http://schemas.openxmlformats.org/officeDocument/2006/relationships/tags" Target="../tags/tag508.xml"/><Relationship Id="rId10" Type="http://schemas.openxmlformats.org/officeDocument/2006/relationships/tags" Target="../tags/tag509.xml"/></Relationships>
</file>

<file path=ppt/slides/_rels/slide29.xml.rels><?xml version="1.0" encoding="UTF-8" standalone="yes"?>
<Relationships xmlns="http://schemas.openxmlformats.org/package/2006/relationships"><Relationship Id="rId9" Type="http://schemas.openxmlformats.org/officeDocument/2006/relationships/tags" Target="../tags/tag525.xml"/><Relationship Id="rId20" Type="http://schemas.openxmlformats.org/officeDocument/2006/relationships/tags" Target="../tags/tag536.xml"/><Relationship Id="rId21" Type="http://schemas.openxmlformats.org/officeDocument/2006/relationships/tags" Target="../tags/tag537.xml"/><Relationship Id="rId22" Type="http://schemas.openxmlformats.org/officeDocument/2006/relationships/tags" Target="../tags/tag538.xml"/><Relationship Id="rId23" Type="http://schemas.openxmlformats.org/officeDocument/2006/relationships/tags" Target="../tags/tag539.xml"/><Relationship Id="rId24" Type="http://schemas.openxmlformats.org/officeDocument/2006/relationships/tags" Target="../tags/tag540.xml"/><Relationship Id="rId25" Type="http://schemas.openxmlformats.org/officeDocument/2006/relationships/tags" Target="../tags/tag541.xml"/><Relationship Id="rId26" Type="http://schemas.openxmlformats.org/officeDocument/2006/relationships/tags" Target="../tags/tag542.xml"/><Relationship Id="rId27" Type="http://schemas.openxmlformats.org/officeDocument/2006/relationships/tags" Target="../tags/tag543.xml"/><Relationship Id="rId28" Type="http://schemas.openxmlformats.org/officeDocument/2006/relationships/slideLayout" Target="../slideLayouts/slideLayout2.xml"/><Relationship Id="rId29" Type="http://schemas.openxmlformats.org/officeDocument/2006/relationships/notesSlide" Target="../notesSlides/notesSlide29.xml"/><Relationship Id="rId10" Type="http://schemas.openxmlformats.org/officeDocument/2006/relationships/tags" Target="../tags/tag526.xml"/><Relationship Id="rId11" Type="http://schemas.openxmlformats.org/officeDocument/2006/relationships/tags" Target="../tags/tag527.xml"/><Relationship Id="rId12" Type="http://schemas.openxmlformats.org/officeDocument/2006/relationships/tags" Target="../tags/tag528.xml"/><Relationship Id="rId13" Type="http://schemas.openxmlformats.org/officeDocument/2006/relationships/tags" Target="../tags/tag529.xml"/><Relationship Id="rId14" Type="http://schemas.openxmlformats.org/officeDocument/2006/relationships/tags" Target="../tags/tag530.xml"/><Relationship Id="rId15" Type="http://schemas.openxmlformats.org/officeDocument/2006/relationships/tags" Target="../tags/tag531.xml"/><Relationship Id="rId16" Type="http://schemas.openxmlformats.org/officeDocument/2006/relationships/tags" Target="../tags/tag532.xml"/><Relationship Id="rId17" Type="http://schemas.openxmlformats.org/officeDocument/2006/relationships/tags" Target="../tags/tag533.xml"/><Relationship Id="rId18" Type="http://schemas.openxmlformats.org/officeDocument/2006/relationships/tags" Target="../tags/tag534.xml"/><Relationship Id="rId19" Type="http://schemas.openxmlformats.org/officeDocument/2006/relationships/tags" Target="../tags/tag535.xml"/><Relationship Id="rId1" Type="http://schemas.openxmlformats.org/officeDocument/2006/relationships/tags" Target="../tags/tag517.xml"/><Relationship Id="rId2" Type="http://schemas.openxmlformats.org/officeDocument/2006/relationships/tags" Target="../tags/tag518.xml"/><Relationship Id="rId3" Type="http://schemas.openxmlformats.org/officeDocument/2006/relationships/tags" Target="../tags/tag519.xml"/><Relationship Id="rId4" Type="http://schemas.openxmlformats.org/officeDocument/2006/relationships/tags" Target="../tags/tag520.xml"/><Relationship Id="rId5" Type="http://schemas.openxmlformats.org/officeDocument/2006/relationships/tags" Target="../tags/tag521.xml"/><Relationship Id="rId6" Type="http://schemas.openxmlformats.org/officeDocument/2006/relationships/tags" Target="../tags/tag522.xml"/><Relationship Id="rId7" Type="http://schemas.openxmlformats.org/officeDocument/2006/relationships/tags" Target="../tags/tag523.xml"/><Relationship Id="rId8" Type="http://schemas.openxmlformats.org/officeDocument/2006/relationships/tags" Target="../tags/tag5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4" Type="http://schemas.openxmlformats.org/officeDocument/2006/relationships/tags" Target="../tags/tag36.xml"/><Relationship Id="rId5" Type="http://schemas.openxmlformats.org/officeDocument/2006/relationships/tags" Target="../tags/tag37.xml"/><Relationship Id="rId6" Type="http://schemas.openxmlformats.org/officeDocument/2006/relationships/tags" Target="../tags/tag38.xml"/><Relationship Id="rId7" Type="http://schemas.openxmlformats.org/officeDocument/2006/relationships/slideLayout" Target="../slideLayouts/slideLayout2.xml"/><Relationship Id="rId8" Type="http://schemas.openxmlformats.org/officeDocument/2006/relationships/notesSlide" Target="../notesSlides/notesSlide3.xml"/><Relationship Id="rId1" Type="http://schemas.openxmlformats.org/officeDocument/2006/relationships/tags" Target="../tags/tag33.xml"/><Relationship Id="rId2" Type="http://schemas.openxmlformats.org/officeDocument/2006/relationships/tags" Target="../tags/tag34.xml"/></Relationships>
</file>

<file path=ppt/slides/_rels/slide30.xml.rels><?xml version="1.0" encoding="UTF-8" standalone="yes"?>
<Relationships xmlns="http://schemas.openxmlformats.org/package/2006/relationships"><Relationship Id="rId13" Type="http://schemas.openxmlformats.org/officeDocument/2006/relationships/tags" Target="../tags/tag556.xml"/><Relationship Id="rId14" Type="http://schemas.openxmlformats.org/officeDocument/2006/relationships/tags" Target="../tags/tag557.xml"/><Relationship Id="rId15" Type="http://schemas.openxmlformats.org/officeDocument/2006/relationships/tags" Target="../tags/tag558.xml"/><Relationship Id="rId16" Type="http://schemas.openxmlformats.org/officeDocument/2006/relationships/tags" Target="../tags/tag559.xml"/><Relationship Id="rId17" Type="http://schemas.openxmlformats.org/officeDocument/2006/relationships/tags" Target="../tags/tag560.xml"/><Relationship Id="rId18" Type="http://schemas.openxmlformats.org/officeDocument/2006/relationships/tags" Target="../tags/tag561.xml"/><Relationship Id="rId19" Type="http://schemas.openxmlformats.org/officeDocument/2006/relationships/tags" Target="../tags/tag562.xml"/><Relationship Id="rId63" Type="http://schemas.openxmlformats.org/officeDocument/2006/relationships/tags" Target="../tags/tag606.xml"/><Relationship Id="rId64" Type="http://schemas.openxmlformats.org/officeDocument/2006/relationships/tags" Target="../tags/tag607.xml"/><Relationship Id="rId65" Type="http://schemas.openxmlformats.org/officeDocument/2006/relationships/tags" Target="../tags/tag608.xml"/><Relationship Id="rId66" Type="http://schemas.openxmlformats.org/officeDocument/2006/relationships/tags" Target="../tags/tag609.xml"/><Relationship Id="rId67" Type="http://schemas.openxmlformats.org/officeDocument/2006/relationships/tags" Target="../tags/tag610.xml"/><Relationship Id="rId68" Type="http://schemas.openxmlformats.org/officeDocument/2006/relationships/tags" Target="../tags/tag611.xml"/><Relationship Id="rId69" Type="http://schemas.openxmlformats.org/officeDocument/2006/relationships/slideLayout" Target="../slideLayouts/slideLayout2.xml"/><Relationship Id="rId50" Type="http://schemas.openxmlformats.org/officeDocument/2006/relationships/tags" Target="../tags/tag593.xml"/><Relationship Id="rId51" Type="http://schemas.openxmlformats.org/officeDocument/2006/relationships/tags" Target="../tags/tag594.xml"/><Relationship Id="rId52" Type="http://schemas.openxmlformats.org/officeDocument/2006/relationships/tags" Target="../tags/tag595.xml"/><Relationship Id="rId53" Type="http://schemas.openxmlformats.org/officeDocument/2006/relationships/tags" Target="../tags/tag596.xml"/><Relationship Id="rId54" Type="http://schemas.openxmlformats.org/officeDocument/2006/relationships/tags" Target="../tags/tag597.xml"/><Relationship Id="rId55" Type="http://schemas.openxmlformats.org/officeDocument/2006/relationships/tags" Target="../tags/tag598.xml"/><Relationship Id="rId56" Type="http://schemas.openxmlformats.org/officeDocument/2006/relationships/tags" Target="../tags/tag599.xml"/><Relationship Id="rId57" Type="http://schemas.openxmlformats.org/officeDocument/2006/relationships/tags" Target="../tags/tag600.xml"/><Relationship Id="rId58" Type="http://schemas.openxmlformats.org/officeDocument/2006/relationships/tags" Target="../tags/tag601.xml"/><Relationship Id="rId59" Type="http://schemas.openxmlformats.org/officeDocument/2006/relationships/tags" Target="../tags/tag602.xml"/><Relationship Id="rId40" Type="http://schemas.openxmlformats.org/officeDocument/2006/relationships/tags" Target="../tags/tag583.xml"/><Relationship Id="rId41" Type="http://schemas.openxmlformats.org/officeDocument/2006/relationships/tags" Target="../tags/tag584.xml"/><Relationship Id="rId42" Type="http://schemas.openxmlformats.org/officeDocument/2006/relationships/tags" Target="../tags/tag585.xml"/><Relationship Id="rId43" Type="http://schemas.openxmlformats.org/officeDocument/2006/relationships/tags" Target="../tags/tag586.xml"/><Relationship Id="rId44" Type="http://schemas.openxmlformats.org/officeDocument/2006/relationships/tags" Target="../tags/tag587.xml"/><Relationship Id="rId45" Type="http://schemas.openxmlformats.org/officeDocument/2006/relationships/tags" Target="../tags/tag588.xml"/><Relationship Id="rId46" Type="http://schemas.openxmlformats.org/officeDocument/2006/relationships/tags" Target="../tags/tag589.xml"/><Relationship Id="rId47" Type="http://schemas.openxmlformats.org/officeDocument/2006/relationships/tags" Target="../tags/tag590.xml"/><Relationship Id="rId48" Type="http://schemas.openxmlformats.org/officeDocument/2006/relationships/tags" Target="../tags/tag591.xml"/><Relationship Id="rId49" Type="http://schemas.openxmlformats.org/officeDocument/2006/relationships/tags" Target="../tags/tag592.xml"/><Relationship Id="rId1" Type="http://schemas.openxmlformats.org/officeDocument/2006/relationships/tags" Target="../tags/tag544.xml"/><Relationship Id="rId2" Type="http://schemas.openxmlformats.org/officeDocument/2006/relationships/tags" Target="../tags/tag545.xml"/><Relationship Id="rId3" Type="http://schemas.openxmlformats.org/officeDocument/2006/relationships/tags" Target="../tags/tag546.xml"/><Relationship Id="rId4" Type="http://schemas.openxmlformats.org/officeDocument/2006/relationships/tags" Target="../tags/tag547.xml"/><Relationship Id="rId5" Type="http://schemas.openxmlformats.org/officeDocument/2006/relationships/tags" Target="../tags/tag548.xml"/><Relationship Id="rId6" Type="http://schemas.openxmlformats.org/officeDocument/2006/relationships/tags" Target="../tags/tag549.xml"/><Relationship Id="rId7" Type="http://schemas.openxmlformats.org/officeDocument/2006/relationships/tags" Target="../tags/tag550.xml"/><Relationship Id="rId8" Type="http://schemas.openxmlformats.org/officeDocument/2006/relationships/tags" Target="../tags/tag551.xml"/><Relationship Id="rId9" Type="http://schemas.openxmlformats.org/officeDocument/2006/relationships/tags" Target="../tags/tag552.xml"/><Relationship Id="rId30" Type="http://schemas.openxmlformats.org/officeDocument/2006/relationships/tags" Target="../tags/tag573.xml"/><Relationship Id="rId31" Type="http://schemas.openxmlformats.org/officeDocument/2006/relationships/tags" Target="../tags/tag574.xml"/><Relationship Id="rId32" Type="http://schemas.openxmlformats.org/officeDocument/2006/relationships/tags" Target="../tags/tag575.xml"/><Relationship Id="rId33" Type="http://schemas.openxmlformats.org/officeDocument/2006/relationships/tags" Target="../tags/tag576.xml"/><Relationship Id="rId34" Type="http://schemas.openxmlformats.org/officeDocument/2006/relationships/tags" Target="../tags/tag577.xml"/><Relationship Id="rId35" Type="http://schemas.openxmlformats.org/officeDocument/2006/relationships/tags" Target="../tags/tag578.xml"/><Relationship Id="rId36" Type="http://schemas.openxmlformats.org/officeDocument/2006/relationships/tags" Target="../tags/tag579.xml"/><Relationship Id="rId37" Type="http://schemas.openxmlformats.org/officeDocument/2006/relationships/tags" Target="../tags/tag580.xml"/><Relationship Id="rId38" Type="http://schemas.openxmlformats.org/officeDocument/2006/relationships/tags" Target="../tags/tag581.xml"/><Relationship Id="rId39" Type="http://schemas.openxmlformats.org/officeDocument/2006/relationships/tags" Target="../tags/tag582.xml"/><Relationship Id="rId70" Type="http://schemas.openxmlformats.org/officeDocument/2006/relationships/notesSlide" Target="../notesSlides/notesSlide30.xml"/><Relationship Id="rId20" Type="http://schemas.openxmlformats.org/officeDocument/2006/relationships/tags" Target="../tags/tag563.xml"/><Relationship Id="rId21" Type="http://schemas.openxmlformats.org/officeDocument/2006/relationships/tags" Target="../tags/tag564.xml"/><Relationship Id="rId22" Type="http://schemas.openxmlformats.org/officeDocument/2006/relationships/tags" Target="../tags/tag565.xml"/><Relationship Id="rId23" Type="http://schemas.openxmlformats.org/officeDocument/2006/relationships/tags" Target="../tags/tag566.xml"/><Relationship Id="rId24" Type="http://schemas.openxmlformats.org/officeDocument/2006/relationships/tags" Target="../tags/tag567.xml"/><Relationship Id="rId25" Type="http://schemas.openxmlformats.org/officeDocument/2006/relationships/tags" Target="../tags/tag568.xml"/><Relationship Id="rId26" Type="http://schemas.openxmlformats.org/officeDocument/2006/relationships/tags" Target="../tags/tag569.xml"/><Relationship Id="rId27" Type="http://schemas.openxmlformats.org/officeDocument/2006/relationships/tags" Target="../tags/tag570.xml"/><Relationship Id="rId28" Type="http://schemas.openxmlformats.org/officeDocument/2006/relationships/tags" Target="../tags/tag571.xml"/><Relationship Id="rId29" Type="http://schemas.openxmlformats.org/officeDocument/2006/relationships/tags" Target="../tags/tag572.xml"/><Relationship Id="rId60" Type="http://schemas.openxmlformats.org/officeDocument/2006/relationships/tags" Target="../tags/tag603.xml"/><Relationship Id="rId61" Type="http://schemas.openxmlformats.org/officeDocument/2006/relationships/tags" Target="../tags/tag604.xml"/><Relationship Id="rId62" Type="http://schemas.openxmlformats.org/officeDocument/2006/relationships/tags" Target="../tags/tag605.xml"/><Relationship Id="rId10" Type="http://schemas.openxmlformats.org/officeDocument/2006/relationships/tags" Target="../tags/tag553.xml"/><Relationship Id="rId11" Type="http://schemas.openxmlformats.org/officeDocument/2006/relationships/tags" Target="../tags/tag554.xml"/><Relationship Id="rId12" Type="http://schemas.openxmlformats.org/officeDocument/2006/relationships/tags" Target="../tags/tag555.xml"/></Relationships>
</file>

<file path=ppt/slides/_rels/slide31.xml.rels><?xml version="1.0" encoding="UTF-8" standalone="yes"?>
<Relationships xmlns="http://schemas.openxmlformats.org/package/2006/relationships"><Relationship Id="rId46" Type="http://schemas.openxmlformats.org/officeDocument/2006/relationships/slideLayout" Target="../slideLayouts/slideLayout2.xml"/><Relationship Id="rId47" Type="http://schemas.openxmlformats.org/officeDocument/2006/relationships/notesSlide" Target="../notesSlides/notesSlide31.xml"/><Relationship Id="rId20" Type="http://schemas.openxmlformats.org/officeDocument/2006/relationships/tags" Target="../tags/tag631.xml"/><Relationship Id="rId21" Type="http://schemas.openxmlformats.org/officeDocument/2006/relationships/tags" Target="../tags/tag632.xml"/><Relationship Id="rId22" Type="http://schemas.openxmlformats.org/officeDocument/2006/relationships/tags" Target="../tags/tag633.xml"/><Relationship Id="rId23" Type="http://schemas.openxmlformats.org/officeDocument/2006/relationships/tags" Target="../tags/tag634.xml"/><Relationship Id="rId24" Type="http://schemas.openxmlformats.org/officeDocument/2006/relationships/tags" Target="../tags/tag635.xml"/><Relationship Id="rId25" Type="http://schemas.openxmlformats.org/officeDocument/2006/relationships/tags" Target="../tags/tag636.xml"/><Relationship Id="rId26" Type="http://schemas.openxmlformats.org/officeDocument/2006/relationships/tags" Target="../tags/tag637.xml"/><Relationship Id="rId27" Type="http://schemas.openxmlformats.org/officeDocument/2006/relationships/tags" Target="../tags/tag638.xml"/><Relationship Id="rId28" Type="http://schemas.openxmlformats.org/officeDocument/2006/relationships/tags" Target="../tags/tag639.xml"/><Relationship Id="rId29" Type="http://schemas.openxmlformats.org/officeDocument/2006/relationships/tags" Target="../tags/tag640.xml"/><Relationship Id="rId1" Type="http://schemas.openxmlformats.org/officeDocument/2006/relationships/tags" Target="../tags/tag612.xml"/><Relationship Id="rId2" Type="http://schemas.openxmlformats.org/officeDocument/2006/relationships/tags" Target="../tags/tag613.xml"/><Relationship Id="rId3" Type="http://schemas.openxmlformats.org/officeDocument/2006/relationships/tags" Target="../tags/tag614.xml"/><Relationship Id="rId4" Type="http://schemas.openxmlformats.org/officeDocument/2006/relationships/tags" Target="../tags/tag615.xml"/><Relationship Id="rId5" Type="http://schemas.openxmlformats.org/officeDocument/2006/relationships/tags" Target="../tags/tag616.xml"/><Relationship Id="rId30" Type="http://schemas.openxmlformats.org/officeDocument/2006/relationships/tags" Target="../tags/tag641.xml"/><Relationship Id="rId31" Type="http://schemas.openxmlformats.org/officeDocument/2006/relationships/tags" Target="../tags/tag642.xml"/><Relationship Id="rId32" Type="http://schemas.openxmlformats.org/officeDocument/2006/relationships/tags" Target="../tags/tag643.xml"/><Relationship Id="rId9" Type="http://schemas.openxmlformats.org/officeDocument/2006/relationships/tags" Target="../tags/tag620.xml"/><Relationship Id="rId6" Type="http://schemas.openxmlformats.org/officeDocument/2006/relationships/tags" Target="../tags/tag617.xml"/><Relationship Id="rId7" Type="http://schemas.openxmlformats.org/officeDocument/2006/relationships/tags" Target="../tags/tag618.xml"/><Relationship Id="rId8" Type="http://schemas.openxmlformats.org/officeDocument/2006/relationships/tags" Target="../tags/tag619.xml"/><Relationship Id="rId33" Type="http://schemas.openxmlformats.org/officeDocument/2006/relationships/tags" Target="../tags/tag644.xml"/><Relationship Id="rId34" Type="http://schemas.openxmlformats.org/officeDocument/2006/relationships/tags" Target="../tags/tag645.xml"/><Relationship Id="rId35" Type="http://schemas.openxmlformats.org/officeDocument/2006/relationships/tags" Target="../tags/tag646.xml"/><Relationship Id="rId36" Type="http://schemas.openxmlformats.org/officeDocument/2006/relationships/tags" Target="../tags/tag647.xml"/><Relationship Id="rId10" Type="http://schemas.openxmlformats.org/officeDocument/2006/relationships/tags" Target="../tags/tag621.xml"/><Relationship Id="rId11" Type="http://schemas.openxmlformats.org/officeDocument/2006/relationships/tags" Target="../tags/tag622.xml"/><Relationship Id="rId12" Type="http://schemas.openxmlformats.org/officeDocument/2006/relationships/tags" Target="../tags/tag623.xml"/><Relationship Id="rId13" Type="http://schemas.openxmlformats.org/officeDocument/2006/relationships/tags" Target="../tags/tag624.xml"/><Relationship Id="rId14" Type="http://schemas.openxmlformats.org/officeDocument/2006/relationships/tags" Target="../tags/tag625.xml"/><Relationship Id="rId15" Type="http://schemas.openxmlformats.org/officeDocument/2006/relationships/tags" Target="../tags/tag626.xml"/><Relationship Id="rId16" Type="http://schemas.openxmlformats.org/officeDocument/2006/relationships/tags" Target="../tags/tag627.xml"/><Relationship Id="rId17" Type="http://schemas.openxmlformats.org/officeDocument/2006/relationships/tags" Target="../tags/tag628.xml"/><Relationship Id="rId18" Type="http://schemas.openxmlformats.org/officeDocument/2006/relationships/tags" Target="../tags/tag629.xml"/><Relationship Id="rId19" Type="http://schemas.openxmlformats.org/officeDocument/2006/relationships/tags" Target="../tags/tag630.xml"/><Relationship Id="rId37" Type="http://schemas.openxmlformats.org/officeDocument/2006/relationships/tags" Target="../tags/tag648.xml"/><Relationship Id="rId38" Type="http://schemas.openxmlformats.org/officeDocument/2006/relationships/tags" Target="../tags/tag649.xml"/><Relationship Id="rId39" Type="http://schemas.openxmlformats.org/officeDocument/2006/relationships/tags" Target="../tags/tag650.xml"/><Relationship Id="rId40" Type="http://schemas.openxmlformats.org/officeDocument/2006/relationships/tags" Target="../tags/tag651.xml"/><Relationship Id="rId41" Type="http://schemas.openxmlformats.org/officeDocument/2006/relationships/tags" Target="../tags/tag652.xml"/><Relationship Id="rId42" Type="http://schemas.openxmlformats.org/officeDocument/2006/relationships/tags" Target="../tags/tag653.xml"/><Relationship Id="rId43" Type="http://schemas.openxmlformats.org/officeDocument/2006/relationships/tags" Target="../tags/tag654.xml"/><Relationship Id="rId44" Type="http://schemas.openxmlformats.org/officeDocument/2006/relationships/tags" Target="../tags/tag655.xml"/><Relationship Id="rId45" Type="http://schemas.openxmlformats.org/officeDocument/2006/relationships/tags" Target="../tags/tag656.xml"/></Relationships>
</file>

<file path=ppt/slides/_rels/slide32.xml.rels><?xml version="1.0" encoding="UTF-8" standalone="yes"?>
<Relationships xmlns="http://schemas.openxmlformats.org/package/2006/relationships"><Relationship Id="rId46" Type="http://schemas.openxmlformats.org/officeDocument/2006/relationships/slideLayout" Target="../slideLayouts/slideLayout2.xml"/><Relationship Id="rId47" Type="http://schemas.openxmlformats.org/officeDocument/2006/relationships/notesSlide" Target="../notesSlides/notesSlide32.xml"/><Relationship Id="rId20" Type="http://schemas.openxmlformats.org/officeDocument/2006/relationships/tags" Target="../tags/tag676.xml"/><Relationship Id="rId21" Type="http://schemas.openxmlformats.org/officeDocument/2006/relationships/tags" Target="../tags/tag677.xml"/><Relationship Id="rId22" Type="http://schemas.openxmlformats.org/officeDocument/2006/relationships/tags" Target="../tags/tag678.xml"/><Relationship Id="rId23" Type="http://schemas.openxmlformats.org/officeDocument/2006/relationships/tags" Target="../tags/tag679.xml"/><Relationship Id="rId24" Type="http://schemas.openxmlformats.org/officeDocument/2006/relationships/tags" Target="../tags/tag680.xml"/><Relationship Id="rId25" Type="http://schemas.openxmlformats.org/officeDocument/2006/relationships/tags" Target="../tags/tag681.xml"/><Relationship Id="rId26" Type="http://schemas.openxmlformats.org/officeDocument/2006/relationships/tags" Target="../tags/tag682.xml"/><Relationship Id="rId27" Type="http://schemas.openxmlformats.org/officeDocument/2006/relationships/tags" Target="../tags/tag683.xml"/><Relationship Id="rId28" Type="http://schemas.openxmlformats.org/officeDocument/2006/relationships/tags" Target="../tags/tag684.xml"/><Relationship Id="rId29" Type="http://schemas.openxmlformats.org/officeDocument/2006/relationships/tags" Target="../tags/tag685.xml"/><Relationship Id="rId1" Type="http://schemas.openxmlformats.org/officeDocument/2006/relationships/tags" Target="../tags/tag657.xml"/><Relationship Id="rId2" Type="http://schemas.openxmlformats.org/officeDocument/2006/relationships/tags" Target="../tags/tag658.xml"/><Relationship Id="rId3" Type="http://schemas.openxmlformats.org/officeDocument/2006/relationships/tags" Target="../tags/tag659.xml"/><Relationship Id="rId4" Type="http://schemas.openxmlformats.org/officeDocument/2006/relationships/tags" Target="../tags/tag660.xml"/><Relationship Id="rId5" Type="http://schemas.openxmlformats.org/officeDocument/2006/relationships/tags" Target="../tags/tag661.xml"/><Relationship Id="rId30" Type="http://schemas.openxmlformats.org/officeDocument/2006/relationships/tags" Target="../tags/tag686.xml"/><Relationship Id="rId31" Type="http://schemas.openxmlformats.org/officeDocument/2006/relationships/tags" Target="../tags/tag687.xml"/><Relationship Id="rId32" Type="http://schemas.openxmlformats.org/officeDocument/2006/relationships/tags" Target="../tags/tag688.xml"/><Relationship Id="rId9" Type="http://schemas.openxmlformats.org/officeDocument/2006/relationships/tags" Target="../tags/tag665.xml"/><Relationship Id="rId6" Type="http://schemas.openxmlformats.org/officeDocument/2006/relationships/tags" Target="../tags/tag662.xml"/><Relationship Id="rId7" Type="http://schemas.openxmlformats.org/officeDocument/2006/relationships/tags" Target="../tags/tag663.xml"/><Relationship Id="rId8" Type="http://schemas.openxmlformats.org/officeDocument/2006/relationships/tags" Target="../tags/tag664.xml"/><Relationship Id="rId33" Type="http://schemas.openxmlformats.org/officeDocument/2006/relationships/tags" Target="../tags/tag689.xml"/><Relationship Id="rId34" Type="http://schemas.openxmlformats.org/officeDocument/2006/relationships/tags" Target="../tags/tag690.xml"/><Relationship Id="rId35" Type="http://schemas.openxmlformats.org/officeDocument/2006/relationships/tags" Target="../tags/tag691.xml"/><Relationship Id="rId36" Type="http://schemas.openxmlformats.org/officeDocument/2006/relationships/tags" Target="../tags/tag692.xml"/><Relationship Id="rId10" Type="http://schemas.openxmlformats.org/officeDocument/2006/relationships/tags" Target="../tags/tag666.xml"/><Relationship Id="rId11" Type="http://schemas.openxmlformats.org/officeDocument/2006/relationships/tags" Target="../tags/tag667.xml"/><Relationship Id="rId12" Type="http://schemas.openxmlformats.org/officeDocument/2006/relationships/tags" Target="../tags/tag668.xml"/><Relationship Id="rId13" Type="http://schemas.openxmlformats.org/officeDocument/2006/relationships/tags" Target="../tags/tag669.xml"/><Relationship Id="rId14" Type="http://schemas.openxmlformats.org/officeDocument/2006/relationships/tags" Target="../tags/tag670.xml"/><Relationship Id="rId15" Type="http://schemas.openxmlformats.org/officeDocument/2006/relationships/tags" Target="../tags/tag671.xml"/><Relationship Id="rId16" Type="http://schemas.openxmlformats.org/officeDocument/2006/relationships/tags" Target="../tags/tag672.xml"/><Relationship Id="rId17" Type="http://schemas.openxmlformats.org/officeDocument/2006/relationships/tags" Target="../tags/tag673.xml"/><Relationship Id="rId18" Type="http://schemas.openxmlformats.org/officeDocument/2006/relationships/tags" Target="../tags/tag674.xml"/><Relationship Id="rId19" Type="http://schemas.openxmlformats.org/officeDocument/2006/relationships/tags" Target="../tags/tag675.xml"/><Relationship Id="rId37" Type="http://schemas.openxmlformats.org/officeDocument/2006/relationships/tags" Target="../tags/tag693.xml"/><Relationship Id="rId38" Type="http://schemas.openxmlformats.org/officeDocument/2006/relationships/tags" Target="../tags/tag694.xml"/><Relationship Id="rId39" Type="http://schemas.openxmlformats.org/officeDocument/2006/relationships/tags" Target="../tags/tag695.xml"/><Relationship Id="rId40" Type="http://schemas.openxmlformats.org/officeDocument/2006/relationships/tags" Target="../tags/tag696.xml"/><Relationship Id="rId41" Type="http://schemas.openxmlformats.org/officeDocument/2006/relationships/tags" Target="../tags/tag697.xml"/><Relationship Id="rId42" Type="http://schemas.openxmlformats.org/officeDocument/2006/relationships/tags" Target="../tags/tag698.xml"/><Relationship Id="rId43" Type="http://schemas.openxmlformats.org/officeDocument/2006/relationships/tags" Target="../tags/tag699.xml"/><Relationship Id="rId44" Type="http://schemas.openxmlformats.org/officeDocument/2006/relationships/tags" Target="../tags/tag700.xml"/><Relationship Id="rId45" Type="http://schemas.openxmlformats.org/officeDocument/2006/relationships/tags" Target="../tags/tag70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.xml"/><Relationship Id="rId1" Type="http://schemas.openxmlformats.org/officeDocument/2006/relationships/tags" Target="../tags/tag39.xml"/><Relationship Id="rId2" Type="http://schemas.openxmlformats.org/officeDocument/2006/relationships/tags" Target="../tags/tag40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53.xml"/><Relationship Id="rId14" Type="http://schemas.openxmlformats.org/officeDocument/2006/relationships/tags" Target="../tags/tag54.xml"/><Relationship Id="rId15" Type="http://schemas.openxmlformats.org/officeDocument/2006/relationships/tags" Target="../tags/tag55.xml"/><Relationship Id="rId16" Type="http://schemas.openxmlformats.org/officeDocument/2006/relationships/tags" Target="../tags/tag56.xml"/><Relationship Id="rId17" Type="http://schemas.openxmlformats.org/officeDocument/2006/relationships/tags" Target="../tags/tag57.xml"/><Relationship Id="rId18" Type="http://schemas.openxmlformats.org/officeDocument/2006/relationships/tags" Target="../tags/tag58.xml"/><Relationship Id="rId19" Type="http://schemas.openxmlformats.org/officeDocument/2006/relationships/tags" Target="../tags/tag59.xml"/><Relationship Id="rId50" Type="http://schemas.openxmlformats.org/officeDocument/2006/relationships/tags" Target="../tags/tag90.xml"/><Relationship Id="rId51" Type="http://schemas.openxmlformats.org/officeDocument/2006/relationships/tags" Target="../tags/tag91.xml"/><Relationship Id="rId52" Type="http://schemas.openxmlformats.org/officeDocument/2006/relationships/tags" Target="../tags/tag92.xml"/><Relationship Id="rId53" Type="http://schemas.openxmlformats.org/officeDocument/2006/relationships/tags" Target="../tags/tag93.xml"/><Relationship Id="rId54" Type="http://schemas.openxmlformats.org/officeDocument/2006/relationships/tags" Target="../tags/tag94.xml"/><Relationship Id="rId55" Type="http://schemas.openxmlformats.org/officeDocument/2006/relationships/slideLayout" Target="../slideLayouts/slideLayout2.xml"/><Relationship Id="rId56" Type="http://schemas.openxmlformats.org/officeDocument/2006/relationships/notesSlide" Target="../notesSlides/notesSlide5.xml"/><Relationship Id="rId40" Type="http://schemas.openxmlformats.org/officeDocument/2006/relationships/tags" Target="../tags/tag80.xml"/><Relationship Id="rId41" Type="http://schemas.openxmlformats.org/officeDocument/2006/relationships/tags" Target="../tags/tag81.xml"/><Relationship Id="rId42" Type="http://schemas.openxmlformats.org/officeDocument/2006/relationships/tags" Target="../tags/tag82.xml"/><Relationship Id="rId43" Type="http://schemas.openxmlformats.org/officeDocument/2006/relationships/tags" Target="../tags/tag83.xml"/><Relationship Id="rId44" Type="http://schemas.openxmlformats.org/officeDocument/2006/relationships/tags" Target="../tags/tag84.xml"/><Relationship Id="rId45" Type="http://schemas.openxmlformats.org/officeDocument/2006/relationships/tags" Target="../tags/tag85.xml"/><Relationship Id="rId46" Type="http://schemas.openxmlformats.org/officeDocument/2006/relationships/tags" Target="../tags/tag86.xml"/><Relationship Id="rId47" Type="http://schemas.openxmlformats.org/officeDocument/2006/relationships/tags" Target="../tags/tag87.xml"/><Relationship Id="rId48" Type="http://schemas.openxmlformats.org/officeDocument/2006/relationships/tags" Target="../tags/tag88.xml"/><Relationship Id="rId49" Type="http://schemas.openxmlformats.org/officeDocument/2006/relationships/tags" Target="../tags/tag89.xml"/><Relationship Id="rId1" Type="http://schemas.openxmlformats.org/officeDocument/2006/relationships/tags" Target="../tags/tag41.xml"/><Relationship Id="rId2" Type="http://schemas.openxmlformats.org/officeDocument/2006/relationships/tags" Target="../tags/tag42.xml"/><Relationship Id="rId3" Type="http://schemas.openxmlformats.org/officeDocument/2006/relationships/tags" Target="../tags/tag43.xml"/><Relationship Id="rId4" Type="http://schemas.openxmlformats.org/officeDocument/2006/relationships/tags" Target="../tags/tag44.xml"/><Relationship Id="rId5" Type="http://schemas.openxmlformats.org/officeDocument/2006/relationships/tags" Target="../tags/tag45.xml"/><Relationship Id="rId6" Type="http://schemas.openxmlformats.org/officeDocument/2006/relationships/tags" Target="../tags/tag46.xml"/><Relationship Id="rId7" Type="http://schemas.openxmlformats.org/officeDocument/2006/relationships/tags" Target="../tags/tag47.xml"/><Relationship Id="rId8" Type="http://schemas.openxmlformats.org/officeDocument/2006/relationships/tags" Target="../tags/tag48.xml"/><Relationship Id="rId9" Type="http://schemas.openxmlformats.org/officeDocument/2006/relationships/tags" Target="../tags/tag49.xml"/><Relationship Id="rId30" Type="http://schemas.openxmlformats.org/officeDocument/2006/relationships/tags" Target="../tags/tag70.xml"/><Relationship Id="rId31" Type="http://schemas.openxmlformats.org/officeDocument/2006/relationships/tags" Target="../tags/tag71.xml"/><Relationship Id="rId32" Type="http://schemas.openxmlformats.org/officeDocument/2006/relationships/tags" Target="../tags/tag72.xml"/><Relationship Id="rId33" Type="http://schemas.openxmlformats.org/officeDocument/2006/relationships/tags" Target="../tags/tag73.xml"/><Relationship Id="rId34" Type="http://schemas.openxmlformats.org/officeDocument/2006/relationships/tags" Target="../tags/tag74.xml"/><Relationship Id="rId35" Type="http://schemas.openxmlformats.org/officeDocument/2006/relationships/tags" Target="../tags/tag75.xml"/><Relationship Id="rId36" Type="http://schemas.openxmlformats.org/officeDocument/2006/relationships/tags" Target="../tags/tag76.xml"/><Relationship Id="rId37" Type="http://schemas.openxmlformats.org/officeDocument/2006/relationships/tags" Target="../tags/tag77.xml"/><Relationship Id="rId38" Type="http://schemas.openxmlformats.org/officeDocument/2006/relationships/tags" Target="../tags/tag78.xml"/><Relationship Id="rId39" Type="http://schemas.openxmlformats.org/officeDocument/2006/relationships/tags" Target="../tags/tag79.xml"/><Relationship Id="rId20" Type="http://schemas.openxmlformats.org/officeDocument/2006/relationships/tags" Target="../tags/tag60.xml"/><Relationship Id="rId21" Type="http://schemas.openxmlformats.org/officeDocument/2006/relationships/tags" Target="../tags/tag61.xml"/><Relationship Id="rId22" Type="http://schemas.openxmlformats.org/officeDocument/2006/relationships/tags" Target="../tags/tag62.xml"/><Relationship Id="rId23" Type="http://schemas.openxmlformats.org/officeDocument/2006/relationships/tags" Target="../tags/tag63.xml"/><Relationship Id="rId24" Type="http://schemas.openxmlformats.org/officeDocument/2006/relationships/tags" Target="../tags/tag64.xml"/><Relationship Id="rId25" Type="http://schemas.openxmlformats.org/officeDocument/2006/relationships/tags" Target="../tags/tag65.xml"/><Relationship Id="rId26" Type="http://schemas.openxmlformats.org/officeDocument/2006/relationships/tags" Target="../tags/tag66.xml"/><Relationship Id="rId27" Type="http://schemas.openxmlformats.org/officeDocument/2006/relationships/tags" Target="../tags/tag67.xml"/><Relationship Id="rId28" Type="http://schemas.openxmlformats.org/officeDocument/2006/relationships/tags" Target="../tags/tag68.xml"/><Relationship Id="rId29" Type="http://schemas.openxmlformats.org/officeDocument/2006/relationships/tags" Target="../tags/tag69.xml"/><Relationship Id="rId10" Type="http://schemas.openxmlformats.org/officeDocument/2006/relationships/tags" Target="../tags/tag50.xml"/><Relationship Id="rId11" Type="http://schemas.openxmlformats.org/officeDocument/2006/relationships/tags" Target="../tags/tag51.xml"/><Relationship Id="rId12" Type="http://schemas.openxmlformats.org/officeDocument/2006/relationships/tags" Target="../tags/tag52.xml"/></Relationships>
</file>

<file path=ppt/slides/_rels/slide6.xml.rels><?xml version="1.0" encoding="UTF-8" standalone="yes"?>
<Relationships xmlns="http://schemas.openxmlformats.org/package/2006/relationships"><Relationship Id="rId20" Type="http://schemas.openxmlformats.org/officeDocument/2006/relationships/tags" Target="../tags/tag114.xml"/><Relationship Id="rId21" Type="http://schemas.openxmlformats.org/officeDocument/2006/relationships/tags" Target="../tags/tag115.xml"/><Relationship Id="rId22" Type="http://schemas.openxmlformats.org/officeDocument/2006/relationships/tags" Target="../tags/tag116.xml"/><Relationship Id="rId23" Type="http://schemas.openxmlformats.org/officeDocument/2006/relationships/tags" Target="../tags/tag117.xml"/><Relationship Id="rId24" Type="http://schemas.openxmlformats.org/officeDocument/2006/relationships/tags" Target="../tags/tag118.xml"/><Relationship Id="rId25" Type="http://schemas.openxmlformats.org/officeDocument/2006/relationships/tags" Target="../tags/tag119.xml"/><Relationship Id="rId26" Type="http://schemas.openxmlformats.org/officeDocument/2006/relationships/tags" Target="../tags/tag120.xml"/><Relationship Id="rId27" Type="http://schemas.openxmlformats.org/officeDocument/2006/relationships/tags" Target="../tags/tag121.xml"/><Relationship Id="rId28" Type="http://schemas.openxmlformats.org/officeDocument/2006/relationships/tags" Target="../tags/tag122.xml"/><Relationship Id="rId29" Type="http://schemas.openxmlformats.org/officeDocument/2006/relationships/tags" Target="../tags/tag123.xml"/><Relationship Id="rId1" Type="http://schemas.openxmlformats.org/officeDocument/2006/relationships/tags" Target="../tags/tag95.xml"/><Relationship Id="rId2" Type="http://schemas.openxmlformats.org/officeDocument/2006/relationships/tags" Target="../tags/tag96.xml"/><Relationship Id="rId3" Type="http://schemas.openxmlformats.org/officeDocument/2006/relationships/tags" Target="../tags/tag97.xml"/><Relationship Id="rId4" Type="http://schemas.openxmlformats.org/officeDocument/2006/relationships/tags" Target="../tags/tag98.xml"/><Relationship Id="rId5" Type="http://schemas.openxmlformats.org/officeDocument/2006/relationships/tags" Target="../tags/tag99.xml"/><Relationship Id="rId30" Type="http://schemas.openxmlformats.org/officeDocument/2006/relationships/tags" Target="../tags/tag124.xml"/><Relationship Id="rId31" Type="http://schemas.openxmlformats.org/officeDocument/2006/relationships/tags" Target="../tags/tag125.xml"/><Relationship Id="rId32" Type="http://schemas.openxmlformats.org/officeDocument/2006/relationships/tags" Target="../tags/tag126.xml"/><Relationship Id="rId9" Type="http://schemas.openxmlformats.org/officeDocument/2006/relationships/tags" Target="../tags/tag103.xml"/><Relationship Id="rId6" Type="http://schemas.openxmlformats.org/officeDocument/2006/relationships/tags" Target="../tags/tag100.xml"/><Relationship Id="rId7" Type="http://schemas.openxmlformats.org/officeDocument/2006/relationships/tags" Target="../tags/tag101.xml"/><Relationship Id="rId8" Type="http://schemas.openxmlformats.org/officeDocument/2006/relationships/tags" Target="../tags/tag102.xml"/><Relationship Id="rId33" Type="http://schemas.openxmlformats.org/officeDocument/2006/relationships/tags" Target="../tags/tag127.xml"/><Relationship Id="rId34" Type="http://schemas.openxmlformats.org/officeDocument/2006/relationships/slideLayout" Target="../slideLayouts/slideLayout2.xml"/><Relationship Id="rId35" Type="http://schemas.openxmlformats.org/officeDocument/2006/relationships/notesSlide" Target="../notesSlides/notesSlide6.xml"/><Relationship Id="rId10" Type="http://schemas.openxmlformats.org/officeDocument/2006/relationships/tags" Target="../tags/tag104.xml"/><Relationship Id="rId11" Type="http://schemas.openxmlformats.org/officeDocument/2006/relationships/tags" Target="../tags/tag105.xml"/><Relationship Id="rId12" Type="http://schemas.openxmlformats.org/officeDocument/2006/relationships/tags" Target="../tags/tag106.xml"/><Relationship Id="rId13" Type="http://schemas.openxmlformats.org/officeDocument/2006/relationships/tags" Target="../tags/tag107.xml"/><Relationship Id="rId14" Type="http://schemas.openxmlformats.org/officeDocument/2006/relationships/tags" Target="../tags/tag108.xml"/><Relationship Id="rId15" Type="http://schemas.openxmlformats.org/officeDocument/2006/relationships/tags" Target="../tags/tag109.xml"/><Relationship Id="rId16" Type="http://schemas.openxmlformats.org/officeDocument/2006/relationships/tags" Target="../tags/tag110.xml"/><Relationship Id="rId17" Type="http://schemas.openxmlformats.org/officeDocument/2006/relationships/tags" Target="../tags/tag111.xml"/><Relationship Id="rId18" Type="http://schemas.openxmlformats.org/officeDocument/2006/relationships/tags" Target="../tags/tag112.xml"/><Relationship Id="rId19" Type="http://schemas.openxmlformats.org/officeDocument/2006/relationships/tags" Target="../tags/tag1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30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7.xml"/><Relationship Id="rId1" Type="http://schemas.openxmlformats.org/officeDocument/2006/relationships/tags" Target="../tags/tag128.xml"/><Relationship Id="rId2" Type="http://schemas.openxmlformats.org/officeDocument/2006/relationships/tags" Target="../tags/tag1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139.xml"/><Relationship Id="rId20" Type="http://schemas.openxmlformats.org/officeDocument/2006/relationships/tags" Target="../tags/tag150.xml"/><Relationship Id="rId21" Type="http://schemas.openxmlformats.org/officeDocument/2006/relationships/tags" Target="../tags/tag151.xml"/><Relationship Id="rId22" Type="http://schemas.openxmlformats.org/officeDocument/2006/relationships/tags" Target="../tags/tag152.xml"/><Relationship Id="rId23" Type="http://schemas.openxmlformats.org/officeDocument/2006/relationships/tags" Target="../tags/tag153.xml"/><Relationship Id="rId24" Type="http://schemas.openxmlformats.org/officeDocument/2006/relationships/tags" Target="../tags/tag154.xml"/><Relationship Id="rId25" Type="http://schemas.openxmlformats.org/officeDocument/2006/relationships/tags" Target="../tags/tag155.xml"/><Relationship Id="rId26" Type="http://schemas.openxmlformats.org/officeDocument/2006/relationships/tags" Target="../tags/tag156.xml"/><Relationship Id="rId27" Type="http://schemas.openxmlformats.org/officeDocument/2006/relationships/tags" Target="../tags/tag157.xml"/><Relationship Id="rId28" Type="http://schemas.openxmlformats.org/officeDocument/2006/relationships/slideLayout" Target="../slideLayouts/slideLayout4.xml"/><Relationship Id="rId29" Type="http://schemas.openxmlformats.org/officeDocument/2006/relationships/notesSlide" Target="../notesSlides/notesSlide9.xml"/><Relationship Id="rId10" Type="http://schemas.openxmlformats.org/officeDocument/2006/relationships/tags" Target="../tags/tag140.xml"/><Relationship Id="rId11" Type="http://schemas.openxmlformats.org/officeDocument/2006/relationships/tags" Target="../tags/tag141.xml"/><Relationship Id="rId12" Type="http://schemas.openxmlformats.org/officeDocument/2006/relationships/tags" Target="../tags/tag142.xml"/><Relationship Id="rId13" Type="http://schemas.openxmlformats.org/officeDocument/2006/relationships/tags" Target="../tags/tag143.xml"/><Relationship Id="rId14" Type="http://schemas.openxmlformats.org/officeDocument/2006/relationships/tags" Target="../tags/tag144.xml"/><Relationship Id="rId15" Type="http://schemas.openxmlformats.org/officeDocument/2006/relationships/tags" Target="../tags/tag145.xml"/><Relationship Id="rId16" Type="http://schemas.openxmlformats.org/officeDocument/2006/relationships/tags" Target="../tags/tag146.xml"/><Relationship Id="rId17" Type="http://schemas.openxmlformats.org/officeDocument/2006/relationships/tags" Target="../tags/tag147.xml"/><Relationship Id="rId18" Type="http://schemas.openxmlformats.org/officeDocument/2006/relationships/tags" Target="../tags/tag148.xml"/><Relationship Id="rId19" Type="http://schemas.openxmlformats.org/officeDocument/2006/relationships/tags" Target="../tags/tag149.xml"/><Relationship Id="rId1" Type="http://schemas.openxmlformats.org/officeDocument/2006/relationships/tags" Target="../tags/tag131.xml"/><Relationship Id="rId2" Type="http://schemas.openxmlformats.org/officeDocument/2006/relationships/tags" Target="../tags/tag132.xml"/><Relationship Id="rId3" Type="http://schemas.openxmlformats.org/officeDocument/2006/relationships/tags" Target="../tags/tag133.xml"/><Relationship Id="rId4" Type="http://schemas.openxmlformats.org/officeDocument/2006/relationships/tags" Target="../tags/tag134.xml"/><Relationship Id="rId5" Type="http://schemas.openxmlformats.org/officeDocument/2006/relationships/tags" Target="../tags/tag135.xml"/><Relationship Id="rId6" Type="http://schemas.openxmlformats.org/officeDocument/2006/relationships/tags" Target="../tags/tag136.xml"/><Relationship Id="rId7" Type="http://schemas.openxmlformats.org/officeDocument/2006/relationships/tags" Target="../tags/tag137.xml"/><Relationship Id="rId8" Type="http://schemas.openxmlformats.org/officeDocument/2006/relationships/tags" Target="../tags/tag1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504D"/>
                </a:solidFill>
              </a:rPr>
              <a:t>BuildTree</a:t>
            </a:r>
            <a:r>
              <a:rPr lang="en-US" dirty="0" smtClean="0">
                <a:solidFill>
                  <a:srgbClr val="C0504D"/>
                </a:solidFill>
              </a:rPr>
              <a:t> for BST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295400"/>
            <a:ext cx="8229600" cy="4800600"/>
          </a:xfrm>
        </p:spPr>
        <p:txBody>
          <a:bodyPr/>
          <a:lstStyle/>
          <a:p>
            <a:r>
              <a:rPr lang="en-US" dirty="0" smtClean="0"/>
              <a:t>Let’s consider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buildTree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Insert all, starting from an empty tree</a:t>
            </a:r>
          </a:p>
          <a:p>
            <a:endParaRPr lang="en-US" dirty="0" smtClean="0"/>
          </a:p>
          <a:p>
            <a:r>
              <a:rPr lang="en-US" dirty="0" smtClean="0"/>
              <a:t>Insert keys 1, 2, 3, 4, 5, 6, 7, 8, 9 into an empty BST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If inserted in given order, </a:t>
            </a:r>
            <a:br>
              <a:rPr lang="en-US" dirty="0" smtClean="0"/>
            </a:br>
            <a:r>
              <a:rPr lang="en-US" dirty="0" smtClean="0"/>
              <a:t>what is the tree? 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What big-O runtime for </a:t>
            </a:r>
            <a:br>
              <a:rPr lang="en-US" dirty="0" smtClean="0"/>
            </a:br>
            <a:r>
              <a:rPr lang="en-US" dirty="0" smtClean="0"/>
              <a:t>this kind of sorted input?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Is inserting in the reverse order </a:t>
            </a:r>
          </a:p>
          <a:p>
            <a:pPr lvl="1">
              <a:buNone/>
            </a:pPr>
            <a:r>
              <a:rPr lang="en-US" dirty="0" smtClean="0"/>
              <a:t>	any better?</a:t>
            </a:r>
          </a:p>
          <a:p>
            <a:pPr lvl="1">
              <a:buFontTx/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210948" name="AutoShap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3962400"/>
            <a:ext cx="16002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l-GR">
                <a:cs typeface="Times New Roman" pitchFamily="18" charset="0"/>
              </a:rPr>
              <a:t>Θ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 baseline="30000"/>
              <a:t>2</a:t>
            </a:r>
            <a:r>
              <a:rPr lang="en-US"/>
              <a:t>)</a:t>
            </a:r>
          </a:p>
        </p:txBody>
      </p:sp>
      <p:sp>
        <p:nvSpPr>
          <p:cNvPr id="210949" name="AutoShape 5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9600" y="6477000"/>
            <a:ext cx="16002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l-GR">
                <a:cs typeface="Times New Roman" pitchFamily="18" charset="0"/>
              </a:rPr>
              <a:t>Θ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 baseline="30000"/>
              <a:t>2</a:t>
            </a:r>
            <a:r>
              <a:rPr lang="en-US"/>
              <a:t>)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6172200" y="2743200"/>
            <a:ext cx="1411288" cy="2362200"/>
            <a:chOff x="6629400" y="3352800"/>
            <a:chExt cx="1410502" cy="2362528"/>
          </a:xfrm>
        </p:grpSpPr>
        <p:sp>
          <p:nvSpPr>
            <p:cNvPr id="29704" name="Oval 64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629400" y="3352800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cxnSp>
          <p:nvCxnSpPr>
            <p:cNvPr id="29705" name="AutoShape 65"/>
            <p:cNvCxnSpPr>
              <a:cxnSpLocks noChangeShapeType="1"/>
              <a:stCxn id="29704" idx="5"/>
              <a:endCxn id="29706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6993056" y="3734128"/>
              <a:ext cx="314873" cy="4522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9706" name="Oval 66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95057" y="4204138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29707" name="Oval 67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449844" y="4984531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cxnSp>
          <p:nvCxnSpPr>
            <p:cNvPr id="29708" name="AutoShape 68"/>
            <p:cNvCxnSpPr>
              <a:cxnSpLocks noChangeShapeType="1"/>
              <a:stCxn id="29706" idx="5"/>
              <a:endCxn id="29707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7458714" y="4585466"/>
              <a:ext cx="204002" cy="3813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9709" name="AutoShape 68"/>
            <p:cNvCxnSpPr>
              <a:cxnSpLocks noChangeShapeType="1"/>
            </p:cNvCxnSpPr>
            <p:nvPr>
              <p:custDataLst>
                <p:tags r:id="rId11"/>
              </p:custDataLst>
            </p:nvPr>
          </p:nvCxnSpPr>
          <p:spPr bwMode="auto">
            <a:xfrm>
              <a:off x="7835900" y="5334000"/>
              <a:ext cx="204002" cy="3813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8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3810000"/>
            <a:ext cx="2438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accent1"/>
                </a:solidFill>
                <a:latin typeface="+mj-lt"/>
              </a:rPr>
              <a:t>O(n</a:t>
            </a:r>
            <a:r>
              <a:rPr lang="en-US" sz="2000" i="1" baseline="30000" dirty="0" smtClean="0">
                <a:solidFill>
                  <a:schemeClr val="accent1"/>
                </a:solidFill>
                <a:latin typeface="+mj-lt"/>
              </a:rPr>
              <a:t>2</a:t>
            </a:r>
            <a:r>
              <a:rPr lang="en-US" sz="2000" i="1" dirty="0" smtClean="0">
                <a:solidFill>
                  <a:schemeClr val="accent1"/>
                </a:solidFill>
                <a:latin typeface="+mj-lt"/>
              </a:rPr>
              <a:t>)</a:t>
            </a:r>
            <a:endParaRPr lang="en-US" sz="2000" i="1" dirty="0">
              <a:solidFill>
                <a:schemeClr val="accent1"/>
              </a:solidFill>
              <a:latin typeface="+mj-lt"/>
            </a:endParaRPr>
          </a:p>
          <a:p>
            <a:pPr algn="ctr"/>
            <a:r>
              <a:rPr lang="en-US" sz="2000" i="1" dirty="0" smtClean="0">
                <a:solidFill>
                  <a:schemeClr val="accent1"/>
                </a:solidFill>
                <a:latin typeface="+mj-lt"/>
              </a:rPr>
              <a:t>Not a happy place</a:t>
            </a:r>
            <a:endParaRPr lang="en-US" sz="2000" i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21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8" grpId="0" animBg="1"/>
      <p:bldP spid="210949" grpId="0" animBg="1"/>
      <p:bldP spid="18" grpId="0"/>
      <p:bldP spid="18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5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5791200" y="3314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11</a:t>
            </a:r>
          </a:p>
        </p:txBody>
      </p:sp>
      <p:sp>
        <p:nvSpPr>
          <p:cNvPr id="315397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320800" y="32956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315398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080000" y="26479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8</a:t>
            </a:r>
          </a:p>
        </p:txBody>
      </p:sp>
      <p:sp>
        <p:nvSpPr>
          <p:cNvPr id="315399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235200" y="26479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4</a:t>
            </a:r>
          </a:p>
        </p:txBody>
      </p:sp>
      <p:sp>
        <p:nvSpPr>
          <p:cNvPr id="315400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19812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315401" name="AutoShape 9"/>
          <p:cNvCxnSpPr>
            <a:cxnSpLocks noChangeShapeType="1"/>
            <a:stCxn id="315400" idx="3"/>
            <a:endCxn id="315399" idx="0"/>
          </p:cNvCxnSpPr>
          <p:nvPr>
            <p:custDataLst>
              <p:tags r:id="rId6"/>
            </p:custDataLst>
          </p:nvPr>
        </p:nvCxnSpPr>
        <p:spPr bwMode="auto">
          <a:xfrm flipH="1">
            <a:off x="2489200" y="2244725"/>
            <a:ext cx="12430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02" name="AutoShape 10"/>
          <p:cNvCxnSpPr>
            <a:cxnSpLocks noChangeShapeType="1"/>
            <a:stCxn id="315400" idx="5"/>
            <a:endCxn id="315398" idx="0"/>
          </p:cNvCxnSpPr>
          <p:nvPr>
            <p:custDataLst>
              <p:tags r:id="rId7"/>
            </p:custDataLst>
          </p:nvPr>
        </p:nvCxnSpPr>
        <p:spPr bwMode="auto">
          <a:xfrm>
            <a:off x="4090988" y="2244725"/>
            <a:ext cx="1243012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04" name="AutoShape 12"/>
          <p:cNvCxnSpPr>
            <a:cxnSpLocks noChangeShapeType="1"/>
            <a:stCxn id="315398" idx="5"/>
            <a:endCxn id="315395" idx="0"/>
          </p:cNvCxnSpPr>
          <p:nvPr>
            <p:custDataLst>
              <p:tags r:id="rId8"/>
            </p:custDataLst>
          </p:nvPr>
        </p:nvCxnSpPr>
        <p:spPr bwMode="auto">
          <a:xfrm>
            <a:off x="5513388" y="2911475"/>
            <a:ext cx="531812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05" name="AutoShape 13"/>
          <p:cNvCxnSpPr>
            <a:cxnSpLocks noChangeShapeType="1"/>
            <a:stCxn id="315399" idx="3"/>
            <a:endCxn id="315397" idx="0"/>
          </p:cNvCxnSpPr>
          <p:nvPr>
            <p:custDataLst>
              <p:tags r:id="rId9"/>
            </p:custDataLst>
          </p:nvPr>
        </p:nvCxnSpPr>
        <p:spPr bwMode="auto">
          <a:xfrm flipH="1">
            <a:off x="1574800" y="2911475"/>
            <a:ext cx="735013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36" name="Oval 4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876800" y="4041775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10</a:t>
            </a:r>
          </a:p>
        </p:txBody>
      </p:sp>
      <p:cxnSp>
        <p:nvCxnSpPr>
          <p:cNvPr id="315437" name="AutoShape 45"/>
          <p:cNvCxnSpPr>
            <a:cxnSpLocks noChangeShapeType="1"/>
            <a:stCxn id="315395" idx="3"/>
          </p:cNvCxnSpPr>
          <p:nvPr>
            <p:custDataLst>
              <p:tags r:id="rId11"/>
            </p:custDataLst>
          </p:nvPr>
        </p:nvCxnSpPr>
        <p:spPr bwMode="auto">
          <a:xfrm flipH="1">
            <a:off x="5207000" y="3578225"/>
            <a:ext cx="658813" cy="44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38" name="Oval 4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6604000" y="4038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12</a:t>
            </a:r>
          </a:p>
        </p:txBody>
      </p:sp>
      <p:cxnSp>
        <p:nvCxnSpPr>
          <p:cNvPr id="315439" name="AutoShape 47"/>
          <p:cNvCxnSpPr>
            <a:cxnSpLocks noChangeShapeType="1"/>
            <a:stCxn id="315395" idx="5"/>
            <a:endCxn id="315438" idx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6190678" y="3592730"/>
            <a:ext cx="521844" cy="4535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40" name="Oval 4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191000" y="33591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7</a:t>
            </a:r>
          </a:p>
        </p:txBody>
      </p:sp>
      <p:cxnSp>
        <p:nvCxnSpPr>
          <p:cNvPr id="315441" name="AutoShape 4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flipH="1">
            <a:off x="4521200" y="2895600"/>
            <a:ext cx="658813" cy="44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Text Box 2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930400" y="3200400"/>
            <a:ext cx="1177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Height = 0</a:t>
            </a:r>
          </a:p>
          <a:p>
            <a:r>
              <a:rPr lang="en-US" sz="1400" dirty="0" smtClean="0">
                <a:solidFill>
                  <a:schemeClr val="accent4"/>
                </a:solidFill>
                <a:latin typeface="+mj-lt"/>
              </a:rPr>
              <a:t>Balance = 0</a:t>
            </a:r>
            <a:endParaRPr lang="en-US" sz="1400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9" name="Text Box 26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445000" y="4495800"/>
            <a:ext cx="1177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0</a:t>
            </a:r>
          </a:p>
          <a:p>
            <a:r>
              <a:rPr lang="en-US" sz="1400" dirty="0" smtClean="0">
                <a:solidFill>
                  <a:srgbClr val="8064A2"/>
                </a:solidFill>
                <a:latin typeface="+mj-lt"/>
              </a:rPr>
              <a:t>Balance = 0</a:t>
            </a:r>
            <a:endParaRPr lang="en-US" sz="1400" dirty="0">
              <a:solidFill>
                <a:srgbClr val="8064A2"/>
              </a:solidFill>
              <a:latin typeface="+mj-lt"/>
            </a:endParaRPr>
          </a:p>
        </p:txBody>
      </p:sp>
      <p:sp>
        <p:nvSpPr>
          <p:cNvPr id="20" name="Text Box 2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112000" y="3943290"/>
            <a:ext cx="1177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0</a:t>
            </a:r>
          </a:p>
          <a:p>
            <a:r>
              <a:rPr lang="en-US" sz="1400" dirty="0" smtClean="0">
                <a:solidFill>
                  <a:srgbClr val="8064A2"/>
                </a:solidFill>
                <a:latin typeface="+mj-lt"/>
              </a:rPr>
              <a:t>Balance = 0</a:t>
            </a:r>
            <a:endParaRPr lang="en-US" sz="1400" dirty="0">
              <a:solidFill>
                <a:srgbClr val="8064A2"/>
              </a:solidFill>
              <a:latin typeface="+mj-lt"/>
            </a:endParaRPr>
          </a:p>
        </p:txBody>
      </p:sp>
      <p:sp>
        <p:nvSpPr>
          <p:cNvPr id="21" name="Text Box 2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606800" y="3733800"/>
            <a:ext cx="1177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0</a:t>
            </a:r>
          </a:p>
          <a:p>
            <a:r>
              <a:rPr lang="en-US" sz="1400" dirty="0" smtClean="0">
                <a:solidFill>
                  <a:srgbClr val="8064A2"/>
                </a:solidFill>
                <a:latin typeface="+mj-lt"/>
              </a:rPr>
              <a:t>Balance = 0</a:t>
            </a:r>
            <a:endParaRPr lang="en-US" sz="1400" dirty="0">
              <a:solidFill>
                <a:srgbClr val="8064A2"/>
              </a:solidFill>
              <a:latin typeface="+mj-lt"/>
            </a:endParaRPr>
          </a:p>
        </p:txBody>
      </p:sp>
      <p:sp>
        <p:nvSpPr>
          <p:cNvPr id="22" name="Text Box 2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44800" y="2590800"/>
            <a:ext cx="1177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1</a:t>
            </a:r>
          </a:p>
          <a:p>
            <a:r>
              <a:rPr lang="en-US" sz="1400" dirty="0" smtClean="0">
                <a:solidFill>
                  <a:srgbClr val="8064A2"/>
                </a:solidFill>
                <a:latin typeface="+mj-lt"/>
              </a:rPr>
              <a:t>Balance = 1</a:t>
            </a:r>
            <a:endParaRPr lang="en-US" sz="1400" dirty="0">
              <a:solidFill>
                <a:srgbClr val="8064A2"/>
              </a:solidFill>
              <a:latin typeface="+mj-lt"/>
            </a:endParaRPr>
          </a:p>
        </p:txBody>
      </p:sp>
      <p:sp>
        <p:nvSpPr>
          <p:cNvPr id="23" name="Text Box 2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426200" y="3276600"/>
            <a:ext cx="1177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1</a:t>
            </a:r>
          </a:p>
          <a:p>
            <a:r>
              <a:rPr lang="en-US" sz="1400" dirty="0" smtClean="0">
                <a:solidFill>
                  <a:srgbClr val="8064A2"/>
                </a:solidFill>
                <a:latin typeface="+mj-lt"/>
              </a:rPr>
              <a:t>Balance = 0</a:t>
            </a:r>
            <a:endParaRPr lang="en-US" sz="1400" dirty="0">
              <a:solidFill>
                <a:srgbClr val="8064A2"/>
              </a:solidFill>
              <a:latin typeface="+mj-lt"/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664200" y="2590800"/>
            <a:ext cx="12375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2</a:t>
            </a:r>
          </a:p>
          <a:p>
            <a:r>
              <a:rPr lang="en-US" sz="1400" dirty="0" smtClean="0">
                <a:solidFill>
                  <a:srgbClr val="8064A2"/>
                </a:solidFill>
                <a:latin typeface="+mj-lt"/>
              </a:rPr>
              <a:t>Balance = -1</a:t>
            </a:r>
            <a:endParaRPr lang="en-US" sz="1400" dirty="0">
              <a:solidFill>
                <a:srgbClr val="8064A2"/>
              </a:solidFill>
              <a:latin typeface="+mj-lt"/>
            </a:endParaRPr>
          </a:p>
        </p:txBody>
      </p:sp>
      <p:sp>
        <p:nvSpPr>
          <p:cNvPr id="25" name="Text Box 2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292600" y="1905000"/>
            <a:ext cx="12375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3</a:t>
            </a:r>
          </a:p>
          <a:p>
            <a:r>
              <a:rPr lang="en-US" sz="1400" dirty="0" smtClean="0">
                <a:solidFill>
                  <a:srgbClr val="8064A2"/>
                </a:solidFill>
                <a:latin typeface="+mj-lt"/>
              </a:rPr>
              <a:t>Balance = -1</a:t>
            </a:r>
            <a:endParaRPr lang="en-US" sz="1400" dirty="0">
              <a:solidFill>
                <a:srgbClr val="8064A2"/>
              </a:solidFill>
              <a:latin typeface="+mj-lt"/>
            </a:endParaRPr>
          </a:p>
        </p:txBody>
      </p:sp>
      <p:sp>
        <p:nvSpPr>
          <p:cNvPr id="26" name="Rectangle 2"/>
          <p:cNvSpPr>
            <a:spLocks noGrp="1" noChangeArrowheads="1"/>
          </p:cNvSpPr>
          <p:nvPr>
            <p:ph type="title"/>
            <p:custDataLst>
              <p:tags r:id="rId24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An AVL tree?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407" name="Oval 1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844800" y="4076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3</a:t>
            </a:r>
          </a:p>
        </p:txBody>
      </p:sp>
      <p:sp>
        <p:nvSpPr>
          <p:cNvPr id="315408" name="Oval 1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604000" y="34671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11</a:t>
            </a:r>
          </a:p>
        </p:txBody>
      </p:sp>
      <p:sp>
        <p:nvSpPr>
          <p:cNvPr id="315409" name="Oval 1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181600" y="34671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7</a:t>
            </a:r>
          </a:p>
        </p:txBody>
      </p:sp>
      <p:sp>
        <p:nvSpPr>
          <p:cNvPr id="315410" name="Oval 18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133600" y="34480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</a:t>
            </a:r>
          </a:p>
        </p:txBody>
      </p:sp>
      <p:sp>
        <p:nvSpPr>
          <p:cNvPr id="315411" name="Oval 1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892800" y="2800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8</a:t>
            </a:r>
          </a:p>
        </p:txBody>
      </p:sp>
      <p:sp>
        <p:nvSpPr>
          <p:cNvPr id="315412" name="Oval 20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048000" y="2800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4</a:t>
            </a:r>
          </a:p>
        </p:txBody>
      </p:sp>
      <p:sp>
        <p:nvSpPr>
          <p:cNvPr id="315413" name="Oval 2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70400" y="2133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315414" name="AutoShape 22"/>
          <p:cNvCxnSpPr>
            <a:cxnSpLocks noChangeShapeType="1"/>
            <a:stCxn id="315413" idx="3"/>
            <a:endCxn id="315412" idx="0"/>
          </p:cNvCxnSpPr>
          <p:nvPr>
            <p:custDataLst>
              <p:tags r:id="rId8"/>
            </p:custDataLst>
          </p:nvPr>
        </p:nvCxnSpPr>
        <p:spPr bwMode="auto">
          <a:xfrm flipH="1">
            <a:off x="3302000" y="2397125"/>
            <a:ext cx="12430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5" name="AutoShape 23"/>
          <p:cNvCxnSpPr>
            <a:cxnSpLocks noChangeShapeType="1"/>
            <a:stCxn id="315413" idx="5"/>
            <a:endCxn id="315411" idx="0"/>
          </p:cNvCxnSpPr>
          <p:nvPr>
            <p:custDataLst>
              <p:tags r:id="rId9"/>
            </p:custDataLst>
          </p:nvPr>
        </p:nvCxnSpPr>
        <p:spPr bwMode="auto">
          <a:xfrm>
            <a:off x="4903788" y="2397125"/>
            <a:ext cx="12430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6" name="AutoShape 24"/>
          <p:cNvCxnSpPr>
            <a:cxnSpLocks noChangeShapeType="1"/>
            <a:stCxn id="315411" idx="3"/>
            <a:endCxn id="315409" idx="0"/>
          </p:cNvCxnSpPr>
          <p:nvPr>
            <p:custDataLst>
              <p:tags r:id="rId10"/>
            </p:custDataLst>
          </p:nvPr>
        </p:nvCxnSpPr>
        <p:spPr bwMode="auto">
          <a:xfrm flipH="1">
            <a:off x="5435600" y="30638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7" name="AutoShape 25"/>
          <p:cNvCxnSpPr>
            <a:cxnSpLocks noChangeShapeType="1"/>
            <a:stCxn id="315411" idx="5"/>
            <a:endCxn id="315408" idx="0"/>
          </p:cNvCxnSpPr>
          <p:nvPr>
            <p:custDataLst>
              <p:tags r:id="rId11"/>
            </p:custDataLst>
          </p:nvPr>
        </p:nvCxnSpPr>
        <p:spPr bwMode="auto">
          <a:xfrm>
            <a:off x="6326188" y="30638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8" name="AutoShape 26"/>
          <p:cNvCxnSpPr>
            <a:cxnSpLocks noChangeShapeType="1"/>
            <a:stCxn id="315412" idx="3"/>
            <a:endCxn id="315410" idx="0"/>
          </p:cNvCxnSpPr>
          <p:nvPr>
            <p:custDataLst>
              <p:tags r:id="rId12"/>
            </p:custDataLst>
          </p:nvPr>
        </p:nvCxnSpPr>
        <p:spPr bwMode="auto">
          <a:xfrm flipH="1">
            <a:off x="2387600" y="3063875"/>
            <a:ext cx="735013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9" name="AutoShape 27"/>
          <p:cNvCxnSpPr>
            <a:cxnSpLocks noChangeShapeType="1"/>
            <a:stCxn id="315410" idx="5"/>
            <a:endCxn id="315407" idx="0"/>
          </p:cNvCxnSpPr>
          <p:nvPr>
            <p:custDataLst>
              <p:tags r:id="rId13"/>
            </p:custDataLst>
          </p:nvPr>
        </p:nvCxnSpPr>
        <p:spPr bwMode="auto">
          <a:xfrm>
            <a:off x="2566988" y="3711575"/>
            <a:ext cx="531813" cy="346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20" name="Oval 2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2336800" y="4762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2</a:t>
            </a:r>
          </a:p>
        </p:txBody>
      </p:sp>
      <p:cxnSp>
        <p:nvCxnSpPr>
          <p:cNvPr id="315421" name="AutoShape 29"/>
          <p:cNvCxnSpPr>
            <a:cxnSpLocks noChangeShapeType="1"/>
            <a:stCxn id="315407" idx="4"/>
            <a:endCxn id="315420" idx="7"/>
          </p:cNvCxnSpPr>
          <p:nvPr>
            <p:custDataLst>
              <p:tags r:id="rId15"/>
            </p:custDataLst>
          </p:nvPr>
        </p:nvCxnSpPr>
        <p:spPr bwMode="auto">
          <a:xfrm flipH="1">
            <a:off x="2770188" y="4381500"/>
            <a:ext cx="328613" cy="403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26" name="Oval 34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3759200" y="34480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5</a:t>
            </a:r>
          </a:p>
        </p:txBody>
      </p:sp>
      <p:cxnSp>
        <p:nvCxnSpPr>
          <p:cNvPr id="315427" name="AutoShape 35"/>
          <p:cNvCxnSpPr>
            <a:cxnSpLocks noChangeShapeType="1"/>
            <a:stCxn id="315412" idx="5"/>
            <a:endCxn id="315426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3545504" y="2980353"/>
            <a:ext cx="403797" cy="531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2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600200" y="5029200"/>
            <a:ext cx="1177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0</a:t>
            </a:r>
          </a:p>
          <a:p>
            <a:r>
              <a:rPr lang="en-US" sz="1400" dirty="0" smtClean="0">
                <a:solidFill>
                  <a:srgbClr val="8064A2"/>
                </a:solidFill>
                <a:latin typeface="+mj-lt"/>
              </a:rPr>
              <a:t>Balance = 0</a:t>
            </a:r>
            <a:endParaRPr lang="en-US" sz="1400" dirty="0">
              <a:solidFill>
                <a:srgbClr val="8064A2"/>
              </a:solidFill>
              <a:latin typeface="+mj-lt"/>
            </a:endParaRPr>
          </a:p>
        </p:txBody>
      </p:sp>
      <p:sp>
        <p:nvSpPr>
          <p:cNvPr id="22" name="Text Box 2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851474" y="2895600"/>
            <a:ext cx="1177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0</a:t>
            </a:r>
          </a:p>
          <a:p>
            <a:r>
              <a:rPr lang="en-US" sz="1400" dirty="0" smtClean="0">
                <a:solidFill>
                  <a:schemeClr val="accent4"/>
                </a:solidFill>
                <a:latin typeface="+mj-lt"/>
              </a:rPr>
              <a:t>Balance = 0</a:t>
            </a:r>
            <a:endParaRPr lang="en-US" sz="1400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23" name="Text Box 2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029200" y="3810000"/>
            <a:ext cx="1177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0</a:t>
            </a:r>
          </a:p>
          <a:p>
            <a:r>
              <a:rPr lang="en-US" sz="1400" dirty="0" smtClean="0">
                <a:solidFill>
                  <a:srgbClr val="8064A2"/>
                </a:solidFill>
                <a:latin typeface="+mj-lt"/>
              </a:rPr>
              <a:t>Balance = 0</a:t>
            </a:r>
            <a:endParaRPr lang="en-US" sz="1400" dirty="0">
              <a:solidFill>
                <a:srgbClr val="8064A2"/>
              </a:solidFill>
              <a:latin typeface="+mj-lt"/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086600" y="3810000"/>
            <a:ext cx="1177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0</a:t>
            </a:r>
          </a:p>
          <a:p>
            <a:r>
              <a:rPr lang="en-US" sz="1400" dirty="0" smtClean="0">
                <a:solidFill>
                  <a:srgbClr val="8064A2"/>
                </a:solidFill>
                <a:latin typeface="+mj-lt"/>
              </a:rPr>
              <a:t>Balance = 0</a:t>
            </a:r>
            <a:endParaRPr lang="en-US" sz="1400" dirty="0">
              <a:solidFill>
                <a:srgbClr val="8064A2"/>
              </a:solidFill>
              <a:latin typeface="+mj-lt"/>
            </a:endParaRPr>
          </a:p>
        </p:txBody>
      </p:sp>
      <p:sp>
        <p:nvSpPr>
          <p:cNvPr id="25" name="Text Box 26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352800" y="3962400"/>
            <a:ext cx="1177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1</a:t>
            </a:r>
          </a:p>
          <a:p>
            <a:r>
              <a:rPr lang="en-US" sz="1400" dirty="0" smtClean="0">
                <a:solidFill>
                  <a:srgbClr val="8064A2"/>
                </a:solidFill>
                <a:latin typeface="+mj-lt"/>
              </a:rPr>
              <a:t>Balance = 1</a:t>
            </a:r>
            <a:endParaRPr lang="en-US" sz="1400" dirty="0">
              <a:solidFill>
                <a:srgbClr val="8064A2"/>
              </a:solidFill>
              <a:latin typeface="+mj-lt"/>
            </a:endParaRPr>
          </a:p>
        </p:txBody>
      </p:sp>
      <p:sp>
        <p:nvSpPr>
          <p:cNvPr id="26" name="Text Box 2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553200" y="2743200"/>
            <a:ext cx="1177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Height = 1</a:t>
            </a:r>
          </a:p>
          <a:p>
            <a:r>
              <a:rPr lang="en-US" sz="1400" dirty="0" smtClean="0">
                <a:solidFill>
                  <a:srgbClr val="8064A2"/>
                </a:solidFill>
                <a:latin typeface="+mj-lt"/>
              </a:rPr>
              <a:t>Balance = 0</a:t>
            </a:r>
            <a:endParaRPr lang="en-US" sz="1400" dirty="0">
              <a:solidFill>
                <a:srgbClr val="8064A2"/>
              </a:solidFill>
              <a:latin typeface="+mj-lt"/>
            </a:endParaRPr>
          </a:p>
        </p:txBody>
      </p:sp>
      <p:sp>
        <p:nvSpPr>
          <p:cNvPr id="27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896087" y="3352800"/>
            <a:ext cx="12375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2</a:t>
            </a:r>
          </a:p>
          <a:p>
            <a:r>
              <a:rPr lang="en-US" sz="1400" dirty="0" smtClean="0">
                <a:solidFill>
                  <a:srgbClr val="C00000"/>
                </a:solidFill>
                <a:latin typeface="+mj-lt"/>
              </a:rPr>
              <a:t>Balance = -2</a:t>
            </a:r>
            <a:endParaRPr lang="en-US" sz="14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133600" y="2286000"/>
            <a:ext cx="1177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</a:t>
            </a:r>
            <a:r>
              <a:rPr lang="en-US" sz="1400" dirty="0">
                <a:solidFill>
                  <a:srgbClr val="4F81BD"/>
                </a:solidFill>
                <a:latin typeface="+mj-lt"/>
              </a:rPr>
              <a:t> </a:t>
            </a:r>
            <a:r>
              <a:rPr lang="en-US" sz="1400" dirty="0" smtClean="0">
                <a:solidFill>
                  <a:srgbClr val="4F81BD"/>
                </a:solidFill>
                <a:latin typeface="+mj-lt"/>
              </a:rPr>
              <a:t>3</a:t>
            </a:r>
          </a:p>
          <a:p>
            <a:r>
              <a:rPr lang="en-US" sz="1400" dirty="0" smtClean="0">
                <a:solidFill>
                  <a:srgbClr val="C00000"/>
                </a:solidFill>
                <a:latin typeface="+mj-lt"/>
              </a:rPr>
              <a:t>Balance = 2</a:t>
            </a:r>
            <a:endParaRPr lang="en-US" sz="14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9" name="Text Box 26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105400" y="1762780"/>
            <a:ext cx="1177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4</a:t>
            </a:r>
          </a:p>
          <a:p>
            <a:r>
              <a:rPr lang="en-US" sz="1400" dirty="0" smtClean="0">
                <a:solidFill>
                  <a:srgbClr val="C00000"/>
                </a:solidFill>
                <a:latin typeface="+mj-lt"/>
              </a:rPr>
              <a:t>Balance = 2</a:t>
            </a:r>
            <a:endParaRPr lang="en-US" sz="14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0" name="Rectangle 2"/>
          <p:cNvSpPr>
            <a:spLocks noGrp="1" noChangeArrowheads="1"/>
          </p:cNvSpPr>
          <p:nvPr>
            <p:ph type="title"/>
            <p:custDataLst>
              <p:tags r:id="rId27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An AVL tree?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0" y="533400"/>
            <a:ext cx="9906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0" dirty="0" smtClean="0">
                <a:latin typeface="+mn-lt"/>
              </a:rPr>
              <a:t>No!</a:t>
            </a:r>
            <a:endParaRPr lang="en-US" sz="3600" b="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The shallowness bound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524000"/>
            <a:ext cx="8382000" cy="48006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b="1" dirty="0" smtClean="0"/>
              <a:t>Let</a:t>
            </a:r>
            <a:r>
              <a:rPr lang="en-US" b="1" i="1" dirty="0" smtClean="0"/>
              <a:t> S</a:t>
            </a:r>
            <a:r>
              <a:rPr lang="en-US" b="1" dirty="0" smtClean="0"/>
              <a:t>(</a:t>
            </a:r>
            <a:r>
              <a:rPr lang="en-US" b="1" i="1" dirty="0" smtClean="0"/>
              <a:t>h</a:t>
            </a:r>
            <a:r>
              <a:rPr lang="en-US" b="1" dirty="0"/>
              <a:t>) </a:t>
            </a:r>
            <a:r>
              <a:rPr lang="en-US" b="1" dirty="0" smtClean="0"/>
              <a:t>= the </a:t>
            </a:r>
            <a:r>
              <a:rPr lang="en-US" b="1" dirty="0"/>
              <a:t>minimum number of nodes in an AVL tree of height </a:t>
            </a:r>
            <a:r>
              <a:rPr lang="en-US" b="1" i="1" dirty="0" smtClean="0"/>
              <a:t>h</a:t>
            </a:r>
            <a:endParaRPr lang="en-US" b="1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If we can prove that </a:t>
            </a:r>
            <a:r>
              <a:rPr lang="en-US" i="1" dirty="0" smtClean="0"/>
              <a:t>S(h)</a:t>
            </a:r>
            <a:r>
              <a:rPr lang="en-US" dirty="0" smtClean="0"/>
              <a:t> grows exponentially in </a:t>
            </a:r>
            <a:r>
              <a:rPr lang="en-US" i="1" dirty="0" smtClean="0"/>
              <a:t>h</a:t>
            </a:r>
            <a:r>
              <a:rPr lang="en-US" dirty="0" smtClean="0"/>
              <a:t>, then a tree with </a:t>
            </a:r>
            <a:r>
              <a:rPr lang="en-US" i="1" dirty="0" smtClean="0"/>
              <a:t>n</a:t>
            </a:r>
            <a:r>
              <a:rPr lang="en-US" dirty="0" smtClean="0"/>
              <a:t> nodes has a logarithmic height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1"/>
                </a:solidFill>
              </a:rPr>
              <a:t>Step 1: Define </a:t>
            </a:r>
            <a:r>
              <a:rPr lang="en-US" i="1" dirty="0" smtClean="0">
                <a:solidFill>
                  <a:schemeClr val="accent1"/>
                </a:solidFill>
              </a:rPr>
              <a:t>S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i="1" dirty="0" smtClean="0">
                <a:solidFill>
                  <a:schemeClr val="accent1"/>
                </a:solidFill>
              </a:rPr>
              <a:t>h</a:t>
            </a:r>
            <a:r>
              <a:rPr lang="en-US" dirty="0" smtClean="0">
                <a:solidFill>
                  <a:schemeClr val="accent1"/>
                </a:solidFill>
              </a:rPr>
              <a:t>) inductively using AVL property</a:t>
            </a:r>
          </a:p>
          <a:p>
            <a:pPr lvl="1">
              <a:lnSpc>
                <a:spcPct val="90000"/>
              </a:lnSpc>
            </a:pPr>
            <a:r>
              <a:rPr lang="en-US" i="1" dirty="0" smtClean="0"/>
              <a:t>S</a:t>
            </a:r>
            <a:r>
              <a:rPr lang="en-US" dirty="0" smtClean="0"/>
              <a:t>(-1)=0, </a:t>
            </a:r>
            <a:r>
              <a:rPr lang="en-US" i="1" dirty="0" smtClean="0"/>
              <a:t>S</a:t>
            </a:r>
            <a:r>
              <a:rPr lang="en-US" dirty="0" smtClean="0"/>
              <a:t>(0)=1, </a:t>
            </a:r>
            <a:r>
              <a:rPr lang="en-US" i="1" dirty="0" smtClean="0"/>
              <a:t>S</a:t>
            </a:r>
            <a:r>
              <a:rPr lang="en-US" dirty="0" smtClean="0"/>
              <a:t>(1)=2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i="1" dirty="0" smtClean="0"/>
              <a:t>For h</a:t>
            </a:r>
            <a:r>
              <a:rPr lang="en-US" i="1" dirty="0" smtClean="0">
                <a:sym typeface="Symbol"/>
              </a:rPr>
              <a:t> 1, S(h) = 1+S(h-1)+S(h-2)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4F81BD"/>
                </a:solidFill>
              </a:rPr>
              <a:t>Step 2: Show this recurrence grows really fast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Can prove for all </a:t>
            </a:r>
            <a:r>
              <a:rPr lang="en-US" i="1" dirty="0" smtClean="0"/>
              <a:t>h</a:t>
            </a:r>
            <a:r>
              <a:rPr lang="en-US" dirty="0" smtClean="0"/>
              <a:t>, 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dirty="0" smtClean="0"/>
              <a:t>) &gt; </a:t>
            </a:r>
            <a:r>
              <a:rPr lang="en-US" dirty="0" smtClean="0">
                <a:sym typeface="Symbol" pitchFamily="18" charset="2"/>
              </a:rPr>
              <a:t></a:t>
            </a:r>
            <a:r>
              <a:rPr lang="en-US" b="1" i="1" baseline="30000" dirty="0" smtClean="0">
                <a:sym typeface="Symbol" pitchFamily="18" charset="2"/>
              </a:rPr>
              <a:t>h</a:t>
            </a:r>
            <a:r>
              <a:rPr lang="en-US" dirty="0" smtClean="0">
                <a:sym typeface="Symbol" pitchFamily="18" charset="2"/>
              </a:rPr>
              <a:t> – 1 where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>
                <a:sym typeface="Symbol" pitchFamily="18" charset="2"/>
              </a:rPr>
              <a:t>	 </a:t>
            </a:r>
            <a:r>
              <a:rPr lang="en-US" dirty="0">
                <a:sym typeface="Symbol" pitchFamily="18" charset="2"/>
              </a:rPr>
              <a:t>is the golden ratio, (1+5)/</a:t>
            </a:r>
            <a:r>
              <a:rPr lang="en-US" dirty="0" smtClean="0">
                <a:sym typeface="Symbol" pitchFamily="18" charset="2"/>
              </a:rPr>
              <a:t>2, about 1.62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Growing faster than 1.6</a:t>
            </a:r>
            <a:r>
              <a:rPr lang="en-US" b="1" i="1" baseline="30000" dirty="0" smtClean="0">
                <a:sym typeface="Symbol" pitchFamily="18" charset="2"/>
              </a:rPr>
              <a:t>h</a:t>
            </a:r>
            <a:r>
              <a:rPr lang="en-US" dirty="0" smtClean="0">
                <a:sym typeface="Symbol" pitchFamily="18" charset="2"/>
              </a:rPr>
              <a:t> is “plenty exponential”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It does not grow faster than 2</a:t>
            </a:r>
            <a:r>
              <a:rPr lang="en-US" b="1" i="1" baseline="30000" dirty="0" smtClean="0">
                <a:sym typeface="Symbol" pitchFamily="18" charset="2"/>
              </a:rPr>
              <a:t>h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424964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96200" y="3846512"/>
            <a:ext cx="838200" cy="725488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5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477000" y="3846512"/>
            <a:ext cx="838200" cy="609600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6858000" y="34290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391400" y="323691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7696200" y="3429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9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153400" y="3541712"/>
            <a:ext cx="550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i="1">
                <a:solidFill>
                  <a:schemeClr val="accent2"/>
                </a:solidFill>
                <a:latin typeface="Arial" charset="0"/>
              </a:rPr>
              <a:t>h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-1</a:t>
            </a:r>
          </a:p>
        </p:txBody>
      </p:sp>
      <p:sp>
        <p:nvSpPr>
          <p:cNvPr id="424970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24600" y="3525837"/>
            <a:ext cx="550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i="1">
                <a:solidFill>
                  <a:schemeClr val="accent2"/>
                </a:solidFill>
                <a:latin typeface="Arial" charset="0"/>
              </a:rPr>
              <a:t>h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-2</a:t>
            </a:r>
          </a:p>
        </p:txBody>
      </p:sp>
      <p:sp>
        <p:nvSpPr>
          <p:cNvPr id="424971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620000" y="2855912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i="1">
                <a:solidFill>
                  <a:schemeClr val="accent2"/>
                </a:solidFill>
                <a:latin typeface="Arial" charset="0"/>
              </a:rPr>
              <a:t>h</a:t>
            </a:r>
          </a:p>
        </p:txBody>
      </p:sp>
      <p:sp>
        <p:nvSpPr>
          <p:cNvPr id="424973" name="Text Box 13" hidden="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Proving O(log n) depth bound</a:t>
            </a:r>
          </a:p>
        </p:txBody>
      </p:sp>
      <p:sp>
        <p:nvSpPr>
          <p:cNvPr id="424974" name="Text Box 14" hidden="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1000" y="40386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= </a:t>
            </a:r>
            <a:r>
              <a:rPr lang="en-US" i="1">
                <a:solidFill>
                  <a:schemeClr val="accent1"/>
                </a:solidFill>
              </a:rPr>
              <a:t>m</a:t>
            </a:r>
            <a:r>
              <a:rPr lang="en-US">
                <a:solidFill>
                  <a:schemeClr val="accent1"/>
                </a:solidFill>
              </a:rPr>
              <a:t>(h-1) + </a:t>
            </a:r>
            <a:r>
              <a:rPr lang="en-US" i="1">
                <a:solidFill>
                  <a:schemeClr val="accent1"/>
                </a:solidFill>
              </a:rPr>
              <a:t>m</a:t>
            </a:r>
            <a:r>
              <a:rPr lang="en-US">
                <a:solidFill>
                  <a:schemeClr val="accent1"/>
                </a:solidFill>
              </a:rPr>
              <a:t>(h-2) + 1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Before we prove it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772400" cy="2057400"/>
          </a:xfrm>
        </p:spPr>
        <p:txBody>
          <a:bodyPr/>
          <a:lstStyle/>
          <a:p>
            <a:r>
              <a:rPr lang="en-US" dirty="0" smtClean="0"/>
              <a:t>Good intuition from plots comparing:</a:t>
            </a:r>
          </a:p>
          <a:p>
            <a:pPr lvl="1"/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dirty="0" smtClean="0"/>
              <a:t>) computed directly from the definition</a:t>
            </a:r>
          </a:p>
          <a:p>
            <a:pPr lvl="1"/>
            <a:r>
              <a:rPr lang="en-US" dirty="0" smtClean="0">
                <a:sym typeface="Symbol" pitchFamily="18" charset="2"/>
              </a:rPr>
              <a:t>((1+5)/2)</a:t>
            </a:r>
            <a:r>
              <a:rPr lang="en-US" baseline="30000" dirty="0" smtClean="0">
                <a:sym typeface="Symbol" pitchFamily="18" charset="2"/>
              </a:rPr>
              <a:t> </a:t>
            </a:r>
            <a:r>
              <a:rPr lang="en-US" b="1" i="1" baseline="30000" dirty="0" smtClean="0">
                <a:sym typeface="Symbol" pitchFamily="18" charset="2"/>
              </a:rPr>
              <a:t>h</a:t>
            </a:r>
          </a:p>
          <a:p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h</a:t>
            </a:r>
            <a:r>
              <a:rPr lang="en-US" dirty="0" smtClean="0">
                <a:sym typeface="Symbol" pitchFamily="18" charset="2"/>
              </a:rPr>
              <a:t>) is always bigger, up to trees with huge numbers of nodes</a:t>
            </a:r>
          </a:p>
          <a:p>
            <a:pPr lvl="1"/>
            <a:r>
              <a:rPr lang="en-US" dirty="0" smtClean="0">
                <a:sym typeface="Symbol" pitchFamily="18" charset="2"/>
              </a:rPr>
              <a:t>Graphs aren’t proofs, so let’s prove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632200"/>
            <a:ext cx="4191000" cy="2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75200" y="3633042"/>
            <a:ext cx="4216400" cy="2539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The </a:t>
            </a:r>
            <a:r>
              <a:rPr lang="en-US" dirty="0">
                <a:solidFill>
                  <a:schemeClr val="accent2"/>
                </a:solidFill>
              </a:rPr>
              <a:t>Golden Ratio</a:t>
            </a:r>
          </a:p>
        </p:txBody>
      </p:sp>
      <p:pic>
        <p:nvPicPr>
          <p:cNvPr id="428037" name="Picture 5" descr="Golden_ratio_lin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0" y="609600"/>
            <a:ext cx="2571750" cy="1485900"/>
          </a:xfrm>
          <a:prstGeom prst="rect">
            <a:avLst/>
          </a:prstGeom>
          <a:noFill/>
        </p:spPr>
      </p:pic>
      <p:graphicFrame>
        <p:nvGraphicFramePr>
          <p:cNvPr id="428040" name="Object 8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3124200" y="1143000"/>
          <a:ext cx="229235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tion" r:id="rId8" imgW="1066680" imgH="431640" progId="Equation.3">
                  <p:embed/>
                </p:oleObj>
              </mc:Choice>
              <mc:Fallback>
                <p:oleObj name="Equation" r:id="rId8" imgW="106668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143000"/>
                        <a:ext cx="229235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33400" y="19812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is a special number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Aside: Since the Renaissance, many artists and architects have proportioned their work (e.g.,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length:height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) to approximate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the</a:t>
            </a:r>
          </a:p>
          <a:p>
            <a:pPr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i="1" u="none" strike="noStrike" kern="0" cap="none" spc="0" normalizeH="0" baseline="0" noProof="0" dirty="0" smtClean="0">
                <a:ln>
                  <a:noFill/>
                </a:ln>
                <a:solidFill>
                  <a:srgbClr val="F7C246"/>
                </a:solidFill>
                <a:effectLst/>
                <a:uLnTx/>
                <a:uFillTx/>
                <a:latin typeface="+mn-lt"/>
              </a:rPr>
              <a:t>golden ratio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7C246"/>
                </a:solidFill>
                <a:effectLst/>
                <a:uLnTx/>
                <a:uFillTx/>
                <a:latin typeface="+mn-lt"/>
              </a:rPr>
              <a:t>: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If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a+b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)/a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= a/b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, then 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 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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b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We </a:t>
            </a:r>
            <a:r>
              <a:rPr lang="en-US" sz="2000" b="0" kern="0" dirty="0" smtClean="0">
                <a:latin typeface="+mn-lt"/>
              </a:rPr>
              <a:t>will need one special arithmetic fact about </a:t>
            </a:r>
            <a:r>
              <a:rPr lang="en-US" sz="2000" dirty="0" smtClean="0">
                <a:sym typeface="Symbol" pitchFamily="18" charset="2"/>
              </a:rPr>
              <a:t> </a:t>
            </a:r>
            <a:r>
              <a:rPr lang="en-US" sz="2000" b="0" kern="0" dirty="0" smtClean="0">
                <a:latin typeface="+mn-lt"/>
              </a:rPr>
              <a:t>:</a:t>
            </a:r>
          </a:p>
          <a:p>
            <a:pPr marL="285750" indent="-285750">
              <a:spcBef>
                <a:spcPct val="20000"/>
              </a:spcBef>
            </a:pPr>
            <a:r>
              <a:rPr lang="en-US" sz="2000" b="0" kern="0" dirty="0" smtClean="0">
                <a:solidFill>
                  <a:schemeClr val="accent2"/>
                </a:solidFill>
                <a:latin typeface="+mn-lt"/>
                <a:cs typeface="Courier New" pitchFamily="49" charset="0"/>
                <a:sym typeface="Symbol" pitchFamily="18" charset="2"/>
              </a:rPr>
              <a:t>		    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</a:t>
            </a:r>
            <a:r>
              <a:rPr lang="en-US" sz="2000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			</a:t>
            </a:r>
            <a:endParaRPr kumimoji="0" lang="en-US" sz="2000" i="0" u="none" strike="noStrike" kern="0" cap="none" spc="0" normalizeH="0" baseline="3000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286000" y="4038600"/>
            <a:ext cx="5029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spcBef>
                <a:spcPts val="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	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((1+5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)/2)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= (1 + 2*5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+ 5)/4 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= (6 + 2*5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)/4 </a:t>
            </a:r>
          </a:p>
          <a:p>
            <a:pPr marL="285750" indent="-285750">
              <a:spcBef>
                <a:spcPts val="400"/>
              </a:spcBef>
            </a:pP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Symbol" pitchFamily="18" charset="2"/>
              </a:rPr>
              <a:t>	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(3 + 5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)/2 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= 1 + (1 + 5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)/2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=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1 + </a:t>
            </a:r>
            <a:endParaRPr kumimoji="0" lang="en-US" sz="2000" i="0" u="none" strike="noStrike" kern="0" cap="none" spc="0" normalizeH="0" baseline="3000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The proof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Theorem: For all </a:t>
            </a:r>
            <a:r>
              <a:rPr lang="en-US" i="1" dirty="0" smtClean="0"/>
              <a:t>h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 0, </a:t>
            </a:r>
            <a:r>
              <a:rPr lang="en-US" i="1" dirty="0" smtClean="0">
                <a:solidFill>
                  <a:schemeClr val="accent2"/>
                </a:solidFill>
              </a:rPr>
              <a:t>S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h</a:t>
            </a:r>
            <a:r>
              <a:rPr lang="en-US" dirty="0" smtClean="0">
                <a:solidFill>
                  <a:schemeClr val="accent2"/>
                </a:solidFill>
              </a:rPr>
              <a:t>) &gt;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</a:t>
            </a:r>
            <a:r>
              <a:rPr lang="en-US" b="1" i="1" baseline="30000" dirty="0" smtClean="0">
                <a:solidFill>
                  <a:schemeClr val="accent2"/>
                </a:solidFill>
                <a:sym typeface="Symbol" pitchFamily="18" charset="2"/>
              </a:rPr>
              <a:t>h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– 1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Proof: By induction on </a:t>
            </a:r>
            <a:r>
              <a:rPr lang="en-US" i="1" dirty="0" smtClean="0">
                <a:sym typeface="Symbol" pitchFamily="18" charset="2"/>
              </a:rPr>
              <a:t>h</a:t>
            </a:r>
          </a:p>
          <a:p>
            <a:pPr>
              <a:buNone/>
            </a:pPr>
            <a:r>
              <a:rPr lang="en-US" b="1" dirty="0" smtClean="0">
                <a:sym typeface="Symbol" pitchFamily="18" charset="2"/>
              </a:rPr>
              <a:t>Base cases:</a:t>
            </a:r>
          </a:p>
          <a:p>
            <a:pPr lvl="1">
              <a:buNone/>
            </a:pP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(0) = 1 &gt; </a:t>
            </a:r>
            <a:r>
              <a:rPr lang="en-US" i="1" baseline="30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– 1 = 0		 </a:t>
            </a: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(1) = 2 &gt; </a:t>
            </a:r>
            <a:r>
              <a:rPr lang="en-US" i="1" baseline="30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 – 1  0.62</a:t>
            </a:r>
          </a:p>
          <a:p>
            <a:pPr>
              <a:buNone/>
            </a:pPr>
            <a:r>
              <a:rPr lang="en-US" b="1" dirty="0" smtClean="0">
                <a:sym typeface="Symbol" pitchFamily="18" charset="2"/>
              </a:rPr>
              <a:t>Inductive case (</a:t>
            </a:r>
            <a:r>
              <a:rPr lang="en-US" b="1" i="1" dirty="0" smtClean="0">
                <a:sym typeface="Symbol" pitchFamily="18" charset="2"/>
              </a:rPr>
              <a:t>k</a:t>
            </a:r>
            <a:r>
              <a:rPr lang="en-US" b="1" dirty="0" smtClean="0">
                <a:sym typeface="Symbol" pitchFamily="18" charset="2"/>
              </a:rPr>
              <a:t> &gt; 1):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Show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k+1</a:t>
            </a:r>
            <a:r>
              <a:rPr lang="en-US" dirty="0" smtClean="0"/>
              <a:t>) &gt; </a:t>
            </a:r>
            <a:r>
              <a:rPr lang="en-US" dirty="0" smtClean="0">
                <a:sym typeface="Symbol" pitchFamily="18" charset="2"/>
              </a:rPr>
              <a:t></a:t>
            </a:r>
            <a:r>
              <a:rPr lang="en-US" i="1" baseline="30000" dirty="0" smtClean="0">
                <a:sym typeface="Symbol" pitchFamily="18" charset="2"/>
              </a:rPr>
              <a:t>k+1</a:t>
            </a:r>
            <a:r>
              <a:rPr lang="en-US" dirty="0" smtClean="0">
                <a:sym typeface="Symbol" pitchFamily="18" charset="2"/>
              </a:rPr>
              <a:t> – 1 assuming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&gt; </a:t>
            </a:r>
            <a:r>
              <a:rPr lang="en-US" dirty="0" smtClean="0">
                <a:sym typeface="Symbol" pitchFamily="18" charset="2"/>
              </a:rPr>
              <a:t></a:t>
            </a:r>
            <a:r>
              <a:rPr lang="en-US" i="1" baseline="30000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 – 1 and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k-1</a:t>
            </a:r>
            <a:r>
              <a:rPr lang="en-US" dirty="0" smtClean="0"/>
              <a:t>) &gt; </a:t>
            </a:r>
            <a:r>
              <a:rPr lang="en-US" dirty="0" smtClean="0">
                <a:sym typeface="Symbol" pitchFamily="18" charset="2"/>
              </a:rPr>
              <a:t>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– 1</a:t>
            </a:r>
          </a:p>
          <a:p>
            <a:pPr>
              <a:buNone/>
            </a:pPr>
            <a:endParaRPr lang="en-US" sz="1000" dirty="0" smtClean="0">
              <a:sym typeface="Symbol" pitchFamily="18" charset="2"/>
            </a:endParaRP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</a:t>
            </a:r>
            <a:r>
              <a:rPr lang="en-US" b="1" i="1" dirty="0" smtClean="0">
                <a:solidFill>
                  <a:schemeClr val="accent2"/>
                </a:solidFill>
                <a:sym typeface="Symbol" pitchFamily="18" charset="2"/>
              </a:rPr>
              <a:t>S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n-US" b="1" i="1" dirty="0" smtClean="0">
                <a:solidFill>
                  <a:schemeClr val="accent2"/>
                </a:solidFill>
                <a:sym typeface="Symbol" pitchFamily="18" charset="2"/>
              </a:rPr>
              <a:t>k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+1)</a:t>
            </a:r>
            <a:r>
              <a:rPr lang="en-US" dirty="0" smtClean="0">
                <a:sym typeface="Symbol" pitchFamily="18" charset="2"/>
              </a:rPr>
              <a:t> = 1 + </a:t>
            </a: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) + </a:t>
            </a: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-1)	</a:t>
            </a:r>
            <a:r>
              <a:rPr lang="en-US" dirty="0" smtClean="0">
                <a:sym typeface="Symbol" pitchFamily="18" charset="2"/>
              </a:rPr>
              <a:t>  by </a:t>
            </a:r>
            <a:r>
              <a:rPr lang="en-US" dirty="0" smtClean="0">
                <a:sym typeface="Symbol" pitchFamily="18" charset="2"/>
              </a:rPr>
              <a:t>definition of </a:t>
            </a:r>
            <a:r>
              <a:rPr lang="en-US" i="1" dirty="0" smtClean="0">
                <a:sym typeface="Symbol" pitchFamily="18" charset="2"/>
              </a:rPr>
              <a:t>S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   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&gt;</a:t>
            </a:r>
            <a:r>
              <a:rPr lang="en-US" dirty="0" smtClean="0">
                <a:sym typeface="Symbol" pitchFamily="18" charset="2"/>
              </a:rPr>
              <a:t> 1 + </a:t>
            </a:r>
            <a:r>
              <a:rPr lang="en-US" i="1" baseline="30000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 – 1 + 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– 1	</a:t>
            </a:r>
            <a:r>
              <a:rPr lang="en-US" dirty="0" smtClean="0">
                <a:sym typeface="Symbol" pitchFamily="18" charset="2"/>
              </a:rPr>
              <a:t>  by </a:t>
            </a:r>
            <a:r>
              <a:rPr lang="en-US" dirty="0" smtClean="0">
                <a:sym typeface="Symbol" pitchFamily="18" charset="2"/>
              </a:rPr>
              <a:t>induction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                 = </a:t>
            </a:r>
            <a:r>
              <a:rPr lang="en-US" i="1" baseline="30000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 + 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– 1              </a:t>
            </a:r>
            <a:r>
              <a:rPr lang="en-US" dirty="0" smtClean="0">
                <a:sym typeface="Symbol" pitchFamily="18" charset="2"/>
              </a:rPr>
              <a:t> by </a:t>
            </a:r>
            <a:r>
              <a:rPr lang="en-US" dirty="0" smtClean="0">
                <a:sym typeface="Symbol" pitchFamily="18" charset="2"/>
              </a:rPr>
              <a:t>arithmetic (1-1=0)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                 = 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( + 1) – 1	</a:t>
            </a:r>
            <a:r>
              <a:rPr lang="en-US" dirty="0" smtClean="0">
                <a:sym typeface="Symbol" pitchFamily="18" charset="2"/>
              </a:rPr>
              <a:t>  by </a:t>
            </a:r>
            <a:r>
              <a:rPr lang="en-US" dirty="0" smtClean="0">
                <a:sym typeface="Symbol" pitchFamily="18" charset="2"/>
              </a:rPr>
              <a:t>arithmetic (factor 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)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            = 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</a:t>
            </a:r>
            <a:r>
              <a:rPr lang="en-US" i="1" baseline="30000" dirty="0" smtClean="0">
                <a:sym typeface="Symbol" pitchFamily="18" charset="2"/>
              </a:rPr>
              <a:t>2 </a:t>
            </a:r>
            <a:r>
              <a:rPr lang="en-US" dirty="0" smtClean="0">
                <a:sym typeface="Symbol" pitchFamily="18" charset="2"/>
              </a:rPr>
              <a:t>– 1                </a:t>
            </a:r>
            <a:r>
              <a:rPr lang="en-US" dirty="0" smtClean="0">
                <a:sym typeface="Symbol" pitchFamily="18" charset="2"/>
              </a:rPr>
              <a:t>   </a:t>
            </a:r>
            <a:r>
              <a:rPr lang="en-US" dirty="0" smtClean="0">
                <a:sym typeface="Symbol" pitchFamily="18" charset="2"/>
              </a:rPr>
              <a:t>by special property of 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                 =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</a:t>
            </a:r>
            <a:r>
              <a:rPr lang="en-US" b="1" i="1" baseline="30000" dirty="0" smtClean="0">
                <a:solidFill>
                  <a:schemeClr val="accent2"/>
                </a:solidFill>
                <a:sym typeface="Symbol" pitchFamily="18" charset="2"/>
              </a:rPr>
              <a:t>k+1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 – 1 </a:t>
            </a:r>
            <a:r>
              <a:rPr lang="en-US" dirty="0" smtClean="0">
                <a:sym typeface="Symbol" pitchFamily="18" charset="2"/>
              </a:rPr>
              <a:t>                   </a:t>
            </a:r>
            <a:r>
              <a:rPr lang="en-US" dirty="0" smtClean="0">
                <a:sym typeface="Symbol" pitchFamily="18" charset="2"/>
              </a:rPr>
              <a:t>  by </a:t>
            </a:r>
            <a:r>
              <a:rPr lang="en-US" dirty="0" smtClean="0">
                <a:sym typeface="Symbol" pitchFamily="18" charset="2"/>
              </a:rPr>
              <a:t>arithmetic (add exponents)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 </a:t>
            </a:r>
          </a:p>
          <a:p>
            <a:pPr>
              <a:buNone/>
            </a:pPr>
            <a:endParaRPr lang="en-US" dirty="0" smtClean="0">
              <a:sym typeface="Symbol" pitchFamily="18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14800" y="609600"/>
            <a:ext cx="4051810" cy="10033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sz="1600" i="1" dirty="0" smtClean="0">
                <a:latin typeface="+mn-lt"/>
              </a:rPr>
              <a:t>Remember:</a:t>
            </a:r>
          </a:p>
          <a:p>
            <a:pPr marL="800100" lvl="1" indent="-342900">
              <a:lnSpc>
                <a:spcPct val="90000"/>
              </a:lnSpc>
              <a:buAutoNum type="arabicParenR"/>
            </a:pPr>
            <a:r>
              <a:rPr lang="en-US" sz="1600" b="0" i="1" dirty="0" smtClean="0">
                <a:latin typeface="+mn-lt"/>
              </a:rPr>
              <a:t>S</a:t>
            </a:r>
            <a:r>
              <a:rPr lang="en-US" sz="1600" b="0" dirty="0" smtClean="0">
                <a:latin typeface="+mn-lt"/>
              </a:rPr>
              <a:t>(-1)=0, </a:t>
            </a:r>
            <a:r>
              <a:rPr lang="en-US" sz="1600" b="0" i="1" dirty="0" smtClean="0">
                <a:latin typeface="+mn-lt"/>
              </a:rPr>
              <a:t>S</a:t>
            </a:r>
            <a:r>
              <a:rPr lang="en-US" sz="1600" b="0" dirty="0" smtClean="0">
                <a:latin typeface="+mn-lt"/>
              </a:rPr>
              <a:t>(0)=1, </a:t>
            </a:r>
            <a:r>
              <a:rPr lang="en-US" sz="1600" b="0" i="1" dirty="0" smtClean="0">
                <a:latin typeface="+mn-lt"/>
              </a:rPr>
              <a:t>S</a:t>
            </a:r>
            <a:r>
              <a:rPr lang="en-US" sz="1600" b="0" dirty="0" smtClean="0">
                <a:latin typeface="+mn-lt"/>
              </a:rPr>
              <a:t>(1)=2</a:t>
            </a:r>
          </a:p>
          <a:p>
            <a:pPr marL="800100" lvl="1" indent="-342900">
              <a:lnSpc>
                <a:spcPct val="90000"/>
              </a:lnSpc>
              <a:buAutoNum type="arabicParenR"/>
            </a:pPr>
            <a:r>
              <a:rPr lang="en-US" sz="1600" b="0" i="1" dirty="0" smtClean="0">
                <a:latin typeface="+mn-lt"/>
              </a:rPr>
              <a:t>For </a:t>
            </a:r>
            <a:r>
              <a:rPr lang="en-US" sz="1600" b="0" i="1" dirty="0" smtClean="0">
                <a:latin typeface="+mn-lt"/>
              </a:rPr>
              <a:t>h</a:t>
            </a:r>
            <a:r>
              <a:rPr lang="en-US" sz="1600" b="0" i="1" dirty="0" smtClean="0">
                <a:latin typeface="+mn-lt"/>
                <a:sym typeface="Symbol"/>
              </a:rPr>
              <a:t> 1, S(h) = 1+S(h-1)+S(h-2)</a:t>
            </a:r>
            <a:endParaRPr lang="en-US" sz="1600" b="0" dirty="0" smtClean="0">
              <a:latin typeface="+mn-lt"/>
            </a:endParaRPr>
          </a:p>
          <a:p>
            <a:endParaRPr lang="en-US" sz="1600" b="0" dirty="0" err="1" smtClean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Good news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286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Proof means that if we have an AVL tree,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Recall logarithms of different bases &gt; 1 differ by only a constant factor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But as we insert and delete elements, we need to: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Track balance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Detect imbalance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Restore balance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096000" y="4902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000" dirty="0"/>
              <a:t>9</a:t>
            </a: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029200" y="4902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000" dirty="0"/>
              <a:t>2</a:t>
            </a: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562600" y="4013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000" dirty="0"/>
              <a:t>5</a:t>
            </a:r>
          </a:p>
        </p:txBody>
      </p:sp>
      <p:sp>
        <p:nvSpPr>
          <p:cNvPr id="12" name="Oval 8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629400" y="3124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10</a:t>
            </a:r>
          </a:p>
        </p:txBody>
      </p:sp>
      <p:cxnSp>
        <p:nvCxnSpPr>
          <p:cNvPr id="13" name="AutoShape 9"/>
          <p:cNvCxnSpPr>
            <a:cxnSpLocks noChangeShapeType="1"/>
            <a:stCxn id="12" idx="3"/>
            <a:endCxn id="11" idx="0"/>
          </p:cNvCxnSpPr>
          <p:nvPr>
            <p:custDataLst>
              <p:tags r:id="rId5"/>
            </p:custDataLst>
          </p:nvPr>
        </p:nvCxnSpPr>
        <p:spPr bwMode="auto">
          <a:xfrm rot="5400000">
            <a:off x="5937250" y="3265254"/>
            <a:ext cx="563796" cy="932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0"/>
          <p:cNvCxnSpPr>
            <a:cxnSpLocks noChangeShapeType="1"/>
            <a:stCxn id="12" idx="5"/>
          </p:cNvCxnSpPr>
          <p:nvPr>
            <p:custDataLst>
              <p:tags r:id="rId6"/>
            </p:custDataLst>
          </p:nvPr>
        </p:nvCxnSpPr>
        <p:spPr bwMode="auto">
          <a:xfrm rot="16200000" flipH="1">
            <a:off x="7157804" y="3246204"/>
            <a:ext cx="563796" cy="970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1"/>
          <p:cNvCxnSpPr>
            <a:cxnSpLocks noChangeShapeType="1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7971374" y="4453474"/>
            <a:ext cx="563796" cy="3336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12"/>
          <p:cNvCxnSpPr>
            <a:cxnSpLocks noChangeShapeType="1"/>
            <a:stCxn id="11" idx="3"/>
            <a:endCxn id="9" idx="0"/>
          </p:cNvCxnSpPr>
          <p:nvPr>
            <p:custDataLst>
              <p:tags r:id="rId8"/>
            </p:custDataLst>
          </p:nvPr>
        </p:nvCxnSpPr>
        <p:spPr bwMode="auto">
          <a:xfrm flipH="1">
            <a:off x="5219700" y="43576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7" name="AutoShape 13"/>
          <p:cNvCxnSpPr>
            <a:cxnSpLocks noChangeShapeType="1"/>
            <a:stCxn id="11" idx="5"/>
            <a:endCxn id="8" idx="0"/>
          </p:cNvCxnSpPr>
          <p:nvPr>
            <p:custDataLst>
              <p:tags r:id="rId9"/>
            </p:custDataLst>
          </p:nvPr>
        </p:nvCxnSpPr>
        <p:spPr bwMode="auto">
          <a:xfrm>
            <a:off x="5888038" y="4357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6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715000" y="5791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000" dirty="0" smtClean="0"/>
              <a:t>7</a:t>
            </a:r>
            <a:endParaRPr lang="en-US" sz="2000" dirty="0"/>
          </a:p>
        </p:txBody>
      </p:sp>
      <p:cxnSp>
        <p:nvCxnSpPr>
          <p:cNvPr id="19" name="AutoShape 17"/>
          <p:cNvCxnSpPr>
            <a:cxnSpLocks noChangeShapeType="1"/>
            <a:stCxn id="8" idx="3"/>
            <a:endCxn id="18" idx="0"/>
          </p:cNvCxnSpPr>
          <p:nvPr>
            <p:custDataLst>
              <p:tags r:id="rId11"/>
            </p:custDataLst>
          </p:nvPr>
        </p:nvCxnSpPr>
        <p:spPr bwMode="auto">
          <a:xfrm flipH="1">
            <a:off x="5905500" y="5246688"/>
            <a:ext cx="2460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Text Box 2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5257800"/>
            <a:ext cx="3744936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0" dirty="0">
                <a:latin typeface="+mj-lt"/>
              </a:rPr>
              <a:t>Is this AVL tree balanced?</a:t>
            </a:r>
          </a:p>
          <a:p>
            <a:pPr algn="l"/>
            <a:r>
              <a:rPr lang="en-US" sz="2000" b="0" dirty="0">
                <a:latin typeface="+mj-lt"/>
              </a:rPr>
              <a:t>How about after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insert(30)</a:t>
            </a:r>
            <a:r>
              <a:rPr lang="en-US" sz="2000" b="0" dirty="0">
                <a:latin typeface="+mj-lt"/>
              </a:rPr>
              <a:t>?</a:t>
            </a:r>
          </a:p>
        </p:txBody>
      </p:sp>
      <p:sp>
        <p:nvSpPr>
          <p:cNvPr id="26" name="Oval 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7848600" y="3962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15</a:t>
            </a:r>
            <a:endParaRPr lang="en-US" sz="2000" dirty="0"/>
          </a:p>
        </p:txBody>
      </p:sp>
      <p:sp>
        <p:nvSpPr>
          <p:cNvPr id="27" name="Oval 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8305800" y="487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20</a:t>
            </a:r>
            <a:endParaRPr lang="en-US" sz="20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1298" name="AutoShape 2"/>
          <p:cNvCxnSpPr>
            <a:cxnSpLocks noChangeShapeType="1"/>
            <a:stCxn id="311306" idx="5"/>
            <a:endCxn id="311301" idx="0"/>
          </p:cNvCxnSpPr>
          <p:nvPr>
            <p:custDataLst>
              <p:tags r:id="rId1"/>
            </p:custDataLst>
          </p:nvPr>
        </p:nvCxnSpPr>
        <p:spPr bwMode="auto">
          <a:xfrm>
            <a:off x="3563938" y="2286000"/>
            <a:ext cx="8556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29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rgbClr val="C0504D"/>
                </a:solidFill>
              </a:rPr>
              <a:t>An AVL Tree</a:t>
            </a:r>
          </a:p>
        </p:txBody>
      </p:sp>
      <p:sp>
        <p:nvSpPr>
          <p:cNvPr id="311300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 rot="5400000" flipH="1">
            <a:off x="4333875" y="790575"/>
            <a:ext cx="1790700" cy="2647950"/>
          </a:xfrm>
          <a:custGeom>
            <a:avLst/>
            <a:gdLst>
              <a:gd name="G0" fmla="+- 7575 0 0"/>
              <a:gd name="G1" fmla="+- 21600 0 7575"/>
              <a:gd name="G2" fmla="*/ 7575 1 2"/>
              <a:gd name="G3" fmla="+- 21600 0 G2"/>
              <a:gd name="G4" fmla="+/ 7575 21600 2"/>
              <a:gd name="G5" fmla="+/ G1 0 2"/>
              <a:gd name="G6" fmla="*/ 21600 21600 7575"/>
              <a:gd name="G7" fmla="*/ G6 1 2"/>
              <a:gd name="G8" fmla="+- 21600 0 G7"/>
              <a:gd name="G9" fmla="*/ 21600 1 2"/>
              <a:gd name="G10" fmla="+- 7575 0 G9"/>
              <a:gd name="G11" fmla="?: G10 G8 0"/>
              <a:gd name="G12" fmla="?: G10 G7 21600"/>
              <a:gd name="T0" fmla="*/ 17812 w 21600"/>
              <a:gd name="T1" fmla="*/ 10800 h 21600"/>
              <a:gd name="T2" fmla="*/ 10800 w 21600"/>
              <a:gd name="T3" fmla="*/ 21600 h 21600"/>
              <a:gd name="T4" fmla="*/ 3788 w 21600"/>
              <a:gd name="T5" fmla="*/ 10800 h 21600"/>
              <a:gd name="T6" fmla="*/ 10800 w 21600"/>
              <a:gd name="T7" fmla="*/ 0 h 21600"/>
              <a:gd name="T8" fmla="*/ 5588 w 21600"/>
              <a:gd name="T9" fmla="*/ 5588 h 21600"/>
              <a:gd name="T10" fmla="*/ 16012 w 21600"/>
              <a:gd name="T11" fmla="*/ 1601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575" y="21600"/>
                </a:lnTo>
                <a:lnTo>
                  <a:pt x="14025" y="21600"/>
                </a:lnTo>
                <a:lnTo>
                  <a:pt x="21600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8F8F8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01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229100" y="285591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20</a:t>
            </a:r>
          </a:p>
        </p:txBody>
      </p:sp>
      <p:sp>
        <p:nvSpPr>
          <p:cNvPr id="311302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705100" y="371951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9</a:t>
            </a:r>
          </a:p>
        </p:txBody>
      </p:sp>
      <p:sp>
        <p:nvSpPr>
          <p:cNvPr id="311303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638300" y="371951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2</a:t>
            </a:r>
          </a:p>
        </p:txBody>
      </p:sp>
      <p:sp>
        <p:nvSpPr>
          <p:cNvPr id="311304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771900" y="369411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15</a:t>
            </a:r>
          </a:p>
        </p:txBody>
      </p:sp>
      <p:sp>
        <p:nvSpPr>
          <p:cNvPr id="311305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171700" y="283051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5</a:t>
            </a:r>
          </a:p>
        </p:txBody>
      </p:sp>
      <p:sp>
        <p:nvSpPr>
          <p:cNvPr id="311306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238500" y="1941512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10</a:t>
            </a:r>
          </a:p>
        </p:txBody>
      </p:sp>
      <p:cxnSp>
        <p:nvCxnSpPr>
          <p:cNvPr id="311307" name="AutoShape 11"/>
          <p:cNvCxnSpPr>
            <a:cxnSpLocks noChangeShapeType="1"/>
            <a:stCxn id="311306" idx="3"/>
            <a:endCxn id="311305" idx="0"/>
          </p:cNvCxnSpPr>
          <p:nvPr>
            <p:custDataLst>
              <p:tags r:id="rId10"/>
            </p:custDataLst>
          </p:nvPr>
        </p:nvCxnSpPr>
        <p:spPr bwMode="auto">
          <a:xfrm flipH="1">
            <a:off x="2362200" y="2286000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08" name="AutoShape 12"/>
          <p:cNvCxnSpPr>
            <a:cxnSpLocks noChangeShapeType="1"/>
            <a:stCxn id="311301" idx="3"/>
            <a:endCxn id="311304" idx="0"/>
          </p:cNvCxnSpPr>
          <p:nvPr>
            <p:custDataLst>
              <p:tags r:id="rId11"/>
            </p:custDataLst>
          </p:nvPr>
        </p:nvCxnSpPr>
        <p:spPr bwMode="auto">
          <a:xfrm flipH="1">
            <a:off x="3962400" y="3200400"/>
            <a:ext cx="3222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09" name="AutoShape 13"/>
          <p:cNvCxnSpPr>
            <a:cxnSpLocks noChangeShapeType="1"/>
            <a:stCxn id="311305" idx="3"/>
            <a:endCxn id="311303" idx="0"/>
          </p:cNvCxnSpPr>
          <p:nvPr>
            <p:custDataLst>
              <p:tags r:id="rId12"/>
            </p:custDataLst>
          </p:nvPr>
        </p:nvCxnSpPr>
        <p:spPr bwMode="auto">
          <a:xfrm flipH="1">
            <a:off x="1828800" y="3175000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0" name="AutoShape 14"/>
          <p:cNvCxnSpPr>
            <a:cxnSpLocks noChangeShapeType="1"/>
            <a:stCxn id="311305" idx="5"/>
            <a:endCxn id="311302" idx="0"/>
          </p:cNvCxnSpPr>
          <p:nvPr>
            <p:custDataLst>
              <p:tags r:id="rId13"/>
            </p:custDataLst>
          </p:nvPr>
        </p:nvCxnSpPr>
        <p:spPr bwMode="auto">
          <a:xfrm>
            <a:off x="2497138" y="3175000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311" name="Oval 15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762500" y="369411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30</a:t>
            </a:r>
          </a:p>
        </p:txBody>
      </p:sp>
      <p:sp>
        <p:nvSpPr>
          <p:cNvPr id="311312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076700" y="460851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17</a:t>
            </a:r>
          </a:p>
        </p:txBody>
      </p:sp>
      <p:sp>
        <p:nvSpPr>
          <p:cNvPr id="311313" name="Oval 17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2324100" y="460851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7</a:t>
            </a:r>
          </a:p>
        </p:txBody>
      </p:sp>
      <p:cxnSp>
        <p:nvCxnSpPr>
          <p:cNvPr id="311314" name="AutoShape 18"/>
          <p:cNvCxnSpPr>
            <a:cxnSpLocks noChangeShapeType="1"/>
            <a:stCxn id="311302" idx="3"/>
            <a:endCxn id="311313" idx="0"/>
          </p:cNvCxnSpPr>
          <p:nvPr>
            <p:custDataLst>
              <p:tags r:id="rId17"/>
            </p:custDataLst>
          </p:nvPr>
        </p:nvCxnSpPr>
        <p:spPr bwMode="auto">
          <a:xfrm flipH="1">
            <a:off x="2514600" y="4064000"/>
            <a:ext cx="2460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5" name="AutoShape 19"/>
          <p:cNvCxnSpPr>
            <a:cxnSpLocks noChangeShapeType="1"/>
            <a:stCxn id="311304" idx="5"/>
            <a:endCxn id="311312" idx="0"/>
          </p:cNvCxnSpPr>
          <p:nvPr>
            <p:custDataLst>
              <p:tags r:id="rId18"/>
            </p:custDataLst>
          </p:nvPr>
        </p:nvCxnSpPr>
        <p:spPr bwMode="auto">
          <a:xfrm>
            <a:off x="4097338" y="4038600"/>
            <a:ext cx="1698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6" name="AutoShape 20"/>
          <p:cNvCxnSpPr>
            <a:cxnSpLocks noChangeShapeType="1"/>
            <a:stCxn id="311301" idx="5"/>
            <a:endCxn id="311311" idx="0"/>
          </p:cNvCxnSpPr>
          <p:nvPr>
            <p:custDataLst>
              <p:tags r:id="rId19"/>
            </p:custDataLst>
          </p:nvPr>
        </p:nvCxnSpPr>
        <p:spPr bwMode="auto">
          <a:xfrm>
            <a:off x="4554538" y="3200400"/>
            <a:ext cx="398462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317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479550" y="3449637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11318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165350" y="4287837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11319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298950" y="4303712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11320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984750" y="3389312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11321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619500" y="3389312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11322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927350" y="3389312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11323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936750" y="2551112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311324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527550" y="2551112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311325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206750" y="15843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311326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553200" y="1638300"/>
            <a:ext cx="9144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11327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553200" y="2095500"/>
            <a:ext cx="9144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11328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553200" y="2552700"/>
            <a:ext cx="4572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29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010400" y="2552700"/>
            <a:ext cx="4572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30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6559550" y="2819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31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7283450" y="2819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32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7473950" y="1660525"/>
            <a:ext cx="7681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value</a:t>
            </a:r>
            <a:endParaRPr lang="en-US" sz="2000" dirty="0"/>
          </a:p>
        </p:txBody>
      </p:sp>
      <p:sp>
        <p:nvSpPr>
          <p:cNvPr id="311333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477125" y="2117725"/>
            <a:ext cx="8771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4F81BD"/>
                </a:solidFill>
              </a:rPr>
              <a:t>height</a:t>
            </a:r>
          </a:p>
        </p:txBody>
      </p:sp>
      <p:sp>
        <p:nvSpPr>
          <p:cNvPr id="311334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473950" y="2574925"/>
            <a:ext cx="1014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children</a:t>
            </a:r>
          </a:p>
        </p:txBody>
      </p:sp>
      <p:sp>
        <p:nvSpPr>
          <p:cNvPr id="311335" name="AutoShape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181600" y="5105400"/>
            <a:ext cx="3048000" cy="685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/>
              <a:t>Track height at all </a:t>
            </a:r>
            <a:r>
              <a:rPr lang="en-US" sz="2000" dirty="0" smtClean="0"/>
              <a:t>times!</a:t>
            </a:r>
            <a:endParaRPr lang="en-US" sz="2000" dirty="0"/>
          </a:p>
        </p:txBody>
      </p:sp>
      <p:sp>
        <p:nvSpPr>
          <p:cNvPr id="40" name="Rectangle 30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553200" y="1219200"/>
            <a:ext cx="9144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41" name="Text Box 36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467600" y="1219200"/>
            <a:ext cx="697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 key </a:t>
            </a: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US" sz="3600" dirty="0">
                <a:solidFill>
                  <a:schemeClr val="accent2"/>
                </a:solidFill>
              </a:rPr>
              <a:t>AVL </a:t>
            </a:r>
            <a:r>
              <a:rPr lang="en-US" sz="3600" dirty="0" smtClean="0">
                <a:solidFill>
                  <a:schemeClr val="accent2"/>
                </a:solidFill>
              </a:rPr>
              <a:t>tree operations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466850"/>
            <a:ext cx="7772400" cy="4629150"/>
          </a:xfrm>
        </p:spPr>
        <p:txBody>
          <a:bodyPr/>
          <a:lstStyle/>
          <a:p>
            <a:r>
              <a:rPr lang="en-US" b="1" dirty="0"/>
              <a:t>AVL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/>
              <a:t>: </a:t>
            </a:r>
          </a:p>
          <a:p>
            <a:pPr lvl="1"/>
            <a:r>
              <a:rPr lang="en-US" dirty="0" smtClean="0"/>
              <a:t>Same </a:t>
            </a:r>
            <a:r>
              <a:rPr lang="en-US" dirty="0"/>
              <a:t>as BST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solidFill>
                <a:schemeClr val="accent1"/>
              </a:solidFill>
            </a:endParaRPr>
          </a:p>
          <a:p>
            <a:r>
              <a:rPr lang="en-US" b="1" dirty="0" smtClean="0">
                <a:solidFill>
                  <a:schemeClr val="accent1"/>
                </a:solidFill>
              </a:rPr>
              <a:t>AVL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>
                <a:solidFill>
                  <a:schemeClr val="accent1"/>
                </a:solidFill>
              </a:rPr>
              <a:t>: </a:t>
            </a:r>
          </a:p>
          <a:p>
            <a:pPr lvl="1"/>
            <a:r>
              <a:rPr lang="en-US" dirty="0" smtClean="0"/>
              <a:t>First </a:t>
            </a:r>
            <a:r>
              <a:rPr lang="en-US" dirty="0"/>
              <a:t>BST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, </a:t>
            </a:r>
            <a:r>
              <a:rPr lang="en-US" i="1" dirty="0" smtClean="0"/>
              <a:t>then</a:t>
            </a:r>
            <a:r>
              <a:rPr lang="en-US" dirty="0" smtClean="0"/>
              <a:t> check balance and potentially “</a:t>
            </a:r>
            <a:r>
              <a:rPr lang="en-US" dirty="0"/>
              <a:t>fix” the AVL </a:t>
            </a:r>
            <a:r>
              <a:rPr lang="en-US" dirty="0" smtClean="0"/>
              <a:t>tree</a:t>
            </a:r>
          </a:p>
          <a:p>
            <a:pPr lvl="1"/>
            <a:r>
              <a:rPr lang="en-US" dirty="0" smtClean="0"/>
              <a:t>Four different imbalance cases</a:t>
            </a:r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AVL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The “easy way” is lazy deletion</a:t>
            </a:r>
          </a:p>
          <a:p>
            <a:pPr lvl="1"/>
            <a:r>
              <a:rPr lang="en-US" dirty="0" smtClean="0"/>
              <a:t>Otherwise, do the deletion and then have several imbalance cases (we will likely skip this but post slides for those interested)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Insert: detect potential imbalance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00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 the new node as in a BST (a new leaf)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node on the path from the root to the new leaf, the insertion may (or may not) have changed the node’s height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 after recursive insertion in a </a:t>
            </a:r>
            <a:r>
              <a:rPr lang="en-US" dirty="0" err="1" smtClean="0"/>
              <a:t>subtree</a:t>
            </a:r>
            <a:r>
              <a:rPr lang="en-US" dirty="0" smtClean="0"/>
              <a:t>, detect height imbalance </a:t>
            </a:r>
            <a:r>
              <a:rPr lang="en-US" dirty="0" smtClean="0"/>
              <a:t>and </a:t>
            </a:r>
            <a:r>
              <a:rPr lang="en-US" dirty="0" smtClean="0"/>
              <a:t>perform a </a:t>
            </a:r>
            <a:r>
              <a:rPr lang="en-US" b="1" i="1" dirty="0" smtClean="0"/>
              <a:t>rotation</a:t>
            </a:r>
            <a:r>
              <a:rPr lang="en-US" b="1" dirty="0" smtClean="0"/>
              <a:t> </a:t>
            </a:r>
            <a:r>
              <a:rPr lang="en-US" dirty="0" smtClean="0"/>
              <a:t>to </a:t>
            </a:r>
            <a:r>
              <a:rPr lang="en-US" dirty="0" smtClean="0"/>
              <a:t>restore balance at that node</a:t>
            </a:r>
            <a:endParaRPr lang="en-US" sz="1000" dirty="0" smtClean="0"/>
          </a:p>
          <a:p>
            <a:pPr marL="457200" indent="-457200">
              <a:buNone/>
            </a:pPr>
            <a:endParaRPr lang="en-US" sz="1500" dirty="0" smtClean="0">
              <a:solidFill>
                <a:schemeClr val="accent1"/>
              </a:solidFill>
            </a:endParaRPr>
          </a:p>
          <a:p>
            <a:pPr marL="457200" indent="-457200">
              <a:buNone/>
            </a:pPr>
            <a:r>
              <a:rPr lang="en-US" dirty="0" smtClean="0">
                <a:solidFill>
                  <a:schemeClr val="accent1"/>
                </a:solidFill>
              </a:rPr>
              <a:t>Type of rotation will depend on the location of the imbalance (if any)</a:t>
            </a:r>
            <a:endParaRPr lang="en-US" sz="1000" dirty="0" smtClean="0">
              <a:solidFill>
                <a:schemeClr val="accent1"/>
              </a:solidFill>
            </a:endParaRPr>
          </a:p>
          <a:p>
            <a:pPr marL="457200" indent="-457200">
              <a:buNone/>
            </a:pPr>
            <a:endParaRPr lang="en-US" sz="1500" dirty="0" smtClean="0"/>
          </a:p>
          <a:p>
            <a:pPr marL="457200" indent="-457200">
              <a:buNone/>
            </a:pPr>
            <a:r>
              <a:rPr lang="en-US" b="1" dirty="0" smtClean="0"/>
              <a:t>Facts </a:t>
            </a:r>
            <a:r>
              <a:rPr lang="en-US" b="1" dirty="0" smtClean="0"/>
              <a:t>that an implementation can ignore:</a:t>
            </a:r>
          </a:p>
          <a:p>
            <a:pPr marL="857250" lvl="1" indent="-457200"/>
            <a:r>
              <a:rPr lang="en-US" dirty="0" smtClean="0"/>
              <a:t>There must be a deepest element that is imbalanced after </a:t>
            </a:r>
            <a:r>
              <a:rPr lang="en-US" dirty="0" smtClean="0"/>
              <a:t>the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insert (all descendants still balanced)</a:t>
            </a:r>
          </a:p>
          <a:p>
            <a:pPr marL="857250" lvl="1" indent="-457200"/>
            <a:r>
              <a:rPr lang="en-US" dirty="0" smtClean="0"/>
              <a:t>After rebalancing this deepest node, every node is balanced</a:t>
            </a:r>
          </a:p>
          <a:p>
            <a:pPr marL="857250" lvl="1" indent="-457200"/>
            <a:r>
              <a:rPr lang="en-US" dirty="0" smtClean="0"/>
              <a:t>So at most one node needs to be rebalanced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/>
                </a:solidFill>
              </a:rPr>
              <a:t>BuildTree</a:t>
            </a:r>
            <a:r>
              <a:rPr lang="en-US" dirty="0" smtClean="0">
                <a:solidFill>
                  <a:schemeClr val="accent2"/>
                </a:solidFill>
              </a:rPr>
              <a:t> for BST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295400"/>
            <a:ext cx="8229600" cy="4800600"/>
          </a:xfrm>
        </p:spPr>
        <p:txBody>
          <a:bodyPr/>
          <a:lstStyle/>
          <a:p>
            <a:r>
              <a:rPr lang="en-US" dirty="0" smtClean="0"/>
              <a:t>Insert keys 1, 2, 3, 4, 5, 6, 7, 8, 9 into an empty BST</a:t>
            </a:r>
          </a:p>
          <a:p>
            <a:endParaRPr lang="en-US" sz="1200" dirty="0" smtClean="0"/>
          </a:p>
          <a:p>
            <a:r>
              <a:rPr lang="en-US" dirty="0" smtClean="0"/>
              <a:t>What we if could somehow re-arrange them</a:t>
            </a:r>
          </a:p>
          <a:p>
            <a:pPr lvl="1"/>
            <a:r>
              <a:rPr lang="en-US" dirty="0" smtClean="0"/>
              <a:t>median first, then left median, right median, etc.</a:t>
            </a:r>
          </a:p>
          <a:p>
            <a:pPr lvl="1"/>
            <a:r>
              <a:rPr lang="en-US" dirty="0" smtClean="0"/>
              <a:t>5, 3, 7, 2, 1, 4, 8, 6, 9	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tree does that give us?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What big-O runtime?</a:t>
            </a:r>
          </a:p>
          <a:p>
            <a:pPr lvl="1"/>
            <a:endParaRPr lang="en-US" dirty="0" smtClean="0"/>
          </a:p>
          <a:p>
            <a:pPr lvl="1"/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335878" name="AutoShape 6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6019800"/>
            <a:ext cx="4267200" cy="4572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5, 3, 7, 2, 1, 6, 8, 9 better: </a:t>
            </a:r>
            <a:r>
              <a:rPr lang="en-US" i="1"/>
              <a:t>n</a:t>
            </a:r>
            <a:r>
              <a:rPr lang="en-US"/>
              <a:t> log </a:t>
            </a:r>
            <a:r>
              <a:rPr lang="en-US" i="1"/>
              <a:t>n</a:t>
            </a:r>
          </a:p>
        </p:txBody>
      </p:sp>
      <p:sp>
        <p:nvSpPr>
          <p:cNvPr id="5" name="Oval 3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8191500" y="467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6" name="Oval 4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6057900" y="467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7" name="Oval 5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991100" y="467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8" name="Oval 6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658100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9" name="Oval 7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524500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0" name="Oval 8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591300" y="2895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cxnSp>
        <p:nvCxnSpPr>
          <p:cNvPr id="11" name="AutoShape 9"/>
          <p:cNvCxnSpPr>
            <a:cxnSpLocks noChangeShapeType="1"/>
            <a:stCxn id="10" idx="3"/>
            <a:endCxn id="9" idx="0"/>
          </p:cNvCxnSpPr>
          <p:nvPr>
            <p:custDataLst>
              <p:tags r:id="rId10"/>
            </p:custDataLst>
          </p:nvPr>
        </p:nvCxnSpPr>
        <p:spPr bwMode="auto">
          <a:xfrm flipH="1">
            <a:off x="5715000" y="3240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2" name="AutoShape 10"/>
          <p:cNvCxnSpPr>
            <a:cxnSpLocks noChangeShapeType="1"/>
            <a:stCxn id="10" idx="5"/>
            <a:endCxn id="8" idx="0"/>
          </p:cNvCxnSpPr>
          <p:nvPr>
            <p:custDataLst>
              <p:tags r:id="rId11"/>
            </p:custDataLst>
          </p:nvPr>
        </p:nvCxnSpPr>
        <p:spPr bwMode="auto">
          <a:xfrm>
            <a:off x="6916738" y="3240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" name="AutoShape 11"/>
          <p:cNvCxnSpPr>
            <a:cxnSpLocks noChangeShapeType="1"/>
            <a:stCxn id="8" idx="5"/>
            <a:endCxn id="5" idx="0"/>
          </p:cNvCxnSpPr>
          <p:nvPr>
            <p:custDataLst>
              <p:tags r:id="rId12"/>
            </p:custDataLst>
          </p:nvPr>
        </p:nvCxnSpPr>
        <p:spPr bwMode="auto">
          <a:xfrm>
            <a:off x="7983538" y="4129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AutoShape 12"/>
          <p:cNvCxnSpPr>
            <a:cxnSpLocks noChangeShapeType="1"/>
            <a:stCxn id="9" idx="3"/>
            <a:endCxn id="7" idx="0"/>
          </p:cNvCxnSpPr>
          <p:nvPr>
            <p:custDataLst>
              <p:tags r:id="rId13"/>
            </p:custDataLst>
          </p:nvPr>
        </p:nvCxnSpPr>
        <p:spPr bwMode="auto">
          <a:xfrm flipH="1">
            <a:off x="5181600" y="4129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3"/>
          <p:cNvCxnSpPr>
            <a:cxnSpLocks noChangeShapeType="1"/>
            <a:stCxn id="9" idx="5"/>
            <a:endCxn id="6" idx="0"/>
          </p:cNvCxnSpPr>
          <p:nvPr>
            <p:custDataLst>
              <p:tags r:id="rId14"/>
            </p:custDataLst>
          </p:nvPr>
        </p:nvCxnSpPr>
        <p:spPr bwMode="auto">
          <a:xfrm>
            <a:off x="5849938" y="4129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6" name="Oval 14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8458200" y="556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cxnSp>
        <p:nvCxnSpPr>
          <p:cNvPr id="17" name="AutoShape 15"/>
          <p:cNvCxnSpPr>
            <a:cxnSpLocks noChangeShapeType="1"/>
            <a:stCxn id="5" idx="5"/>
            <a:endCxn id="16" idx="0"/>
          </p:cNvCxnSpPr>
          <p:nvPr>
            <p:custDataLst>
              <p:tags r:id="rId16"/>
            </p:custDataLst>
          </p:nvPr>
        </p:nvCxnSpPr>
        <p:spPr bwMode="auto">
          <a:xfrm>
            <a:off x="8516938" y="5018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124700" y="464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cxnSp>
        <p:nvCxnSpPr>
          <p:cNvPr id="25" name="AutoShape 19"/>
          <p:cNvCxnSpPr>
            <a:cxnSpLocks noChangeShapeType="1"/>
            <a:stCxn id="8" idx="3"/>
            <a:endCxn id="24" idx="0"/>
          </p:cNvCxnSpPr>
          <p:nvPr>
            <p:custDataLst>
              <p:tags r:id="rId18"/>
            </p:custDataLst>
          </p:nvPr>
        </p:nvCxnSpPr>
        <p:spPr bwMode="auto">
          <a:xfrm rot="5400000">
            <a:off x="7245351" y="4179887"/>
            <a:ext cx="538162" cy="398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" name="Oval 16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4732338" y="556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cxnSp>
        <p:nvCxnSpPr>
          <p:cNvPr id="27" name="AutoShape 17"/>
          <p:cNvCxnSpPr>
            <a:cxnSpLocks noChangeShapeType="1"/>
            <a:endCxn id="26" idx="0"/>
          </p:cNvCxnSpPr>
          <p:nvPr>
            <p:custDataLst>
              <p:tags r:id="rId20"/>
            </p:custDataLst>
          </p:nvPr>
        </p:nvCxnSpPr>
        <p:spPr bwMode="auto">
          <a:xfrm flipH="1">
            <a:off x="4922838" y="5018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914400" y="4495800"/>
            <a:ext cx="358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accent1"/>
                </a:solidFill>
                <a:latin typeface="+mn-lt"/>
              </a:rPr>
              <a:t>O(n </a:t>
            </a:r>
            <a:r>
              <a:rPr lang="en-US" sz="2000" dirty="0">
                <a:solidFill>
                  <a:schemeClr val="accent1"/>
                </a:solidFill>
                <a:latin typeface="+mn-lt"/>
                <a:cs typeface="Courier New" pitchFamily="49" charset="0"/>
              </a:rPr>
              <a:t>log</a:t>
            </a:r>
            <a:r>
              <a:rPr lang="en-US" sz="2000" i="1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en-US" sz="2000" i="1" dirty="0" smtClean="0">
                <a:solidFill>
                  <a:schemeClr val="accent1"/>
                </a:solidFill>
                <a:latin typeface="+mn-lt"/>
              </a:rPr>
              <a:t>n), </a:t>
            </a:r>
            <a:r>
              <a:rPr lang="en-US" sz="2000" i="1" dirty="0">
                <a:solidFill>
                  <a:schemeClr val="accent1"/>
                </a:solidFill>
                <a:latin typeface="+mn-lt"/>
              </a:rPr>
              <a:t>definitely better</a:t>
            </a:r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7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5" grpId="0" animBg="1"/>
      <p:bldP spid="3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Case #1: 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295400"/>
            <a:ext cx="4953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0" kern="0" dirty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insertion violates balance property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happens to be at the root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only way to fix this?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7861300" y="160020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359650" y="2393950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/>
              <a:t>3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794500" y="3200400"/>
            <a:ext cx="488950" cy="488950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9" idx="3"/>
            <a:endCxn id="10" idx="0"/>
          </p:cNvCxnSpPr>
          <p:nvPr>
            <p:custDataLst>
              <p:tags r:id="rId5"/>
            </p:custDataLst>
          </p:nvPr>
        </p:nvCxnSpPr>
        <p:spPr bwMode="auto">
          <a:xfrm rot="5400000">
            <a:off x="7040563" y="2809707"/>
            <a:ext cx="389105" cy="3922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8" idx="3"/>
            <a:endCxn id="9" idx="0"/>
          </p:cNvCxnSpPr>
          <p:nvPr>
            <p:custDataLst>
              <p:tags r:id="rId6"/>
            </p:custDataLst>
          </p:nvPr>
        </p:nvCxnSpPr>
        <p:spPr bwMode="auto">
          <a:xfrm rot="5400000">
            <a:off x="7580313" y="2041357"/>
            <a:ext cx="376405" cy="328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1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8350250" y="1447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2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4" name="Text Box 11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785100" y="2209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5" name="Text Box 11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175500" y="2971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6" name="Oval 13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867400" y="160020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17" name="Oval 14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365750" y="2393950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3</a:t>
            </a:r>
          </a:p>
        </p:txBody>
      </p:sp>
      <p:cxnSp>
        <p:nvCxnSpPr>
          <p:cNvPr id="20" name="AutoShape 17"/>
          <p:cNvCxnSpPr>
            <a:cxnSpLocks noChangeAspect="1" noChangeShapeType="1"/>
            <a:stCxn id="16" idx="3"/>
            <a:endCxn id="17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5586413" y="2041357"/>
            <a:ext cx="376405" cy="328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11"/>
          <p:cNvSpPr txBox="1"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356350" y="1447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2" name="Text Box 11"/>
          <p:cNvSpPr txBox="1"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5791200" y="2209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4" name="Oval 13" descr="50%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343400" y="152400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25" name="Text Box 11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4832350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3" grpId="0"/>
      <p:bldP spid="14" grpId="0"/>
      <p:bldP spid="15" grpId="0"/>
      <p:bldP spid="16" grpId="0" animBg="1"/>
      <p:bldP spid="17" grpId="0" animBg="1"/>
      <p:bldP spid="21" grpId="0"/>
      <p:bldP spid="22" grpId="0"/>
      <p:bldP spid="24" grpId="0" animBg="1"/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Fix: Apply “Single Rotation”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752600"/>
          </a:xfrm>
        </p:spPr>
        <p:txBody>
          <a:bodyPr/>
          <a:lstStyle/>
          <a:p>
            <a:r>
              <a:rPr lang="en-US" i="1" dirty="0" smtClean="0">
                <a:solidFill>
                  <a:schemeClr val="accent1"/>
                </a:solidFill>
              </a:rPr>
              <a:t>Single rotation: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The basic operation we’ll use to rebalance</a:t>
            </a:r>
          </a:p>
          <a:p>
            <a:pPr lvl="1"/>
            <a:r>
              <a:rPr lang="en-US" dirty="0" smtClean="0"/>
              <a:t>Move child of unbalanced node into parent position</a:t>
            </a:r>
          </a:p>
          <a:p>
            <a:pPr lvl="1"/>
            <a:r>
              <a:rPr lang="en-US" dirty="0" smtClean="0"/>
              <a:t>Parent becomes the “other” child (always okay in a BST!)</a:t>
            </a:r>
          </a:p>
          <a:p>
            <a:pPr lvl="1"/>
            <a:r>
              <a:rPr lang="en-US" dirty="0" smtClean="0"/>
              <a:t>Other </a:t>
            </a:r>
            <a:r>
              <a:rPr lang="en-US" dirty="0" err="1" smtClean="0"/>
              <a:t>subtrees</a:t>
            </a:r>
            <a:r>
              <a:rPr lang="en-US" dirty="0" smtClean="0"/>
              <a:t> move in only way BST allows (next slide)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7" name="AutoShape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 rot="370058">
            <a:off x="1935162" y="2743200"/>
            <a:ext cx="1341438" cy="2193925"/>
          </a:xfrm>
          <a:custGeom>
            <a:avLst/>
            <a:gdLst>
              <a:gd name="G0" fmla="+- 10539633 0 0"/>
              <a:gd name="G1" fmla="+- 7878576 0 0"/>
              <a:gd name="G2" fmla="+- 10539633 0 7878576"/>
              <a:gd name="G3" fmla="+- 10800 0 0"/>
              <a:gd name="G4" fmla="+- 0 0 1053963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00 0 0"/>
              <a:gd name="G9" fmla="+- 0 0 7878576"/>
              <a:gd name="G10" fmla="+- 8900 0 2700"/>
              <a:gd name="G11" fmla="cos G10 10539633"/>
              <a:gd name="G12" fmla="sin G10 10539633"/>
              <a:gd name="G13" fmla="cos 13500 10539633"/>
              <a:gd name="G14" fmla="sin 13500 10539633"/>
              <a:gd name="G15" fmla="+- G11 10800 0"/>
              <a:gd name="G16" fmla="+- G12 10800 0"/>
              <a:gd name="G17" fmla="+- G13 10800 0"/>
              <a:gd name="G18" fmla="+- G14 10800 0"/>
              <a:gd name="G19" fmla="*/ 8900 1 2"/>
              <a:gd name="G20" fmla="+- G19 5400 0"/>
              <a:gd name="G21" fmla="cos G20 10539633"/>
              <a:gd name="G22" fmla="sin G20 10539633"/>
              <a:gd name="G23" fmla="+- G21 10800 0"/>
              <a:gd name="G24" fmla="+- G12 G23 G22"/>
              <a:gd name="G25" fmla="+- G22 G23 G11"/>
              <a:gd name="G26" fmla="cos 10800 10539633"/>
              <a:gd name="G27" fmla="sin 10800 10539633"/>
              <a:gd name="G28" fmla="cos 8900 10539633"/>
              <a:gd name="G29" fmla="sin 8900 1053963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7878576"/>
              <a:gd name="G36" fmla="sin G34 7878576"/>
              <a:gd name="G37" fmla="+/ 7878576 1053963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00 G39"/>
              <a:gd name="G43" fmla="sin 89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464 w 21600"/>
              <a:gd name="T5" fmla="*/ 17666 h 21600"/>
              <a:gd name="T6" fmla="*/ 5842 w 21600"/>
              <a:gd name="T7" fmla="*/ 19311 h 21600"/>
              <a:gd name="T8" fmla="*/ 3930 w 21600"/>
              <a:gd name="T9" fmla="*/ 16458 h 21600"/>
              <a:gd name="T10" fmla="*/ -1951 w 21600"/>
              <a:gd name="T11" fmla="*/ 15234 h 21600"/>
              <a:gd name="T12" fmla="*/ 297 w 21600"/>
              <a:gd name="T13" fmla="*/ 10587 h 21600"/>
              <a:gd name="T14" fmla="*/ 4944 w 21600"/>
              <a:gd name="T15" fmla="*/ 1283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393" y="13723"/>
                </a:moveTo>
                <a:cubicBezTo>
                  <a:pt x="3091" y="15730"/>
                  <a:pt x="4484" y="17421"/>
                  <a:pt x="6320" y="18490"/>
                </a:cubicBezTo>
                <a:lnTo>
                  <a:pt x="5364" y="20132"/>
                </a:lnTo>
                <a:cubicBezTo>
                  <a:pt x="3136" y="18834"/>
                  <a:pt x="1446" y="16783"/>
                  <a:pt x="599" y="14347"/>
                </a:cubicBezTo>
                <a:lnTo>
                  <a:pt x="-1951" y="15234"/>
                </a:lnTo>
                <a:lnTo>
                  <a:pt x="297" y="10587"/>
                </a:lnTo>
                <a:lnTo>
                  <a:pt x="4944" y="12836"/>
                </a:lnTo>
                <a:lnTo>
                  <a:pt x="2393" y="13723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4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721475" y="3810000"/>
            <a:ext cx="487363" cy="487363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</a:t>
            </a:r>
          </a:p>
        </p:txBody>
      </p:sp>
      <p:sp>
        <p:nvSpPr>
          <p:cNvPr id="9" name="Oval 5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867400" y="4876800"/>
            <a:ext cx="488950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10" name="Oval 6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7543800" y="4876800"/>
            <a:ext cx="487363" cy="487363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11" name="AutoShape 7"/>
          <p:cNvCxnSpPr>
            <a:cxnSpLocks noChangeAspect="1" noChangeShapeType="1"/>
            <a:stCxn id="8" idx="3"/>
            <a:endCxn id="9" idx="0"/>
          </p:cNvCxnSpPr>
          <p:nvPr>
            <p:custDataLst>
              <p:tags r:id="rId5"/>
            </p:custDataLst>
          </p:nvPr>
        </p:nvCxnSpPr>
        <p:spPr bwMode="auto">
          <a:xfrm rot="5400000">
            <a:off x="6126957" y="4210909"/>
            <a:ext cx="650810" cy="6809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8"/>
          <p:cNvCxnSpPr>
            <a:cxnSpLocks noChangeAspect="1" noChangeShapeType="1"/>
            <a:stCxn id="8" idx="5"/>
            <a:endCxn id="10" idx="0"/>
          </p:cNvCxnSpPr>
          <p:nvPr>
            <p:custDataLst>
              <p:tags r:id="rId6"/>
            </p:custDataLst>
          </p:nvPr>
        </p:nvCxnSpPr>
        <p:spPr bwMode="auto">
          <a:xfrm rot="16200000" flipH="1">
            <a:off x="7137068" y="4226386"/>
            <a:ext cx="650810" cy="65001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9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940675" y="4648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0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715000" y="4572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5" name="Text Box 11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088188" y="3505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6" name="AutoShape 12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251325" y="4267200"/>
            <a:ext cx="854075" cy="304800"/>
          </a:xfrm>
          <a:prstGeom prst="rightArrow">
            <a:avLst>
              <a:gd name="adj1" fmla="val 50000"/>
              <a:gd name="adj2" fmla="val 7005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3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3084344" y="387356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sp>
        <p:nvSpPr>
          <p:cNvPr id="18" name="Oval 14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2246144" y="4667310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</a:t>
            </a:r>
          </a:p>
        </p:txBody>
      </p:sp>
      <p:cxnSp>
        <p:nvCxnSpPr>
          <p:cNvPr id="20" name="AutoShape 16"/>
          <p:cNvCxnSpPr>
            <a:cxnSpLocks noChangeAspect="1" noChangeShapeType="1"/>
            <a:stCxn id="18" idx="3"/>
          </p:cNvCxnSpPr>
          <p:nvPr>
            <p:custDataLst>
              <p:tags r:id="rId13"/>
            </p:custDataLst>
          </p:nvPr>
        </p:nvCxnSpPr>
        <p:spPr bwMode="auto">
          <a:xfrm rot="5400000">
            <a:off x="1933239" y="5084655"/>
            <a:ext cx="384510" cy="3845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" name="AutoShape 17"/>
          <p:cNvCxnSpPr>
            <a:cxnSpLocks noChangeAspect="1" noChangeShapeType="1"/>
            <a:stCxn id="17" idx="3"/>
            <a:endCxn id="23" idx="1"/>
          </p:cNvCxnSpPr>
          <p:nvPr>
            <p:custDataLst>
              <p:tags r:id="rId14"/>
            </p:custDataLst>
          </p:nvPr>
        </p:nvCxnSpPr>
        <p:spPr bwMode="auto">
          <a:xfrm rot="5400000">
            <a:off x="2733492" y="4216308"/>
            <a:ext cx="347860" cy="4970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Text Box 18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2004844" y="527691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3" name="Text Box 19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2658894" y="443871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4" name="Text Box 20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3497094" y="3581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5" name="Text Box 2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04800" y="3048000"/>
            <a:ext cx="3200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>
                <a:latin typeface="+mn-lt"/>
              </a:rPr>
              <a:t>AVL Property violated </a:t>
            </a:r>
            <a:r>
              <a:rPr lang="en-US" sz="2000" b="0" dirty="0" smtClean="0">
                <a:latin typeface="+mn-lt"/>
              </a:rPr>
              <a:t>here</a:t>
            </a:r>
            <a:endParaRPr lang="en-US" sz="2000" b="0" dirty="0">
              <a:latin typeface="+mn-lt"/>
            </a:endParaRPr>
          </a:p>
        </p:txBody>
      </p:sp>
      <p:sp>
        <p:nvSpPr>
          <p:cNvPr id="26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438400" y="3429000"/>
            <a:ext cx="457200" cy="3810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AutoShape 3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95600" y="5562600"/>
            <a:ext cx="6096000" cy="7620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 smtClean="0"/>
              <a:t>Intuition</a:t>
            </a:r>
            <a:r>
              <a:rPr lang="en-US" sz="2000" dirty="0"/>
              <a:t>: 3 must become </a:t>
            </a:r>
            <a:r>
              <a:rPr lang="en-US" sz="2000" dirty="0" smtClean="0"/>
              <a:t>root</a:t>
            </a:r>
          </a:p>
          <a:p>
            <a:pPr algn="ctr" eaLnBrk="1" hangingPunct="1"/>
            <a:r>
              <a:rPr lang="en-US" sz="1600" b="0" dirty="0" smtClean="0">
                <a:latin typeface="+mj-lt"/>
              </a:rPr>
              <a:t>New parent height is now </a:t>
            </a:r>
            <a:r>
              <a:rPr lang="en-US" sz="1600" b="0" dirty="0" smtClean="0">
                <a:latin typeface="+mj-lt"/>
              </a:rPr>
              <a:t>the</a:t>
            </a:r>
            <a:r>
              <a:rPr lang="en-US" sz="1600" b="0" dirty="0" smtClean="0">
                <a:latin typeface="+mj-lt"/>
              </a:rPr>
              <a:t> old parent’s</a:t>
            </a:r>
            <a:r>
              <a:rPr lang="en-US" sz="1600" b="0" dirty="0" smtClean="0">
                <a:latin typeface="+mj-lt"/>
              </a:rPr>
              <a:t> </a:t>
            </a:r>
            <a:r>
              <a:rPr lang="en-US" sz="1600" b="0" dirty="0" smtClean="0">
                <a:latin typeface="+mj-lt"/>
              </a:rPr>
              <a:t>height</a:t>
            </a:r>
            <a:r>
              <a:rPr lang="en-US" sz="1600" b="0" dirty="0">
                <a:latin typeface="+mj-lt"/>
              </a:rPr>
              <a:t> </a:t>
            </a:r>
            <a:r>
              <a:rPr lang="en-US" sz="1600" b="0" dirty="0" smtClean="0">
                <a:latin typeface="+mj-lt"/>
              </a:rPr>
              <a:t>before insert</a:t>
            </a:r>
            <a:endParaRPr lang="en-US" sz="1600" b="0" dirty="0">
              <a:latin typeface="+mj-lt"/>
            </a:endParaRPr>
          </a:p>
        </p:txBody>
      </p:sp>
      <p:sp>
        <p:nvSpPr>
          <p:cNvPr id="34" name="Oval 5" descr="50%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1547644" y="5429310"/>
            <a:ext cx="488950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The example generalized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1447800"/>
          </a:xfrm>
        </p:spPr>
        <p:txBody>
          <a:bodyPr/>
          <a:lstStyle/>
          <a:p>
            <a:r>
              <a:rPr lang="en-US" dirty="0" smtClean="0"/>
              <a:t>Node imbalanced due to insertion </a:t>
            </a:r>
            <a:r>
              <a:rPr lang="en-US" i="1" dirty="0" smtClean="0"/>
              <a:t>somewhere</a:t>
            </a:r>
            <a:r>
              <a:rPr lang="en-US" dirty="0" smtClean="0"/>
              <a:t> in </a:t>
            </a:r>
            <a:r>
              <a:rPr lang="en-US" b="1" dirty="0" smtClean="0"/>
              <a:t>left</a:t>
            </a:r>
            <a:r>
              <a:rPr lang="en-US" b="1" dirty="0" smtClean="0"/>
              <a:t>-left </a:t>
            </a:r>
            <a:r>
              <a:rPr lang="en-US" b="1" dirty="0" smtClean="0"/>
              <a:t>grandchild  </a:t>
            </a:r>
            <a:r>
              <a:rPr lang="en-US" dirty="0" smtClean="0"/>
              <a:t>that causes an increasing </a:t>
            </a:r>
            <a:r>
              <a:rPr lang="en-US" dirty="0" smtClean="0"/>
              <a:t>height</a:t>
            </a:r>
          </a:p>
          <a:p>
            <a:pPr lvl="1"/>
            <a:r>
              <a:rPr lang="en-US" dirty="0" smtClean="0"/>
              <a:t>1 of 4 possible imbalance causes (other three coming)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First we did the insertion</a:t>
            </a:r>
            <a:r>
              <a:rPr lang="en-US" dirty="0" smtClean="0">
                <a:solidFill>
                  <a:schemeClr val="accent2"/>
                </a:solidFill>
              </a:rPr>
              <a:t>, </a:t>
            </a:r>
            <a:r>
              <a:rPr lang="en-US" dirty="0" smtClean="0"/>
              <a:t>which would make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</a:t>
            </a:r>
            <a:r>
              <a:rPr lang="en-US" dirty="0" smtClean="0"/>
              <a:t>imbalanced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cxnSp>
        <p:nvCxnSpPr>
          <p:cNvPr id="8" name="AutoShape 3"/>
          <p:cNvCxnSpPr>
            <a:cxnSpLocks noChangeShapeType="1"/>
            <a:stCxn id="9" idx="3"/>
            <a:endCxn id="13" idx="7"/>
          </p:cNvCxnSpPr>
          <p:nvPr>
            <p:custDataLst>
              <p:tags r:id="rId1"/>
            </p:custDataLst>
          </p:nvPr>
        </p:nvCxnSpPr>
        <p:spPr bwMode="auto">
          <a:xfrm rot="5400000">
            <a:off x="2054808" y="33683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31623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/>
              <a:t>a</a:t>
            </a:r>
          </a:p>
        </p:txBody>
      </p:sp>
      <p:cxnSp>
        <p:nvCxnSpPr>
          <p:cNvPr id="10" name="AutoShape 5"/>
          <p:cNvCxnSpPr>
            <a:cxnSpLocks noChangeShapeType="1"/>
            <a:stCxn id="9" idx="5"/>
            <a:endCxn id="11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3063980" y="33497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39052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12" name="AutoShap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54200" y="43624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13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447800" y="37909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14" name="AutoShape 9"/>
          <p:cNvCxnSpPr>
            <a:cxnSpLocks noChangeShapeType="1"/>
            <a:stCxn id="13" idx="5"/>
            <a:endCxn id="12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1994005" y="40577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400" y="43624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16" name="AutoShape 11"/>
          <p:cNvCxnSpPr>
            <a:cxnSpLocks noChangeShapeType="1"/>
            <a:stCxn id="13" idx="3"/>
            <a:endCxn id="15" idx="0"/>
          </p:cNvCxnSpPr>
          <p:nvPr>
            <p:custDataLst>
              <p:tags r:id="rId9"/>
            </p:custDataLst>
          </p:nvPr>
        </p:nvCxnSpPr>
        <p:spPr bwMode="auto">
          <a:xfrm rot="5400000">
            <a:off x="1181579" y="40069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8800" y="403860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3"/>
                </a:solidFill>
              </a:rPr>
              <a:t>h</a:t>
            </a:r>
          </a:p>
        </p:txBody>
      </p:sp>
      <p:sp>
        <p:nvSpPr>
          <p:cNvPr id="18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40989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3"/>
                </a:solidFill>
              </a:rPr>
              <a:t>h</a:t>
            </a:r>
          </a:p>
        </p:txBody>
      </p:sp>
      <p:sp>
        <p:nvSpPr>
          <p:cNvPr id="19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733800" y="37179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3"/>
                </a:solidFill>
              </a:rPr>
              <a:t>h</a:t>
            </a:r>
          </a:p>
        </p:txBody>
      </p:sp>
      <p:sp>
        <p:nvSpPr>
          <p:cNvPr id="20" name="Text Box 5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198563" y="34020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chemeClr val="accent3"/>
                </a:solidFill>
              </a:rPr>
              <a:t>h+1</a:t>
            </a:r>
          </a:p>
        </p:txBody>
      </p:sp>
      <p:sp>
        <p:nvSpPr>
          <p:cNvPr id="26" name="Text Box 5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124200" y="3108325"/>
            <a:ext cx="6078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3"/>
                </a:solidFill>
              </a:rPr>
              <a:t>h+2</a:t>
            </a:r>
          </a:p>
        </p:txBody>
      </p:sp>
      <p:cxnSp>
        <p:nvCxnSpPr>
          <p:cNvPr id="27" name="AutoShape 3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rot="5400000">
            <a:off x="2584265" y="29652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3"/>
          <p:cNvCxnSpPr>
            <a:cxnSpLocks noChangeShapeType="1"/>
            <a:stCxn id="32" idx="3"/>
            <a:endCxn id="36" idx="7"/>
          </p:cNvCxnSpPr>
          <p:nvPr>
            <p:custDataLst>
              <p:tags r:id="rId16"/>
            </p:custDataLst>
          </p:nvPr>
        </p:nvCxnSpPr>
        <p:spPr bwMode="auto">
          <a:xfrm rot="5400000">
            <a:off x="6398208" y="34445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Oval 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781800" y="32385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33" name="AutoShape 5"/>
          <p:cNvCxnSpPr>
            <a:cxnSpLocks noChangeShapeType="1"/>
            <a:stCxn id="32" idx="5"/>
            <a:endCxn id="34" idx="0"/>
          </p:cNvCxnSpPr>
          <p:nvPr>
            <p:custDataLst>
              <p:tags r:id="rId18"/>
            </p:custDataLst>
          </p:nvPr>
        </p:nvCxnSpPr>
        <p:spPr bwMode="auto">
          <a:xfrm rot="16200000" flipH="1">
            <a:off x="7407380" y="34259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391400" y="39814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35" name="AutoShap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97600" y="44386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36" name="Oval 8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5791200" y="38671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37" name="AutoShape 9"/>
          <p:cNvCxnSpPr>
            <a:cxnSpLocks noChangeShapeType="1"/>
            <a:stCxn id="36" idx="5"/>
            <a:endCxn id="35" idx="0"/>
          </p:cNvCxnSpPr>
          <p:nvPr>
            <p:custDataLst>
              <p:tags r:id="rId22"/>
            </p:custDataLst>
          </p:nvPr>
        </p:nvCxnSpPr>
        <p:spPr bwMode="auto">
          <a:xfrm rot="16200000" flipH="1">
            <a:off x="6337405" y="41339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AutoShape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876800" y="44386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39" name="AutoShape 11"/>
          <p:cNvCxnSpPr>
            <a:cxnSpLocks noChangeShapeType="1"/>
            <a:stCxn id="36" idx="3"/>
            <a:endCxn id="38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5524979" y="40831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Text Box 1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902200" y="41148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8064A2"/>
                </a:solidFill>
              </a:rPr>
              <a:t>h+1</a:t>
            </a:r>
            <a:endParaRPr lang="en-US" sz="2000" b="1" dirty="0">
              <a:solidFill>
                <a:srgbClr val="8064A2"/>
              </a:solidFill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781800" y="4175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9BBB59"/>
                </a:solidFill>
              </a:rPr>
              <a:t>h</a:t>
            </a:r>
          </a:p>
        </p:txBody>
      </p:sp>
      <p:sp>
        <p:nvSpPr>
          <p:cNvPr id="42" name="Text Box 1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077200" y="3794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9BBB59"/>
                </a:solidFill>
              </a:rPr>
              <a:t>h</a:t>
            </a:r>
          </a:p>
        </p:txBody>
      </p:sp>
      <p:sp>
        <p:nvSpPr>
          <p:cNvPr id="43" name="Text Box 5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541963" y="3478213"/>
            <a:ext cx="6078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4"/>
                </a:solidFill>
              </a:rPr>
              <a:t>h+2</a:t>
            </a:r>
            <a:endParaRPr lang="en-US" sz="2000" b="1" dirty="0">
              <a:solidFill>
                <a:schemeClr val="accent4"/>
              </a:solidFill>
            </a:endParaRPr>
          </a:p>
        </p:txBody>
      </p:sp>
      <p:sp>
        <p:nvSpPr>
          <p:cNvPr id="44" name="Text Box 5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467600" y="31845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8064A2"/>
                </a:solidFill>
              </a:rPr>
              <a:t>h+3</a:t>
            </a:r>
            <a:endParaRPr lang="en-US" sz="2000" b="1" dirty="0">
              <a:solidFill>
                <a:srgbClr val="8064A2"/>
              </a:solidFill>
            </a:endParaRPr>
          </a:p>
        </p:txBody>
      </p:sp>
      <p:cxnSp>
        <p:nvCxnSpPr>
          <p:cNvPr id="45" name="AutoShape 3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5400000">
            <a:off x="6927665" y="30414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Oval 1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486400" y="546735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39"/>
          <p:cNvSpPr>
            <a:spLocks noChangeShapeType="1"/>
          </p:cNvSpPr>
          <p:nvPr/>
        </p:nvSpPr>
        <p:spPr bwMode="auto">
          <a:xfrm>
            <a:off x="5638800" y="531495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The general left-left case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1447800"/>
          </a:xfrm>
        </p:spPr>
        <p:txBody>
          <a:bodyPr/>
          <a:lstStyle/>
          <a:p>
            <a:r>
              <a:rPr lang="en-US" dirty="0" smtClean="0"/>
              <a:t>Node imbalanced due to insertion </a:t>
            </a:r>
            <a:r>
              <a:rPr lang="en-US" i="1" dirty="0" smtClean="0"/>
              <a:t>somewhere</a:t>
            </a:r>
            <a:r>
              <a:rPr lang="en-US" dirty="0" smtClean="0"/>
              <a:t> in </a:t>
            </a:r>
          </a:p>
          <a:p>
            <a:pPr>
              <a:buNone/>
            </a:pPr>
            <a:r>
              <a:rPr lang="en-US" b="1" dirty="0" smtClean="0"/>
              <a:t>	left-left grandchild</a:t>
            </a:r>
            <a:endParaRPr lang="en-US" dirty="0" smtClean="0"/>
          </a:p>
          <a:p>
            <a:pPr lvl="1"/>
            <a:r>
              <a:rPr lang="en-US" dirty="0" smtClean="0"/>
              <a:t>1 of 4 possible imbalance causes (other three coming)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So we rotate at </a:t>
            </a:r>
            <a:r>
              <a:rPr lang="en-US" b="1" i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i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dirty="0" err="1" smtClean="0">
                <a:solidFill>
                  <a:schemeClr val="accent1"/>
                </a:solidFill>
                <a:cs typeface="Courier New" pitchFamily="49" charset="0"/>
              </a:rPr>
              <a:t>using</a:t>
            </a:r>
            <a:r>
              <a:rPr lang="en-US" dirty="0" smtClean="0">
                <a:solidFill>
                  <a:schemeClr val="accent1"/>
                </a:solidFill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accent1"/>
                </a:solidFill>
                <a:cs typeface="Courier New" pitchFamily="49" charset="0"/>
              </a:rPr>
              <a:t>BST facts: X &lt; b &lt; Y &lt; a &lt; Z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57150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single rotation restores balance at the node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To same height as before insertion,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so ancestors now balanced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cxnSp>
        <p:nvCxnSpPr>
          <p:cNvPr id="31" name="AutoShape 3"/>
          <p:cNvCxnSpPr>
            <a:cxnSpLocks noChangeShapeType="1"/>
            <a:stCxn id="32" idx="3"/>
            <a:endCxn id="36" idx="7"/>
          </p:cNvCxnSpPr>
          <p:nvPr>
            <p:custDataLst>
              <p:tags r:id="rId1"/>
            </p:custDataLst>
          </p:nvPr>
        </p:nvCxnSpPr>
        <p:spPr bwMode="auto">
          <a:xfrm rot="5400000">
            <a:off x="1978608" y="34445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32385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33" name="AutoShape 5"/>
          <p:cNvCxnSpPr>
            <a:cxnSpLocks noChangeShapeType="1"/>
            <a:stCxn id="32" idx="5"/>
            <a:endCxn id="34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2987780" y="34259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971800" y="39814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35" name="AutoShap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778000" y="44386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36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371600" y="38671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37" name="AutoShape 9"/>
          <p:cNvCxnSpPr>
            <a:cxnSpLocks noChangeShapeType="1"/>
            <a:stCxn id="36" idx="5"/>
            <a:endCxn id="35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1917805" y="41339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" y="44386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39" name="AutoShape 11"/>
          <p:cNvCxnSpPr>
            <a:cxnSpLocks noChangeShapeType="1"/>
            <a:stCxn id="36" idx="3"/>
            <a:endCxn id="38" idx="0"/>
          </p:cNvCxnSpPr>
          <p:nvPr>
            <p:custDataLst>
              <p:tags r:id="rId9"/>
            </p:custDataLst>
          </p:nvPr>
        </p:nvCxnSpPr>
        <p:spPr bwMode="auto">
          <a:xfrm rot="5400000">
            <a:off x="1105379" y="40831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82600" y="41148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4"/>
                </a:solidFill>
              </a:rPr>
              <a:t>h+1</a:t>
            </a:r>
            <a:endParaRPr lang="en-US" sz="2000" b="1" dirty="0">
              <a:solidFill>
                <a:schemeClr val="accent4"/>
              </a:solidFill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362200" y="4175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3"/>
                </a:solidFill>
              </a:rPr>
              <a:t>h</a:t>
            </a:r>
          </a:p>
        </p:txBody>
      </p:sp>
      <p:sp>
        <p:nvSpPr>
          <p:cNvPr id="42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57600" y="3794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3"/>
                </a:solidFill>
              </a:rPr>
              <a:t>h</a:t>
            </a:r>
          </a:p>
        </p:txBody>
      </p:sp>
      <p:sp>
        <p:nvSpPr>
          <p:cNvPr id="43" name="Text Box 5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122363" y="3478213"/>
            <a:ext cx="6078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3"/>
                </a:solidFill>
              </a:rPr>
              <a:t>h+2</a:t>
            </a:r>
            <a:endParaRPr lang="en-US" sz="2000" b="1" dirty="0">
              <a:solidFill>
                <a:schemeClr val="accent3"/>
              </a:solidFill>
            </a:endParaRPr>
          </a:p>
        </p:txBody>
      </p:sp>
      <p:sp>
        <p:nvSpPr>
          <p:cNvPr id="44" name="Text Box 5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048000" y="31845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4"/>
                </a:solidFill>
              </a:rPr>
              <a:t>h+3</a:t>
            </a:r>
            <a:endParaRPr lang="en-US" sz="2000" b="1" dirty="0">
              <a:solidFill>
                <a:schemeClr val="accent4"/>
              </a:solidFill>
            </a:endParaRPr>
          </a:p>
        </p:txBody>
      </p:sp>
      <p:cxnSp>
        <p:nvCxnSpPr>
          <p:cNvPr id="45" name="AutoShape 3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rot="5400000">
            <a:off x="2508065" y="30414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066800" y="546735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39"/>
          <p:cNvSpPr>
            <a:spLocks noChangeShapeType="1"/>
          </p:cNvSpPr>
          <p:nvPr/>
        </p:nvSpPr>
        <p:spPr bwMode="auto">
          <a:xfrm>
            <a:off x="1219200" y="531495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48" name="AutoShape 3"/>
          <p:cNvCxnSpPr>
            <a:cxnSpLocks noChangeShapeType="1"/>
            <a:stCxn id="49" idx="5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7321654" y="3511654"/>
            <a:ext cx="278818" cy="3178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9" name="Oval 4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6781800" y="3238499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50" name="AutoShape 5"/>
          <p:cNvCxnSpPr>
            <a:cxnSpLocks noChangeShapeType="1"/>
            <a:endCxn id="51" idx="0"/>
          </p:cNvCxnSpPr>
          <p:nvPr>
            <p:custDataLst>
              <p:tags r:id="rId19"/>
            </p:custDataLst>
          </p:nvPr>
        </p:nvCxnSpPr>
        <p:spPr bwMode="auto">
          <a:xfrm rot="16200000" flipH="1">
            <a:off x="7778855" y="4159354"/>
            <a:ext cx="393117" cy="279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1" name="AutoShape 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4958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52" name="AutoShap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49580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57" name="Text Box 1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130800" y="4114799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8064A2"/>
                </a:solidFill>
              </a:rPr>
              <a:t>h+1</a:t>
            </a:r>
            <a:endParaRPr lang="en-US" sz="2000" b="1" dirty="0">
              <a:solidFill>
                <a:srgbClr val="8064A2"/>
              </a:solidFill>
            </a:endParaRPr>
          </a:p>
        </p:txBody>
      </p:sp>
      <p:sp>
        <p:nvSpPr>
          <p:cNvPr id="58" name="Text Box 1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629400" y="40386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3"/>
                </a:solidFill>
              </a:rPr>
              <a:t>h</a:t>
            </a:r>
          </a:p>
        </p:txBody>
      </p:sp>
      <p:sp>
        <p:nvSpPr>
          <p:cNvPr id="59" name="Text Box 1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8208962" y="4175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3"/>
                </a:solidFill>
              </a:rPr>
              <a:t>h</a:t>
            </a:r>
          </a:p>
        </p:txBody>
      </p:sp>
      <p:sp>
        <p:nvSpPr>
          <p:cNvPr id="60" name="Text Box 5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924800" y="36576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3"/>
                </a:solidFill>
              </a:rPr>
              <a:t>h+1</a:t>
            </a:r>
            <a:endParaRPr lang="en-US" sz="2000" b="1" dirty="0">
              <a:solidFill>
                <a:schemeClr val="accent3"/>
              </a:solidFill>
            </a:endParaRPr>
          </a:p>
        </p:txBody>
      </p:sp>
      <p:sp>
        <p:nvSpPr>
          <p:cNvPr id="61" name="Text Box 5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467600" y="3184524"/>
            <a:ext cx="6078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8064A2"/>
                </a:solidFill>
              </a:rPr>
              <a:t>h+2</a:t>
            </a:r>
            <a:endParaRPr lang="en-US" sz="2000" b="1" dirty="0">
              <a:solidFill>
                <a:srgbClr val="8064A2"/>
              </a:solidFill>
            </a:endParaRPr>
          </a:p>
        </p:txBody>
      </p:sp>
      <p:cxnSp>
        <p:nvCxnSpPr>
          <p:cNvPr id="62" name="AutoShape 3"/>
          <p:cNvCxnSpPr>
            <a:cxnSpLocks noChangeShapeType="1"/>
          </p:cNvCxnSpPr>
          <p:nvPr>
            <p:custDataLst>
              <p:tags r:id="rId27"/>
            </p:custDataLst>
          </p:nvPr>
        </p:nvCxnSpPr>
        <p:spPr bwMode="auto">
          <a:xfrm rot="5400000">
            <a:off x="6927665" y="3041462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74" name="Group 73"/>
          <p:cNvGrpSpPr/>
          <p:nvPr/>
        </p:nvGrpSpPr>
        <p:grpSpPr>
          <a:xfrm>
            <a:off x="5410200" y="4191000"/>
            <a:ext cx="1143000" cy="1238250"/>
            <a:chOff x="5410200" y="4191000"/>
            <a:chExt cx="1143000" cy="1238250"/>
          </a:xfrm>
        </p:grpSpPr>
        <p:sp>
          <p:nvSpPr>
            <p:cNvPr id="55" name="AutoShape 10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5410200" y="4191000"/>
              <a:ext cx="1143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63" name="Oval 17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5486400" y="5257800"/>
              <a:ext cx="304800" cy="17145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39"/>
            <p:cNvSpPr>
              <a:spLocks noChangeShapeType="1"/>
            </p:cNvSpPr>
            <p:nvPr/>
          </p:nvSpPr>
          <p:spPr bwMode="auto">
            <a:xfrm>
              <a:off x="5638800" y="5105400"/>
              <a:ext cx="0" cy="15240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71" name="AutoShape 5"/>
          <p:cNvCxnSpPr>
            <a:cxnSpLocks noChangeShapeType="1"/>
            <a:endCxn id="52" idx="0"/>
          </p:cNvCxnSpPr>
          <p:nvPr>
            <p:custDataLst>
              <p:tags r:id="rId28"/>
            </p:custDataLst>
          </p:nvPr>
        </p:nvCxnSpPr>
        <p:spPr bwMode="auto">
          <a:xfrm rot="5400000">
            <a:off x="7004529" y="4095854"/>
            <a:ext cx="393117" cy="406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3"/>
          <p:cNvCxnSpPr>
            <a:cxnSpLocks noChangeShapeType="1"/>
            <a:stCxn id="49" idx="3"/>
          </p:cNvCxnSpPr>
          <p:nvPr>
            <p:custDataLst>
              <p:tags r:id="rId29"/>
            </p:custDataLst>
          </p:nvPr>
        </p:nvCxnSpPr>
        <p:spPr bwMode="auto">
          <a:xfrm rot="5400000">
            <a:off x="6115528" y="3435454"/>
            <a:ext cx="659818" cy="8512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AutoShape 11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4176712" y="35814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4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7315200" y="38100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Another example: </a:t>
            </a:r>
            <a:r>
              <a:rPr lang="en-US" b="1" i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insert(16)</a:t>
            </a:r>
            <a:endParaRPr lang="en-US" b="1" i="0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8542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10</a:t>
            </a:r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165600" y="188595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>
                <a:solidFill>
                  <a:srgbClr val="C00000"/>
                </a:solidFill>
              </a:rPr>
              <a:t>22</a:t>
            </a:r>
          </a:p>
        </p:txBody>
      </p:sp>
      <p:sp>
        <p:nvSpPr>
          <p:cNvPr id="1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473200" y="18859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794000" y="1371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15</a:t>
            </a:r>
          </a:p>
        </p:txBody>
      </p:sp>
      <p:cxnSp>
        <p:nvCxnSpPr>
          <p:cNvPr id="12" name="AutoShape 9"/>
          <p:cNvCxnSpPr>
            <a:cxnSpLocks noChangeShapeType="1"/>
            <a:stCxn id="11" idx="3"/>
            <a:endCxn id="10" idx="0"/>
          </p:cNvCxnSpPr>
          <p:nvPr>
            <p:custDataLst>
              <p:tags r:id="rId6"/>
            </p:custDataLst>
          </p:nvPr>
        </p:nvCxnSpPr>
        <p:spPr bwMode="auto">
          <a:xfrm flipH="1">
            <a:off x="1727200" y="1635125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11" idx="5"/>
            <a:endCxn id="9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3688379" y="1154728"/>
            <a:ext cx="270447" cy="11919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  <a:stCxn id="10" idx="3"/>
            <a:endCxn id="8" idx="0"/>
          </p:cNvCxnSpPr>
          <p:nvPr>
            <p:custDataLst>
              <p:tags r:id="rId8"/>
            </p:custDataLst>
          </p:nvPr>
        </p:nvCxnSpPr>
        <p:spPr bwMode="auto">
          <a:xfrm flipH="1">
            <a:off x="1016000" y="21494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796079" y="2240578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Oval 1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" y="3219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3</a:t>
            </a:r>
            <a:endParaRPr lang="en-US" dirty="0"/>
          </a:p>
        </p:txBody>
      </p:sp>
      <p:cxnSp>
        <p:nvCxnSpPr>
          <p:cNvPr id="17" name="AutoShape 15"/>
          <p:cNvCxnSpPr>
            <a:cxnSpLocks noChangeShapeType="1"/>
            <a:stCxn id="8" idx="3"/>
            <a:endCxn id="16" idx="0"/>
          </p:cNvCxnSpPr>
          <p:nvPr>
            <p:custDataLst>
              <p:tags r:id="rId11"/>
            </p:custDataLst>
          </p:nvPr>
        </p:nvCxnSpPr>
        <p:spPr bwMode="auto">
          <a:xfrm flipH="1">
            <a:off x="406400" y="2816225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1270000" y="32004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6</a:t>
            </a:r>
            <a:endParaRPr lang="en-US" dirty="0"/>
          </a:p>
        </p:txBody>
      </p:sp>
      <p:cxnSp>
        <p:nvCxnSpPr>
          <p:cNvPr id="19" name="AutoShape 17"/>
          <p:cNvCxnSpPr>
            <a:cxnSpLocks noChangeShapeType="1"/>
            <a:stCxn id="8" idx="5"/>
            <a:endCxn id="18" idx="0"/>
          </p:cNvCxnSpPr>
          <p:nvPr>
            <p:custDataLst>
              <p:tags r:id="rId13"/>
            </p:custDataLst>
          </p:nvPr>
        </p:nvCxnSpPr>
        <p:spPr bwMode="auto">
          <a:xfrm>
            <a:off x="1195388" y="2816225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Oval 1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3479800" y="2551113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19</a:t>
            </a:r>
          </a:p>
        </p:txBody>
      </p:sp>
      <p:cxnSp>
        <p:nvCxnSpPr>
          <p:cNvPr id="21" name="AutoShape 19"/>
          <p:cNvCxnSpPr>
            <a:cxnSpLocks noChangeShapeType="1"/>
            <a:stCxn id="9" idx="3"/>
            <a:endCxn id="20" idx="0"/>
          </p:cNvCxnSpPr>
          <p:nvPr>
            <p:custDataLst>
              <p:tags r:id="rId15"/>
            </p:custDataLst>
          </p:nvPr>
        </p:nvCxnSpPr>
        <p:spPr bwMode="auto">
          <a:xfrm rot="5400000">
            <a:off x="3776268" y="2087386"/>
            <a:ext cx="421260" cy="5061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22"/>
          <p:cNvCxnSpPr>
            <a:cxnSpLocks noChangeShapeType="1"/>
            <a:stCxn id="20" idx="3"/>
            <a:endCxn id="24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3193656" y="2877961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3"/>
          <p:cNvCxnSpPr>
            <a:cxnSpLocks noChangeShapeType="1"/>
            <a:endCxn id="25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3822700" y="2895600"/>
            <a:ext cx="381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4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3022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17</a:t>
            </a:r>
          </a:p>
        </p:txBody>
      </p:sp>
      <p:sp>
        <p:nvSpPr>
          <p:cNvPr id="25" name="Oval 25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3911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20</a:t>
            </a:r>
          </a:p>
        </p:txBody>
      </p:sp>
      <p:sp>
        <p:nvSpPr>
          <p:cNvPr id="26" name="Oval 26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4749800" y="2514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24</a:t>
            </a:r>
          </a:p>
        </p:txBody>
      </p:sp>
      <p:cxnSp>
        <p:nvCxnSpPr>
          <p:cNvPr id="27" name="AutoShape 27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>
            <a:off x="4521200" y="2133600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30"/>
          <p:cNvCxnSpPr>
            <a:cxnSpLocks noChangeShapeType="1"/>
            <a:endCxn id="29" idx="0"/>
          </p:cNvCxnSpPr>
          <p:nvPr>
            <p:custDataLst>
              <p:tags r:id="rId22"/>
            </p:custDataLst>
          </p:nvPr>
        </p:nvCxnSpPr>
        <p:spPr bwMode="auto">
          <a:xfrm flipH="1">
            <a:off x="2921000" y="3505200"/>
            <a:ext cx="304800" cy="247650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29" name="Oval 3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2667000" y="377190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16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Another example: </a:t>
            </a:r>
            <a:r>
              <a:rPr lang="en-US" b="1" i="0" dirty="0" smtClean="0">
                <a:solidFill>
                  <a:srgbClr val="C0504D"/>
                </a:solidFill>
                <a:latin typeface="Courier New" pitchFamily="49" charset="0"/>
                <a:cs typeface="Courier New" pitchFamily="49" charset="0"/>
              </a:rPr>
              <a:t>insert(16)</a:t>
            </a:r>
            <a:endParaRPr lang="en-US" b="1" i="0" dirty="0">
              <a:solidFill>
                <a:srgbClr val="C0504D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8542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10</a:t>
            </a:r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165600" y="188595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>
                <a:solidFill>
                  <a:srgbClr val="C00000"/>
                </a:solidFill>
              </a:rPr>
              <a:t>22</a:t>
            </a:r>
          </a:p>
        </p:txBody>
      </p:sp>
      <p:sp>
        <p:nvSpPr>
          <p:cNvPr id="1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473200" y="18859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794000" y="1371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15</a:t>
            </a:r>
          </a:p>
        </p:txBody>
      </p:sp>
      <p:cxnSp>
        <p:nvCxnSpPr>
          <p:cNvPr id="12" name="AutoShape 9"/>
          <p:cNvCxnSpPr>
            <a:cxnSpLocks noChangeShapeType="1"/>
            <a:stCxn id="11" idx="3"/>
            <a:endCxn id="10" idx="0"/>
          </p:cNvCxnSpPr>
          <p:nvPr>
            <p:custDataLst>
              <p:tags r:id="rId6"/>
            </p:custDataLst>
          </p:nvPr>
        </p:nvCxnSpPr>
        <p:spPr bwMode="auto">
          <a:xfrm flipH="1">
            <a:off x="1727200" y="1635125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11" idx="5"/>
            <a:endCxn id="9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3688379" y="1154728"/>
            <a:ext cx="270447" cy="11919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  <a:stCxn id="10" idx="3"/>
            <a:endCxn id="8" idx="0"/>
          </p:cNvCxnSpPr>
          <p:nvPr>
            <p:custDataLst>
              <p:tags r:id="rId8"/>
            </p:custDataLst>
          </p:nvPr>
        </p:nvCxnSpPr>
        <p:spPr bwMode="auto">
          <a:xfrm flipH="1">
            <a:off x="1016000" y="21494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796079" y="2240578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Oval 1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" y="3219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3</a:t>
            </a:r>
            <a:endParaRPr lang="en-US" dirty="0"/>
          </a:p>
        </p:txBody>
      </p:sp>
      <p:cxnSp>
        <p:nvCxnSpPr>
          <p:cNvPr id="17" name="AutoShape 15"/>
          <p:cNvCxnSpPr>
            <a:cxnSpLocks noChangeShapeType="1"/>
            <a:stCxn id="8" idx="3"/>
            <a:endCxn id="16" idx="0"/>
          </p:cNvCxnSpPr>
          <p:nvPr>
            <p:custDataLst>
              <p:tags r:id="rId11"/>
            </p:custDataLst>
          </p:nvPr>
        </p:nvCxnSpPr>
        <p:spPr bwMode="auto">
          <a:xfrm flipH="1">
            <a:off x="406400" y="2816225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1270000" y="32004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6</a:t>
            </a:r>
            <a:endParaRPr lang="en-US" dirty="0"/>
          </a:p>
        </p:txBody>
      </p:sp>
      <p:cxnSp>
        <p:nvCxnSpPr>
          <p:cNvPr id="19" name="AutoShape 17"/>
          <p:cNvCxnSpPr>
            <a:cxnSpLocks noChangeShapeType="1"/>
            <a:stCxn id="8" idx="5"/>
            <a:endCxn id="18" idx="0"/>
          </p:cNvCxnSpPr>
          <p:nvPr>
            <p:custDataLst>
              <p:tags r:id="rId13"/>
            </p:custDataLst>
          </p:nvPr>
        </p:nvCxnSpPr>
        <p:spPr bwMode="auto">
          <a:xfrm>
            <a:off x="1195388" y="2816225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Oval 1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3479800" y="2551113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19</a:t>
            </a:r>
          </a:p>
        </p:txBody>
      </p:sp>
      <p:cxnSp>
        <p:nvCxnSpPr>
          <p:cNvPr id="21" name="AutoShape 19"/>
          <p:cNvCxnSpPr>
            <a:cxnSpLocks noChangeShapeType="1"/>
            <a:stCxn id="9" idx="3"/>
            <a:endCxn id="20" idx="0"/>
          </p:cNvCxnSpPr>
          <p:nvPr>
            <p:custDataLst>
              <p:tags r:id="rId15"/>
            </p:custDataLst>
          </p:nvPr>
        </p:nvCxnSpPr>
        <p:spPr bwMode="auto">
          <a:xfrm rot="5400000">
            <a:off x="3776268" y="2087386"/>
            <a:ext cx="421260" cy="5061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22"/>
          <p:cNvCxnSpPr>
            <a:cxnSpLocks noChangeShapeType="1"/>
            <a:stCxn id="20" idx="3"/>
            <a:endCxn id="24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3193656" y="2877961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3"/>
          <p:cNvCxnSpPr>
            <a:cxnSpLocks noChangeShapeType="1"/>
            <a:endCxn id="25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3822700" y="2895600"/>
            <a:ext cx="381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4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3022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17</a:t>
            </a:r>
          </a:p>
        </p:txBody>
      </p:sp>
      <p:sp>
        <p:nvSpPr>
          <p:cNvPr id="25" name="Oval 25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3911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20</a:t>
            </a:r>
          </a:p>
        </p:txBody>
      </p:sp>
      <p:sp>
        <p:nvSpPr>
          <p:cNvPr id="26" name="Oval 26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4749800" y="2514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24</a:t>
            </a:r>
          </a:p>
        </p:txBody>
      </p:sp>
      <p:cxnSp>
        <p:nvCxnSpPr>
          <p:cNvPr id="27" name="AutoShape 27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>
            <a:off x="4521200" y="2133600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30"/>
          <p:cNvCxnSpPr>
            <a:cxnSpLocks noChangeShapeType="1"/>
            <a:endCxn id="29" idx="0"/>
          </p:cNvCxnSpPr>
          <p:nvPr>
            <p:custDataLst>
              <p:tags r:id="rId22"/>
            </p:custDataLst>
          </p:nvPr>
        </p:nvCxnSpPr>
        <p:spPr bwMode="auto">
          <a:xfrm flipH="1">
            <a:off x="2921000" y="3505200"/>
            <a:ext cx="304800" cy="247650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29" name="Oval 3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2667000" y="377190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16</a:t>
            </a:r>
          </a:p>
        </p:txBody>
      </p:sp>
      <p:sp>
        <p:nvSpPr>
          <p:cNvPr id="30" name="Oval 4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4572000" y="5124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10</a:t>
            </a:r>
          </a:p>
        </p:txBody>
      </p:sp>
      <p:sp>
        <p:nvSpPr>
          <p:cNvPr id="31" name="Oval 5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3479800" y="5124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2" name="Oval 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4191000" y="4457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33" name="Oval 8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5511800" y="3943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15</a:t>
            </a:r>
          </a:p>
        </p:txBody>
      </p:sp>
      <p:cxnSp>
        <p:nvCxnSpPr>
          <p:cNvPr id="34" name="AutoShape 9"/>
          <p:cNvCxnSpPr>
            <a:cxnSpLocks noChangeShapeType="1"/>
            <a:stCxn id="33" idx="3"/>
            <a:endCxn id="32" idx="0"/>
          </p:cNvCxnSpPr>
          <p:nvPr>
            <p:custDataLst>
              <p:tags r:id="rId28"/>
            </p:custDataLst>
          </p:nvPr>
        </p:nvCxnSpPr>
        <p:spPr bwMode="auto">
          <a:xfrm flipH="1">
            <a:off x="4445000" y="4206875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" name="AutoShape 12"/>
          <p:cNvCxnSpPr>
            <a:cxnSpLocks noChangeShapeType="1"/>
            <a:stCxn id="32" idx="3"/>
            <a:endCxn id="31" idx="0"/>
          </p:cNvCxnSpPr>
          <p:nvPr>
            <p:custDataLst>
              <p:tags r:id="rId29"/>
            </p:custDataLst>
          </p:nvPr>
        </p:nvCxnSpPr>
        <p:spPr bwMode="auto">
          <a:xfrm flipH="1">
            <a:off x="3733800" y="472122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13"/>
          <p:cNvCxnSpPr>
            <a:cxnSpLocks noChangeShapeType="1"/>
            <a:stCxn id="32" idx="5"/>
            <a:endCxn id="30" idx="0"/>
          </p:cNvCxnSpPr>
          <p:nvPr>
            <p:custDataLst>
              <p:tags r:id="rId30"/>
            </p:custDataLst>
          </p:nvPr>
        </p:nvCxnSpPr>
        <p:spPr bwMode="auto">
          <a:xfrm rot="16200000" flipH="1">
            <a:off x="4513879" y="4812328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7" name="Oval 14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2870200" y="57912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3</a:t>
            </a:r>
            <a:endParaRPr lang="en-US" dirty="0"/>
          </a:p>
        </p:txBody>
      </p:sp>
      <p:cxnSp>
        <p:nvCxnSpPr>
          <p:cNvPr id="38" name="AutoShape 15"/>
          <p:cNvCxnSpPr>
            <a:cxnSpLocks noChangeShapeType="1"/>
            <a:stCxn id="31" idx="3"/>
            <a:endCxn id="37" idx="0"/>
          </p:cNvCxnSpPr>
          <p:nvPr>
            <p:custDataLst>
              <p:tags r:id="rId32"/>
            </p:custDataLst>
          </p:nvPr>
        </p:nvCxnSpPr>
        <p:spPr bwMode="auto">
          <a:xfrm flipH="1">
            <a:off x="3124200" y="5387975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9" name="Oval 16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3987800" y="57721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6</a:t>
            </a:r>
            <a:endParaRPr lang="en-US" dirty="0"/>
          </a:p>
        </p:txBody>
      </p:sp>
      <p:cxnSp>
        <p:nvCxnSpPr>
          <p:cNvPr id="40" name="AutoShape 17"/>
          <p:cNvCxnSpPr>
            <a:cxnSpLocks noChangeShapeType="1"/>
            <a:stCxn id="31" idx="5"/>
            <a:endCxn id="39" idx="0"/>
          </p:cNvCxnSpPr>
          <p:nvPr>
            <p:custDataLst>
              <p:tags r:id="rId34"/>
            </p:custDataLst>
          </p:nvPr>
        </p:nvCxnSpPr>
        <p:spPr bwMode="auto">
          <a:xfrm>
            <a:off x="3913188" y="5387975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2" name="Oval 18"/>
          <p:cNvSpPr>
            <a:spLocks noChangeAspect="1" noChangeArrowheads="1"/>
          </p:cNvSpPr>
          <p:nvPr>
            <p:custDataLst>
              <p:tags r:id="rId35"/>
            </p:custDataLst>
          </p:nvPr>
        </p:nvSpPr>
        <p:spPr bwMode="auto">
          <a:xfrm>
            <a:off x="6527800" y="44958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19</a:t>
            </a:r>
          </a:p>
        </p:txBody>
      </p:sp>
      <p:cxnSp>
        <p:nvCxnSpPr>
          <p:cNvPr id="43" name="AutoShape 22"/>
          <p:cNvCxnSpPr>
            <a:cxnSpLocks noChangeShapeType="1"/>
            <a:stCxn id="42" idx="3"/>
            <a:endCxn id="45" idx="0"/>
          </p:cNvCxnSpPr>
          <p:nvPr>
            <p:custDataLst>
              <p:tags r:id="rId36"/>
            </p:custDataLst>
          </p:nvPr>
        </p:nvCxnSpPr>
        <p:spPr bwMode="auto">
          <a:xfrm rot="5400000">
            <a:off x="6241656" y="4822648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4" name="AutoShape 23"/>
          <p:cNvCxnSpPr>
            <a:cxnSpLocks noChangeShapeType="1"/>
            <a:stCxn id="52" idx="3"/>
            <a:endCxn id="46" idx="0"/>
          </p:cNvCxnSpPr>
          <p:nvPr>
            <p:custDataLst>
              <p:tags r:id="rId37"/>
            </p:custDataLst>
          </p:nvPr>
        </p:nvCxnSpPr>
        <p:spPr bwMode="auto">
          <a:xfrm rot="5400000">
            <a:off x="7134625" y="5410816"/>
            <a:ext cx="384747" cy="2267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5" name="Oval 24"/>
          <p:cNvSpPr>
            <a:spLocks noChangeAspect="1" noChangeArrowheads="1"/>
          </p:cNvSpPr>
          <p:nvPr>
            <p:custDataLst>
              <p:tags r:id="rId38"/>
            </p:custDataLst>
          </p:nvPr>
        </p:nvSpPr>
        <p:spPr bwMode="auto">
          <a:xfrm>
            <a:off x="6070600" y="51831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17</a:t>
            </a:r>
          </a:p>
        </p:txBody>
      </p:sp>
      <p:sp>
        <p:nvSpPr>
          <p:cNvPr id="46" name="Oval 25"/>
          <p:cNvSpPr>
            <a:spLocks noChangeAspect="1" noChangeArrowheads="1"/>
          </p:cNvSpPr>
          <p:nvPr>
            <p:custDataLst>
              <p:tags r:id="rId39"/>
            </p:custDataLst>
          </p:nvPr>
        </p:nvSpPr>
        <p:spPr bwMode="auto">
          <a:xfrm>
            <a:off x="6959600" y="57165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20</a:t>
            </a:r>
          </a:p>
        </p:txBody>
      </p:sp>
      <p:cxnSp>
        <p:nvCxnSpPr>
          <p:cNvPr id="47" name="AutoShape 30"/>
          <p:cNvCxnSpPr>
            <a:cxnSpLocks noChangeShapeType="1"/>
            <a:stCxn id="45" idx="3"/>
            <a:endCxn id="48" idx="0"/>
          </p:cNvCxnSpPr>
          <p:nvPr>
            <p:custDataLst>
              <p:tags r:id="rId40"/>
            </p:custDataLst>
          </p:nvPr>
        </p:nvCxnSpPr>
        <p:spPr bwMode="auto">
          <a:xfrm rot="5400000">
            <a:off x="5912250" y="5483841"/>
            <a:ext cx="289497" cy="175995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48" name="Oval 31"/>
          <p:cNvSpPr>
            <a:spLocks noChangeAspect="1" noChangeArrowheads="1"/>
          </p:cNvSpPr>
          <p:nvPr>
            <p:custDataLst>
              <p:tags r:id="rId41"/>
            </p:custDataLst>
          </p:nvPr>
        </p:nvSpPr>
        <p:spPr bwMode="auto">
          <a:xfrm>
            <a:off x="5715000" y="5716587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16</a:t>
            </a:r>
          </a:p>
        </p:txBody>
      </p:sp>
      <p:cxnSp>
        <p:nvCxnSpPr>
          <p:cNvPr id="49" name="AutoShape 10"/>
          <p:cNvCxnSpPr>
            <a:cxnSpLocks noChangeShapeType="1"/>
            <a:stCxn id="33" idx="5"/>
            <a:endCxn id="42" idx="1"/>
          </p:cNvCxnSpPr>
          <p:nvPr>
            <p:custDataLst>
              <p:tags r:id="rId42"/>
            </p:custDataLst>
          </p:nvPr>
        </p:nvCxnSpPr>
        <p:spPr bwMode="auto">
          <a:xfrm rot="16200000" flipH="1">
            <a:off x="6098603" y="4034055"/>
            <a:ext cx="350394" cy="6567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6"/>
          <p:cNvSpPr>
            <a:spLocks noChangeAspect="1" noChangeArrowheads="1"/>
          </p:cNvSpPr>
          <p:nvPr>
            <p:custDataLst>
              <p:tags r:id="rId43"/>
            </p:custDataLst>
          </p:nvPr>
        </p:nvSpPr>
        <p:spPr bwMode="auto">
          <a:xfrm>
            <a:off x="7366000" y="5087937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>
                <a:solidFill>
                  <a:srgbClr val="C00000"/>
                </a:solidFill>
              </a:rPr>
              <a:t>22</a:t>
            </a:r>
          </a:p>
        </p:txBody>
      </p:sp>
      <p:sp>
        <p:nvSpPr>
          <p:cNvPr id="53" name="Oval 26"/>
          <p:cNvSpPr>
            <a:spLocks noChangeAspect="1" noChangeArrowheads="1"/>
          </p:cNvSpPr>
          <p:nvPr>
            <p:custDataLst>
              <p:tags r:id="rId44"/>
            </p:custDataLst>
          </p:nvPr>
        </p:nvSpPr>
        <p:spPr bwMode="auto">
          <a:xfrm>
            <a:off x="7950200" y="57165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24</a:t>
            </a:r>
          </a:p>
        </p:txBody>
      </p:sp>
      <p:cxnSp>
        <p:nvCxnSpPr>
          <p:cNvPr id="54" name="AutoShape 27"/>
          <p:cNvCxnSpPr>
            <a:cxnSpLocks noChangeShapeType="1"/>
          </p:cNvCxnSpPr>
          <p:nvPr>
            <p:custDataLst>
              <p:tags r:id="rId45"/>
            </p:custDataLst>
          </p:nvPr>
        </p:nvCxnSpPr>
        <p:spPr bwMode="auto">
          <a:xfrm>
            <a:off x="7721600" y="5335587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6" name="AutoShape 10"/>
          <p:cNvCxnSpPr>
            <a:cxnSpLocks noChangeShapeType="1"/>
            <a:stCxn id="42" idx="5"/>
            <a:endCxn id="52" idx="1"/>
          </p:cNvCxnSpPr>
          <p:nvPr>
            <p:custDataLst>
              <p:tags r:id="rId46"/>
            </p:custDataLst>
          </p:nvPr>
        </p:nvCxnSpPr>
        <p:spPr bwMode="auto">
          <a:xfrm rot="16200000" flipH="1">
            <a:off x="7005860" y="4695248"/>
            <a:ext cx="390081" cy="4789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5" name="Freeform 54"/>
          <p:cNvSpPr/>
          <p:nvPr/>
        </p:nvSpPr>
        <p:spPr>
          <a:xfrm>
            <a:off x="5749636" y="4244588"/>
            <a:ext cx="407822" cy="1100957"/>
          </a:xfrm>
          <a:custGeom>
            <a:avLst/>
            <a:gdLst>
              <a:gd name="connsiteX0" fmla="*/ 0 w 407822"/>
              <a:gd name="connsiteY0" fmla="*/ 1100957 h 1100957"/>
              <a:gd name="connsiteX1" fmla="*/ 404091 w 407822"/>
              <a:gd name="connsiteY1" fmla="*/ 4139 h 1100957"/>
              <a:gd name="connsiteX2" fmla="*/ 184728 w 407822"/>
              <a:gd name="connsiteY2" fmla="*/ 558321 h 1100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822" h="1100957">
                <a:moveTo>
                  <a:pt x="0" y="1100957"/>
                </a:moveTo>
                <a:cubicBezTo>
                  <a:pt x="186651" y="597767"/>
                  <a:pt x="373303" y="94578"/>
                  <a:pt x="404091" y="4139"/>
                </a:cubicBezTo>
                <a:cubicBezTo>
                  <a:pt x="434879" y="-86300"/>
                  <a:pt x="267470" y="1343412"/>
                  <a:pt x="184728" y="558321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 flipV="1">
            <a:off x="3429000" y="1905000"/>
            <a:ext cx="609600" cy="5334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The general right-right case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r>
              <a:rPr lang="en-US" dirty="0" smtClean="0"/>
              <a:t>Mirror image to left-left case, so you rotate the other way</a:t>
            </a:r>
          </a:p>
          <a:p>
            <a:pPr lvl="1"/>
            <a:r>
              <a:rPr lang="en-US" dirty="0" smtClean="0"/>
              <a:t>Exact same concept, but need different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2385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chemeClr val="accent2"/>
                </a:solidFill>
              </a:rPr>
              <a:t>a</a:t>
            </a:r>
            <a:endParaRPr lang="en-US" b="1" dirty="0">
              <a:solidFill>
                <a:schemeClr val="accent2"/>
              </a:solidFill>
            </a:endParaRPr>
          </a:p>
        </p:txBody>
      </p:sp>
      <p:cxnSp>
        <p:nvCxnSpPr>
          <p:cNvPr id="9" name="AutoShape 5"/>
          <p:cNvCxnSpPr>
            <a:cxnSpLocks noChangeShapeType="1"/>
            <a:stCxn id="8" idx="5"/>
          </p:cNvCxnSpPr>
          <p:nvPr>
            <p:custDataLst>
              <p:tags r:id="rId2"/>
            </p:custDataLst>
          </p:nvPr>
        </p:nvCxnSpPr>
        <p:spPr bwMode="auto">
          <a:xfrm rot="16200000" flipH="1">
            <a:off x="2254355" y="3397354"/>
            <a:ext cx="431219" cy="6988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" name="AutoShap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71800" y="46482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11" name="AutoShap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05000" y="464820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cxnSp>
        <p:nvCxnSpPr>
          <p:cNvPr id="13" name="AutoShape 9"/>
          <p:cNvCxnSpPr>
            <a:cxnSpLocks noChangeShapeType="1"/>
            <a:stCxn id="45" idx="3"/>
            <a:endCxn id="11" idx="0"/>
          </p:cNvCxnSpPr>
          <p:nvPr>
            <p:custDataLst>
              <p:tags r:id="rId5"/>
            </p:custDataLst>
          </p:nvPr>
        </p:nvCxnSpPr>
        <p:spPr bwMode="auto">
          <a:xfrm rot="5400000">
            <a:off x="2413479" y="4153004"/>
            <a:ext cx="431217" cy="559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4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7200" y="38290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15" name="AutoShape 11"/>
          <p:cNvCxnSpPr>
            <a:cxnSpLocks noChangeShapeType="1"/>
            <a:stCxn id="8" idx="3"/>
            <a:endCxn id="14" idx="0"/>
          </p:cNvCxnSpPr>
          <p:nvPr>
            <p:custDataLst>
              <p:tags r:id="rId7"/>
            </p:custDataLst>
          </p:nvPr>
        </p:nvCxnSpPr>
        <p:spPr bwMode="auto">
          <a:xfrm rot="5400000">
            <a:off x="1210154" y="3349729"/>
            <a:ext cx="2978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1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" y="35814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1"/>
                </a:solidFill>
              </a:rPr>
              <a:t>h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09800" y="42513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18" name="Text Box 1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57600" y="446087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1"/>
                </a:solidFill>
              </a:rPr>
              <a:t>h+1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20" name="Text Box 5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133600" y="30480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h+3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2" name="Oval 1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57600" y="569595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>
            <a:off x="3810000" y="554355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Oval 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2819400" y="39243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46" name="Text Box 5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570163" y="3535363"/>
            <a:ext cx="6078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1"/>
                </a:solidFill>
              </a:rPr>
              <a:t>h+2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cxnSp>
        <p:nvCxnSpPr>
          <p:cNvPr id="48" name="AutoShape 5"/>
          <p:cNvCxnSpPr>
            <a:cxnSpLocks noChangeShapeType="1"/>
            <a:endCxn id="10" idx="0"/>
          </p:cNvCxnSpPr>
          <p:nvPr>
            <p:custDataLst>
              <p:tags r:id="rId15"/>
            </p:custDataLst>
          </p:nvPr>
        </p:nvCxnSpPr>
        <p:spPr bwMode="auto">
          <a:xfrm rot="16200000" flipH="1">
            <a:off x="3219450" y="4324350"/>
            <a:ext cx="381000" cy="2666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3"/>
          <p:cNvCxnSpPr>
            <a:cxnSpLocks noChangeShapeType="1"/>
            <a:stCxn id="69" idx="3"/>
            <a:endCxn id="73" idx="7"/>
          </p:cNvCxnSpPr>
          <p:nvPr>
            <p:custDataLst>
              <p:tags r:id="rId16"/>
            </p:custDataLst>
          </p:nvPr>
        </p:nvCxnSpPr>
        <p:spPr bwMode="auto">
          <a:xfrm rot="5400000">
            <a:off x="6626808" y="36731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9" name="Oval 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010400" y="34671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70" name="AutoShape 5"/>
          <p:cNvCxnSpPr>
            <a:cxnSpLocks noChangeShapeType="1"/>
            <a:stCxn id="69" idx="5"/>
            <a:endCxn id="71" idx="0"/>
          </p:cNvCxnSpPr>
          <p:nvPr>
            <p:custDataLst>
              <p:tags r:id="rId18"/>
            </p:custDataLst>
          </p:nvPr>
        </p:nvCxnSpPr>
        <p:spPr bwMode="auto">
          <a:xfrm rot="16200000" flipH="1">
            <a:off x="7635980" y="36545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1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620000" y="4210050"/>
            <a:ext cx="1143000" cy="10477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72" name="AutoShap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26200" y="46672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73" name="Oval 8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019800" y="40957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74" name="AutoShape 9"/>
          <p:cNvCxnSpPr>
            <a:cxnSpLocks noChangeShapeType="1"/>
            <a:stCxn id="73" idx="5"/>
            <a:endCxn id="72" idx="0"/>
          </p:cNvCxnSpPr>
          <p:nvPr>
            <p:custDataLst>
              <p:tags r:id="rId22"/>
            </p:custDataLst>
          </p:nvPr>
        </p:nvCxnSpPr>
        <p:spPr bwMode="auto">
          <a:xfrm rot="16200000" flipH="1">
            <a:off x="6566005" y="43625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5" name="AutoShape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05400" y="46672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76" name="AutoShape 11"/>
          <p:cNvCxnSpPr>
            <a:cxnSpLocks noChangeShapeType="1"/>
            <a:stCxn id="73" idx="3"/>
            <a:endCxn id="75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5753579" y="43117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Text Box 1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130800" y="43434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1"/>
                </a:solidFill>
              </a:rPr>
              <a:t>h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78" name="Text Box 1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010400" y="44037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79" name="Text Box 1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305800" y="40227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1"/>
                </a:solidFill>
              </a:rPr>
              <a:t>h+1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80" name="Text Box 5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770563" y="37068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1"/>
                </a:solidFill>
              </a:rPr>
              <a:t>h+1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81" name="Text Box 5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696200" y="3413125"/>
            <a:ext cx="6078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4F81BD"/>
                </a:solidFill>
              </a:rPr>
              <a:t>h+2</a:t>
            </a:r>
            <a:endParaRPr lang="en-US" sz="2000" b="1" dirty="0">
              <a:solidFill>
                <a:srgbClr val="4F81BD"/>
              </a:solidFill>
            </a:endParaRPr>
          </a:p>
        </p:txBody>
      </p:sp>
      <p:cxnSp>
        <p:nvCxnSpPr>
          <p:cNvPr id="82" name="AutoShape 3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5400000">
            <a:off x="7156265" y="32700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5" name="Oval 1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382000" y="541020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Line 39"/>
          <p:cNvSpPr>
            <a:spLocks noChangeShapeType="1"/>
          </p:cNvSpPr>
          <p:nvPr/>
        </p:nvSpPr>
        <p:spPr bwMode="auto">
          <a:xfrm>
            <a:off x="8534400" y="525780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" name="AutoShape 11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4252912" y="37338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Two cases to go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Unfortunately, single rotations are not enough for insertions in the </a:t>
            </a:r>
            <a:r>
              <a:rPr lang="en-US" b="1" dirty="0" smtClean="0"/>
              <a:t>left-right </a:t>
            </a:r>
            <a:r>
              <a:rPr lang="en-US" dirty="0" err="1" smtClean="0"/>
              <a:t>subtree</a:t>
            </a:r>
            <a:r>
              <a:rPr lang="en-US" dirty="0" smtClean="0"/>
              <a:t> or the </a:t>
            </a:r>
            <a:r>
              <a:rPr lang="en-US" b="1" dirty="0" smtClean="0"/>
              <a:t>right-left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Simple example: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(1),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(6),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(3)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First wrong idea:</a:t>
            </a:r>
            <a:r>
              <a:rPr lang="en-US" dirty="0" smtClean="0"/>
              <a:t> single rotation like we did for left-left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821112" y="46609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5410200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4600575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981200" y="3856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489661" y="4179554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rot="5400000">
            <a:off x="2399110" y="5070936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5257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2346325" y="35814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18" name="AutoShape 29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 flipH="1">
            <a:off x="2057400" y="2533650"/>
            <a:ext cx="1338263" cy="2190750"/>
          </a:xfrm>
          <a:custGeom>
            <a:avLst/>
            <a:gdLst>
              <a:gd name="G0" fmla="+- 10539633 0 0"/>
              <a:gd name="G1" fmla="+- 7878576 0 0"/>
              <a:gd name="G2" fmla="+- 10539633 0 7878576"/>
              <a:gd name="G3" fmla="+- 10800 0 0"/>
              <a:gd name="G4" fmla="+- 0 0 1053963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00 0 0"/>
              <a:gd name="G9" fmla="+- 0 0 7878576"/>
              <a:gd name="G10" fmla="+- 8900 0 2700"/>
              <a:gd name="G11" fmla="cos G10 10539633"/>
              <a:gd name="G12" fmla="sin G10 10539633"/>
              <a:gd name="G13" fmla="cos 13500 10539633"/>
              <a:gd name="G14" fmla="sin 13500 10539633"/>
              <a:gd name="G15" fmla="+- G11 10800 0"/>
              <a:gd name="G16" fmla="+- G12 10800 0"/>
              <a:gd name="G17" fmla="+- G13 10800 0"/>
              <a:gd name="G18" fmla="+- G14 10800 0"/>
              <a:gd name="G19" fmla="*/ 8900 1 2"/>
              <a:gd name="G20" fmla="+- G19 5400 0"/>
              <a:gd name="G21" fmla="cos G20 10539633"/>
              <a:gd name="G22" fmla="sin G20 10539633"/>
              <a:gd name="G23" fmla="+- G21 10800 0"/>
              <a:gd name="G24" fmla="+- G12 G23 G22"/>
              <a:gd name="G25" fmla="+- G22 G23 G11"/>
              <a:gd name="G26" fmla="cos 10800 10539633"/>
              <a:gd name="G27" fmla="sin 10800 10539633"/>
              <a:gd name="G28" fmla="cos 8900 10539633"/>
              <a:gd name="G29" fmla="sin 8900 1053963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7878576"/>
              <a:gd name="G36" fmla="sin G34 7878576"/>
              <a:gd name="G37" fmla="+/ 7878576 1053963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00 G39"/>
              <a:gd name="G43" fmla="sin 89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464 w 21600"/>
              <a:gd name="T5" fmla="*/ 17666 h 21600"/>
              <a:gd name="T6" fmla="*/ 5842 w 21600"/>
              <a:gd name="T7" fmla="*/ 19311 h 21600"/>
              <a:gd name="T8" fmla="*/ 3930 w 21600"/>
              <a:gd name="T9" fmla="*/ 16458 h 21600"/>
              <a:gd name="T10" fmla="*/ -1951 w 21600"/>
              <a:gd name="T11" fmla="*/ 15234 h 21600"/>
              <a:gd name="T12" fmla="*/ 297 w 21600"/>
              <a:gd name="T13" fmla="*/ 10587 h 21600"/>
              <a:gd name="T14" fmla="*/ 4944 w 21600"/>
              <a:gd name="T15" fmla="*/ 1283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393" y="13723"/>
                </a:moveTo>
                <a:cubicBezTo>
                  <a:pt x="3091" y="15730"/>
                  <a:pt x="4484" y="17421"/>
                  <a:pt x="6320" y="18490"/>
                </a:cubicBezTo>
                <a:lnTo>
                  <a:pt x="5364" y="20132"/>
                </a:lnTo>
                <a:cubicBezTo>
                  <a:pt x="3136" y="18834"/>
                  <a:pt x="1446" y="16783"/>
                  <a:pt x="599" y="14347"/>
                </a:cubicBezTo>
                <a:lnTo>
                  <a:pt x="-1951" y="15234"/>
                </a:lnTo>
                <a:lnTo>
                  <a:pt x="297" y="10587"/>
                </a:lnTo>
                <a:lnTo>
                  <a:pt x="4944" y="12836"/>
                </a:lnTo>
                <a:lnTo>
                  <a:pt x="2393" y="13723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3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975350" y="419100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20" name="Oval 15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5029200" y="5181600"/>
            <a:ext cx="488950" cy="488950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cxnSp>
        <p:nvCxnSpPr>
          <p:cNvPr id="21" name="AutoShape 16"/>
          <p:cNvCxnSpPr>
            <a:cxnSpLocks noChangeAspect="1" noChangeShapeType="1"/>
            <a:endCxn id="20" idx="0"/>
          </p:cNvCxnSpPr>
          <p:nvPr>
            <p:custDataLst>
              <p:tags r:id="rId13"/>
            </p:custDataLst>
          </p:nvPr>
        </p:nvCxnSpPr>
        <p:spPr bwMode="auto">
          <a:xfrm flipH="1">
            <a:off x="5273675" y="4506913"/>
            <a:ext cx="741363" cy="655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Oval 22" descr="50%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011987" y="5164138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cxnSp>
        <p:nvCxnSpPr>
          <p:cNvPr id="23" name="AutoShape 24"/>
          <p:cNvCxnSpPr>
            <a:cxnSpLocks noChangeAspect="1" noChangeShapeType="1"/>
            <a:endCxn id="22" idx="0"/>
          </p:cNvCxnSpPr>
          <p:nvPr>
            <p:custDataLst>
              <p:tags r:id="rId15"/>
            </p:custDataLst>
          </p:nvPr>
        </p:nvCxnSpPr>
        <p:spPr bwMode="auto">
          <a:xfrm>
            <a:off x="6454775" y="4438650"/>
            <a:ext cx="801687" cy="709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Text Box 19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6432550" y="3886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5" name="Text Box 18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518150" y="4876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6" name="Text Box 18"/>
          <p:cNvSpPr txBox="1"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467600" y="4876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Two cases to go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Unfortunately, single rotations are not enough for insertions in the left-right </a:t>
            </a:r>
            <a:r>
              <a:rPr lang="en-US" dirty="0" err="1" smtClean="0"/>
              <a:t>subtree</a:t>
            </a:r>
            <a:r>
              <a:rPr lang="en-US" dirty="0" smtClean="0"/>
              <a:t> or the right-left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Simple 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(1),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(6),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(3)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Second wrong idea:</a:t>
            </a:r>
            <a:r>
              <a:rPr lang="en-US" dirty="0" smtClean="0"/>
              <a:t> single rotation on the child of the unbalanced node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4038600" y="46609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5410200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4600575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981200" y="3856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489661" y="4179554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rot="5400000">
            <a:off x="2399110" y="5070936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5257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2346325" y="35814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27" name="Oval 21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477000" y="5486400"/>
            <a:ext cx="487362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28" name="Oval 22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019800" y="4648200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sp>
        <p:nvSpPr>
          <p:cNvPr id="29" name="Oval 23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5410200" y="3856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cxnSp>
        <p:nvCxnSpPr>
          <p:cNvPr id="30" name="AutoShape 24"/>
          <p:cNvCxnSpPr>
            <a:cxnSpLocks noChangeAspect="1" noChangeShapeType="1"/>
            <a:stCxn id="29" idx="5"/>
            <a:endCxn id="28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5856749" y="4241466"/>
            <a:ext cx="376173" cy="4372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25"/>
          <p:cNvCxnSpPr>
            <a:cxnSpLocks noChangeAspect="1" noChangeShapeType="1"/>
            <a:stCxn id="28" idx="5"/>
            <a:endCxn id="27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6366453" y="5132171"/>
            <a:ext cx="423565" cy="2848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Text Box 26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781800" y="5181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3" name="Text Box 27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6519862" y="454025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1</a:t>
            </a:r>
          </a:p>
        </p:txBody>
      </p:sp>
      <p:sp>
        <p:nvSpPr>
          <p:cNvPr id="34" name="Text Box 28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667375" y="35052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2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Sometimes two wrongs make a </a:t>
            </a:r>
            <a:r>
              <a:rPr lang="en-US" dirty="0" smtClean="0">
                <a:solidFill>
                  <a:srgbClr val="C0504D"/>
                </a:solidFill>
              </a:rPr>
              <a:t>right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2743200"/>
          </a:xfrm>
        </p:spPr>
        <p:txBody>
          <a:bodyPr/>
          <a:lstStyle/>
          <a:p>
            <a:r>
              <a:rPr lang="en-US" dirty="0" smtClean="0"/>
              <a:t>First idea violated the BST property</a:t>
            </a:r>
          </a:p>
          <a:p>
            <a:r>
              <a:rPr lang="en-US" dirty="0" smtClean="0"/>
              <a:t>Second idea didn’t fix balance</a:t>
            </a:r>
          </a:p>
          <a:p>
            <a:r>
              <a:rPr lang="en-US" dirty="0" smtClean="0"/>
              <a:t>But if we do both single rotations, starting with the second, it works!  (And not just for this example.)</a:t>
            </a:r>
          </a:p>
          <a:p>
            <a:r>
              <a:rPr lang="en-US" dirty="0" smtClean="0"/>
              <a:t>Double rotation: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Rotate problematic child and grandchild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Then rotate between self and new child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5011738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295400" y="5761038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752600" y="4951413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4206875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1575261" y="4530392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rot="5400000">
            <a:off x="1484710" y="5421774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752600" y="56086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209800" y="47704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1431925" y="393223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16" name="Oval 21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648200" y="5913438"/>
            <a:ext cx="487362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17" name="Oval 22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191000" y="5075238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sp>
        <p:nvSpPr>
          <p:cNvPr id="18" name="Oval 23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3581400" y="4283075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cxnSp>
        <p:nvCxnSpPr>
          <p:cNvPr id="19" name="AutoShape 24"/>
          <p:cNvCxnSpPr>
            <a:cxnSpLocks noChangeAspect="1" noChangeShapeType="1"/>
            <a:stCxn id="18" idx="5"/>
            <a:endCxn id="17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4027949" y="4668504"/>
            <a:ext cx="376173" cy="4372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25"/>
          <p:cNvCxnSpPr>
            <a:cxnSpLocks noChangeAspect="1" noChangeShapeType="1"/>
            <a:stCxn id="17" idx="5"/>
            <a:endCxn id="1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4537653" y="5559209"/>
            <a:ext cx="423565" cy="2848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26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953000" y="56086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2" name="Text Box 27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4691062" y="496728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1</a:t>
            </a:r>
          </a:p>
        </p:txBody>
      </p:sp>
      <p:sp>
        <p:nvSpPr>
          <p:cNvPr id="23" name="Text Box 28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3838575" y="393223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24" name="AutoShape 11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319712" y="50292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" name="AutoShape 6"/>
          <p:cNvCxnSpPr>
            <a:cxnSpLocks noChangeAspect="1" noChangeShapeType="1"/>
            <a:stCxn id="34" idx="3"/>
            <a:endCxn id="33" idx="0"/>
          </p:cNvCxnSpPr>
          <p:nvPr>
            <p:custDataLst>
              <p:tags r:id="rId19"/>
            </p:custDataLst>
          </p:nvPr>
        </p:nvCxnSpPr>
        <p:spPr bwMode="auto">
          <a:xfrm rot="5400000">
            <a:off x="6668014" y="5239327"/>
            <a:ext cx="575965" cy="4674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" name="AutoShape 7"/>
          <p:cNvCxnSpPr>
            <a:cxnSpLocks noChangeAspect="1" noChangeShapeType="1"/>
            <a:stCxn id="34" idx="5"/>
            <a:endCxn id="35" idx="0"/>
          </p:cNvCxnSpPr>
          <p:nvPr>
            <p:custDataLst>
              <p:tags r:id="rId20"/>
            </p:custDataLst>
          </p:nvPr>
        </p:nvCxnSpPr>
        <p:spPr bwMode="auto">
          <a:xfrm rot="16200000" flipH="1">
            <a:off x="7465003" y="5254408"/>
            <a:ext cx="575965" cy="4372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Text Box 8"/>
          <p:cNvSpPr txBox="1"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8108950" y="5456237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 Box 9"/>
          <p:cNvSpPr txBox="1"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532437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2" name="Text Box 10"/>
          <p:cNvSpPr txBox="1"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7488238" y="44227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3" name="Oval 23" descr="50%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6478588" y="5761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sp>
        <p:nvSpPr>
          <p:cNvPr id="34" name="Oval 22" descr="50%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7118350" y="4770437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sp>
        <p:nvSpPr>
          <p:cNvPr id="35" name="Oval 21" descr="50%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7727950" y="5761037"/>
            <a:ext cx="487362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45" name="AutoShape 3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029200" y="4038600"/>
            <a:ext cx="3657600" cy="4572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+mn-lt"/>
              </a:rPr>
              <a:t>Intuition</a:t>
            </a:r>
            <a:r>
              <a:rPr lang="en-US" sz="2000" b="0" dirty="0">
                <a:latin typeface="+mn-lt"/>
              </a:rPr>
              <a:t>: 3 must become root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 animBg="1"/>
      <p:bldP spid="17" grpId="0" animBg="1"/>
      <p:bldP spid="18" grpId="0" animBg="1"/>
      <p:bldP spid="21" grpId="0"/>
      <p:bldP spid="22" grpId="0"/>
      <p:bldP spid="23" grpId="0"/>
      <p:bldP spid="24" grpId="0" animBg="1"/>
      <p:bldP spid="30" grpId="0"/>
      <p:bldP spid="31" grpId="0"/>
      <p:bldP spid="32" grpId="0"/>
      <p:bldP spid="33" grpId="0" animBg="1"/>
      <p:bldP spid="34" grpId="0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Unbalanced BST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Balancing a tree at build time is insufficient, as sequences of operations can eventually transform that carefully balanced tree into the dreaded list</a:t>
            </a:r>
          </a:p>
          <a:p>
            <a:endParaRPr lang="en-US" dirty="0" smtClean="0"/>
          </a:p>
          <a:p>
            <a:r>
              <a:rPr lang="en-US" dirty="0" smtClean="0"/>
              <a:t>At that point, everything is</a:t>
            </a:r>
            <a:br>
              <a:rPr lang="en-US" dirty="0" smtClean="0"/>
            </a:br>
            <a:r>
              <a:rPr lang="en-US" i="1" dirty="0" smtClean="0"/>
              <a:t>O(n)</a:t>
            </a:r>
            <a:r>
              <a:rPr lang="en-US" dirty="0" smtClean="0"/>
              <a:t> and nobody is happy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629400" y="3352800"/>
            <a:ext cx="1411288" cy="2362200"/>
            <a:chOff x="6629400" y="3352800"/>
            <a:chExt cx="1410502" cy="2362528"/>
          </a:xfrm>
        </p:grpSpPr>
        <p:sp>
          <p:nvSpPr>
            <p:cNvPr id="31749" name="Oval 64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629400" y="3352800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1</a:t>
              </a:r>
            </a:p>
          </p:txBody>
        </p:sp>
        <p:cxnSp>
          <p:nvCxnSpPr>
            <p:cNvPr id="31750" name="AutoShape 65"/>
            <p:cNvCxnSpPr>
              <a:cxnSpLocks noChangeShapeType="1"/>
              <a:stCxn id="31749" idx="5"/>
              <a:endCxn id="31751" idx="0"/>
            </p:cNvCxnSpPr>
            <p:nvPr>
              <p:custDataLst>
                <p:tags r:id="rId2"/>
              </p:custDataLst>
            </p:nvPr>
          </p:nvCxnSpPr>
          <p:spPr bwMode="auto">
            <a:xfrm>
              <a:off x="6993056" y="3734128"/>
              <a:ext cx="314873" cy="4522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1751" name="Oval 66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7095057" y="4204138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2</a:t>
              </a:r>
            </a:p>
          </p:txBody>
        </p:sp>
        <p:sp>
          <p:nvSpPr>
            <p:cNvPr id="31752" name="Oval 67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449844" y="4984531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3</a:t>
              </a:r>
            </a:p>
          </p:txBody>
        </p:sp>
        <p:cxnSp>
          <p:nvCxnSpPr>
            <p:cNvPr id="31753" name="AutoShape 68"/>
            <p:cNvCxnSpPr>
              <a:cxnSpLocks noChangeShapeType="1"/>
              <a:stCxn id="31751" idx="5"/>
              <a:endCxn id="31752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7458714" y="4585466"/>
              <a:ext cx="204002" cy="3813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754" name="AutoShape 68"/>
            <p:cNvCxnSpPr>
              <a:cxnSpLocks noChangeShapeType="1"/>
            </p:cNvCxnSpPr>
            <p:nvPr>
              <p:custDataLst>
                <p:tags r:id="rId6"/>
              </p:custDataLst>
            </p:nvPr>
          </p:nvCxnSpPr>
          <p:spPr bwMode="auto">
            <a:xfrm>
              <a:off x="7835900" y="5334000"/>
              <a:ext cx="204002" cy="3813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662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The general right-left case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685800" y="1143000"/>
            <a:ext cx="4267200" cy="2619375"/>
            <a:chOff x="533400" y="381000"/>
            <a:chExt cx="4267200" cy="2619375"/>
          </a:xfrm>
        </p:grpSpPr>
        <p:cxnSp>
          <p:nvCxnSpPr>
            <p:cNvPr id="7" name="AutoShape 3"/>
            <p:cNvCxnSpPr>
              <a:cxnSpLocks noChangeShapeType="1"/>
              <a:stCxn id="8" idx="6"/>
              <a:endCxn id="11" idx="1"/>
            </p:cNvCxnSpPr>
            <p:nvPr>
              <p:custDataLst>
                <p:tags r:id="rId47"/>
              </p:custDataLst>
            </p:nvPr>
          </p:nvCxnSpPr>
          <p:spPr bwMode="auto">
            <a:xfrm>
              <a:off x="2351088" y="801688"/>
              <a:ext cx="1086801" cy="34134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773238" y="638175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4F81BD"/>
                  </a:solidFill>
                </a:rPr>
                <a:t>a</a:t>
              </a:r>
            </a:p>
          </p:txBody>
        </p:sp>
        <p:cxnSp>
          <p:nvCxnSpPr>
            <p:cNvPr id="9" name="AutoShape 5"/>
            <p:cNvCxnSpPr>
              <a:cxnSpLocks noChangeShapeType="1"/>
              <a:stCxn id="8" idx="2"/>
              <a:endCxn id="10" idx="0"/>
            </p:cNvCxnSpPr>
            <p:nvPr>
              <p:custDataLst>
                <p:tags r:id="rId49"/>
              </p:custDataLst>
            </p:nvPr>
          </p:nvCxnSpPr>
          <p:spPr bwMode="auto">
            <a:xfrm rot="10800000" flipV="1">
              <a:off x="1011238" y="801687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AutoShape 6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554038" y="12477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3352800" y="1095375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13" name="AutoShape 10"/>
            <p:cNvCxnSpPr>
              <a:cxnSpLocks noChangeShapeType="1"/>
              <a:stCxn id="11" idx="6"/>
              <a:endCxn id="35" idx="0"/>
            </p:cNvCxnSpPr>
            <p:nvPr>
              <p:custDataLst>
                <p:tags r:id="rId52"/>
              </p:custDataLst>
            </p:nvPr>
          </p:nvCxnSpPr>
          <p:spPr bwMode="auto">
            <a:xfrm>
              <a:off x="3933825" y="1258094"/>
              <a:ext cx="409575" cy="4468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4" name="Oval 11"/>
            <p:cNvSpPr>
              <a:spLocks noChangeAspect="1"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476500" y="1501775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c</a:t>
              </a:r>
            </a:p>
          </p:txBody>
        </p:sp>
        <p:cxnSp>
          <p:nvCxnSpPr>
            <p:cNvPr id="15" name="AutoShape 12"/>
            <p:cNvCxnSpPr>
              <a:cxnSpLocks noChangeShapeType="1"/>
              <a:stCxn id="14" idx="3"/>
              <a:endCxn id="24" idx="0"/>
            </p:cNvCxnSpPr>
            <p:nvPr>
              <p:custDataLst>
                <p:tags r:id="rId54"/>
              </p:custDataLst>
            </p:nvPr>
          </p:nvCxnSpPr>
          <p:spPr bwMode="auto">
            <a:xfrm rot="5400000">
              <a:off x="2213996" y="1738613"/>
              <a:ext cx="3050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3"/>
            <p:cNvCxnSpPr>
              <a:cxnSpLocks noChangeShapeType="1"/>
              <a:stCxn id="14" idx="5"/>
              <a:endCxn id="22" idx="0"/>
            </p:cNvCxnSpPr>
            <p:nvPr>
              <p:custDataLst>
                <p:tags r:id="rId55"/>
              </p:custDataLst>
            </p:nvPr>
          </p:nvCxnSpPr>
          <p:spPr bwMode="auto">
            <a:xfrm rot="16200000" flipH="1">
              <a:off x="2990357" y="1761631"/>
              <a:ext cx="228867" cy="267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Text Box 16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276600" y="17653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h-1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343400" y="1323975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1752600" y="16922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1"/>
                  </a:solidFill>
                </a:rPr>
                <a:t>h</a:t>
              </a:r>
            </a:p>
          </p:txBody>
        </p:sp>
        <p:cxnSp>
          <p:nvCxnSpPr>
            <p:cNvPr id="20" name="AutoShape 40"/>
            <p:cNvCxnSpPr>
              <a:cxnSpLocks noChangeShapeType="1"/>
              <a:stCxn id="11" idx="2"/>
              <a:endCxn id="14" idx="7"/>
            </p:cNvCxnSpPr>
            <p:nvPr>
              <p:custDataLst>
                <p:tags r:id="rId59"/>
              </p:custDataLst>
            </p:nvPr>
          </p:nvCxnSpPr>
          <p:spPr bwMode="auto">
            <a:xfrm rot="10800000" flipV="1">
              <a:off x="2971082" y="1258093"/>
              <a:ext cx="381719" cy="2915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Text Box 42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533400" y="10191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1"/>
                  </a:solidFill>
                </a:rPr>
                <a:t>h</a:t>
              </a:r>
            </a:p>
          </p:txBody>
        </p:sp>
        <p:sp>
          <p:nvSpPr>
            <p:cNvPr id="22" name="AutoShape 51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819400" y="2009775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24" name="AutoShape 53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1676400" y="2085975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25" name="Oval 54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2306281" y="2813339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26" name="Line 55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2414196" y="2667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62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2281238" y="1143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1"/>
                  </a:solidFill>
                </a:rPr>
                <a:t>h+1</a:t>
              </a:r>
            </a:p>
          </p:txBody>
        </p:sp>
        <p:sp>
          <p:nvSpPr>
            <p:cNvPr id="28" name="Text Box 63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754438" y="738188"/>
              <a:ext cx="60785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h+2</a:t>
              </a:r>
            </a:p>
          </p:txBody>
        </p:sp>
        <p:sp>
          <p:nvSpPr>
            <p:cNvPr id="29" name="Text Box 64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1246188" y="381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h+3</a:t>
              </a:r>
            </a:p>
          </p:txBody>
        </p:sp>
        <p:sp>
          <p:nvSpPr>
            <p:cNvPr id="35" name="AutoShape 6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3886200" y="17049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</p:grpSp>
      <p:sp>
        <p:nvSpPr>
          <p:cNvPr id="3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 rot="5400000">
            <a:off x="259556" y="3612356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8" name="Group 107"/>
          <p:cNvGrpSpPr/>
          <p:nvPr/>
        </p:nvGrpSpPr>
        <p:grpSpPr>
          <a:xfrm>
            <a:off x="304800" y="3810000"/>
            <a:ext cx="4038600" cy="2591666"/>
            <a:chOff x="304800" y="3885334"/>
            <a:chExt cx="4038600" cy="2591666"/>
          </a:xfrm>
        </p:grpSpPr>
        <p:cxnSp>
          <p:nvCxnSpPr>
            <p:cNvPr id="38" name="AutoShape 3"/>
            <p:cNvCxnSpPr>
              <a:cxnSpLocks noChangeShapeType="1"/>
              <a:stCxn id="39" idx="6"/>
              <a:endCxn id="42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2122488" y="4306022"/>
              <a:ext cx="606425" cy="29368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9" name="Oval 4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544638" y="4142509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4F81BD"/>
                  </a:solidFill>
                </a:rPr>
                <a:t>a</a:t>
              </a:r>
            </a:p>
          </p:txBody>
        </p:sp>
        <p:cxnSp>
          <p:nvCxnSpPr>
            <p:cNvPr id="40" name="AutoShape 5"/>
            <p:cNvCxnSpPr>
              <a:cxnSpLocks noChangeShapeType="1"/>
              <a:stCxn id="39" idx="2"/>
              <a:endCxn id="41" idx="0"/>
            </p:cNvCxnSpPr>
            <p:nvPr>
              <p:custDataLst>
                <p:tags r:id="rId27"/>
              </p:custDataLst>
            </p:nvPr>
          </p:nvCxnSpPr>
          <p:spPr bwMode="auto">
            <a:xfrm rot="10800000" flipV="1">
              <a:off x="782638" y="4306021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" name="AutoShape 6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5438" y="4752109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42" name="Oval 7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438400" y="4599709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c</a:t>
              </a:r>
              <a:endParaRPr lang="en-US" dirty="0"/>
            </a:p>
          </p:txBody>
        </p:sp>
        <p:cxnSp>
          <p:nvCxnSpPr>
            <p:cNvPr id="43" name="AutoShape 10"/>
            <p:cNvCxnSpPr>
              <a:cxnSpLocks noChangeShapeType="1"/>
              <a:stCxn id="42" idx="6"/>
              <a:endCxn id="61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3019425" y="4762428"/>
              <a:ext cx="394494" cy="2667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5" name="AutoShape 12"/>
            <p:cNvCxnSpPr>
              <a:cxnSpLocks noChangeShapeType="1"/>
              <a:stCxn id="42" idx="3"/>
              <a:endCxn id="53" idx="0"/>
            </p:cNvCxnSpPr>
            <p:nvPr>
              <p:custDataLst>
                <p:tags r:id="rId31"/>
              </p:custDataLst>
            </p:nvPr>
          </p:nvCxnSpPr>
          <p:spPr bwMode="auto">
            <a:xfrm rot="5400000">
              <a:off x="2181685" y="4791304"/>
              <a:ext cx="255621" cy="4279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" name="AutoShape 13"/>
            <p:cNvCxnSpPr>
              <a:cxnSpLocks noChangeShapeType="1"/>
              <a:stCxn id="61" idx="3"/>
              <a:endCxn id="52" idx="0"/>
            </p:cNvCxnSpPr>
            <p:nvPr>
              <p:custDataLst>
                <p:tags r:id="rId32"/>
              </p:custDataLst>
            </p:nvPr>
          </p:nvCxnSpPr>
          <p:spPr bwMode="auto">
            <a:xfrm rot="5400000">
              <a:off x="2968491" y="5273543"/>
              <a:ext cx="205776" cy="2753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Text Box 16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2438400" y="51816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h-1</a:t>
              </a:r>
            </a:p>
          </p:txBody>
        </p:sp>
        <p:sp>
          <p:nvSpPr>
            <p:cNvPr id="48" name="Text Box 17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657600" y="4828309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rgbClr val="4F81BD"/>
                  </a:solidFill>
                </a:rPr>
                <a:t>h+1</a:t>
              </a:r>
              <a:endParaRPr lang="en-US" sz="2000" b="1" dirty="0">
                <a:solidFill>
                  <a:srgbClr val="4F81BD"/>
                </a:solidFill>
              </a:endParaRPr>
            </a:p>
          </p:txBody>
        </p:sp>
        <p:sp>
          <p:nvSpPr>
            <p:cNvPr id="49" name="Text Box 19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655762" y="48768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  <p:sp>
          <p:nvSpPr>
            <p:cNvPr id="51" name="Text Box 42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04800" y="4523509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rgbClr val="4F81BD"/>
                  </a:solidFill>
                </a:rPr>
                <a:t>h</a:t>
              </a:r>
            </a:p>
          </p:txBody>
        </p:sp>
        <p:sp>
          <p:nvSpPr>
            <p:cNvPr id="52" name="AutoShape 51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514600" y="5514109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53" name="AutoShape 53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5133109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54" name="Oval 54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1696681" y="5881255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4F81BD"/>
                </a:solidFill>
              </a:endParaRPr>
            </a:p>
          </p:txBody>
        </p:sp>
        <p:sp>
          <p:nvSpPr>
            <p:cNvPr id="55" name="Line 5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1800840" y="5715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Text Box 63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895600" y="4327525"/>
              <a:ext cx="60785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h+2</a:t>
              </a:r>
            </a:p>
          </p:txBody>
        </p:sp>
        <p:sp>
          <p:nvSpPr>
            <p:cNvPr id="58" name="Text Box 64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017588" y="3885334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h+3</a:t>
              </a:r>
            </a:p>
          </p:txBody>
        </p:sp>
        <p:sp>
          <p:nvSpPr>
            <p:cNvPr id="59" name="AutoShape 6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352800" y="5715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61" name="Oval 11"/>
            <p:cNvSpPr>
              <a:spLocks noChangeAspect="1"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124200" y="50292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63" name="AutoShape 10"/>
            <p:cNvCxnSpPr>
              <a:cxnSpLocks noChangeShapeType="1"/>
              <a:stCxn id="61" idx="5"/>
              <a:endCxn id="59" idx="0"/>
            </p:cNvCxnSpPr>
            <p:nvPr>
              <p:custDataLst>
                <p:tags r:id="rId45"/>
              </p:custDataLst>
            </p:nvPr>
          </p:nvCxnSpPr>
          <p:spPr bwMode="auto">
            <a:xfrm rot="16200000" flipH="1">
              <a:off x="3511057" y="5416056"/>
              <a:ext cx="406667" cy="1912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9" name="Text Box 17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937000" y="54864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</p:grpSp>
      <p:sp>
        <p:nvSpPr>
          <p:cNvPr id="93" name="AutoShape 11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114800" y="39624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9" name="Group 108"/>
          <p:cNvGrpSpPr/>
          <p:nvPr/>
        </p:nvGrpSpPr>
        <p:grpSpPr>
          <a:xfrm>
            <a:off x="4876800" y="3429000"/>
            <a:ext cx="4191000" cy="2286000"/>
            <a:chOff x="4876800" y="3505200"/>
            <a:chExt cx="4191000" cy="2286000"/>
          </a:xfrm>
        </p:grpSpPr>
        <p:sp>
          <p:nvSpPr>
            <p:cNvPr id="72" name="Oval 4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813550" y="3733800"/>
              <a:ext cx="577850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 smtClean="0"/>
                <a:t>c</a:t>
              </a:r>
              <a:endParaRPr lang="en-US" b="1" dirty="0"/>
            </a:p>
          </p:txBody>
        </p:sp>
        <p:cxnSp>
          <p:nvCxnSpPr>
            <p:cNvPr id="73" name="AutoShape 5"/>
            <p:cNvCxnSpPr>
              <a:cxnSpLocks noChangeShapeType="1"/>
              <a:stCxn id="72" idx="3"/>
              <a:endCxn id="94" idx="0"/>
            </p:cNvCxnSpPr>
            <p:nvPr>
              <p:custDataLst>
                <p:tags r:id="rId4"/>
              </p:custDataLst>
            </p:nvPr>
          </p:nvCxnSpPr>
          <p:spPr bwMode="auto">
            <a:xfrm rot="5400000">
              <a:off x="6273117" y="3773904"/>
              <a:ext cx="386029" cy="8640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4" name="AutoShap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876800" y="4953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76" name="AutoShape 10"/>
            <p:cNvCxnSpPr>
              <a:cxnSpLocks noChangeShapeType="1"/>
              <a:stCxn id="72" idx="5"/>
              <a:endCxn id="90" idx="0"/>
            </p:cNvCxnSpPr>
            <p:nvPr>
              <p:custDataLst>
                <p:tags r:id="rId6"/>
              </p:custDataLst>
            </p:nvPr>
          </p:nvCxnSpPr>
          <p:spPr bwMode="auto">
            <a:xfrm rot="16200000" flipH="1">
              <a:off x="7496195" y="3823513"/>
              <a:ext cx="330467" cy="709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7" name="AutoShape 12"/>
            <p:cNvCxnSpPr>
              <a:cxnSpLocks noChangeShapeType="1"/>
              <a:stCxn id="94" idx="5"/>
              <a:endCxn id="84" idx="0"/>
            </p:cNvCxnSpPr>
            <p:nvPr>
              <p:custDataLst>
                <p:tags r:id="rId7"/>
              </p:custDataLst>
            </p:nvPr>
          </p:nvCxnSpPr>
          <p:spPr bwMode="auto">
            <a:xfrm rot="16200000" flipH="1">
              <a:off x="6315376" y="4600875"/>
              <a:ext cx="200059" cy="3517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8" name="AutoShape 13"/>
            <p:cNvCxnSpPr>
              <a:cxnSpLocks noChangeShapeType="1"/>
              <a:stCxn id="90" idx="3"/>
              <a:endCxn id="83" idx="0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7536883" y="4743751"/>
              <a:ext cx="395555" cy="1531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9" name="Text Box 16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086600" y="4877666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h-1</a:t>
              </a:r>
            </a:p>
          </p:txBody>
        </p:sp>
        <p:sp>
          <p:nvSpPr>
            <p:cNvPr id="80" name="Text Box 17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8305800" y="4191000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rgbClr val="4F81BD"/>
                  </a:solidFill>
                </a:rPr>
                <a:t>h+1</a:t>
              </a:r>
              <a:endParaRPr lang="en-US" sz="2000" b="1" dirty="0">
                <a:solidFill>
                  <a:srgbClr val="4F81BD"/>
                </a:solidFill>
              </a:endParaRPr>
            </a:p>
          </p:txBody>
        </p:sp>
        <p:sp>
          <p:nvSpPr>
            <p:cNvPr id="81" name="Text Box 19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608762" y="45720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  <p:sp>
          <p:nvSpPr>
            <p:cNvPr id="82" name="Text Box 42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342153" y="4114800"/>
              <a:ext cx="6014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rgbClr val="4F81BD"/>
                  </a:solidFill>
                </a:rPr>
                <a:t>h+1</a:t>
              </a:r>
              <a:endParaRPr lang="en-US" sz="2000" b="1" dirty="0">
                <a:solidFill>
                  <a:srgbClr val="4F81BD"/>
                </a:solidFill>
              </a:endParaRPr>
            </a:p>
          </p:txBody>
        </p:sp>
        <p:sp>
          <p:nvSpPr>
            <p:cNvPr id="83" name="AutoShape 5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239000" y="5018088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84" name="AutoShape 5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096000" y="48768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U</a:t>
              </a:r>
            </a:p>
          </p:txBody>
        </p:sp>
        <p:sp>
          <p:nvSpPr>
            <p:cNvPr id="85" name="Oval 5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324600" y="5604164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55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6428759" y="5437909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Text Box 63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391400" y="3505200"/>
              <a:ext cx="60785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h+2</a:t>
              </a:r>
            </a:p>
          </p:txBody>
        </p:sp>
        <p:sp>
          <p:nvSpPr>
            <p:cNvPr id="89" name="AutoShape 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8153400" y="50292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90" name="Oval 11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726362" y="43434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91" name="AutoShape 10"/>
            <p:cNvCxnSpPr>
              <a:cxnSpLocks noChangeShapeType="1"/>
              <a:stCxn id="90" idx="5"/>
              <a:endCxn id="89" idx="0"/>
            </p:cNvCxnSpPr>
            <p:nvPr>
              <p:custDataLst>
                <p:tags r:id="rId20"/>
              </p:custDataLst>
            </p:nvPr>
          </p:nvCxnSpPr>
          <p:spPr bwMode="auto">
            <a:xfrm rot="16200000" flipH="1">
              <a:off x="8212438" y="4631037"/>
              <a:ext cx="4066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2" name="Text Box 17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8661400" y="48006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  <p:sp>
          <p:nvSpPr>
            <p:cNvPr id="94" name="Oval 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743575" y="4398962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99" name="AutoShape 3"/>
            <p:cNvCxnSpPr>
              <a:cxnSpLocks noChangeShapeType="1"/>
              <a:stCxn id="94" idx="3"/>
              <a:endCxn id="74" idx="0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5443203" y="4567538"/>
              <a:ext cx="276259" cy="4946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6" name="Text Box 19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953000" y="47244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715000" y="304800"/>
            <a:ext cx="3078086" cy="25545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Rotation 1:	</a:t>
            </a:r>
          </a:p>
          <a:p>
            <a:r>
              <a:rPr lang="en-US" sz="2000" b="0" dirty="0" smtClean="0">
                <a:latin typeface="+mn-lt"/>
              </a:rPr>
              <a:t>	</a:t>
            </a:r>
            <a:r>
              <a:rPr lang="en-US" sz="1600" b="0" dirty="0" err="1" smtClean="0">
                <a:latin typeface="Andale Mono"/>
                <a:cs typeface="Andale Mono"/>
              </a:rPr>
              <a:t>b.left</a:t>
            </a:r>
            <a:r>
              <a:rPr lang="en-US" sz="1600" b="0" dirty="0" smtClean="0">
                <a:latin typeface="Andale Mono"/>
                <a:cs typeface="Andale Mono"/>
              </a:rPr>
              <a:t> = </a:t>
            </a:r>
            <a:r>
              <a:rPr lang="en-US" sz="1600" b="0" dirty="0" err="1" smtClean="0">
                <a:latin typeface="Andale Mono"/>
                <a:cs typeface="Andale Mono"/>
              </a:rPr>
              <a:t>c.right</a:t>
            </a:r>
            <a:endParaRPr lang="en-US" sz="1600" b="0" dirty="0" smtClean="0">
              <a:latin typeface="Andale Mono"/>
              <a:cs typeface="Andale Mono"/>
            </a:endParaRPr>
          </a:p>
          <a:p>
            <a:r>
              <a:rPr lang="en-US" sz="1600" b="0" dirty="0" smtClean="0">
                <a:latin typeface="Andale Mono"/>
                <a:cs typeface="Andale Mono"/>
              </a:rPr>
              <a:t>	</a:t>
            </a:r>
            <a:r>
              <a:rPr lang="en-US" sz="1600" b="0" dirty="0" err="1" smtClean="0">
                <a:latin typeface="Andale Mono"/>
                <a:cs typeface="Andale Mono"/>
              </a:rPr>
              <a:t>c.right</a:t>
            </a:r>
            <a:r>
              <a:rPr lang="en-US" sz="1600" b="0" dirty="0" smtClean="0">
                <a:latin typeface="Andale Mono"/>
                <a:cs typeface="Andale Mono"/>
              </a:rPr>
              <a:t> = b</a:t>
            </a:r>
          </a:p>
          <a:p>
            <a:r>
              <a:rPr lang="en-US" sz="1600" b="0" dirty="0">
                <a:latin typeface="Andale Mono"/>
                <a:cs typeface="Andale Mono"/>
              </a:rPr>
              <a:t>	</a:t>
            </a:r>
            <a:r>
              <a:rPr lang="en-US" sz="1600" b="0" dirty="0" err="1" smtClean="0">
                <a:latin typeface="Andale Mono"/>
                <a:cs typeface="Andale Mono"/>
              </a:rPr>
              <a:t>a.right</a:t>
            </a:r>
            <a:r>
              <a:rPr lang="en-US" sz="1600" b="0" dirty="0" smtClean="0">
                <a:latin typeface="Andale Mono"/>
                <a:cs typeface="Andale Mono"/>
              </a:rPr>
              <a:t> = c</a:t>
            </a:r>
          </a:p>
          <a:p>
            <a:endParaRPr lang="en-US" sz="1600" b="0" dirty="0" smtClean="0">
              <a:latin typeface="Andale Mono"/>
              <a:cs typeface="Andale Mono"/>
            </a:endParaRPr>
          </a:p>
          <a:p>
            <a:r>
              <a:rPr lang="en-US" sz="2000" b="0" dirty="0" smtClean="0">
                <a:latin typeface="+mn-lt"/>
              </a:rPr>
              <a:t>Rotation 2:</a:t>
            </a:r>
          </a:p>
          <a:p>
            <a:r>
              <a:rPr lang="en-US" sz="2000" b="0" dirty="0">
                <a:latin typeface="+mn-lt"/>
              </a:rPr>
              <a:t>	</a:t>
            </a:r>
            <a:r>
              <a:rPr lang="en-US" sz="1600" b="0" dirty="0" err="1" smtClean="0">
                <a:latin typeface="Andale Mono"/>
                <a:cs typeface="Andale Mono"/>
              </a:rPr>
              <a:t>a.right</a:t>
            </a:r>
            <a:r>
              <a:rPr lang="en-US" sz="1600" b="0" dirty="0" smtClean="0">
                <a:latin typeface="Andale Mono"/>
                <a:cs typeface="Andale Mono"/>
              </a:rPr>
              <a:t> = </a:t>
            </a:r>
            <a:r>
              <a:rPr lang="en-US" sz="1600" b="0" dirty="0" err="1" smtClean="0">
                <a:latin typeface="Andale Mono"/>
                <a:cs typeface="Andale Mono"/>
              </a:rPr>
              <a:t>c.left</a:t>
            </a:r>
            <a:endParaRPr lang="en-US" sz="1600" b="0" dirty="0" smtClean="0">
              <a:latin typeface="Andale Mono"/>
              <a:cs typeface="Andale Mono"/>
            </a:endParaRPr>
          </a:p>
          <a:p>
            <a:r>
              <a:rPr lang="en-US" sz="1600" b="0" dirty="0">
                <a:latin typeface="Andale Mono"/>
                <a:cs typeface="Andale Mono"/>
              </a:rPr>
              <a:t>	</a:t>
            </a:r>
            <a:r>
              <a:rPr lang="en-US" sz="1600" b="0" dirty="0" err="1" smtClean="0">
                <a:latin typeface="Andale Mono"/>
                <a:cs typeface="Andale Mono"/>
              </a:rPr>
              <a:t>c.left</a:t>
            </a:r>
            <a:r>
              <a:rPr lang="en-US" sz="1600" b="0" dirty="0" smtClean="0">
                <a:latin typeface="Andale Mono"/>
                <a:cs typeface="Andale Mono"/>
              </a:rPr>
              <a:t> = a</a:t>
            </a:r>
          </a:p>
          <a:p>
            <a:r>
              <a:rPr lang="en-US" sz="1600" b="0" dirty="0">
                <a:latin typeface="Andale Mono"/>
                <a:cs typeface="Andale Mono"/>
              </a:rPr>
              <a:t>	</a:t>
            </a:r>
            <a:r>
              <a:rPr lang="en-US" sz="1600" b="0" dirty="0" smtClean="0">
                <a:latin typeface="Andale Mono"/>
                <a:cs typeface="Andale Mono"/>
              </a:rPr>
              <a:t>root = c</a:t>
            </a:r>
            <a:endParaRPr lang="en-US" sz="1600" b="0" dirty="0" smtClean="0">
              <a:latin typeface="Andale Mono"/>
              <a:cs typeface="Andale Mono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Comments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524000"/>
          </a:xfrm>
        </p:spPr>
        <p:txBody>
          <a:bodyPr/>
          <a:lstStyle/>
          <a:p>
            <a:r>
              <a:rPr lang="en-US" dirty="0" smtClean="0"/>
              <a:t>Like in the left-left and right-right cases, the height of the </a:t>
            </a:r>
            <a:r>
              <a:rPr lang="en-US" dirty="0" err="1" smtClean="0"/>
              <a:t>subtree</a:t>
            </a:r>
            <a:r>
              <a:rPr lang="en-US" dirty="0" smtClean="0"/>
              <a:t> after rebalancing is the same as before the insert</a:t>
            </a:r>
          </a:p>
          <a:p>
            <a:pPr lvl="1"/>
            <a:r>
              <a:rPr lang="en-US" dirty="0" smtClean="0"/>
              <a:t>So no ancestor in the tree will need rebalancing</a:t>
            </a:r>
          </a:p>
          <a:p>
            <a:r>
              <a:rPr lang="en-US" dirty="0" smtClean="0"/>
              <a:t>Does not have to be implemented as two rotations; can just do:</a:t>
            </a:r>
            <a:endParaRPr lang="en-US" dirty="0"/>
          </a:p>
        </p:txBody>
      </p:sp>
      <p:sp>
        <p:nvSpPr>
          <p:cNvPr id="48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4405312" y="30480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Content Placeholder 2"/>
          <p:cNvSpPr txBox="1">
            <a:spLocks/>
          </p:cNvSpPr>
          <p:nvPr/>
        </p:nvSpPr>
        <p:spPr bwMode="auto">
          <a:xfrm>
            <a:off x="685800" y="5410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Easier to remember than you may think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dirty="0" smtClean="0">
                <a:latin typeface="+mn-lt"/>
              </a:rPr>
              <a:t>1) Move </a:t>
            </a:r>
            <a:r>
              <a:rPr lang="en-US" sz="2000" b="0" kern="0" dirty="0" smtClean="0">
                <a:latin typeface="+mn-lt"/>
              </a:rPr>
              <a:t>c to grandparent’s position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</a:t>
            </a:r>
            <a:r>
              <a:rPr lang="en-US" sz="2000" b="0" kern="0" dirty="0" smtClean="0">
                <a:latin typeface="+mn-lt"/>
              </a:rPr>
              <a:t>2) Put </a:t>
            </a:r>
            <a:r>
              <a:rPr lang="en-US" sz="2000" b="0" kern="0" dirty="0" smtClean="0">
                <a:latin typeface="+mn-lt"/>
              </a:rPr>
              <a:t>a, b, X, U, V, and Z in the only legal positions for a BST</a:t>
            </a:r>
            <a:endParaRPr lang="en-US" sz="2000" b="0" kern="0" dirty="0">
              <a:latin typeface="+mn-lt"/>
            </a:endParaRPr>
          </a:p>
        </p:txBody>
      </p:sp>
      <p:grpSp>
        <p:nvGrpSpPr>
          <p:cNvPr id="122" name="Group 121"/>
          <p:cNvGrpSpPr/>
          <p:nvPr/>
        </p:nvGrpSpPr>
        <p:grpSpPr>
          <a:xfrm>
            <a:off x="228600" y="2743200"/>
            <a:ext cx="4267200" cy="2619375"/>
            <a:chOff x="533400" y="381000"/>
            <a:chExt cx="4267200" cy="2619375"/>
          </a:xfrm>
        </p:grpSpPr>
        <p:cxnSp>
          <p:nvCxnSpPr>
            <p:cNvPr id="123" name="AutoShape 3"/>
            <p:cNvCxnSpPr>
              <a:cxnSpLocks noChangeShapeType="1"/>
              <a:stCxn id="124" idx="6"/>
              <a:endCxn id="127" idx="1"/>
            </p:cNvCxnSpPr>
            <p:nvPr>
              <p:custDataLst>
                <p:tags r:id="rId24"/>
              </p:custDataLst>
            </p:nvPr>
          </p:nvCxnSpPr>
          <p:spPr bwMode="auto">
            <a:xfrm>
              <a:off x="2351088" y="801688"/>
              <a:ext cx="1086801" cy="34134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4" name="Oval 4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1773238" y="638175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4F81BD"/>
                  </a:solidFill>
                </a:rPr>
                <a:t>a</a:t>
              </a:r>
            </a:p>
          </p:txBody>
        </p:sp>
        <p:cxnSp>
          <p:nvCxnSpPr>
            <p:cNvPr id="125" name="AutoShape 5"/>
            <p:cNvCxnSpPr>
              <a:cxnSpLocks noChangeShapeType="1"/>
              <a:stCxn id="124" idx="2"/>
              <a:endCxn id="126" idx="0"/>
            </p:cNvCxnSpPr>
            <p:nvPr>
              <p:custDataLst>
                <p:tags r:id="rId26"/>
              </p:custDataLst>
            </p:nvPr>
          </p:nvCxnSpPr>
          <p:spPr bwMode="auto">
            <a:xfrm rot="10800000" flipV="1">
              <a:off x="1011238" y="801687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6" name="AutoShape 6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54038" y="12477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127" name="Oval 7"/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352800" y="1095375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128" name="AutoShape 10"/>
            <p:cNvCxnSpPr>
              <a:cxnSpLocks noChangeShapeType="1"/>
              <a:stCxn id="127" idx="6"/>
              <a:endCxn id="144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3933825" y="1258094"/>
              <a:ext cx="409575" cy="4468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9" name="Oval 11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476500" y="1501775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c</a:t>
              </a:r>
            </a:p>
          </p:txBody>
        </p:sp>
        <p:cxnSp>
          <p:nvCxnSpPr>
            <p:cNvPr id="130" name="AutoShape 12"/>
            <p:cNvCxnSpPr>
              <a:cxnSpLocks noChangeShapeType="1"/>
              <a:stCxn id="129" idx="3"/>
              <a:endCxn id="138" idx="0"/>
            </p:cNvCxnSpPr>
            <p:nvPr>
              <p:custDataLst>
                <p:tags r:id="rId31"/>
              </p:custDataLst>
            </p:nvPr>
          </p:nvCxnSpPr>
          <p:spPr bwMode="auto">
            <a:xfrm rot="5400000">
              <a:off x="2213996" y="1738613"/>
              <a:ext cx="3050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1" name="AutoShape 13"/>
            <p:cNvCxnSpPr>
              <a:cxnSpLocks noChangeShapeType="1"/>
              <a:stCxn id="129" idx="5"/>
              <a:endCxn id="137" idx="0"/>
            </p:cNvCxnSpPr>
            <p:nvPr>
              <p:custDataLst>
                <p:tags r:id="rId32"/>
              </p:custDataLst>
            </p:nvPr>
          </p:nvCxnSpPr>
          <p:spPr bwMode="auto">
            <a:xfrm rot="16200000" flipH="1">
              <a:off x="2990357" y="1761631"/>
              <a:ext cx="228867" cy="267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2" name="Text Box 16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276600" y="17653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h-1</a:t>
              </a:r>
            </a:p>
          </p:txBody>
        </p:sp>
        <p:sp>
          <p:nvSpPr>
            <p:cNvPr id="133" name="Text Box 17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343400" y="1323975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</a:t>
              </a:r>
            </a:p>
          </p:txBody>
        </p:sp>
        <p:sp>
          <p:nvSpPr>
            <p:cNvPr id="134" name="Text Box 19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752600" y="16922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1"/>
                  </a:solidFill>
                </a:rPr>
                <a:t>h</a:t>
              </a:r>
            </a:p>
          </p:txBody>
        </p:sp>
        <p:cxnSp>
          <p:nvCxnSpPr>
            <p:cNvPr id="135" name="AutoShape 40"/>
            <p:cNvCxnSpPr>
              <a:cxnSpLocks noChangeShapeType="1"/>
              <a:stCxn id="127" idx="2"/>
              <a:endCxn id="129" idx="7"/>
            </p:cNvCxnSpPr>
            <p:nvPr>
              <p:custDataLst>
                <p:tags r:id="rId36"/>
              </p:custDataLst>
            </p:nvPr>
          </p:nvCxnSpPr>
          <p:spPr bwMode="auto">
            <a:xfrm rot="10800000" flipV="1">
              <a:off x="2971082" y="1258093"/>
              <a:ext cx="381719" cy="2915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6" name="Text Box 42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533400" y="10191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1"/>
                  </a:solidFill>
                </a:rPr>
                <a:t>h</a:t>
              </a:r>
            </a:p>
          </p:txBody>
        </p:sp>
        <p:sp>
          <p:nvSpPr>
            <p:cNvPr id="137" name="AutoShape 51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2819400" y="2009775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138" name="AutoShape 53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1676400" y="2085975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139" name="Oval 54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306281" y="2813339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140" name="Line 55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414196" y="2667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Text Box 62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281238" y="1143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1"/>
                  </a:solidFill>
                </a:rPr>
                <a:t>h+1</a:t>
              </a:r>
            </a:p>
          </p:txBody>
        </p:sp>
        <p:sp>
          <p:nvSpPr>
            <p:cNvPr id="142" name="Text Box 63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754438" y="738188"/>
              <a:ext cx="60785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h+2</a:t>
              </a:r>
            </a:p>
          </p:txBody>
        </p:sp>
        <p:sp>
          <p:nvSpPr>
            <p:cNvPr id="143" name="Text Box 64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246188" y="381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h+3</a:t>
              </a:r>
            </a:p>
          </p:txBody>
        </p:sp>
        <p:sp>
          <p:nvSpPr>
            <p:cNvPr id="144" name="AutoShape 6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886200" y="17049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4724400" y="2895600"/>
            <a:ext cx="4191000" cy="2286000"/>
            <a:chOff x="4876800" y="3505200"/>
            <a:chExt cx="4191000" cy="2286000"/>
          </a:xfrm>
        </p:grpSpPr>
        <p:sp>
          <p:nvSpPr>
            <p:cNvPr id="169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813550" y="3733800"/>
              <a:ext cx="577850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 smtClean="0"/>
                <a:t>c</a:t>
              </a:r>
              <a:endParaRPr lang="en-US" b="1" dirty="0"/>
            </a:p>
          </p:txBody>
        </p:sp>
        <p:cxnSp>
          <p:nvCxnSpPr>
            <p:cNvPr id="170" name="AutoShape 5"/>
            <p:cNvCxnSpPr>
              <a:cxnSpLocks noChangeShapeType="1"/>
              <a:stCxn id="169" idx="3"/>
              <a:endCxn id="188" idx="0"/>
            </p:cNvCxnSpPr>
            <p:nvPr>
              <p:custDataLst>
                <p:tags r:id="rId3"/>
              </p:custDataLst>
            </p:nvPr>
          </p:nvCxnSpPr>
          <p:spPr bwMode="auto">
            <a:xfrm rot="5400000">
              <a:off x="6273117" y="3773904"/>
              <a:ext cx="386029" cy="8640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1" name="AutoShape 6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876800" y="4953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172" name="AutoShape 10"/>
            <p:cNvCxnSpPr>
              <a:cxnSpLocks noChangeShapeType="1"/>
              <a:stCxn id="169" idx="5"/>
              <a:endCxn id="185" idx="0"/>
            </p:cNvCxnSpPr>
            <p:nvPr>
              <p:custDataLst>
                <p:tags r:id="rId5"/>
              </p:custDataLst>
            </p:nvPr>
          </p:nvCxnSpPr>
          <p:spPr bwMode="auto">
            <a:xfrm rot="16200000" flipH="1">
              <a:off x="7496195" y="3823513"/>
              <a:ext cx="330467" cy="709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3" name="AutoShape 12"/>
            <p:cNvCxnSpPr>
              <a:cxnSpLocks noChangeShapeType="1"/>
              <a:stCxn id="188" idx="5"/>
              <a:endCxn id="180" idx="0"/>
            </p:cNvCxnSpPr>
            <p:nvPr>
              <p:custDataLst>
                <p:tags r:id="rId6"/>
              </p:custDataLst>
            </p:nvPr>
          </p:nvCxnSpPr>
          <p:spPr bwMode="auto">
            <a:xfrm rot="16200000" flipH="1">
              <a:off x="6315376" y="4600875"/>
              <a:ext cx="200059" cy="3517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4" name="AutoShape 13"/>
            <p:cNvCxnSpPr>
              <a:cxnSpLocks noChangeShapeType="1"/>
              <a:stCxn id="185" idx="3"/>
              <a:endCxn id="179" idx="0"/>
            </p:cNvCxnSpPr>
            <p:nvPr>
              <p:custDataLst>
                <p:tags r:id="rId7"/>
              </p:custDataLst>
            </p:nvPr>
          </p:nvCxnSpPr>
          <p:spPr bwMode="auto">
            <a:xfrm rot="5400000">
              <a:off x="7536883" y="4743751"/>
              <a:ext cx="395555" cy="1531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5" name="Text Box 16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86600" y="4877666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h-1</a:t>
              </a:r>
            </a:p>
          </p:txBody>
        </p:sp>
        <p:sp>
          <p:nvSpPr>
            <p:cNvPr id="176" name="Text Box 17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8305800" y="4191000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rgbClr val="4F81BD"/>
                  </a:solidFill>
                </a:rPr>
                <a:t>h+1</a:t>
              </a:r>
              <a:endParaRPr lang="en-US" sz="2000" b="1" dirty="0">
                <a:solidFill>
                  <a:srgbClr val="4F81BD"/>
                </a:solidFill>
              </a:endParaRPr>
            </a:p>
          </p:txBody>
        </p:sp>
        <p:sp>
          <p:nvSpPr>
            <p:cNvPr id="177" name="Text Box 1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608762" y="45720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  <p:sp>
          <p:nvSpPr>
            <p:cNvPr id="178" name="Text Box 42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342153" y="4114800"/>
              <a:ext cx="6014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rgbClr val="4F81BD"/>
                  </a:solidFill>
                </a:rPr>
                <a:t>h+1</a:t>
              </a:r>
              <a:endParaRPr lang="en-US" sz="2000" b="1" dirty="0">
                <a:solidFill>
                  <a:srgbClr val="4F81BD"/>
                </a:solidFill>
              </a:endParaRPr>
            </a:p>
          </p:txBody>
        </p:sp>
        <p:sp>
          <p:nvSpPr>
            <p:cNvPr id="179" name="AutoShape 5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239000" y="5018088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180" name="AutoShape 5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096000" y="48768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U</a:t>
              </a:r>
            </a:p>
          </p:txBody>
        </p:sp>
        <p:sp>
          <p:nvSpPr>
            <p:cNvPr id="181" name="Oval 54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324600" y="5604164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" name="Line 55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6428759" y="5437909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Text Box 63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391400" y="3505200"/>
              <a:ext cx="60785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h+2</a:t>
              </a:r>
            </a:p>
          </p:txBody>
        </p:sp>
        <p:sp>
          <p:nvSpPr>
            <p:cNvPr id="184" name="AutoShape 6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8153400" y="50292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185" name="Oval 11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726362" y="43434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186" name="AutoShape 10"/>
            <p:cNvCxnSpPr>
              <a:cxnSpLocks noChangeShapeType="1"/>
              <a:stCxn id="185" idx="5"/>
              <a:endCxn id="184" idx="0"/>
            </p:cNvCxnSpPr>
            <p:nvPr>
              <p:custDataLst>
                <p:tags r:id="rId19"/>
              </p:custDataLst>
            </p:nvPr>
          </p:nvCxnSpPr>
          <p:spPr bwMode="auto">
            <a:xfrm rot="16200000" flipH="1">
              <a:off x="8212438" y="4631037"/>
              <a:ext cx="4066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87" name="Text Box 17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8661400" y="48006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  <p:sp>
          <p:nvSpPr>
            <p:cNvPr id="188" name="Oval 7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743575" y="4398962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189" name="AutoShape 3"/>
            <p:cNvCxnSpPr>
              <a:cxnSpLocks noChangeShapeType="1"/>
              <a:stCxn id="188" idx="3"/>
              <a:endCxn id="171" idx="0"/>
            </p:cNvCxnSpPr>
            <p:nvPr>
              <p:custDataLst>
                <p:tags r:id="rId22"/>
              </p:custDataLst>
            </p:nvPr>
          </p:nvCxnSpPr>
          <p:spPr bwMode="auto">
            <a:xfrm rot="5400000">
              <a:off x="5443203" y="4567538"/>
              <a:ext cx="276259" cy="4946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90" name="Text Box 19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953000" y="47244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The last case: left-right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90600"/>
          </a:xfrm>
        </p:spPr>
        <p:txBody>
          <a:bodyPr/>
          <a:lstStyle/>
          <a:p>
            <a:r>
              <a:rPr lang="en-US" dirty="0" smtClean="0"/>
              <a:t>Mirror image of right-left</a:t>
            </a:r>
          </a:p>
          <a:p>
            <a:pPr lvl="1"/>
            <a:r>
              <a:rPr lang="en-US" dirty="0" smtClean="0"/>
              <a:t>Again, no new concepts, only new code to write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317750" y="2847975"/>
            <a:ext cx="577850" cy="327025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chemeClr val="accent1"/>
                </a:solidFill>
              </a:rPr>
              <a:t>a</a:t>
            </a:r>
          </a:p>
        </p:txBody>
      </p:sp>
      <p:cxnSp>
        <p:nvCxnSpPr>
          <p:cNvPr id="10" name="AutoShape 5"/>
          <p:cNvCxnSpPr>
            <a:cxnSpLocks noChangeShapeType="1"/>
            <a:stCxn id="9" idx="3"/>
            <a:endCxn id="31" idx="0"/>
          </p:cNvCxnSpPr>
          <p:nvPr>
            <p:custDataLst>
              <p:tags r:id="rId2"/>
            </p:custDataLst>
          </p:nvPr>
        </p:nvCxnSpPr>
        <p:spPr bwMode="auto">
          <a:xfrm rot="5400000">
            <a:off x="1652698" y="2679324"/>
            <a:ext cx="301892" cy="11974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9" idx="5"/>
            <a:endCxn id="29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2969042" y="2969042"/>
            <a:ext cx="454292" cy="7704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2"/>
          <p:cNvCxnSpPr>
            <a:cxnSpLocks noChangeShapeType="1"/>
            <a:stCxn id="32" idx="3"/>
            <a:endCxn id="23" idx="0"/>
          </p:cNvCxnSpPr>
          <p:nvPr>
            <p:custDataLst>
              <p:tags r:id="rId4"/>
            </p:custDataLst>
          </p:nvPr>
        </p:nvCxnSpPr>
        <p:spPr bwMode="auto">
          <a:xfrm rot="5400000">
            <a:off x="1702027" y="4177807"/>
            <a:ext cx="254267" cy="2293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13"/>
          <p:cNvCxnSpPr>
            <a:cxnSpLocks noChangeShapeType="1"/>
            <a:stCxn id="32" idx="5"/>
            <a:endCxn id="22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325854" y="4193021"/>
            <a:ext cx="406935" cy="3515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44196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h-1</a:t>
            </a:r>
          </a:p>
        </p:txBody>
      </p:sp>
      <p:sp>
        <p:nvSpPr>
          <p:cNvPr id="18" name="Text Box 1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33528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19" name="Text Box 1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43000" y="42672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  <p:cxnSp>
        <p:nvCxnSpPr>
          <p:cNvPr id="20" name="AutoShape 40"/>
          <p:cNvCxnSpPr>
            <a:cxnSpLocks noChangeShapeType="1"/>
            <a:stCxn id="31" idx="5"/>
            <a:endCxn id="32" idx="1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563421" y="3553693"/>
            <a:ext cx="227313" cy="5334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4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5800" y="41148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22" name="AutoShape 5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0" y="457226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23" name="AutoShape 5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219200" y="4419600"/>
            <a:ext cx="990600" cy="6096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U</a:t>
            </a:r>
          </a:p>
        </p:txBody>
      </p:sp>
      <p:sp>
        <p:nvSpPr>
          <p:cNvPr id="24" name="Oval 5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849081" y="51469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5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956996" y="5029200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6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09800" y="3581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h+1</a:t>
            </a:r>
          </a:p>
        </p:txBody>
      </p:sp>
      <p:sp>
        <p:nvSpPr>
          <p:cNvPr id="27" name="Text Box 63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33400" y="3124200"/>
            <a:ext cx="6078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h+2</a:t>
            </a:r>
          </a:p>
        </p:txBody>
      </p:sp>
      <p:sp>
        <p:nvSpPr>
          <p:cNvPr id="28" name="Text Box 64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676400" y="25908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h+3</a:t>
            </a:r>
          </a:p>
        </p:txBody>
      </p:sp>
      <p:sp>
        <p:nvSpPr>
          <p:cNvPr id="29" name="AutoShape 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124200" y="3581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30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52400" y="4267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31" name="Oval 7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914400" y="3429000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32" name="Oval 11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1858962" y="38862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c</a:t>
            </a:r>
          </a:p>
        </p:txBody>
      </p:sp>
      <p:cxnSp>
        <p:nvCxnSpPr>
          <p:cNvPr id="36" name="AutoShape 12"/>
          <p:cNvCxnSpPr>
            <a:cxnSpLocks noChangeShapeType="1"/>
            <a:stCxn id="31" idx="3"/>
            <a:endCxn id="30" idx="0"/>
          </p:cNvCxnSpPr>
          <p:nvPr>
            <p:custDataLst>
              <p:tags r:id="rId22"/>
            </p:custDataLst>
          </p:nvPr>
        </p:nvCxnSpPr>
        <p:spPr bwMode="auto">
          <a:xfrm rot="5400000">
            <a:off x="524335" y="3792045"/>
            <a:ext cx="560421" cy="3898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AutoShape 1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267200" y="30480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4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6737350" y="3048000"/>
            <a:ext cx="577850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c</a:t>
            </a:r>
            <a:endParaRPr lang="en-US" b="1" dirty="0"/>
          </a:p>
        </p:txBody>
      </p:sp>
      <p:cxnSp>
        <p:nvCxnSpPr>
          <p:cNvPr id="51" name="AutoShape 5"/>
          <p:cNvCxnSpPr>
            <a:cxnSpLocks noChangeShapeType="1"/>
            <a:stCxn id="50" idx="3"/>
            <a:endCxn id="70" idx="0"/>
          </p:cNvCxnSpPr>
          <p:nvPr>
            <p:custDataLst>
              <p:tags r:id="rId25"/>
            </p:custDataLst>
          </p:nvPr>
        </p:nvCxnSpPr>
        <p:spPr bwMode="auto">
          <a:xfrm rot="5400000">
            <a:off x="6196917" y="3088104"/>
            <a:ext cx="386029" cy="8640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AutoShape 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800600" y="4267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53" name="AutoShape 10"/>
          <p:cNvCxnSpPr>
            <a:cxnSpLocks noChangeShapeType="1"/>
            <a:stCxn id="50" idx="5"/>
            <a:endCxn id="66" idx="0"/>
          </p:cNvCxnSpPr>
          <p:nvPr>
            <p:custDataLst>
              <p:tags r:id="rId27"/>
            </p:custDataLst>
          </p:nvPr>
        </p:nvCxnSpPr>
        <p:spPr bwMode="auto">
          <a:xfrm rot="16200000" flipH="1">
            <a:off x="7419995" y="3137713"/>
            <a:ext cx="330467" cy="70930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4" name="AutoShape 12"/>
          <p:cNvCxnSpPr>
            <a:cxnSpLocks noChangeShapeType="1"/>
            <a:stCxn id="70" idx="5"/>
            <a:endCxn id="61" idx="0"/>
          </p:cNvCxnSpPr>
          <p:nvPr>
            <p:custDataLst>
              <p:tags r:id="rId28"/>
            </p:custDataLst>
          </p:nvPr>
        </p:nvCxnSpPr>
        <p:spPr bwMode="auto">
          <a:xfrm rot="16200000" flipH="1">
            <a:off x="6239176" y="3915075"/>
            <a:ext cx="200059" cy="3517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" name="AutoShape 13"/>
          <p:cNvCxnSpPr>
            <a:cxnSpLocks noChangeShapeType="1"/>
            <a:stCxn id="66" idx="3"/>
            <a:endCxn id="60" idx="0"/>
          </p:cNvCxnSpPr>
          <p:nvPr>
            <p:custDataLst>
              <p:tags r:id="rId29"/>
            </p:custDataLst>
          </p:nvPr>
        </p:nvCxnSpPr>
        <p:spPr bwMode="auto">
          <a:xfrm rot="5400000">
            <a:off x="7460683" y="4057951"/>
            <a:ext cx="395555" cy="1531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6" name="Text Box 16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010400" y="4191866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h-1</a:t>
            </a:r>
          </a:p>
        </p:txBody>
      </p:sp>
      <p:sp>
        <p:nvSpPr>
          <p:cNvPr id="57" name="Text Box 17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229600" y="3505200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1"/>
                </a:solidFill>
              </a:rPr>
              <a:t>h+1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58" name="Text Box 19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532562" y="38862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59" name="Text Box 42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265953" y="34290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1"/>
                </a:solidFill>
              </a:rPr>
              <a:t>h+1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0" name="AutoShape 51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7162800" y="433228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61" name="AutoShape 53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19800" y="4191000"/>
            <a:ext cx="990600" cy="581891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U</a:t>
            </a:r>
          </a:p>
        </p:txBody>
      </p:sp>
      <p:sp>
        <p:nvSpPr>
          <p:cNvPr id="62" name="Oval 5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248400" y="49183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55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6352559" y="4752109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" name="Text Box 63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315200" y="2819400"/>
            <a:ext cx="6078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h+2</a:t>
            </a:r>
          </a:p>
        </p:txBody>
      </p:sp>
      <p:sp>
        <p:nvSpPr>
          <p:cNvPr id="65" name="AutoShape 6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8077200" y="4343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6" name="Oval 11"/>
          <p:cNvSpPr>
            <a:spLocks noChangeAspect="1" noChangeArrowheads="1"/>
          </p:cNvSpPr>
          <p:nvPr>
            <p:custDataLst>
              <p:tags r:id="rId40"/>
            </p:custDataLst>
          </p:nvPr>
        </p:nvSpPr>
        <p:spPr bwMode="auto">
          <a:xfrm>
            <a:off x="7650162" y="36576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67" name="AutoShape 10"/>
          <p:cNvCxnSpPr>
            <a:cxnSpLocks noChangeShapeType="1"/>
            <a:stCxn id="66" idx="5"/>
            <a:endCxn id="65" idx="0"/>
          </p:cNvCxnSpPr>
          <p:nvPr>
            <p:custDataLst>
              <p:tags r:id="rId41"/>
            </p:custDataLst>
          </p:nvPr>
        </p:nvCxnSpPr>
        <p:spPr bwMode="auto">
          <a:xfrm rot="16200000" flipH="1">
            <a:off x="8136238" y="3945237"/>
            <a:ext cx="406667" cy="389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8" name="Text Box 17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585200" y="41148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70" name="Oval 7"/>
          <p:cNvSpPr>
            <a:spLocks noChangeAspect="1" noChangeArrowheads="1"/>
          </p:cNvSpPr>
          <p:nvPr>
            <p:custDataLst>
              <p:tags r:id="rId43"/>
            </p:custDataLst>
          </p:nvPr>
        </p:nvSpPr>
        <p:spPr bwMode="auto">
          <a:xfrm>
            <a:off x="5667375" y="3713162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71" name="AutoShape 3"/>
          <p:cNvCxnSpPr>
            <a:cxnSpLocks noChangeShapeType="1"/>
            <a:stCxn id="70" idx="3"/>
            <a:endCxn id="52" idx="0"/>
          </p:cNvCxnSpPr>
          <p:nvPr>
            <p:custDataLst>
              <p:tags r:id="rId44"/>
            </p:custDataLst>
          </p:nvPr>
        </p:nvCxnSpPr>
        <p:spPr bwMode="auto">
          <a:xfrm rot="5400000">
            <a:off x="5367003" y="3881738"/>
            <a:ext cx="276259" cy="4946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2" name="Text Box 19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876800" y="40386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0" grpId="0" animBg="1"/>
      <p:bldP spid="52" grpId="0" animBg="1"/>
      <p:bldP spid="56" grpId="0"/>
      <p:bldP spid="57" grpId="0"/>
      <p:bldP spid="58" grpId="0"/>
      <p:bldP spid="59" grpId="0"/>
      <p:bldP spid="60" grpId="0" animBg="1"/>
      <p:bldP spid="61" grpId="0" animBg="1"/>
      <p:bldP spid="62" grpId="0" animBg="1"/>
      <p:bldP spid="63" grpId="0" animBg="1"/>
      <p:bldP spid="64" grpId="0"/>
      <p:bldP spid="65" grpId="0" animBg="1"/>
      <p:bldP spid="66" grpId="0" animBg="1"/>
      <p:bldP spid="68" grpId="0"/>
      <p:bldP spid="70" grpId="0" animBg="1"/>
      <p:bldP spid="7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Insert, summarized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495800"/>
          </a:xfrm>
        </p:spPr>
        <p:txBody>
          <a:bodyPr/>
          <a:lstStyle/>
          <a:p>
            <a:r>
              <a:rPr lang="en-US" dirty="0" smtClean="0"/>
              <a:t>Insert as in a BST</a:t>
            </a:r>
          </a:p>
          <a:p>
            <a:endParaRPr lang="en-US" sz="1000" dirty="0" smtClean="0"/>
          </a:p>
          <a:p>
            <a:r>
              <a:rPr lang="en-US" dirty="0" smtClean="0"/>
              <a:t>Check back up path for imbalance, which will be 1 of 4 cases: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ode’s left-left grandchild is too </a:t>
            </a:r>
            <a:r>
              <a:rPr lang="en-US" dirty="0" smtClean="0"/>
              <a:t>tall (</a:t>
            </a:r>
            <a:r>
              <a:rPr lang="en-US" b="1" dirty="0" smtClean="0"/>
              <a:t>left-left single rotation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Node’s left-right grandchild is too </a:t>
            </a:r>
            <a:r>
              <a:rPr lang="en-US" dirty="0" smtClean="0"/>
              <a:t>tall (</a:t>
            </a:r>
            <a:r>
              <a:rPr lang="en-US" b="1" dirty="0" smtClean="0"/>
              <a:t>left-right double rotation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Node’s right-left grandchild is too </a:t>
            </a:r>
            <a:r>
              <a:rPr lang="en-US" dirty="0" smtClean="0"/>
              <a:t>tall (</a:t>
            </a:r>
            <a:r>
              <a:rPr lang="en-US" b="1" dirty="0" smtClean="0"/>
              <a:t>right-left double rotation)</a:t>
            </a:r>
            <a:endParaRPr lang="en-US" b="1" dirty="0" smtClean="0"/>
          </a:p>
          <a:p>
            <a:pPr lvl="1"/>
            <a:r>
              <a:rPr lang="en-US" dirty="0" smtClean="0"/>
              <a:t>Node’s right-right grandchild is too </a:t>
            </a:r>
            <a:r>
              <a:rPr lang="en-US" dirty="0" smtClean="0"/>
              <a:t>tall (</a:t>
            </a:r>
            <a:r>
              <a:rPr lang="en-US" b="1" dirty="0" smtClean="0"/>
              <a:t>right-right double rotation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Only one case occurs because tree was balanced before insert</a:t>
            </a:r>
          </a:p>
          <a:p>
            <a:endParaRPr lang="en-US" sz="1000" dirty="0" smtClean="0"/>
          </a:p>
          <a:p>
            <a:r>
              <a:rPr lang="en-US" dirty="0" smtClean="0"/>
              <a:t>After the appropriate single or double rotation, the smallest-unbalanced </a:t>
            </a:r>
            <a:r>
              <a:rPr lang="en-US" dirty="0" err="1" smtClean="0"/>
              <a:t>subtree</a:t>
            </a:r>
            <a:r>
              <a:rPr lang="en-US" dirty="0" smtClean="0"/>
              <a:t> has the same height as before the insertion</a:t>
            </a:r>
          </a:p>
          <a:p>
            <a:pPr lvl="1"/>
            <a:r>
              <a:rPr lang="en-US" dirty="0" smtClean="0"/>
              <a:t>So all ancestors are now balanced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Now efficiency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Tree is balanced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Tree starts balanced</a:t>
            </a:r>
          </a:p>
          <a:p>
            <a:pPr lvl="1"/>
            <a:r>
              <a:rPr lang="en-US" dirty="0" smtClean="0"/>
              <a:t>A rotation is </a:t>
            </a:r>
            <a:r>
              <a:rPr lang="en-US" i="1" dirty="0" smtClean="0"/>
              <a:t>O</a:t>
            </a:r>
            <a:r>
              <a:rPr lang="en-US" dirty="0" smtClean="0"/>
              <a:t>(1) and there’s an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path to root</a:t>
            </a:r>
          </a:p>
          <a:p>
            <a:pPr lvl="1"/>
            <a:r>
              <a:rPr lang="en-US" dirty="0" smtClean="0"/>
              <a:t>(Same complexity even without one-rotation-is-enough fact)</a:t>
            </a:r>
          </a:p>
          <a:p>
            <a:pPr lvl="1"/>
            <a:r>
              <a:rPr lang="en-US" dirty="0" smtClean="0"/>
              <a:t>Tree ends balanced</a:t>
            </a:r>
          </a:p>
          <a:p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buildTree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Takes some more rotation action to handle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Pros and Cons of AVL Trees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33400" y="1295400"/>
            <a:ext cx="83185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000" b="0" dirty="0">
                <a:solidFill>
                  <a:srgbClr val="4F81BD"/>
                </a:solidFill>
                <a:latin typeface="+mj-lt"/>
              </a:rPr>
              <a:t>Arguments for AVL trees:</a:t>
            </a: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All operations logarithmic worst-case because trees </a:t>
            </a:r>
            <a:r>
              <a:rPr lang="en-US" sz="2000" b="0" dirty="0">
                <a:latin typeface="+mj-lt"/>
              </a:rPr>
              <a:t>are </a:t>
            </a:r>
            <a:r>
              <a:rPr lang="en-US" sz="2000" b="0" i="1" dirty="0">
                <a:latin typeface="+mj-lt"/>
              </a:rPr>
              <a:t>always</a:t>
            </a:r>
            <a:r>
              <a:rPr lang="en-US" sz="2000" b="0" dirty="0">
                <a:latin typeface="+mj-lt"/>
              </a:rPr>
              <a:t> </a:t>
            </a:r>
            <a:r>
              <a:rPr lang="en-US" sz="2000" b="0" dirty="0" smtClean="0">
                <a:latin typeface="+mj-lt"/>
              </a:rPr>
              <a:t> balanced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Height </a:t>
            </a:r>
            <a:r>
              <a:rPr lang="en-US" sz="2000" b="0" dirty="0">
                <a:latin typeface="+mj-lt"/>
              </a:rPr>
              <a:t>balancing adds no more than a constant factor to the speed 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0" dirty="0" smtClean="0">
                <a:latin typeface="+mj-lt"/>
              </a:rPr>
              <a:t> and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delete</a:t>
            </a:r>
            <a:endParaRPr lang="en-US" sz="2000" b="0" dirty="0">
              <a:latin typeface="+mj-lt"/>
            </a:endParaRP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/>
            <a:r>
              <a:rPr lang="en-US" sz="2000" b="0" dirty="0">
                <a:solidFill>
                  <a:schemeClr val="accent1"/>
                </a:solidFill>
                <a:latin typeface="+mj-lt"/>
              </a:rPr>
              <a:t>Arguments against </a:t>
            </a:r>
            <a:r>
              <a:rPr lang="en-US" sz="2000" b="0" dirty="0" smtClean="0">
                <a:solidFill>
                  <a:schemeClr val="accent1"/>
                </a:solidFill>
                <a:latin typeface="+mj-lt"/>
              </a:rPr>
              <a:t>AVL </a:t>
            </a:r>
            <a:r>
              <a:rPr lang="en-US" sz="2000" b="0" dirty="0">
                <a:solidFill>
                  <a:schemeClr val="accent1"/>
                </a:solidFill>
                <a:latin typeface="+mj-lt"/>
              </a:rPr>
              <a:t>trees</a:t>
            </a:r>
            <a:r>
              <a:rPr lang="en-US" sz="2000" b="0" dirty="0" smtClean="0">
                <a:solidFill>
                  <a:schemeClr val="accent1"/>
                </a:solidFill>
                <a:latin typeface="+mj-lt"/>
              </a:rPr>
              <a:t>:</a:t>
            </a: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+mj-lt"/>
              </a:rPr>
              <a:t>Difficult to program &amp; </a:t>
            </a:r>
            <a:r>
              <a:rPr lang="en-US" sz="2000" b="0" dirty="0" smtClean="0">
                <a:latin typeface="+mj-lt"/>
              </a:rPr>
              <a:t>debug [but done once in a library!]</a:t>
            </a: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More </a:t>
            </a:r>
            <a:r>
              <a:rPr lang="en-US" sz="2000" b="0" dirty="0">
                <a:latin typeface="+mj-lt"/>
              </a:rPr>
              <a:t>space for height </a:t>
            </a:r>
            <a:r>
              <a:rPr lang="en-US" sz="2000" b="0" dirty="0" smtClean="0">
                <a:latin typeface="+mj-lt"/>
              </a:rPr>
              <a:t>field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+mj-lt"/>
              </a:rPr>
              <a:t>Asymptotically faster but rebalancing </a:t>
            </a:r>
            <a:r>
              <a:rPr lang="en-US" sz="2000" b="0" dirty="0" smtClean="0">
                <a:latin typeface="+mj-lt"/>
              </a:rPr>
              <a:t>takes a little time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+mj-lt"/>
              </a:rPr>
              <a:t>Most large searches are done in </a:t>
            </a:r>
            <a:r>
              <a:rPr lang="en-US" sz="2000" b="0" dirty="0" smtClean="0">
                <a:latin typeface="+mj-lt"/>
              </a:rPr>
              <a:t>database-like </a:t>
            </a:r>
            <a:r>
              <a:rPr lang="en-US" sz="2000" b="0" dirty="0">
                <a:latin typeface="+mj-lt"/>
              </a:rPr>
              <a:t>systems on disk and use other structures (e.g</a:t>
            </a:r>
            <a:r>
              <a:rPr lang="en-US" sz="2000" b="0" dirty="0" smtClean="0">
                <a:latin typeface="+mj-lt"/>
              </a:rPr>
              <a:t>., </a:t>
            </a:r>
            <a:r>
              <a:rPr lang="en-US" sz="2000" b="0" i="1" dirty="0" smtClean="0">
                <a:latin typeface="+mj-lt"/>
              </a:rPr>
              <a:t>B</a:t>
            </a:r>
            <a:r>
              <a:rPr lang="en-US" sz="2000" b="0" dirty="0" smtClean="0">
                <a:latin typeface="+mj-lt"/>
              </a:rPr>
              <a:t>-trees, a data structure in the text)</a:t>
            </a: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If </a:t>
            </a:r>
            <a:r>
              <a:rPr lang="en-US" sz="2000" b="0" i="1" dirty="0" smtClean="0">
                <a:latin typeface="+mj-lt"/>
              </a:rPr>
              <a:t>amortized</a:t>
            </a:r>
            <a:r>
              <a:rPr lang="en-US" sz="2000" b="0" dirty="0" smtClean="0">
                <a:latin typeface="+mj-lt"/>
              </a:rPr>
              <a:t> (later, I promise) logarithmic time is enough, use splay trees </a:t>
            </a:r>
            <a:r>
              <a:rPr lang="en-US" sz="2000" b="0" dirty="0" smtClean="0">
                <a:latin typeface="+mj-lt"/>
              </a:rPr>
              <a:t>(also in text)</a:t>
            </a:r>
            <a:endParaRPr 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292123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Balanced BST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i="1" dirty="0" smtClean="0"/>
              <a:t>Observation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 smtClean="0"/>
              <a:t>BST: the shallower the better!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 smtClean="0"/>
              <a:t>For a BST with </a:t>
            </a:r>
            <a:r>
              <a:rPr lang="en-US" i="1" dirty="0" smtClean="0"/>
              <a:t>n</a:t>
            </a:r>
            <a:r>
              <a:rPr lang="en-US" dirty="0" smtClean="0"/>
              <a:t> nodes inserted in arbitrary order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dirty="0" smtClean="0"/>
              <a:t>Average height is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– see text for proof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Worst case height is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Simple cases, such as inserting in key order, lead to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dirty="0" smtClean="0">
                <a:sym typeface="Symbol" pitchFamily="18" charset="2"/>
              </a:rPr>
              <a:t>	the worst-case scenario</a:t>
            </a:r>
          </a:p>
          <a:p>
            <a:pPr marL="533400" indent="-533400">
              <a:lnSpc>
                <a:spcPct val="90000"/>
              </a:lnSpc>
            </a:pPr>
            <a:endParaRPr lang="en-US" dirty="0" smtClean="0">
              <a:sym typeface="Symbol" pitchFamily="18" charset="2"/>
            </a:endParaRP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i="1" dirty="0" smtClean="0">
                <a:sym typeface="Symbol" pitchFamily="18" charset="2"/>
              </a:rPr>
              <a:t>Solution</a:t>
            </a:r>
            <a:r>
              <a:rPr lang="en-US" dirty="0" smtClean="0">
                <a:sym typeface="Symbol" pitchFamily="18" charset="2"/>
              </a:rPr>
              <a:t>:  Require a </a:t>
            </a:r>
            <a:r>
              <a:rPr lang="en-US" b="1" dirty="0" smtClean="0">
                <a:solidFill>
                  <a:schemeClr val="accent1"/>
                </a:solidFill>
                <a:sym typeface="Symbol" pitchFamily="18" charset="2"/>
              </a:rPr>
              <a:t>Balance Condition</a:t>
            </a:r>
            <a:r>
              <a:rPr lang="en-US" dirty="0" smtClean="0">
                <a:solidFill>
                  <a:schemeClr val="accent1"/>
                </a:solidFill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that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>
                <a:sym typeface="Symbol" pitchFamily="18" charset="2"/>
              </a:rPr>
              <a:t>E</a:t>
            </a:r>
            <a:r>
              <a:rPr lang="en-US" dirty="0" smtClean="0">
                <a:sym typeface="Symbol" pitchFamily="18" charset="2"/>
              </a:rPr>
              <a:t>nsures depth is always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</a:t>
            </a:r>
            <a:r>
              <a:rPr lang="en-US" sz="2400" dirty="0" smtClean="0">
                <a:sym typeface="Symbol" pitchFamily="18" charset="2"/>
              </a:rPr>
              <a:t>     </a:t>
            </a:r>
            <a:r>
              <a:rPr lang="en-US" dirty="0" smtClean="0">
                <a:sym typeface="Symbol" pitchFamily="18" charset="2"/>
              </a:rPr>
              <a:t>– strong enough!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>
                <a:sym typeface="Symbol" pitchFamily="18" charset="2"/>
              </a:rPr>
              <a:t>I</a:t>
            </a:r>
            <a:r>
              <a:rPr lang="en-US" dirty="0" smtClean="0">
                <a:sym typeface="Symbol" pitchFamily="18" charset="2"/>
              </a:rPr>
              <a:t>s efficient to maintain         		   – not too strong!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35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Potential Balance Conditions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371600"/>
            <a:ext cx="4648200" cy="5014913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dirty="0" smtClean="0"/>
              <a:t>Left and right </a:t>
            </a:r>
            <a:r>
              <a:rPr lang="en-US" dirty="0" err="1" smtClean="0"/>
              <a:t>subtrees</a:t>
            </a:r>
            <a:r>
              <a:rPr lang="en-US" dirty="0" smtClean="0"/>
              <a:t> of the </a:t>
            </a:r>
            <a:r>
              <a:rPr lang="en-US" i="1" dirty="0" smtClean="0"/>
              <a:t>root</a:t>
            </a:r>
            <a:br>
              <a:rPr lang="en-US" i="1" dirty="0" smtClean="0"/>
            </a:br>
            <a:r>
              <a:rPr lang="en-US" dirty="0" smtClean="0"/>
              <a:t>have equal number of nodes</a:t>
            </a:r>
          </a:p>
          <a:p>
            <a:pPr marL="533400" indent="-533400"/>
            <a:endParaRPr lang="en-US" dirty="0" smtClean="0"/>
          </a:p>
          <a:p>
            <a:pPr marL="533400" indent="-533400"/>
            <a:endParaRPr lang="en-US" dirty="0" smtClean="0"/>
          </a:p>
          <a:p>
            <a:pPr marL="533400" indent="-533400"/>
            <a:endParaRPr lang="en-US" dirty="0" smtClean="0"/>
          </a:p>
          <a:p>
            <a:pPr marL="533400" indent="-533400">
              <a:buFontTx/>
              <a:buNone/>
            </a:pPr>
            <a:r>
              <a:rPr lang="en-US" dirty="0" smtClean="0"/>
              <a:t>2.	Left and right </a:t>
            </a:r>
            <a:r>
              <a:rPr lang="en-US" dirty="0" err="1" smtClean="0"/>
              <a:t>subtrees</a:t>
            </a:r>
            <a:r>
              <a:rPr lang="en-US" dirty="0" smtClean="0"/>
              <a:t> of the </a:t>
            </a:r>
            <a:r>
              <a:rPr lang="en-US" i="1" dirty="0" smtClean="0"/>
              <a:t>root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have equal </a:t>
            </a:r>
            <a:r>
              <a:rPr lang="en-US" i="1" dirty="0" smtClean="0"/>
              <a:t>height</a:t>
            </a:r>
          </a:p>
        </p:txBody>
      </p:sp>
      <p:sp>
        <p:nvSpPr>
          <p:cNvPr id="303108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2209800"/>
            <a:ext cx="3657600" cy="6096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 i="1" dirty="0">
                <a:latin typeface="+mn-lt"/>
              </a:rPr>
              <a:t>Too weak!</a:t>
            </a:r>
          </a:p>
          <a:p>
            <a:pPr algn="ctr"/>
            <a:r>
              <a:rPr lang="en-US" sz="2000" b="0" i="1" dirty="0">
                <a:latin typeface="+mn-lt"/>
              </a:rPr>
              <a:t>Height mismatch </a:t>
            </a:r>
            <a:r>
              <a:rPr lang="en-US" sz="2000" b="0" i="1" dirty="0" smtClean="0">
                <a:latin typeface="+mn-lt"/>
              </a:rPr>
              <a:t>example:</a:t>
            </a:r>
            <a:endParaRPr lang="en-US" sz="2000" b="0" i="1" dirty="0">
              <a:latin typeface="+mn-lt"/>
            </a:endParaRPr>
          </a:p>
        </p:txBody>
      </p:sp>
      <p:sp>
        <p:nvSpPr>
          <p:cNvPr id="303109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4191000"/>
            <a:ext cx="3657600" cy="685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 i="1" dirty="0">
                <a:latin typeface="+mn-lt"/>
              </a:rPr>
              <a:t>Too weak!</a:t>
            </a:r>
          </a:p>
          <a:p>
            <a:pPr algn="ctr"/>
            <a:r>
              <a:rPr lang="en-US" sz="2000" b="0" i="1" dirty="0" smtClean="0">
                <a:latin typeface="+mn-lt"/>
              </a:rPr>
              <a:t>Double chain example:</a:t>
            </a:r>
            <a:endParaRPr lang="en-US" sz="2000" b="0" i="1" dirty="0"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grpSp>
        <p:nvGrpSpPr>
          <p:cNvPr id="88" name="Group 87"/>
          <p:cNvGrpSpPr/>
          <p:nvPr/>
        </p:nvGrpSpPr>
        <p:grpSpPr>
          <a:xfrm>
            <a:off x="5443396" y="1371600"/>
            <a:ext cx="3395804" cy="3382340"/>
            <a:chOff x="5443396" y="1371600"/>
            <a:chExt cx="3395804" cy="3382340"/>
          </a:xfrm>
        </p:grpSpPr>
        <p:sp>
          <p:nvSpPr>
            <p:cNvPr id="10" name="Oval 3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828923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1" name="Oval 4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772400" y="23622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3" name="Oval 6"/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6399291" y="2312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4" name="Oval 7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638800" y="2312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5" name="Oval 8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7391400" y="19050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6" name="Oval 9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019046" y="1842247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7" name="Oval 10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779537" y="13716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18" name="AutoShape 11"/>
            <p:cNvCxnSpPr>
              <a:cxnSpLocks noChangeShapeType="1"/>
              <a:stCxn id="17" idx="3"/>
              <a:endCxn id="16" idx="0"/>
            </p:cNvCxnSpPr>
            <p:nvPr>
              <p:custDataLst>
                <p:tags r:id="rId33"/>
              </p:custDataLst>
            </p:nvPr>
          </p:nvCxnSpPr>
          <p:spPr bwMode="auto">
            <a:xfrm flipH="1">
              <a:off x="6154848" y="1553976"/>
              <a:ext cx="664298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" name="AutoShape 12"/>
            <p:cNvCxnSpPr>
              <a:cxnSpLocks noChangeShapeType="1"/>
              <a:stCxn id="17" idx="5"/>
              <a:endCxn id="15" idx="0"/>
            </p:cNvCxnSpPr>
            <p:nvPr>
              <p:custDataLst>
                <p:tags r:id="rId34"/>
              </p:custDataLst>
            </p:nvPr>
          </p:nvCxnSpPr>
          <p:spPr bwMode="auto">
            <a:xfrm rot="16200000" flipH="1">
              <a:off x="7088667" y="1466464"/>
              <a:ext cx="361233" cy="5158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1" name="AutoShape 14"/>
            <p:cNvCxnSpPr>
              <a:cxnSpLocks noChangeShapeType="1"/>
              <a:stCxn id="15" idx="5"/>
              <a:endCxn id="11" idx="0"/>
            </p:cNvCxnSpPr>
            <p:nvPr>
              <p:custDataLst>
                <p:tags r:id="rId35"/>
              </p:custDataLst>
            </p:nvPr>
          </p:nvCxnSpPr>
          <p:spPr bwMode="auto">
            <a:xfrm rot="16200000" flipH="1">
              <a:off x="7623199" y="2077196"/>
              <a:ext cx="285033" cy="2849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2" name="AutoShape 15"/>
            <p:cNvCxnSpPr>
              <a:cxnSpLocks noChangeShapeType="1"/>
              <a:stCxn id="16" idx="3"/>
              <a:endCxn id="14" idx="0"/>
            </p:cNvCxnSpPr>
            <p:nvPr>
              <p:custDataLst>
                <p:tags r:id="rId36"/>
              </p:custDataLst>
            </p:nvPr>
          </p:nvCxnSpPr>
          <p:spPr bwMode="auto">
            <a:xfrm flipH="1">
              <a:off x="5774602" y="2024623"/>
              <a:ext cx="284053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3" name="AutoShape 16"/>
            <p:cNvCxnSpPr>
              <a:cxnSpLocks noChangeShapeType="1"/>
              <a:stCxn id="16" idx="5"/>
              <a:endCxn id="13" idx="0"/>
            </p:cNvCxnSpPr>
            <p:nvPr>
              <p:custDataLst>
                <p:tags r:id="rId37"/>
              </p:custDataLst>
            </p:nvPr>
          </p:nvCxnSpPr>
          <p:spPr bwMode="auto">
            <a:xfrm>
              <a:off x="6251041" y="2024623"/>
              <a:ext cx="284052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4" name="AutoShape 17"/>
            <p:cNvCxnSpPr>
              <a:cxnSpLocks noChangeShapeType="1"/>
              <a:stCxn id="14" idx="5"/>
              <a:endCxn id="10" idx="0"/>
            </p:cNvCxnSpPr>
            <p:nvPr>
              <p:custDataLst>
                <p:tags r:id="rId38"/>
              </p:custDataLst>
            </p:nvPr>
          </p:nvCxnSpPr>
          <p:spPr bwMode="auto">
            <a:xfrm>
              <a:off x="5870795" y="2495270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5" name="Oval 18"/>
            <p:cNvSpPr>
              <a:spLocks noChangeAspect="1"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8110396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26" name="Oval 19"/>
            <p:cNvSpPr>
              <a:spLocks noChangeAspect="1"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8229600" y="32004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27" name="Oval 20"/>
            <p:cNvSpPr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6589414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28" name="AutoShape 21"/>
            <p:cNvCxnSpPr>
              <a:cxnSpLocks noChangeShapeType="1"/>
              <a:stCxn id="13" idx="5"/>
              <a:endCxn id="27" idx="0"/>
            </p:cNvCxnSpPr>
            <p:nvPr>
              <p:custDataLst>
                <p:tags r:id="rId42"/>
              </p:custDataLst>
            </p:nvPr>
          </p:nvCxnSpPr>
          <p:spPr bwMode="auto">
            <a:xfrm>
              <a:off x="6631286" y="2495270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" name="AutoShape 24"/>
            <p:cNvCxnSpPr>
              <a:cxnSpLocks noChangeShapeType="1"/>
              <a:stCxn id="25" idx="4"/>
              <a:endCxn id="26" idx="0"/>
            </p:cNvCxnSpPr>
            <p:nvPr>
              <p:custDataLst>
                <p:tags r:id="rId43"/>
              </p:custDataLst>
            </p:nvPr>
          </p:nvCxnSpPr>
          <p:spPr bwMode="auto">
            <a:xfrm rot="16200000" flipH="1">
              <a:off x="8198224" y="3033221"/>
              <a:ext cx="215153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" name="AutoShape 25"/>
            <p:cNvCxnSpPr>
              <a:cxnSpLocks noChangeShapeType="1"/>
              <a:stCxn id="11" idx="5"/>
              <a:endCxn id="25" idx="0"/>
            </p:cNvCxnSpPr>
            <p:nvPr>
              <p:custDataLst>
                <p:tags r:id="rId44"/>
              </p:custDataLst>
            </p:nvPr>
          </p:nvCxnSpPr>
          <p:spPr bwMode="auto">
            <a:xfrm rot="16200000" flipH="1">
              <a:off x="8000626" y="2537969"/>
              <a:ext cx="249174" cy="2419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3" name="Oval 22"/>
            <p:cNvSpPr>
              <a:spLocks noChangeAspect="1"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5443396" y="280287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34" name="AutoShape 23"/>
            <p:cNvCxnSpPr>
              <a:cxnSpLocks noChangeShapeType="1"/>
              <a:endCxn id="33" idx="0"/>
            </p:cNvCxnSpPr>
            <p:nvPr>
              <p:custDataLst>
                <p:tags r:id="rId46"/>
              </p:custDataLst>
            </p:nvPr>
          </p:nvCxnSpPr>
          <p:spPr bwMode="auto">
            <a:xfrm flipH="1">
              <a:off x="5579198" y="2514600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5" name="Oval 22"/>
            <p:cNvSpPr>
              <a:spLocks noChangeAspect="1"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6205396" y="27700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36" name="AutoShape 23"/>
            <p:cNvCxnSpPr>
              <a:cxnSpLocks noChangeShapeType="1"/>
              <a:endCxn id="35" idx="0"/>
            </p:cNvCxnSpPr>
            <p:nvPr>
              <p:custDataLst>
                <p:tags r:id="rId48"/>
              </p:custDataLst>
            </p:nvPr>
          </p:nvCxnSpPr>
          <p:spPr bwMode="auto">
            <a:xfrm flipH="1">
              <a:off x="6341198" y="2481823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4" name="Oval 4"/>
            <p:cNvSpPr>
              <a:spLocks noChangeAspect="1"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8305800" y="371403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45" name="AutoShape 14"/>
            <p:cNvCxnSpPr>
              <a:cxnSpLocks noChangeShapeType="1"/>
              <a:endCxn id="44" idx="0"/>
            </p:cNvCxnSpPr>
            <p:nvPr>
              <p:custDataLst>
                <p:tags r:id="rId50"/>
              </p:custDataLst>
            </p:nvPr>
          </p:nvCxnSpPr>
          <p:spPr bwMode="auto">
            <a:xfrm rot="16200000" flipH="1">
              <a:off x="8279197" y="3551629"/>
              <a:ext cx="285034" cy="397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6" name="Oval 18"/>
            <p:cNvSpPr>
              <a:spLocks noChangeAspect="1"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8458200" y="4135375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47" name="Oval 19"/>
            <p:cNvSpPr>
              <a:spLocks noChangeAspect="1"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8567596" y="455223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48" name="AutoShape 24"/>
            <p:cNvCxnSpPr>
              <a:cxnSpLocks noChangeShapeType="1"/>
              <a:stCxn id="46" idx="4"/>
              <a:endCxn id="47" idx="0"/>
            </p:cNvCxnSpPr>
            <p:nvPr>
              <p:custDataLst>
                <p:tags r:id="rId53"/>
              </p:custDataLst>
            </p:nvPr>
          </p:nvCxnSpPr>
          <p:spPr bwMode="auto">
            <a:xfrm rot="16200000" flipH="1">
              <a:off x="8541124" y="4389959"/>
              <a:ext cx="215153" cy="1093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9" name="AutoShape 25"/>
            <p:cNvCxnSpPr>
              <a:cxnSpLocks noChangeShapeType="1"/>
              <a:stCxn id="44" idx="5"/>
              <a:endCxn id="46" idx="0"/>
            </p:cNvCxnSpPr>
            <p:nvPr>
              <p:custDataLst>
                <p:tags r:id="rId54"/>
              </p:custDataLst>
            </p:nvPr>
          </p:nvCxnSpPr>
          <p:spPr bwMode="auto">
            <a:xfrm rot="16200000" flipH="1">
              <a:off x="8441228" y="3982601"/>
              <a:ext cx="249174" cy="563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87" name="Group 86"/>
          <p:cNvGrpSpPr/>
          <p:nvPr/>
        </p:nvGrpSpPr>
        <p:grpSpPr>
          <a:xfrm>
            <a:off x="5029200" y="3780460"/>
            <a:ext cx="3405612" cy="2544140"/>
            <a:chOff x="4833796" y="3780460"/>
            <a:chExt cx="3405612" cy="2544140"/>
          </a:xfrm>
        </p:grpSpPr>
        <p:sp>
          <p:nvSpPr>
            <p:cNvPr id="52" name="Oval 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434404" y="47710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54" name="Oval 7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300804" y="472175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55" name="Oval 8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053404" y="43138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56" name="Oval 9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681050" y="4251107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57" name="Oval 10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441541" y="37804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58" name="AutoShape 11"/>
            <p:cNvCxnSpPr>
              <a:cxnSpLocks noChangeShapeType="1"/>
              <a:stCxn id="57" idx="3"/>
              <a:endCxn id="56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816852" y="3962836"/>
              <a:ext cx="664298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9" name="AutoShape 12"/>
            <p:cNvCxnSpPr>
              <a:cxnSpLocks noChangeShapeType="1"/>
              <a:stCxn id="57" idx="5"/>
              <a:endCxn id="55" idx="0"/>
            </p:cNvCxnSpPr>
            <p:nvPr>
              <p:custDataLst>
                <p:tags r:id="rId11"/>
              </p:custDataLst>
            </p:nvPr>
          </p:nvCxnSpPr>
          <p:spPr bwMode="auto">
            <a:xfrm rot="16200000" flipH="1">
              <a:off x="6750671" y="3875324"/>
              <a:ext cx="361233" cy="5158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0" name="AutoShape 14"/>
            <p:cNvCxnSpPr>
              <a:cxnSpLocks noChangeShapeType="1"/>
              <a:stCxn id="55" idx="5"/>
              <a:endCxn id="52" idx="0"/>
            </p:cNvCxnSpPr>
            <p:nvPr>
              <p:custDataLst>
                <p:tags r:id="rId12"/>
              </p:custDataLst>
            </p:nvPr>
          </p:nvCxnSpPr>
          <p:spPr bwMode="auto">
            <a:xfrm rot="16200000" flipH="1">
              <a:off x="7285203" y="4486056"/>
              <a:ext cx="285033" cy="2849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1" name="AutoShape 15"/>
            <p:cNvCxnSpPr>
              <a:cxnSpLocks noChangeShapeType="1"/>
              <a:stCxn id="56" idx="3"/>
              <a:endCxn id="54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5436606" y="4433483"/>
              <a:ext cx="284053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4" name="Oval 18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772400" y="519240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65" name="Oval 1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891604" y="56092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68" name="AutoShape 24"/>
            <p:cNvCxnSpPr>
              <a:cxnSpLocks noChangeShapeType="1"/>
              <a:stCxn id="64" idx="4"/>
              <a:endCxn id="65" idx="0"/>
            </p:cNvCxnSpPr>
            <p:nvPr>
              <p:custDataLst>
                <p:tags r:id="rId16"/>
              </p:custDataLst>
            </p:nvPr>
          </p:nvCxnSpPr>
          <p:spPr bwMode="auto">
            <a:xfrm rot="16200000" flipH="1">
              <a:off x="7860228" y="5442081"/>
              <a:ext cx="215153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9" name="AutoShape 25"/>
            <p:cNvCxnSpPr>
              <a:cxnSpLocks noChangeShapeType="1"/>
              <a:stCxn id="52" idx="5"/>
              <a:endCxn id="64" idx="0"/>
            </p:cNvCxnSpPr>
            <p:nvPr>
              <p:custDataLst>
                <p:tags r:id="rId17"/>
              </p:custDataLst>
            </p:nvPr>
          </p:nvCxnSpPr>
          <p:spPr bwMode="auto">
            <a:xfrm rot="16200000" flipH="1">
              <a:off x="7662630" y="4946829"/>
              <a:ext cx="249174" cy="2419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0" name="Oval 22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05400" y="521173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71" name="AutoShape 23"/>
            <p:cNvCxnSpPr>
              <a:cxnSpLocks noChangeShapeType="1"/>
              <a:endCxn id="70" idx="0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5241202" y="4923460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4" name="Oval 4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7967804" y="6122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75" name="AutoShape 14"/>
            <p:cNvCxnSpPr>
              <a:cxnSpLocks noChangeShapeType="1"/>
              <a:endCxn id="74" idx="0"/>
            </p:cNvCxnSpPr>
            <p:nvPr>
              <p:custDataLst>
                <p:tags r:id="rId21"/>
              </p:custDataLst>
            </p:nvPr>
          </p:nvCxnSpPr>
          <p:spPr bwMode="auto">
            <a:xfrm rot="16200000" flipH="1">
              <a:off x="7941201" y="5960489"/>
              <a:ext cx="285034" cy="397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0" name="Oval 19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986196" y="562535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81" name="AutoShape 24"/>
            <p:cNvCxnSpPr>
              <a:cxnSpLocks noChangeShapeType="1"/>
              <a:stCxn id="70" idx="4"/>
              <a:endCxn id="80" idx="0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5075642" y="5459793"/>
              <a:ext cx="211917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2" name="Oval 4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833796" y="60960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83" name="AutoShape 14"/>
            <p:cNvCxnSpPr>
              <a:cxnSpLocks noChangeShapeType="1"/>
              <a:stCxn id="80" idx="4"/>
              <a:endCxn id="82" idx="0"/>
            </p:cNvCxnSpPr>
            <p:nvPr>
              <p:custDataLst>
                <p:tags r:id="rId25"/>
              </p:custDataLst>
            </p:nvPr>
          </p:nvCxnSpPr>
          <p:spPr bwMode="auto">
            <a:xfrm rot="5400000">
              <a:off x="4911328" y="5885330"/>
              <a:ext cx="268940" cy="152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1278680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8" grpId="0" animBg="1"/>
      <p:bldP spid="30310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Potential Balance Conditions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371600"/>
            <a:ext cx="8229600" cy="5014913"/>
          </a:xfrm>
        </p:spPr>
        <p:txBody>
          <a:bodyPr/>
          <a:lstStyle/>
          <a:p>
            <a:pPr marL="533400" indent="-533400">
              <a:buFont typeface="+mj-lt"/>
              <a:buAutoNum type="arabicPeriod" startAt="3"/>
            </a:pPr>
            <a:r>
              <a:rPr lang="en-US" dirty="0" smtClean="0"/>
              <a:t>Left and right </a:t>
            </a:r>
            <a:r>
              <a:rPr lang="en-US" dirty="0" err="1" smtClean="0"/>
              <a:t>subtrees</a:t>
            </a:r>
            <a:r>
              <a:rPr lang="en-US" dirty="0" smtClean="0"/>
              <a:t> of every node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have equal number of nodes</a:t>
            </a:r>
          </a:p>
          <a:p>
            <a:pPr marL="533400" indent="-533400"/>
            <a:endParaRPr lang="en-US" dirty="0" smtClean="0"/>
          </a:p>
          <a:p>
            <a:pPr marL="533400" indent="-533400"/>
            <a:endParaRPr lang="en-US" dirty="0" smtClean="0"/>
          </a:p>
          <a:p>
            <a:pPr marL="533400" indent="-533400"/>
            <a:endParaRPr lang="en-US" dirty="0" smtClean="0"/>
          </a:p>
          <a:p>
            <a:pPr marL="533400" indent="-533400">
              <a:buFont typeface="+mj-lt"/>
              <a:buAutoNum type="arabicPeriod" startAt="4"/>
            </a:pPr>
            <a:r>
              <a:rPr lang="en-US" dirty="0" smtClean="0"/>
              <a:t>Left and right </a:t>
            </a:r>
            <a:r>
              <a:rPr lang="en-US" dirty="0" err="1" smtClean="0"/>
              <a:t>subtrees</a:t>
            </a:r>
            <a:r>
              <a:rPr lang="en-US" dirty="0" smtClean="0"/>
              <a:t> of every node</a:t>
            </a:r>
            <a:br>
              <a:rPr lang="en-US" dirty="0" smtClean="0"/>
            </a:br>
            <a:r>
              <a:rPr lang="en-US" dirty="0" smtClean="0"/>
              <a:t>have equal </a:t>
            </a:r>
            <a:r>
              <a:rPr lang="en-US" i="1" dirty="0" smtClean="0"/>
              <a:t>height</a:t>
            </a:r>
          </a:p>
        </p:txBody>
      </p:sp>
      <p:sp>
        <p:nvSpPr>
          <p:cNvPr id="303108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2209800"/>
            <a:ext cx="3657600" cy="6096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 i="1" dirty="0">
                <a:latin typeface="+mn-lt"/>
              </a:rPr>
              <a:t>Too </a:t>
            </a:r>
            <a:r>
              <a:rPr lang="en-US" sz="2000" b="0" i="1" dirty="0" smtClean="0">
                <a:latin typeface="+mn-lt"/>
              </a:rPr>
              <a:t>strong!</a:t>
            </a:r>
            <a:endParaRPr lang="en-US" sz="2000" b="0" i="1" dirty="0">
              <a:latin typeface="+mn-lt"/>
            </a:endParaRPr>
          </a:p>
          <a:p>
            <a:pPr algn="ctr"/>
            <a:r>
              <a:rPr lang="en-US" sz="2000" b="0" i="1" dirty="0" smtClean="0">
                <a:latin typeface="+mn-lt"/>
              </a:rPr>
              <a:t>Only perfect trees (2</a:t>
            </a:r>
            <a:r>
              <a:rPr lang="en-US" sz="2000" b="0" i="1" baseline="30000" dirty="0" smtClean="0">
                <a:latin typeface="+mn-lt"/>
              </a:rPr>
              <a:t>n</a:t>
            </a:r>
            <a:r>
              <a:rPr lang="en-US" sz="2000" b="0" i="1" dirty="0" smtClean="0">
                <a:latin typeface="+mn-lt"/>
              </a:rPr>
              <a:t> – 1 nodes)</a:t>
            </a:r>
            <a:endParaRPr lang="en-US" sz="2000" b="0" i="1" dirty="0">
              <a:latin typeface="+mn-lt"/>
            </a:endParaRPr>
          </a:p>
        </p:txBody>
      </p:sp>
      <p:sp>
        <p:nvSpPr>
          <p:cNvPr id="303109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4191000"/>
            <a:ext cx="3657600" cy="685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 i="1" dirty="0">
                <a:latin typeface="+mn-lt"/>
              </a:rPr>
              <a:t>Too </a:t>
            </a:r>
            <a:r>
              <a:rPr lang="en-US" sz="2000" b="0" i="1" dirty="0" smtClean="0">
                <a:latin typeface="+mn-lt"/>
              </a:rPr>
              <a:t>strong!</a:t>
            </a:r>
            <a:endParaRPr lang="en-US" sz="2000" b="0" i="1" dirty="0">
              <a:latin typeface="+mn-lt"/>
            </a:endParaRPr>
          </a:p>
          <a:p>
            <a:pPr algn="ctr"/>
            <a:r>
              <a:rPr lang="en-US" sz="2000" b="0" i="1" dirty="0" smtClean="0">
                <a:latin typeface="+mn-lt"/>
              </a:rPr>
              <a:t>Only perfect trees (2</a:t>
            </a:r>
            <a:r>
              <a:rPr lang="en-US" sz="2000" b="0" i="1" baseline="30000" dirty="0" smtClean="0">
                <a:latin typeface="+mn-lt"/>
              </a:rPr>
              <a:t>n</a:t>
            </a:r>
            <a:r>
              <a:rPr lang="en-US" sz="2000" b="0" i="1" dirty="0" smtClean="0">
                <a:latin typeface="+mn-lt"/>
              </a:rPr>
              <a:t> – 1 nodes)</a:t>
            </a:r>
            <a:endParaRPr lang="en-US" sz="2000" b="0" i="1" dirty="0"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Oval 3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828923" y="2783541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3" name="Oval 6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399291" y="23128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4" name="Oval 7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638800" y="23128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6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019046" y="1842247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7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779537" y="1371600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18" name="AutoShape 11"/>
          <p:cNvCxnSpPr>
            <a:cxnSpLocks noChangeShapeType="1"/>
            <a:stCxn id="17" idx="3"/>
            <a:endCxn id="16" idx="0"/>
          </p:cNvCxnSpPr>
          <p:nvPr>
            <p:custDataLst>
              <p:tags r:id="rId10"/>
            </p:custDataLst>
          </p:nvPr>
        </p:nvCxnSpPr>
        <p:spPr bwMode="auto">
          <a:xfrm flipH="1">
            <a:off x="6154848" y="1553976"/>
            <a:ext cx="664298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12"/>
          <p:cNvCxnSpPr>
            <a:cxnSpLocks noChangeShapeType="1"/>
            <a:stCxn id="17" idx="5"/>
            <a:endCxn id="67" idx="1"/>
          </p:cNvCxnSpPr>
          <p:nvPr>
            <p:custDataLst>
              <p:tags r:id="rId11"/>
            </p:custDataLst>
          </p:nvPr>
        </p:nvCxnSpPr>
        <p:spPr bwMode="auto">
          <a:xfrm rot="16200000" flipH="1">
            <a:off x="7138298" y="1416833"/>
            <a:ext cx="314572" cy="56843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15"/>
          <p:cNvCxnSpPr>
            <a:cxnSpLocks noChangeShapeType="1"/>
            <a:stCxn id="16" idx="3"/>
            <a:endCxn id="14" idx="0"/>
          </p:cNvCxnSpPr>
          <p:nvPr>
            <p:custDataLst>
              <p:tags r:id="rId12"/>
            </p:custDataLst>
          </p:nvPr>
        </p:nvCxnSpPr>
        <p:spPr bwMode="auto">
          <a:xfrm flipH="1">
            <a:off x="5774602" y="2024623"/>
            <a:ext cx="284053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16"/>
          <p:cNvCxnSpPr>
            <a:cxnSpLocks noChangeShapeType="1"/>
            <a:stCxn id="16" idx="5"/>
            <a:endCxn id="13" idx="0"/>
          </p:cNvCxnSpPr>
          <p:nvPr>
            <p:custDataLst>
              <p:tags r:id="rId13"/>
            </p:custDataLst>
          </p:nvPr>
        </p:nvCxnSpPr>
        <p:spPr bwMode="auto">
          <a:xfrm>
            <a:off x="6251041" y="2024623"/>
            <a:ext cx="284052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17"/>
          <p:cNvCxnSpPr>
            <a:cxnSpLocks noChangeShapeType="1"/>
            <a:stCxn id="14" idx="5"/>
            <a:endCxn id="10" idx="0"/>
          </p:cNvCxnSpPr>
          <p:nvPr>
            <p:custDataLst>
              <p:tags r:id="rId14"/>
            </p:custDataLst>
          </p:nvPr>
        </p:nvCxnSpPr>
        <p:spPr bwMode="auto">
          <a:xfrm>
            <a:off x="5870795" y="2495270"/>
            <a:ext cx="93929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Oval 20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589414" y="2783541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28" name="AutoShape 21"/>
          <p:cNvCxnSpPr>
            <a:cxnSpLocks noChangeShapeType="1"/>
            <a:stCxn id="13" idx="5"/>
            <a:endCxn id="27" idx="0"/>
          </p:cNvCxnSpPr>
          <p:nvPr>
            <p:custDataLst>
              <p:tags r:id="rId16"/>
            </p:custDataLst>
          </p:nvPr>
        </p:nvCxnSpPr>
        <p:spPr bwMode="auto">
          <a:xfrm>
            <a:off x="6631286" y="2495270"/>
            <a:ext cx="93929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3" name="Oval 22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443396" y="2802871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34" name="AutoShape 23"/>
          <p:cNvCxnSpPr>
            <a:cxnSpLocks noChangeShapeType="1"/>
            <a:endCxn id="33" idx="0"/>
          </p:cNvCxnSpPr>
          <p:nvPr>
            <p:custDataLst>
              <p:tags r:id="rId18"/>
            </p:custDataLst>
          </p:nvPr>
        </p:nvCxnSpPr>
        <p:spPr bwMode="auto">
          <a:xfrm flipH="1">
            <a:off x="5579198" y="2514600"/>
            <a:ext cx="93930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5" name="Oval 22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6205396" y="27700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36" name="AutoShape 23"/>
          <p:cNvCxnSpPr>
            <a:cxnSpLocks noChangeShapeType="1"/>
            <a:endCxn id="35" idx="0"/>
          </p:cNvCxnSpPr>
          <p:nvPr>
            <p:custDataLst>
              <p:tags r:id="rId20"/>
            </p:custDataLst>
          </p:nvPr>
        </p:nvCxnSpPr>
        <p:spPr bwMode="auto">
          <a:xfrm flipH="1">
            <a:off x="6341198" y="2481823"/>
            <a:ext cx="93930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2" name="Oval 3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7349905" y="27700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63" name="Oval 6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7920273" y="2299447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66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7159782" y="2299447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67" name="Oval 9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7540028" y="1828800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72" name="AutoShape 15"/>
          <p:cNvCxnSpPr>
            <a:cxnSpLocks noChangeShapeType="1"/>
            <a:stCxn id="67" idx="3"/>
            <a:endCxn id="66" idx="0"/>
          </p:cNvCxnSpPr>
          <p:nvPr>
            <p:custDataLst>
              <p:tags r:id="rId25"/>
            </p:custDataLst>
          </p:nvPr>
        </p:nvCxnSpPr>
        <p:spPr bwMode="auto">
          <a:xfrm flipH="1">
            <a:off x="7295584" y="2011176"/>
            <a:ext cx="284053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3" name="AutoShape 16"/>
          <p:cNvCxnSpPr>
            <a:cxnSpLocks noChangeShapeType="1"/>
            <a:stCxn id="67" idx="5"/>
            <a:endCxn id="63" idx="0"/>
          </p:cNvCxnSpPr>
          <p:nvPr>
            <p:custDataLst>
              <p:tags r:id="rId26"/>
            </p:custDataLst>
          </p:nvPr>
        </p:nvCxnSpPr>
        <p:spPr bwMode="auto">
          <a:xfrm>
            <a:off x="7772023" y="2011176"/>
            <a:ext cx="284052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6" name="AutoShape 17"/>
          <p:cNvCxnSpPr>
            <a:cxnSpLocks noChangeShapeType="1"/>
            <a:stCxn id="66" idx="5"/>
            <a:endCxn id="62" idx="0"/>
          </p:cNvCxnSpPr>
          <p:nvPr>
            <p:custDataLst>
              <p:tags r:id="rId27"/>
            </p:custDataLst>
          </p:nvPr>
        </p:nvCxnSpPr>
        <p:spPr bwMode="auto">
          <a:xfrm>
            <a:off x="7391777" y="2481823"/>
            <a:ext cx="93929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7" name="Oval 20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8110396" y="27700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78" name="AutoShape 21"/>
          <p:cNvCxnSpPr>
            <a:cxnSpLocks noChangeShapeType="1"/>
            <a:stCxn id="63" idx="5"/>
            <a:endCxn id="77" idx="0"/>
          </p:cNvCxnSpPr>
          <p:nvPr>
            <p:custDataLst>
              <p:tags r:id="rId29"/>
            </p:custDataLst>
          </p:nvPr>
        </p:nvCxnSpPr>
        <p:spPr bwMode="auto">
          <a:xfrm>
            <a:off x="8152268" y="2481823"/>
            <a:ext cx="93929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9" name="Oval 22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6964378" y="278942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84" name="AutoShape 23"/>
          <p:cNvCxnSpPr>
            <a:cxnSpLocks noChangeShapeType="1"/>
            <a:endCxn id="79" idx="0"/>
          </p:cNvCxnSpPr>
          <p:nvPr>
            <p:custDataLst>
              <p:tags r:id="rId31"/>
            </p:custDataLst>
          </p:nvPr>
        </p:nvCxnSpPr>
        <p:spPr bwMode="auto">
          <a:xfrm flipH="1">
            <a:off x="7100180" y="2501153"/>
            <a:ext cx="93930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5" name="Oval 2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7726378" y="2756647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86" name="AutoShape 23"/>
          <p:cNvCxnSpPr>
            <a:cxnSpLocks noChangeShapeType="1"/>
            <a:endCxn id="85" idx="0"/>
          </p:cNvCxnSpPr>
          <p:nvPr>
            <p:custDataLst>
              <p:tags r:id="rId33"/>
            </p:custDataLst>
          </p:nvPr>
        </p:nvCxnSpPr>
        <p:spPr bwMode="auto">
          <a:xfrm flipH="1">
            <a:off x="7862180" y="2468376"/>
            <a:ext cx="93930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950024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8" grpId="0" animBg="1"/>
      <p:bldP spid="30310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The AVL Balance Condition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1371600"/>
            <a:ext cx="75438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Left </a:t>
            </a:r>
            <a:r>
              <a:rPr lang="en-US" dirty="0"/>
              <a:t>and right </a:t>
            </a:r>
            <a:r>
              <a:rPr lang="en-US" dirty="0" err="1"/>
              <a:t>subtrees</a:t>
            </a:r>
            <a:r>
              <a:rPr lang="en-US" dirty="0"/>
              <a:t> of </a:t>
            </a:r>
            <a:r>
              <a:rPr lang="en-US" i="1" dirty="0"/>
              <a:t>every </a:t>
            </a:r>
            <a:r>
              <a:rPr lang="en-US" i="1" dirty="0" smtClean="0"/>
              <a:t>node</a:t>
            </a: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have </a:t>
            </a:r>
            <a:r>
              <a:rPr lang="en-US" i="1" dirty="0" smtClean="0"/>
              <a:t>heights </a:t>
            </a:r>
            <a:r>
              <a:rPr lang="en-US" b="1" dirty="0" smtClean="0"/>
              <a:t>differing by at most 1</a:t>
            </a:r>
            <a:endParaRPr lang="en-US" i="1" dirty="0" smtClean="0"/>
          </a:p>
          <a:p>
            <a:pPr>
              <a:buFontTx/>
              <a:buNone/>
            </a:pPr>
            <a:endParaRPr lang="en-US" b="1" dirty="0"/>
          </a:p>
          <a:p>
            <a:pPr>
              <a:buFontTx/>
              <a:buNone/>
            </a:pPr>
            <a:r>
              <a:rPr lang="en-US" i="1" dirty="0" smtClean="0">
                <a:solidFill>
                  <a:schemeClr val="accent4"/>
                </a:solidFill>
              </a:rPr>
              <a:t>Definition</a:t>
            </a:r>
            <a:r>
              <a:rPr lang="en-US" dirty="0" smtClean="0">
                <a:solidFill>
                  <a:schemeClr val="accent4"/>
                </a:solidFill>
              </a:rPr>
              <a:t>:  </a:t>
            </a:r>
            <a:r>
              <a:rPr lang="en-US" b="1" dirty="0" smtClean="0"/>
              <a:t>balance</a:t>
            </a:r>
            <a:r>
              <a:rPr lang="en-US" dirty="0" smtClean="0"/>
              <a:t>(</a:t>
            </a:r>
            <a:r>
              <a:rPr lang="en-US" i="1" dirty="0" smtClean="0"/>
              <a:t>node</a:t>
            </a:r>
            <a:r>
              <a:rPr lang="en-US" dirty="0" smtClean="0"/>
              <a:t>) </a:t>
            </a:r>
            <a:r>
              <a:rPr lang="en-US" dirty="0"/>
              <a:t>= </a:t>
            </a:r>
            <a:r>
              <a:rPr lang="en-US" dirty="0" smtClean="0"/>
              <a:t>height(</a:t>
            </a:r>
            <a:r>
              <a:rPr lang="en-US" i="1" dirty="0" err="1" smtClean="0"/>
              <a:t>node</a:t>
            </a:r>
            <a:r>
              <a:rPr lang="en-US" dirty="0" err="1" smtClean="0"/>
              <a:t>.left</a:t>
            </a:r>
            <a:r>
              <a:rPr lang="en-US" dirty="0"/>
              <a:t>) – </a:t>
            </a:r>
            <a:r>
              <a:rPr lang="en-US" dirty="0" smtClean="0"/>
              <a:t>height(</a:t>
            </a:r>
            <a:r>
              <a:rPr lang="en-US" i="1" dirty="0" err="1" smtClean="0"/>
              <a:t>node</a:t>
            </a:r>
            <a:r>
              <a:rPr lang="en-US" dirty="0" err="1" smtClean="0"/>
              <a:t>.right</a:t>
            </a:r>
            <a:r>
              <a:rPr lang="en-US" dirty="0"/>
              <a:t>)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AVL </a:t>
            </a:r>
            <a:r>
              <a:rPr lang="en-US" i="1" dirty="0"/>
              <a:t>property</a:t>
            </a:r>
            <a:r>
              <a:rPr lang="en-US" dirty="0"/>
              <a:t>: </a:t>
            </a:r>
            <a:r>
              <a:rPr lang="en-US" dirty="0" smtClean="0"/>
              <a:t>  </a:t>
            </a:r>
            <a:r>
              <a:rPr lang="en-US" b="1" dirty="0" smtClean="0"/>
              <a:t>for every node </a:t>
            </a:r>
            <a:r>
              <a:rPr lang="en-US" b="1" i="1" dirty="0" smtClean="0">
                <a:solidFill>
                  <a:schemeClr val="accent1"/>
                </a:solidFill>
              </a:rPr>
              <a:t>x,   </a:t>
            </a:r>
            <a:r>
              <a:rPr lang="en-US" b="1" dirty="0" smtClean="0">
                <a:solidFill>
                  <a:schemeClr val="accent1"/>
                </a:solidFill>
              </a:rPr>
              <a:t>–1 </a:t>
            </a:r>
            <a:r>
              <a:rPr lang="en-US" b="1" dirty="0" smtClean="0">
                <a:solidFill>
                  <a:schemeClr val="accent1"/>
                </a:solidFill>
                <a:sym typeface="Symbol" pitchFamily="18" charset="2"/>
              </a:rPr>
              <a:t> </a:t>
            </a:r>
            <a:r>
              <a:rPr lang="en-US" b="1" dirty="0">
                <a:solidFill>
                  <a:srgbClr val="000000"/>
                </a:solidFill>
                <a:sym typeface="Symbol" pitchFamily="18" charset="2"/>
              </a:rPr>
              <a:t>balance</a:t>
            </a:r>
            <a:r>
              <a:rPr lang="en-US" b="1" dirty="0">
                <a:solidFill>
                  <a:schemeClr val="accent1"/>
                </a:solidFill>
                <a:sym typeface="Symbol" pitchFamily="18" charset="2"/>
              </a:rPr>
              <a:t>(</a:t>
            </a:r>
            <a:r>
              <a:rPr lang="en-US" b="1" i="1" dirty="0">
                <a:solidFill>
                  <a:schemeClr val="accent1"/>
                </a:solidFill>
                <a:sym typeface="Symbol" pitchFamily="18" charset="2"/>
              </a:rPr>
              <a:t>x</a:t>
            </a:r>
            <a:r>
              <a:rPr lang="en-US" b="1" dirty="0">
                <a:solidFill>
                  <a:schemeClr val="accent1"/>
                </a:solidFill>
                <a:sym typeface="Symbol" pitchFamily="18" charset="2"/>
              </a:rPr>
              <a:t>) 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1   </a:t>
            </a:r>
            <a:endParaRPr lang="en-US" b="1" i="1" dirty="0">
              <a:solidFill>
                <a:schemeClr val="accent1"/>
              </a:solidFill>
            </a:endParaRPr>
          </a:p>
          <a:p>
            <a:pPr lvl="3"/>
            <a:endParaRPr lang="en-US" dirty="0"/>
          </a:p>
          <a:p>
            <a:r>
              <a:rPr lang="en-US" dirty="0"/>
              <a:t>Ensures small depth</a:t>
            </a:r>
          </a:p>
          <a:p>
            <a:pPr lvl="1"/>
            <a:r>
              <a:rPr lang="en-US" dirty="0"/>
              <a:t>Will prove this by showing that an AVL tree of height</a:t>
            </a:r>
            <a:br>
              <a:rPr lang="en-US" dirty="0"/>
            </a:br>
            <a:r>
              <a:rPr lang="en-US" i="1" dirty="0"/>
              <a:t>h</a:t>
            </a:r>
            <a:r>
              <a:rPr lang="en-US" dirty="0"/>
              <a:t> must have </a:t>
            </a:r>
            <a:r>
              <a:rPr lang="en-US" dirty="0" smtClean="0"/>
              <a:t>a number of nodes </a:t>
            </a:r>
            <a:r>
              <a:rPr lang="en-US" i="1" dirty="0" smtClean="0"/>
              <a:t>exponential</a:t>
            </a:r>
            <a:r>
              <a:rPr lang="en-US" dirty="0" smtClean="0"/>
              <a:t> in </a:t>
            </a:r>
            <a:r>
              <a:rPr lang="en-US" i="1" dirty="0" smtClean="0"/>
              <a:t>h</a:t>
            </a:r>
          </a:p>
          <a:p>
            <a:pPr lvl="1"/>
            <a:endParaRPr lang="en-US" i="1" dirty="0"/>
          </a:p>
          <a:p>
            <a:r>
              <a:rPr lang="en-US" dirty="0" smtClean="0"/>
              <a:t>Efficient </a:t>
            </a:r>
            <a:r>
              <a:rPr lang="en-US" dirty="0"/>
              <a:t>to maintain</a:t>
            </a:r>
          </a:p>
          <a:p>
            <a:pPr lvl="1"/>
            <a:r>
              <a:rPr lang="en-US" dirty="0"/>
              <a:t>Using single and double rotations</a:t>
            </a:r>
          </a:p>
        </p:txBody>
      </p:sp>
      <p:sp>
        <p:nvSpPr>
          <p:cNvPr id="237572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1"/>
                </a:solidFill>
                <a:latin typeface="Times New Roman" pitchFamily="18" charset="0"/>
              </a:rPr>
              <a:t>Adelson-Velskii and Landis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845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>
                <a:solidFill>
                  <a:schemeClr val="accent2"/>
                </a:solidFill>
              </a:rPr>
              <a:t>CSE373: Data Structures &amp; Algorithms</a:t>
            </a:r>
            <a:br>
              <a:rPr lang="en-US" sz="3200" i="0" dirty="0" smtClean="0">
                <a:solidFill>
                  <a:schemeClr val="accent2"/>
                </a:solidFill>
              </a:rPr>
            </a:br>
            <a:r>
              <a:rPr lang="en-US" sz="1400" i="0" dirty="0" smtClean="0">
                <a:solidFill>
                  <a:schemeClr val="accent2"/>
                </a:solidFill>
              </a:rPr>
              <a:t/>
            </a:r>
            <a:br>
              <a:rPr lang="en-US" sz="1400" i="0" dirty="0" smtClean="0">
                <a:solidFill>
                  <a:schemeClr val="accent2"/>
                </a:solidFill>
              </a:rPr>
            </a:br>
            <a:r>
              <a:rPr lang="en-US" sz="3200" i="0" dirty="0" smtClean="0">
                <a:solidFill>
                  <a:schemeClr val="accent2"/>
                </a:solidFill>
              </a:rPr>
              <a:t>Lecture 5: AVL Trees</a:t>
            </a:r>
            <a:endParaRPr lang="en-US" sz="3200" i="0" dirty="0">
              <a:solidFill>
                <a:schemeClr val="accent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Kevin Quinn</a:t>
            </a:r>
            <a:endParaRPr lang="en-US" sz="2400" dirty="0" smtClean="0"/>
          </a:p>
          <a:p>
            <a:r>
              <a:rPr lang="en-US" sz="2400" dirty="0" smtClean="0"/>
              <a:t>Fall </a:t>
            </a:r>
            <a:r>
              <a:rPr lang="en-US" sz="2400" dirty="0" smtClean="0"/>
              <a:t>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C0504D"/>
                </a:solidFill>
              </a:rPr>
              <a:t>The AVL Tree Data Structure</a:t>
            </a:r>
          </a:p>
        </p:txBody>
      </p:sp>
      <p:sp>
        <p:nvSpPr>
          <p:cNvPr id="238595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8768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4</a:t>
            </a:r>
          </a:p>
        </p:txBody>
      </p:sp>
      <p:sp>
        <p:nvSpPr>
          <p:cNvPr id="238596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8105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8597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7437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10</a:t>
            </a:r>
          </a:p>
        </p:txBody>
      </p:sp>
      <p:sp>
        <p:nvSpPr>
          <p:cNvPr id="238598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6769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6</a:t>
            </a:r>
          </a:p>
        </p:txBody>
      </p:sp>
      <p:sp>
        <p:nvSpPr>
          <p:cNvPr id="238599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6101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sp>
        <p:nvSpPr>
          <p:cNvPr id="238600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2771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238601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1435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sp>
        <p:nvSpPr>
          <p:cNvPr id="238602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2103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8</a:t>
            </a:r>
          </a:p>
        </p:txBody>
      </p:sp>
      <p:cxnSp>
        <p:nvCxnSpPr>
          <p:cNvPr id="238603" name="AutoShape 11"/>
          <p:cNvCxnSpPr>
            <a:cxnSpLocks noChangeShapeType="1"/>
            <a:stCxn id="238602" idx="3"/>
            <a:endCxn id="238601" idx="0"/>
          </p:cNvCxnSpPr>
          <p:nvPr>
            <p:custDataLst>
              <p:tags r:id="rId10"/>
            </p:custDataLst>
          </p:nvPr>
        </p:nvCxnSpPr>
        <p:spPr bwMode="auto">
          <a:xfrm flipH="1">
            <a:off x="53340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4" name="AutoShape 12"/>
          <p:cNvCxnSpPr>
            <a:cxnSpLocks noChangeShapeType="1"/>
            <a:stCxn id="238602" idx="5"/>
            <a:endCxn id="238600" idx="0"/>
          </p:cNvCxnSpPr>
          <p:nvPr>
            <p:custDataLst>
              <p:tags r:id="rId11"/>
            </p:custDataLst>
          </p:nvPr>
        </p:nvCxnSpPr>
        <p:spPr bwMode="auto">
          <a:xfrm>
            <a:off x="65357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5" name="AutoShape 13"/>
          <p:cNvCxnSpPr>
            <a:cxnSpLocks noChangeShapeType="1"/>
            <a:stCxn id="238600" idx="3"/>
            <a:endCxn id="238597" idx="0"/>
          </p:cNvCxnSpPr>
          <p:nvPr>
            <p:custDataLst>
              <p:tags r:id="rId12"/>
            </p:custDataLst>
          </p:nvPr>
        </p:nvCxnSpPr>
        <p:spPr bwMode="auto">
          <a:xfrm flipH="1">
            <a:off x="69342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6" name="AutoShape 14"/>
          <p:cNvCxnSpPr>
            <a:cxnSpLocks noChangeShapeType="1"/>
            <a:stCxn id="238600" idx="5"/>
            <a:endCxn id="238596" idx="0"/>
          </p:cNvCxnSpPr>
          <p:nvPr>
            <p:custDataLst>
              <p:tags r:id="rId13"/>
            </p:custDataLst>
          </p:nvPr>
        </p:nvCxnSpPr>
        <p:spPr bwMode="auto">
          <a:xfrm>
            <a:off x="76025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7" name="AutoShape 15"/>
          <p:cNvCxnSpPr>
            <a:cxnSpLocks noChangeShapeType="1"/>
            <a:stCxn id="238601" idx="3"/>
            <a:endCxn id="238599" idx="0"/>
          </p:cNvCxnSpPr>
          <p:nvPr>
            <p:custDataLst>
              <p:tags r:id="rId14"/>
            </p:custDataLst>
          </p:nvPr>
        </p:nvCxnSpPr>
        <p:spPr bwMode="auto">
          <a:xfrm flipH="1">
            <a:off x="48006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8" name="AutoShape 16"/>
          <p:cNvCxnSpPr>
            <a:cxnSpLocks noChangeShapeType="1"/>
            <a:stCxn id="238601" idx="5"/>
            <a:endCxn id="238598" idx="0"/>
          </p:cNvCxnSpPr>
          <p:nvPr>
            <p:custDataLst>
              <p:tags r:id="rId15"/>
            </p:custDataLst>
          </p:nvPr>
        </p:nvCxnSpPr>
        <p:spPr bwMode="auto">
          <a:xfrm>
            <a:off x="54689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9" name="AutoShape 17"/>
          <p:cNvCxnSpPr>
            <a:cxnSpLocks noChangeShapeType="1"/>
            <a:stCxn id="238599" idx="5"/>
            <a:endCxn id="238595" idx="0"/>
          </p:cNvCxnSpPr>
          <p:nvPr>
            <p:custDataLst>
              <p:tags r:id="rId16"/>
            </p:custDataLst>
          </p:nvPr>
        </p:nvCxnSpPr>
        <p:spPr bwMode="auto">
          <a:xfrm>
            <a:off x="49355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0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80772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14</a:t>
            </a:r>
          </a:p>
        </p:txBody>
      </p:sp>
      <p:sp>
        <p:nvSpPr>
          <p:cNvPr id="238611" name="Oval 1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4676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8612" name="Oval 20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59436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7</a:t>
            </a:r>
          </a:p>
        </p:txBody>
      </p:sp>
      <p:cxnSp>
        <p:nvCxnSpPr>
          <p:cNvPr id="238613" name="AutoShape 21"/>
          <p:cNvCxnSpPr>
            <a:cxnSpLocks noChangeShapeType="1"/>
            <a:stCxn id="238598" idx="5"/>
            <a:endCxn id="238612" idx="0"/>
          </p:cNvCxnSpPr>
          <p:nvPr>
            <p:custDataLst>
              <p:tags r:id="rId20"/>
            </p:custDataLst>
          </p:nvPr>
        </p:nvCxnSpPr>
        <p:spPr bwMode="auto">
          <a:xfrm>
            <a:off x="60023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4" name="Oval 22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4770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9</a:t>
            </a:r>
          </a:p>
        </p:txBody>
      </p:sp>
      <p:cxnSp>
        <p:nvCxnSpPr>
          <p:cNvPr id="238615" name="AutoShape 23"/>
          <p:cNvCxnSpPr>
            <a:cxnSpLocks noChangeShapeType="1"/>
            <a:stCxn id="238597" idx="3"/>
            <a:endCxn id="238614" idx="0"/>
          </p:cNvCxnSpPr>
          <p:nvPr>
            <p:custDataLst>
              <p:tags r:id="rId22"/>
            </p:custDataLst>
          </p:nvPr>
        </p:nvCxnSpPr>
        <p:spPr bwMode="auto">
          <a:xfrm flipH="1">
            <a:off x="6667500" y="42560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16" name="AutoShape 24"/>
          <p:cNvCxnSpPr>
            <a:cxnSpLocks noChangeShapeType="1"/>
            <a:stCxn id="238596" idx="3"/>
            <a:endCxn id="238611" idx="0"/>
          </p:cNvCxnSpPr>
          <p:nvPr>
            <p:custDataLst>
              <p:tags r:id="rId23"/>
            </p:custDataLst>
          </p:nvPr>
        </p:nvCxnSpPr>
        <p:spPr bwMode="auto">
          <a:xfrm flipH="1">
            <a:off x="7658100" y="4256088"/>
            <a:ext cx="2079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17" name="AutoShape 25"/>
          <p:cNvCxnSpPr>
            <a:cxnSpLocks noChangeShapeType="1"/>
            <a:stCxn id="238596" idx="5"/>
            <a:endCxn id="238610" idx="0"/>
          </p:cNvCxnSpPr>
          <p:nvPr>
            <p:custDataLst>
              <p:tags r:id="rId24"/>
            </p:custDataLst>
          </p:nvPr>
        </p:nvCxnSpPr>
        <p:spPr bwMode="auto">
          <a:xfrm>
            <a:off x="81359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8" name="Rectangle 26"/>
          <p:cNvSpPr>
            <a:spLocks noGrp="1" noChangeArrowheads="1"/>
          </p:cNvSpPr>
          <p:nvPr>
            <p:ph type="body" sz="half" idx="1"/>
            <p:custDataLst>
              <p:tags r:id="rId25"/>
            </p:custDataLst>
          </p:nvPr>
        </p:nvSpPr>
        <p:spPr>
          <a:xfrm>
            <a:off x="304800" y="1371600"/>
            <a:ext cx="4191000" cy="4953000"/>
          </a:xfrm>
        </p:spPr>
        <p:txBody>
          <a:bodyPr/>
          <a:lstStyle/>
          <a:p>
            <a:pPr marL="457200" indent="-457200">
              <a:buFontTx/>
              <a:buNone/>
            </a:pPr>
            <a:r>
              <a:rPr lang="en-US" sz="2000" i="1" dirty="0"/>
              <a:t>Structural properties</a:t>
            </a:r>
          </a:p>
          <a:p>
            <a:pPr marL="838200" lvl="1" indent="-381000">
              <a:buFontTx/>
              <a:buAutoNum type="arabicPeriod"/>
            </a:pPr>
            <a:r>
              <a:rPr lang="en-US" sz="2000" dirty="0">
                <a:solidFill>
                  <a:schemeClr val="accent1"/>
                </a:solidFill>
              </a:rPr>
              <a:t>Binary tree property</a:t>
            </a:r>
          </a:p>
          <a:p>
            <a:pPr marL="838200" lvl="1" indent="-381000">
              <a:buFontTx/>
              <a:buAutoNum type="arabicPeriod"/>
            </a:pPr>
            <a:r>
              <a:rPr lang="en-US" sz="2000" dirty="0">
                <a:solidFill>
                  <a:schemeClr val="accent1"/>
                </a:solidFill>
              </a:rPr>
              <a:t>Balance property:</a:t>
            </a:r>
            <a:br>
              <a:rPr lang="en-US" sz="2000" dirty="0">
                <a:solidFill>
                  <a:schemeClr val="accent1"/>
                </a:solidFill>
              </a:rPr>
            </a:br>
            <a:r>
              <a:rPr lang="en-US" sz="2000" dirty="0">
                <a:solidFill>
                  <a:schemeClr val="accent1"/>
                </a:solidFill>
              </a:rPr>
              <a:t>balance of every node is</a:t>
            </a:r>
            <a:br>
              <a:rPr lang="en-US" sz="2000" dirty="0">
                <a:solidFill>
                  <a:schemeClr val="accent1"/>
                </a:solidFill>
              </a:rPr>
            </a:br>
            <a:r>
              <a:rPr lang="en-US" sz="2000" dirty="0">
                <a:solidFill>
                  <a:schemeClr val="accent1"/>
                </a:solidFill>
              </a:rPr>
              <a:t>between -1 and 1</a:t>
            </a:r>
          </a:p>
          <a:p>
            <a:pPr marL="838200" lvl="1" indent="-381000">
              <a:buFontTx/>
              <a:buNone/>
            </a:pPr>
            <a:r>
              <a:rPr lang="en-US" sz="2000" dirty="0"/>
              <a:t>Result:</a:t>
            </a:r>
          </a:p>
          <a:p>
            <a:pPr marL="1257300" lvl="2" indent="-342900">
              <a:buFontTx/>
              <a:buNone/>
            </a:pPr>
            <a:r>
              <a:rPr lang="en-US" b="1" dirty="0" smtClean="0"/>
              <a:t>Worst-case</a:t>
            </a:r>
            <a:r>
              <a:rPr lang="en-US" dirty="0" smtClean="0"/>
              <a:t> </a:t>
            </a:r>
            <a:r>
              <a:rPr lang="en-US" dirty="0"/>
              <a:t>depth is</a:t>
            </a:r>
            <a:br>
              <a:rPr lang="en-US" dirty="0"/>
            </a:br>
            <a:r>
              <a:rPr lang="en-US" dirty="0">
                <a:solidFill>
                  <a:schemeClr val="accent4"/>
                </a:solidFill>
                <a:sym typeface="Symbol" pitchFamily="18" charset="2"/>
              </a:rPr>
              <a:t>O(log </a:t>
            </a:r>
            <a:r>
              <a:rPr lang="en-US" i="1" dirty="0">
                <a:solidFill>
                  <a:schemeClr val="accent4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chemeClr val="accent4"/>
                </a:solidFill>
                <a:sym typeface="Symbol" pitchFamily="18" charset="2"/>
              </a:rPr>
              <a:t>)</a:t>
            </a:r>
            <a:r>
              <a:rPr lang="en-US" b="1" dirty="0">
                <a:solidFill>
                  <a:schemeClr val="accent4"/>
                </a:solidFill>
                <a:latin typeface="Courier New" pitchFamily="49" charset="0"/>
                <a:sym typeface="Symbol" pitchFamily="18" charset="2"/>
              </a:rPr>
              <a:t> </a:t>
            </a:r>
          </a:p>
          <a:p>
            <a:pPr marL="1257300" lvl="2" indent="-342900">
              <a:buFontTx/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sym typeface="Symbol" pitchFamily="18" charset="2"/>
            </a:endParaRPr>
          </a:p>
          <a:p>
            <a:pPr marL="457200" indent="-457200">
              <a:buFontTx/>
              <a:buNone/>
            </a:pPr>
            <a:r>
              <a:rPr lang="en-US" sz="2000" i="1" dirty="0">
                <a:sym typeface="Symbol" pitchFamily="18" charset="2"/>
              </a:rPr>
              <a:t>Ordering property</a:t>
            </a:r>
          </a:p>
          <a:p>
            <a:pPr marL="838200" lvl="1" indent="-381000"/>
            <a:r>
              <a:rPr lang="en-US" sz="2000" dirty="0">
                <a:sym typeface="Symbol" pitchFamily="18" charset="2"/>
              </a:rPr>
              <a:t>Same as for BST</a:t>
            </a:r>
          </a:p>
        </p:txBody>
      </p:sp>
      <p:sp>
        <p:nvSpPr>
          <p:cNvPr id="238619" name="Oval 2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8305800" y="571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15</a:t>
            </a:r>
          </a:p>
        </p:txBody>
      </p:sp>
      <p:cxnSp>
        <p:nvCxnSpPr>
          <p:cNvPr id="238620" name="AutoShape 28"/>
          <p:cNvCxnSpPr>
            <a:cxnSpLocks noChangeShapeType="1"/>
            <a:stCxn id="238610" idx="5"/>
            <a:endCxn id="238619" idx="0"/>
          </p:cNvCxnSpPr>
          <p:nvPr>
            <p:custDataLst>
              <p:tags r:id="rId27"/>
            </p:custDataLst>
          </p:nvPr>
        </p:nvCxnSpPr>
        <p:spPr bwMode="auto">
          <a:xfrm>
            <a:off x="8402638" y="5145088"/>
            <a:ext cx="936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33904</TotalTime>
  <Words>3002</Words>
  <Application>Microsoft Macintosh PowerPoint</Application>
  <PresentationFormat>On-screen Show (4:3)</PresentationFormat>
  <Paragraphs>801</Paragraphs>
  <Slides>35</Slides>
  <Notes>35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dan_design_template</vt:lpstr>
      <vt:lpstr>Equation</vt:lpstr>
      <vt:lpstr>BuildTree for BST</vt:lpstr>
      <vt:lpstr>BuildTree for BST</vt:lpstr>
      <vt:lpstr>Unbalanced BST</vt:lpstr>
      <vt:lpstr>Balanced BST</vt:lpstr>
      <vt:lpstr>Potential Balance Conditions</vt:lpstr>
      <vt:lpstr>Potential Balance Conditions</vt:lpstr>
      <vt:lpstr>The AVL Balance Condition</vt:lpstr>
      <vt:lpstr>CSE373: Data Structures &amp; Algorithms  Lecture 5: AVL Trees</vt:lpstr>
      <vt:lpstr>The AVL Tree Data Structure</vt:lpstr>
      <vt:lpstr>An AVL tree?</vt:lpstr>
      <vt:lpstr>An AVL tree?</vt:lpstr>
      <vt:lpstr>The shallowness bound</vt:lpstr>
      <vt:lpstr>Before we prove it</vt:lpstr>
      <vt:lpstr>The Golden Ratio</vt:lpstr>
      <vt:lpstr>The proof</vt:lpstr>
      <vt:lpstr>Good news</vt:lpstr>
      <vt:lpstr>An AVL Tree</vt:lpstr>
      <vt:lpstr>AVL tree operations</vt:lpstr>
      <vt:lpstr>Insert: detect potential imbalance</vt:lpstr>
      <vt:lpstr>Case #1: Example</vt:lpstr>
      <vt:lpstr>Fix: Apply “Single Rotation”</vt:lpstr>
      <vt:lpstr>The example generalized</vt:lpstr>
      <vt:lpstr>The general left-left case</vt:lpstr>
      <vt:lpstr>Another example: insert(16)</vt:lpstr>
      <vt:lpstr>Another example: insert(16)</vt:lpstr>
      <vt:lpstr>The general right-right case</vt:lpstr>
      <vt:lpstr>Two cases to go</vt:lpstr>
      <vt:lpstr>Two cases to go</vt:lpstr>
      <vt:lpstr>Sometimes two wrongs make a right</vt:lpstr>
      <vt:lpstr>The general right-left case</vt:lpstr>
      <vt:lpstr>Comments</vt:lpstr>
      <vt:lpstr>The last case: left-right</vt:lpstr>
      <vt:lpstr>Insert, summarized</vt:lpstr>
      <vt:lpstr>Now efficiency</vt:lpstr>
      <vt:lpstr>Pros and Cons of AVL Trees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Kevin Quinn</cp:lastModifiedBy>
  <cp:revision>1501</cp:revision>
  <dcterms:created xsi:type="dcterms:W3CDTF">2009-03-13T20:43:19Z</dcterms:created>
  <dcterms:modified xsi:type="dcterms:W3CDTF">2015-10-09T19:03:14Z</dcterms:modified>
</cp:coreProperties>
</file>