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8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2" r:id="rId21"/>
    <p:sldId id="283" r:id="rId22"/>
    <p:sldId id="284" r:id="rId23"/>
    <p:sldId id="281" r:id="rId24"/>
    <p:sldId id="286" r:id="rId25"/>
    <p:sldId id="274" r:id="rId26"/>
    <p:sldId id="275" r:id="rId27"/>
    <p:sldId id="276" r:id="rId28"/>
    <p:sldId id="277" r:id="rId29"/>
    <p:sldId id="278" r:id="rId30"/>
    <p:sldId id="279" r:id="rId31"/>
    <p:sldId id="285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quinnkcq:Documents:454:my_results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ntitled:Users:quinnkcq:Documents:454:my_result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baseline="0" dirty="0" smtClean="0">
                <a:effectLst/>
              </a:rPr>
              <a:t>Runtime for (1/600)n) vs. log(n) with Various Input Sizes</a:t>
            </a:r>
            <a:endParaRPr lang="en-US" sz="16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644546599305"/>
          <c:y val="0.168576709796673"/>
          <c:w val="0.643437561634275"/>
          <c:h val="0.70149155107922"/>
        </c:manualLayout>
      </c:layout>
      <c:lineChart>
        <c:grouping val="standard"/>
        <c:varyColors val="0"/>
        <c:ser>
          <c:idx val="0"/>
          <c:order val="0"/>
          <c:tx>
            <c:v>log(n)</c:v>
          </c:tx>
          <c:cat>
            <c:numRef>
              <c:f>my_results.csv!$E$2:$E$14</c:f>
              <c:numCache>
                <c:formatCode>General</c:formatCode>
                <c:ptCount val="13"/>
                <c:pt idx="0">
                  <c:v>100.0</c:v>
                </c:pt>
                <c:pt idx="1">
                  <c:v>300.0</c:v>
                </c:pt>
                <c:pt idx="2">
                  <c:v>500.0</c:v>
                </c:pt>
                <c:pt idx="3">
                  <c:v>700.0</c:v>
                </c:pt>
                <c:pt idx="4">
                  <c:v>900.0</c:v>
                </c:pt>
                <c:pt idx="5">
                  <c:v>1100.0</c:v>
                </c:pt>
                <c:pt idx="6">
                  <c:v>1300.0</c:v>
                </c:pt>
                <c:pt idx="7">
                  <c:v>1500.0</c:v>
                </c:pt>
                <c:pt idx="8">
                  <c:v>1700.0</c:v>
                </c:pt>
                <c:pt idx="9">
                  <c:v>1900.0</c:v>
                </c:pt>
                <c:pt idx="10">
                  <c:v>2100.0</c:v>
                </c:pt>
                <c:pt idx="11">
                  <c:v>2300.0</c:v>
                </c:pt>
                <c:pt idx="12">
                  <c:v>2500.0</c:v>
                </c:pt>
              </c:numCache>
            </c:numRef>
          </c:cat>
          <c:val>
            <c:numRef>
              <c:f>my_results.csv!$F$2:$F$14</c:f>
              <c:numCache>
                <c:formatCode>General</c:formatCode>
                <c:ptCount val="13"/>
                <c:pt idx="0">
                  <c:v>6.643856189774725</c:v>
                </c:pt>
                <c:pt idx="1">
                  <c:v>8.228818690495881</c:v>
                </c:pt>
                <c:pt idx="2">
                  <c:v>8.965784284662086</c:v>
                </c:pt>
                <c:pt idx="3">
                  <c:v>9.451211111832329</c:v>
                </c:pt>
                <c:pt idx="4">
                  <c:v>9.813781191217037</c:v>
                </c:pt>
                <c:pt idx="5">
                  <c:v>10.10328780841202</c:v>
                </c:pt>
                <c:pt idx="6">
                  <c:v>10.34429590791582</c:v>
                </c:pt>
                <c:pt idx="7">
                  <c:v>10.55074678538324</c:v>
                </c:pt>
                <c:pt idx="8">
                  <c:v>10.73131903102506</c:v>
                </c:pt>
                <c:pt idx="9">
                  <c:v>10.89178370321831</c:v>
                </c:pt>
                <c:pt idx="10">
                  <c:v>11.03617361255349</c:v>
                </c:pt>
                <c:pt idx="11">
                  <c:v>11.16741814583174</c:v>
                </c:pt>
                <c:pt idx="12">
                  <c:v>11.28771237954945</c:v>
                </c:pt>
              </c:numCache>
            </c:numRef>
          </c:val>
          <c:smooth val="0"/>
        </c:ser>
        <c:ser>
          <c:idx val="1"/>
          <c:order val="1"/>
          <c:tx>
            <c:v>sped up linear</c:v>
          </c:tx>
          <c:cat>
            <c:numRef>
              <c:f>my_results.csv!$E$2:$E$14</c:f>
              <c:numCache>
                <c:formatCode>General</c:formatCode>
                <c:ptCount val="13"/>
                <c:pt idx="0">
                  <c:v>100.0</c:v>
                </c:pt>
                <c:pt idx="1">
                  <c:v>300.0</c:v>
                </c:pt>
                <c:pt idx="2">
                  <c:v>500.0</c:v>
                </c:pt>
                <c:pt idx="3">
                  <c:v>700.0</c:v>
                </c:pt>
                <c:pt idx="4">
                  <c:v>900.0</c:v>
                </c:pt>
                <c:pt idx="5">
                  <c:v>1100.0</c:v>
                </c:pt>
                <c:pt idx="6">
                  <c:v>1300.0</c:v>
                </c:pt>
                <c:pt idx="7">
                  <c:v>1500.0</c:v>
                </c:pt>
                <c:pt idx="8">
                  <c:v>1700.0</c:v>
                </c:pt>
                <c:pt idx="9">
                  <c:v>1900.0</c:v>
                </c:pt>
                <c:pt idx="10">
                  <c:v>2100.0</c:v>
                </c:pt>
                <c:pt idx="11">
                  <c:v>2300.0</c:v>
                </c:pt>
                <c:pt idx="12">
                  <c:v>2500.0</c:v>
                </c:pt>
              </c:numCache>
            </c:numRef>
          </c:cat>
          <c:val>
            <c:numRef>
              <c:f>my_results.csv!$G$2:$G$14</c:f>
              <c:numCache>
                <c:formatCode>General</c:formatCode>
                <c:ptCount val="13"/>
                <c:pt idx="0">
                  <c:v>0.166666666666667</c:v>
                </c:pt>
                <c:pt idx="1">
                  <c:v>0.5</c:v>
                </c:pt>
                <c:pt idx="2">
                  <c:v>0.833333333333333</c:v>
                </c:pt>
                <c:pt idx="3">
                  <c:v>1.166666666666667</c:v>
                </c:pt>
                <c:pt idx="4">
                  <c:v>1.5</c:v>
                </c:pt>
                <c:pt idx="5">
                  <c:v>1.833333333333333</c:v>
                </c:pt>
                <c:pt idx="6">
                  <c:v>2.166666666666667</c:v>
                </c:pt>
                <c:pt idx="7">
                  <c:v>2.5</c:v>
                </c:pt>
                <c:pt idx="8">
                  <c:v>2.833333333333333</c:v>
                </c:pt>
                <c:pt idx="9">
                  <c:v>3.166666666666667</c:v>
                </c:pt>
                <c:pt idx="10">
                  <c:v>3.5</c:v>
                </c:pt>
                <c:pt idx="11">
                  <c:v>3.833333333333333</c:v>
                </c:pt>
                <c:pt idx="12">
                  <c:v>4.166666666666667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659480"/>
        <c:axId val="2137145752"/>
      </c:lineChart>
      <c:catAx>
        <c:axId val="2132659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Input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7145752"/>
        <c:crosses val="autoZero"/>
        <c:auto val="1"/>
        <c:lblAlgn val="ctr"/>
        <c:lblOffset val="100"/>
        <c:noMultiLvlLbl val="0"/>
      </c:catAx>
      <c:valAx>
        <c:axId val="21371457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Runtime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2659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203495516818"/>
          <c:y val="0.343998137016607"/>
          <c:w val="0.163821552652739"/>
          <c:h val="0.43577491837910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Runtime for (1/600)n</a:t>
            </a:r>
            <a:r>
              <a:rPr lang="en-US" sz="1600" dirty="0"/>
              <a:t>) </a:t>
            </a:r>
            <a:r>
              <a:rPr lang="en-US" sz="1600" dirty="0" smtClean="0"/>
              <a:t>vs. log</a:t>
            </a:r>
            <a:r>
              <a:rPr lang="en-US" sz="1600" dirty="0"/>
              <a:t>(</a:t>
            </a:r>
            <a:r>
              <a:rPr lang="en-US" sz="1600" dirty="0" smtClean="0"/>
              <a:t>n) with Various Input</a:t>
            </a:r>
            <a:r>
              <a:rPr lang="en-US" sz="1600" baseline="0" dirty="0" smtClean="0"/>
              <a:t> Sizes</a:t>
            </a:r>
            <a:endParaRPr lang="en-US" sz="1600" dirty="0"/>
          </a:p>
        </c:rich>
      </c:tx>
      <c:layout>
        <c:manualLayout>
          <c:xMode val="edge"/>
          <c:yMode val="edge"/>
          <c:x val="0.0983145041652402"/>
          <c:y val="0.020408163265306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644546599305"/>
          <c:y val="0.142698706099815"/>
          <c:w val="0.643437561634275"/>
          <c:h val="0.70149155107922"/>
        </c:manualLayout>
      </c:layout>
      <c:lineChart>
        <c:grouping val="standard"/>
        <c:varyColors val="0"/>
        <c:ser>
          <c:idx val="0"/>
          <c:order val="0"/>
          <c:tx>
            <c:v>log(n)</c:v>
          </c:tx>
          <c:marker>
            <c:symbol val="none"/>
          </c:marker>
          <c:cat>
            <c:numRef>
              <c:f>my_results.csv!$E$1:$E$72</c:f>
              <c:numCache>
                <c:formatCode>General</c:formatCode>
                <c:ptCount val="72"/>
                <c:pt idx="1">
                  <c:v>100.0</c:v>
                </c:pt>
                <c:pt idx="2">
                  <c:v>300.0</c:v>
                </c:pt>
                <c:pt idx="3">
                  <c:v>500.0</c:v>
                </c:pt>
                <c:pt idx="4">
                  <c:v>700.0</c:v>
                </c:pt>
                <c:pt idx="5">
                  <c:v>900.0</c:v>
                </c:pt>
                <c:pt idx="6">
                  <c:v>1100.0</c:v>
                </c:pt>
                <c:pt idx="7">
                  <c:v>1300.0</c:v>
                </c:pt>
                <c:pt idx="8">
                  <c:v>1500.0</c:v>
                </c:pt>
                <c:pt idx="9">
                  <c:v>1700.0</c:v>
                </c:pt>
                <c:pt idx="10">
                  <c:v>1900.0</c:v>
                </c:pt>
                <c:pt idx="11">
                  <c:v>2100.0</c:v>
                </c:pt>
                <c:pt idx="12">
                  <c:v>2300.0</c:v>
                </c:pt>
                <c:pt idx="13">
                  <c:v>2500.0</c:v>
                </c:pt>
                <c:pt idx="14">
                  <c:v>2700.0</c:v>
                </c:pt>
                <c:pt idx="15">
                  <c:v>2900.0</c:v>
                </c:pt>
                <c:pt idx="16">
                  <c:v>3100.0</c:v>
                </c:pt>
                <c:pt idx="17">
                  <c:v>3300.0</c:v>
                </c:pt>
                <c:pt idx="18">
                  <c:v>3500.0</c:v>
                </c:pt>
                <c:pt idx="19">
                  <c:v>3700.0</c:v>
                </c:pt>
                <c:pt idx="20">
                  <c:v>3900.0</c:v>
                </c:pt>
                <c:pt idx="21">
                  <c:v>4100.0</c:v>
                </c:pt>
                <c:pt idx="22">
                  <c:v>4300.0</c:v>
                </c:pt>
                <c:pt idx="23">
                  <c:v>4500.0</c:v>
                </c:pt>
                <c:pt idx="24">
                  <c:v>4700.0</c:v>
                </c:pt>
                <c:pt idx="25">
                  <c:v>4900.0</c:v>
                </c:pt>
                <c:pt idx="26">
                  <c:v>5100.0</c:v>
                </c:pt>
                <c:pt idx="27">
                  <c:v>5300.0</c:v>
                </c:pt>
                <c:pt idx="28">
                  <c:v>5500.0</c:v>
                </c:pt>
                <c:pt idx="29">
                  <c:v>5700.0</c:v>
                </c:pt>
                <c:pt idx="30">
                  <c:v>5900.0</c:v>
                </c:pt>
                <c:pt idx="31">
                  <c:v>6100.0</c:v>
                </c:pt>
                <c:pt idx="32">
                  <c:v>6300.0</c:v>
                </c:pt>
                <c:pt idx="33">
                  <c:v>6500.0</c:v>
                </c:pt>
                <c:pt idx="34">
                  <c:v>6700.0</c:v>
                </c:pt>
                <c:pt idx="35">
                  <c:v>6900.0</c:v>
                </c:pt>
                <c:pt idx="36">
                  <c:v>7100.0</c:v>
                </c:pt>
                <c:pt idx="37">
                  <c:v>7300.0</c:v>
                </c:pt>
                <c:pt idx="38">
                  <c:v>7500.0</c:v>
                </c:pt>
                <c:pt idx="39">
                  <c:v>7700.0</c:v>
                </c:pt>
                <c:pt idx="40">
                  <c:v>7900.0</c:v>
                </c:pt>
                <c:pt idx="41">
                  <c:v>8100.0</c:v>
                </c:pt>
                <c:pt idx="42">
                  <c:v>8300.0</c:v>
                </c:pt>
                <c:pt idx="43">
                  <c:v>8500.0</c:v>
                </c:pt>
                <c:pt idx="44">
                  <c:v>8700.0</c:v>
                </c:pt>
                <c:pt idx="45">
                  <c:v>8900.0</c:v>
                </c:pt>
                <c:pt idx="46">
                  <c:v>9100.0</c:v>
                </c:pt>
                <c:pt idx="47">
                  <c:v>9300.0</c:v>
                </c:pt>
                <c:pt idx="48">
                  <c:v>9500.0</c:v>
                </c:pt>
                <c:pt idx="49">
                  <c:v>9700.0</c:v>
                </c:pt>
                <c:pt idx="50">
                  <c:v>9900.0</c:v>
                </c:pt>
                <c:pt idx="51">
                  <c:v>10100.0</c:v>
                </c:pt>
                <c:pt idx="52">
                  <c:v>10300.0</c:v>
                </c:pt>
                <c:pt idx="53">
                  <c:v>10500.0</c:v>
                </c:pt>
                <c:pt idx="54">
                  <c:v>10700.0</c:v>
                </c:pt>
                <c:pt idx="55">
                  <c:v>10900.0</c:v>
                </c:pt>
                <c:pt idx="56">
                  <c:v>11100.0</c:v>
                </c:pt>
                <c:pt idx="57">
                  <c:v>11300.0</c:v>
                </c:pt>
                <c:pt idx="58">
                  <c:v>11500.0</c:v>
                </c:pt>
                <c:pt idx="59">
                  <c:v>11700.0</c:v>
                </c:pt>
                <c:pt idx="60">
                  <c:v>11900.0</c:v>
                </c:pt>
                <c:pt idx="61">
                  <c:v>12100.0</c:v>
                </c:pt>
                <c:pt idx="62">
                  <c:v>12300.0</c:v>
                </c:pt>
                <c:pt idx="63">
                  <c:v>12500.0</c:v>
                </c:pt>
                <c:pt idx="64">
                  <c:v>12700.0</c:v>
                </c:pt>
                <c:pt idx="65">
                  <c:v>12900.0</c:v>
                </c:pt>
                <c:pt idx="66">
                  <c:v>13100.0</c:v>
                </c:pt>
                <c:pt idx="67">
                  <c:v>13300.0</c:v>
                </c:pt>
                <c:pt idx="68">
                  <c:v>13500.0</c:v>
                </c:pt>
                <c:pt idx="69">
                  <c:v>13700.0</c:v>
                </c:pt>
                <c:pt idx="70">
                  <c:v>13900.0</c:v>
                </c:pt>
                <c:pt idx="71">
                  <c:v>14100.0</c:v>
                </c:pt>
              </c:numCache>
            </c:numRef>
          </c:cat>
          <c:val>
            <c:numRef>
              <c:f>my_results.csv!$F$1:$F$72</c:f>
              <c:numCache>
                <c:formatCode>General</c:formatCode>
                <c:ptCount val="72"/>
                <c:pt idx="1">
                  <c:v>6.643856189774725</c:v>
                </c:pt>
                <c:pt idx="2">
                  <c:v>8.228818690495881</c:v>
                </c:pt>
                <c:pt idx="3">
                  <c:v>8.965784284662086</c:v>
                </c:pt>
                <c:pt idx="4">
                  <c:v>9.451211111832329</c:v>
                </c:pt>
                <c:pt idx="5">
                  <c:v>9.813781191217037</c:v>
                </c:pt>
                <c:pt idx="6">
                  <c:v>10.10328780841202</c:v>
                </c:pt>
                <c:pt idx="7">
                  <c:v>10.34429590791582</c:v>
                </c:pt>
                <c:pt idx="8">
                  <c:v>10.55074678538324</c:v>
                </c:pt>
                <c:pt idx="9">
                  <c:v>10.73131903102506</c:v>
                </c:pt>
                <c:pt idx="10">
                  <c:v>10.89178370321831</c:v>
                </c:pt>
                <c:pt idx="11">
                  <c:v>11.03617361255349</c:v>
                </c:pt>
                <c:pt idx="12">
                  <c:v>11.16741814583174</c:v>
                </c:pt>
                <c:pt idx="13">
                  <c:v>11.28771237954945</c:v>
                </c:pt>
                <c:pt idx="14">
                  <c:v>11.39874369193819</c:v>
                </c:pt>
                <c:pt idx="15">
                  <c:v>11.5018371849023</c:v>
                </c:pt>
                <c:pt idx="16">
                  <c:v>11.5980525001616</c:v>
                </c:pt>
                <c:pt idx="17">
                  <c:v>11.68825030913318</c:v>
                </c:pt>
                <c:pt idx="18">
                  <c:v>11.7731392067197</c:v>
                </c:pt>
                <c:pt idx="19">
                  <c:v>11.85330955540367</c:v>
                </c:pt>
                <c:pt idx="20">
                  <c:v>11.92925840863697</c:v>
                </c:pt>
                <c:pt idx="21">
                  <c:v>12.00140819439281</c:v>
                </c:pt>
                <c:pt idx="22">
                  <c:v>12.07012094447682</c:v>
                </c:pt>
                <c:pt idx="23">
                  <c:v>12.1357092861044</c:v>
                </c:pt>
                <c:pt idx="24">
                  <c:v>12.19844504145236</c:v>
                </c:pt>
                <c:pt idx="25">
                  <c:v>12.25856603388993</c:v>
                </c:pt>
                <c:pt idx="26">
                  <c:v>12.31628153174622</c:v>
                </c:pt>
                <c:pt idx="27">
                  <c:v>12.37177664433792</c:v>
                </c:pt>
                <c:pt idx="28">
                  <c:v>12.42521590329939</c:v>
                </c:pt>
                <c:pt idx="29">
                  <c:v>12.47674620393947</c:v>
                </c:pt>
                <c:pt idx="30">
                  <c:v>12.52649923913657</c:v>
                </c:pt>
                <c:pt idx="31">
                  <c:v>12.57459352733761</c:v>
                </c:pt>
                <c:pt idx="32">
                  <c:v>12.62113611327464</c:v>
                </c:pt>
                <c:pt idx="33">
                  <c:v>12.66622400280318</c:v>
                </c:pt>
                <c:pt idx="34">
                  <c:v>12.7099453802325</c:v>
                </c:pt>
                <c:pt idx="35">
                  <c:v>12.75238064655289</c:v>
                </c:pt>
                <c:pt idx="36">
                  <c:v>12.79360330927941</c:v>
                </c:pt>
                <c:pt idx="37">
                  <c:v>12.83368074865474</c:v>
                </c:pt>
                <c:pt idx="38">
                  <c:v>12.87267488027061</c:v>
                </c:pt>
                <c:pt idx="39">
                  <c:v>12.91064273046963</c:v>
                </c:pt>
                <c:pt idx="40">
                  <c:v>12.94763693795183</c:v>
                </c:pt>
                <c:pt idx="41">
                  <c:v>12.98370619265935</c:v>
                </c:pt>
                <c:pt idx="42">
                  <c:v>13.01889562112165</c:v>
                </c:pt>
                <c:pt idx="43">
                  <c:v>13.05324712591243</c:v>
                </c:pt>
                <c:pt idx="44">
                  <c:v>13.08679968562345</c:v>
                </c:pt>
                <c:pt idx="45">
                  <c:v>13.11958962074112</c:v>
                </c:pt>
                <c:pt idx="46">
                  <c:v>13.15165082997342</c:v>
                </c:pt>
                <c:pt idx="47">
                  <c:v>13.18301500088276</c:v>
                </c:pt>
                <c:pt idx="48">
                  <c:v>13.21371179810567</c:v>
                </c:pt>
                <c:pt idx="49">
                  <c:v>13.24376903196185</c:v>
                </c:pt>
                <c:pt idx="50">
                  <c:v>13.27321280985433</c:v>
                </c:pt>
                <c:pt idx="51">
                  <c:v>13.30206767252652</c:v>
                </c:pt>
                <c:pt idx="52">
                  <c:v>13.33035671695794</c:v>
                </c:pt>
                <c:pt idx="53">
                  <c:v>13.35810170744085</c:v>
                </c:pt>
                <c:pt idx="54">
                  <c:v>13.38532317617587</c:v>
                </c:pt>
                <c:pt idx="55">
                  <c:v>13.41204051455165</c:v>
                </c:pt>
                <c:pt idx="56">
                  <c:v>13.43827205612483</c:v>
                </c:pt>
                <c:pt idx="57">
                  <c:v>13.46403515218991</c:v>
                </c:pt>
                <c:pt idx="58">
                  <c:v>13.4893462407191</c:v>
                </c:pt>
                <c:pt idx="59">
                  <c:v>13.51422090935813</c:v>
                </c:pt>
                <c:pt idx="60">
                  <c:v>13.53867395308267</c:v>
                </c:pt>
                <c:pt idx="61">
                  <c:v>13.56271942704932</c:v>
                </c:pt>
                <c:pt idx="62">
                  <c:v>13.58637069511396</c:v>
                </c:pt>
                <c:pt idx="63">
                  <c:v>13.60964047443681</c:v>
                </c:pt>
                <c:pt idx="64">
                  <c:v>13.6325408765469</c:v>
                </c:pt>
                <c:pt idx="65">
                  <c:v>13.65508344519798</c:v>
                </c:pt>
                <c:pt idx="66">
                  <c:v>13.67727919131218</c:v>
                </c:pt>
                <c:pt idx="67">
                  <c:v>13.69913862527592</c:v>
                </c:pt>
                <c:pt idx="68">
                  <c:v>13.72067178682556</c:v>
                </c:pt>
                <c:pt idx="69">
                  <c:v>13.74188827273525</c:v>
                </c:pt>
                <c:pt idx="70">
                  <c:v>13.76279726249823</c:v>
                </c:pt>
                <c:pt idx="71">
                  <c:v>13.78340754217352</c:v>
                </c:pt>
              </c:numCache>
            </c:numRef>
          </c:val>
          <c:smooth val="0"/>
        </c:ser>
        <c:ser>
          <c:idx val="1"/>
          <c:order val="1"/>
          <c:tx>
            <c:v>sped up linear</c:v>
          </c:tx>
          <c:marker>
            <c:symbol val="none"/>
          </c:marker>
          <c:cat>
            <c:numRef>
              <c:f>my_results.csv!$E$1:$E$72</c:f>
              <c:numCache>
                <c:formatCode>General</c:formatCode>
                <c:ptCount val="72"/>
                <c:pt idx="1">
                  <c:v>100.0</c:v>
                </c:pt>
                <c:pt idx="2">
                  <c:v>300.0</c:v>
                </c:pt>
                <c:pt idx="3">
                  <c:v>500.0</c:v>
                </c:pt>
                <c:pt idx="4">
                  <c:v>700.0</c:v>
                </c:pt>
                <c:pt idx="5">
                  <c:v>900.0</c:v>
                </c:pt>
                <c:pt idx="6">
                  <c:v>1100.0</c:v>
                </c:pt>
                <c:pt idx="7">
                  <c:v>1300.0</c:v>
                </c:pt>
                <c:pt idx="8">
                  <c:v>1500.0</c:v>
                </c:pt>
                <c:pt idx="9">
                  <c:v>1700.0</c:v>
                </c:pt>
                <c:pt idx="10">
                  <c:v>1900.0</c:v>
                </c:pt>
                <c:pt idx="11">
                  <c:v>2100.0</c:v>
                </c:pt>
                <c:pt idx="12">
                  <c:v>2300.0</c:v>
                </c:pt>
                <c:pt idx="13">
                  <c:v>2500.0</c:v>
                </c:pt>
                <c:pt idx="14">
                  <c:v>2700.0</c:v>
                </c:pt>
                <c:pt idx="15">
                  <c:v>2900.0</c:v>
                </c:pt>
                <c:pt idx="16">
                  <c:v>3100.0</c:v>
                </c:pt>
                <c:pt idx="17">
                  <c:v>3300.0</c:v>
                </c:pt>
                <c:pt idx="18">
                  <c:v>3500.0</c:v>
                </c:pt>
                <c:pt idx="19">
                  <c:v>3700.0</c:v>
                </c:pt>
                <c:pt idx="20">
                  <c:v>3900.0</c:v>
                </c:pt>
                <c:pt idx="21">
                  <c:v>4100.0</c:v>
                </c:pt>
                <c:pt idx="22">
                  <c:v>4300.0</c:v>
                </c:pt>
                <c:pt idx="23">
                  <c:v>4500.0</c:v>
                </c:pt>
                <c:pt idx="24">
                  <c:v>4700.0</c:v>
                </c:pt>
                <c:pt idx="25">
                  <c:v>4900.0</c:v>
                </c:pt>
                <c:pt idx="26">
                  <c:v>5100.0</c:v>
                </c:pt>
                <c:pt idx="27">
                  <c:v>5300.0</c:v>
                </c:pt>
                <c:pt idx="28">
                  <c:v>5500.0</c:v>
                </c:pt>
                <c:pt idx="29">
                  <c:v>5700.0</c:v>
                </c:pt>
                <c:pt idx="30">
                  <c:v>5900.0</c:v>
                </c:pt>
                <c:pt idx="31">
                  <c:v>6100.0</c:v>
                </c:pt>
                <c:pt idx="32">
                  <c:v>6300.0</c:v>
                </c:pt>
                <c:pt idx="33">
                  <c:v>6500.0</c:v>
                </c:pt>
                <c:pt idx="34">
                  <c:v>6700.0</c:v>
                </c:pt>
                <c:pt idx="35">
                  <c:v>6900.0</c:v>
                </c:pt>
                <c:pt idx="36">
                  <c:v>7100.0</c:v>
                </c:pt>
                <c:pt idx="37">
                  <c:v>7300.0</c:v>
                </c:pt>
                <c:pt idx="38">
                  <c:v>7500.0</c:v>
                </c:pt>
                <c:pt idx="39">
                  <c:v>7700.0</c:v>
                </c:pt>
                <c:pt idx="40">
                  <c:v>7900.0</c:v>
                </c:pt>
                <c:pt idx="41">
                  <c:v>8100.0</c:v>
                </c:pt>
                <c:pt idx="42">
                  <c:v>8300.0</c:v>
                </c:pt>
                <c:pt idx="43">
                  <c:v>8500.0</c:v>
                </c:pt>
                <c:pt idx="44">
                  <c:v>8700.0</c:v>
                </c:pt>
                <c:pt idx="45">
                  <c:v>8900.0</c:v>
                </c:pt>
                <c:pt idx="46">
                  <c:v>9100.0</c:v>
                </c:pt>
                <c:pt idx="47">
                  <c:v>9300.0</c:v>
                </c:pt>
                <c:pt idx="48">
                  <c:v>9500.0</c:v>
                </c:pt>
                <c:pt idx="49">
                  <c:v>9700.0</c:v>
                </c:pt>
                <c:pt idx="50">
                  <c:v>9900.0</c:v>
                </c:pt>
                <c:pt idx="51">
                  <c:v>10100.0</c:v>
                </c:pt>
                <c:pt idx="52">
                  <c:v>10300.0</c:v>
                </c:pt>
                <c:pt idx="53">
                  <c:v>10500.0</c:v>
                </c:pt>
                <c:pt idx="54">
                  <c:v>10700.0</c:v>
                </c:pt>
                <c:pt idx="55">
                  <c:v>10900.0</c:v>
                </c:pt>
                <c:pt idx="56">
                  <c:v>11100.0</c:v>
                </c:pt>
                <c:pt idx="57">
                  <c:v>11300.0</c:v>
                </c:pt>
                <c:pt idx="58">
                  <c:v>11500.0</c:v>
                </c:pt>
                <c:pt idx="59">
                  <c:v>11700.0</c:v>
                </c:pt>
                <c:pt idx="60">
                  <c:v>11900.0</c:v>
                </c:pt>
                <c:pt idx="61">
                  <c:v>12100.0</c:v>
                </c:pt>
                <c:pt idx="62">
                  <c:v>12300.0</c:v>
                </c:pt>
                <c:pt idx="63">
                  <c:v>12500.0</c:v>
                </c:pt>
                <c:pt idx="64">
                  <c:v>12700.0</c:v>
                </c:pt>
                <c:pt idx="65">
                  <c:v>12900.0</c:v>
                </c:pt>
                <c:pt idx="66">
                  <c:v>13100.0</c:v>
                </c:pt>
                <c:pt idx="67">
                  <c:v>13300.0</c:v>
                </c:pt>
                <c:pt idx="68">
                  <c:v>13500.0</c:v>
                </c:pt>
                <c:pt idx="69">
                  <c:v>13700.0</c:v>
                </c:pt>
                <c:pt idx="70">
                  <c:v>13900.0</c:v>
                </c:pt>
                <c:pt idx="71">
                  <c:v>14100.0</c:v>
                </c:pt>
              </c:numCache>
            </c:numRef>
          </c:cat>
          <c:val>
            <c:numRef>
              <c:f>my_results.csv!$G$1:$G$72</c:f>
              <c:numCache>
                <c:formatCode>General</c:formatCode>
                <c:ptCount val="72"/>
                <c:pt idx="1">
                  <c:v>0.166666666666667</c:v>
                </c:pt>
                <c:pt idx="2">
                  <c:v>0.5</c:v>
                </c:pt>
                <c:pt idx="3">
                  <c:v>0.833333333333333</c:v>
                </c:pt>
                <c:pt idx="4">
                  <c:v>1.166666666666667</c:v>
                </c:pt>
                <c:pt idx="5">
                  <c:v>1.5</c:v>
                </c:pt>
                <c:pt idx="6">
                  <c:v>1.833333333333333</c:v>
                </c:pt>
                <c:pt idx="7">
                  <c:v>2.166666666666667</c:v>
                </c:pt>
                <c:pt idx="8">
                  <c:v>2.5</c:v>
                </c:pt>
                <c:pt idx="9">
                  <c:v>2.833333333333333</c:v>
                </c:pt>
                <c:pt idx="10">
                  <c:v>3.166666666666667</c:v>
                </c:pt>
                <c:pt idx="11">
                  <c:v>3.5</c:v>
                </c:pt>
                <c:pt idx="12">
                  <c:v>3.833333333333333</c:v>
                </c:pt>
                <c:pt idx="13">
                  <c:v>4.166666666666667</c:v>
                </c:pt>
                <c:pt idx="14">
                  <c:v>4.5</c:v>
                </c:pt>
                <c:pt idx="15">
                  <c:v>4.833333333333333</c:v>
                </c:pt>
                <c:pt idx="16">
                  <c:v>5.166666666666667</c:v>
                </c:pt>
                <c:pt idx="17">
                  <c:v>5.5</c:v>
                </c:pt>
                <c:pt idx="18">
                  <c:v>5.833333333333333</c:v>
                </c:pt>
                <c:pt idx="19">
                  <c:v>6.166666666666667</c:v>
                </c:pt>
                <c:pt idx="20">
                  <c:v>6.5</c:v>
                </c:pt>
                <c:pt idx="21">
                  <c:v>6.833333333333333</c:v>
                </c:pt>
                <c:pt idx="22">
                  <c:v>7.166666666666667</c:v>
                </c:pt>
                <c:pt idx="23">
                  <c:v>7.500000000000001</c:v>
                </c:pt>
                <c:pt idx="24">
                  <c:v>7.833333333333333</c:v>
                </c:pt>
                <c:pt idx="25">
                  <c:v>8.166666666666667</c:v>
                </c:pt>
                <c:pt idx="26">
                  <c:v>8.5</c:v>
                </c:pt>
                <c:pt idx="27">
                  <c:v>8.833333333333333</c:v>
                </c:pt>
                <c:pt idx="28">
                  <c:v>9.166666666666667</c:v>
                </c:pt>
                <c:pt idx="29">
                  <c:v>9.5</c:v>
                </c:pt>
                <c:pt idx="30">
                  <c:v>9.833333333333333</c:v>
                </c:pt>
                <c:pt idx="31">
                  <c:v>10.16666666666667</c:v>
                </c:pt>
                <c:pt idx="32">
                  <c:v>10.5</c:v>
                </c:pt>
                <c:pt idx="33">
                  <c:v>10.83333333333333</c:v>
                </c:pt>
                <c:pt idx="34">
                  <c:v>11.16666666666667</c:v>
                </c:pt>
                <c:pt idx="35">
                  <c:v>11.5</c:v>
                </c:pt>
                <c:pt idx="36">
                  <c:v>11.83333333333333</c:v>
                </c:pt>
                <c:pt idx="37">
                  <c:v>12.16666666666667</c:v>
                </c:pt>
                <c:pt idx="38">
                  <c:v>12.5</c:v>
                </c:pt>
                <c:pt idx="39">
                  <c:v>12.83333333333333</c:v>
                </c:pt>
                <c:pt idx="40">
                  <c:v>13.16666666666667</c:v>
                </c:pt>
                <c:pt idx="41">
                  <c:v>13.5</c:v>
                </c:pt>
                <c:pt idx="42">
                  <c:v>13.83333333333333</c:v>
                </c:pt>
                <c:pt idx="43">
                  <c:v>14.16666666666667</c:v>
                </c:pt>
                <c:pt idx="44">
                  <c:v>14.5</c:v>
                </c:pt>
                <c:pt idx="45">
                  <c:v>14.83333333333333</c:v>
                </c:pt>
                <c:pt idx="46">
                  <c:v>15.16666666666667</c:v>
                </c:pt>
                <c:pt idx="47">
                  <c:v>15.5</c:v>
                </c:pt>
                <c:pt idx="48">
                  <c:v>15.83333333333333</c:v>
                </c:pt>
                <c:pt idx="49">
                  <c:v>16.16666666666667</c:v>
                </c:pt>
                <c:pt idx="50">
                  <c:v>16.5</c:v>
                </c:pt>
                <c:pt idx="51">
                  <c:v>16.83333333333334</c:v>
                </c:pt>
                <c:pt idx="52">
                  <c:v>17.16666666666667</c:v>
                </c:pt>
                <c:pt idx="53">
                  <c:v>17.5</c:v>
                </c:pt>
                <c:pt idx="54">
                  <c:v>17.83333333333334</c:v>
                </c:pt>
                <c:pt idx="55">
                  <c:v>18.16666666666667</c:v>
                </c:pt>
                <c:pt idx="56">
                  <c:v>18.5</c:v>
                </c:pt>
                <c:pt idx="57">
                  <c:v>18.83333333333334</c:v>
                </c:pt>
                <c:pt idx="58">
                  <c:v>19.16666666666667</c:v>
                </c:pt>
                <c:pt idx="59">
                  <c:v>19.5</c:v>
                </c:pt>
                <c:pt idx="60">
                  <c:v>19.83333333333334</c:v>
                </c:pt>
                <c:pt idx="61">
                  <c:v>20.16666666666667</c:v>
                </c:pt>
                <c:pt idx="62">
                  <c:v>20.5</c:v>
                </c:pt>
                <c:pt idx="63">
                  <c:v>20.83333333333334</c:v>
                </c:pt>
                <c:pt idx="64">
                  <c:v>21.16666666666667</c:v>
                </c:pt>
                <c:pt idx="65">
                  <c:v>21.5</c:v>
                </c:pt>
                <c:pt idx="66">
                  <c:v>21.83333333333334</c:v>
                </c:pt>
                <c:pt idx="67">
                  <c:v>22.16666666666667</c:v>
                </c:pt>
                <c:pt idx="68">
                  <c:v>22.5</c:v>
                </c:pt>
                <c:pt idx="69">
                  <c:v>22.83333333333334</c:v>
                </c:pt>
                <c:pt idx="70">
                  <c:v>23.16666666666667</c:v>
                </c:pt>
                <c:pt idx="71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505000"/>
        <c:axId val="2127717720"/>
      </c:lineChart>
      <c:catAx>
        <c:axId val="2143505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Input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7717720"/>
        <c:crosses val="autoZero"/>
        <c:auto val="1"/>
        <c:lblAlgn val="ctr"/>
        <c:lblOffset val="100"/>
        <c:noMultiLvlLbl val="0"/>
      </c:catAx>
      <c:valAx>
        <c:axId val="21277177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Runtime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3505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203495516818"/>
          <c:y val="0.343998137016607"/>
          <c:w val="0.163821552652739"/>
          <c:h val="0.23658782947880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20" Type="http://schemas.openxmlformats.org/officeDocument/2006/relationships/tags" Target="../tags/tag2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4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20" Type="http://schemas.openxmlformats.org/officeDocument/2006/relationships/tags" Target="../tags/tag4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5.xml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tags" Target="../tags/tag40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6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4600" y="6551798"/>
            <a:ext cx="436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Special thanks to Dan Grossman for portions of slide material</a:t>
            </a:r>
            <a:endParaRPr lang="en-US" sz="12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Ignoring constant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size of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9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8001000" cy="2286000"/>
          </a:xfrm>
        </p:spPr>
        <p:txBody>
          <a:bodyPr/>
          <a:lstStyle/>
          <a:p>
            <a:r>
              <a:rPr lang="en-US" sz="1600" dirty="0" smtClean="0"/>
              <a:t>Let’s try to “help” linear search</a:t>
            </a:r>
          </a:p>
          <a:p>
            <a:pPr lvl="1"/>
            <a:r>
              <a:rPr lang="en-US" sz="1600" dirty="0" smtClean="0"/>
              <a:t>Run it on a computer 100x as fast (say </a:t>
            </a:r>
            <a:r>
              <a:rPr lang="en-US" sz="1600" dirty="0" smtClean="0"/>
              <a:t>2015 </a:t>
            </a:r>
            <a:r>
              <a:rPr lang="en-US" sz="1600" dirty="0" smtClean="0"/>
              <a:t>model vs. 1990)</a:t>
            </a:r>
          </a:p>
          <a:p>
            <a:pPr lvl="1"/>
            <a:r>
              <a:rPr lang="en-US" sz="1600" dirty="0" smtClean="0"/>
              <a:t>Use a new compiler/language that is 3x as fast</a:t>
            </a:r>
          </a:p>
          <a:p>
            <a:pPr lvl="1"/>
            <a:r>
              <a:rPr lang="en-US" sz="1600" dirty="0" smtClean="0"/>
              <a:t>Be a clever programmer to eliminate half the work</a:t>
            </a:r>
          </a:p>
          <a:p>
            <a:pPr lvl="1"/>
            <a:r>
              <a:rPr lang="en-US" sz="1600" dirty="0" smtClean="0"/>
              <a:t>So doing each iteration is 600x as fast as in binary search</a:t>
            </a:r>
          </a:p>
          <a:p>
            <a:r>
              <a:rPr lang="en-US" sz="1600" dirty="0" smtClean="0"/>
              <a:t>Note: 600x still helpful for problems without logarithmic algorithms!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017673"/>
              </p:ext>
            </p:extLst>
          </p:nvPr>
        </p:nvGraphicFramePr>
        <p:xfrm>
          <a:off x="990600" y="28194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4572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 smtClean="0"/>
              <a:t>Let’s try to “help” linear search</a:t>
            </a:r>
          </a:p>
          <a:p>
            <a:pPr lvl="1"/>
            <a:r>
              <a:rPr lang="en-US" sz="1600" b="0" dirty="0" smtClean="0"/>
              <a:t>Run it on a computer 100x as fast (say 2015 model vs. 1990)</a:t>
            </a:r>
          </a:p>
          <a:p>
            <a:pPr lvl="1"/>
            <a:r>
              <a:rPr lang="en-US" sz="1600" b="0" dirty="0" smtClean="0"/>
              <a:t>Use a new compiler/language that is 3x as fast</a:t>
            </a:r>
          </a:p>
          <a:p>
            <a:pPr lvl="1"/>
            <a:r>
              <a:rPr lang="en-US" sz="1600" b="0" dirty="0" smtClean="0"/>
              <a:t>Be a clever programmer to eliminate half the work</a:t>
            </a:r>
          </a:p>
          <a:p>
            <a:pPr lvl="1"/>
            <a:r>
              <a:rPr lang="en-US" sz="1600" b="0" dirty="0" smtClean="0"/>
              <a:t>So doing each iteration is 600x as fast as in binary search</a:t>
            </a:r>
          </a:p>
          <a:p>
            <a:r>
              <a:rPr lang="en-US" sz="1600" b="0" dirty="0" smtClean="0"/>
              <a:t>Note: 600x still helpful for problems without logarithmic algorithms!</a:t>
            </a:r>
            <a:endParaRPr lang="en-US" sz="1600" b="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700163"/>
              </p:ext>
            </p:extLst>
          </p:nvPr>
        </p:nvGraphicFramePr>
        <p:xfrm>
          <a:off x="990600" y="2590800"/>
          <a:ext cx="7010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916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example: sum array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about a </a:t>
            </a:r>
            <a:r>
              <a:rPr lang="en-US" dirty="0" err="1" smtClean="0">
                <a:solidFill>
                  <a:srgbClr val="C0504D"/>
                </a:solidFill>
              </a:rPr>
              <a:t>recursice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>
                <a:solidFill>
                  <a:srgbClr val="C0504D"/>
                </a:solidFill>
              </a:rPr>
              <a:t>version?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85800" y="38862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Parallelism teaser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Really common recurrences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</a:t>
            </a:r>
            <a:r>
              <a:rPr lang="en-US" dirty="0" smtClean="0"/>
              <a:t>linear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dirty="0" smtClean="0"/>
              <a:t>linear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</a:t>
            </a:r>
            <a:r>
              <a:rPr lang="en-US" dirty="0" smtClean="0"/>
              <a:t>logarithmic </a:t>
            </a:r>
            <a:r>
              <a:rPr lang="en-US" i="1" dirty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</a:t>
            </a:r>
            <a:r>
              <a:rPr lang="en-US" dirty="0" smtClean="0"/>
              <a:t>exponential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 (see previous lecture)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		</a:t>
            </a:r>
            <a:r>
              <a:rPr lang="en-US" dirty="0" smtClean="0"/>
              <a:t>linear (why?)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Asymptotic notation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Big-Oh relates functions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chemeClr val="accent4"/>
                </a:solidFill>
              </a:rPr>
              <a:t>set of functions </a:t>
            </a:r>
            <a:r>
              <a:rPr lang="en-US" i="1" dirty="0" smtClean="0"/>
              <a:t>with asymptotic behavior </a:t>
            </a:r>
            <a:r>
              <a:rPr lang="en-US" b="1" i="1" dirty="0" smtClean="0">
                <a:solidFill>
                  <a:schemeClr val="accent1"/>
                </a:solidFill>
              </a:rPr>
              <a:t>less than or equal to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8064A2"/>
                </a:solidFill>
              </a:rPr>
              <a:t>is in</a:t>
            </a:r>
            <a:r>
              <a:rPr lang="en-US" dirty="0" smtClean="0">
                <a:solidFill>
                  <a:srgbClr val="8064A2"/>
                </a:solidFill>
              </a:rPr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8064A2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8064A2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</a:t>
            </a:r>
            <a:r>
              <a:rPr lang="en-US" dirty="0" smtClean="0"/>
              <a:t>never </a:t>
            </a:r>
            <a:r>
              <a:rPr lang="en-US" dirty="0" smtClean="0"/>
              <a:t>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Formally Big-</a:t>
            </a:r>
            <a:r>
              <a:rPr lang="en-US" dirty="0" smtClean="0">
                <a:solidFill>
                  <a:schemeClr val="accent2"/>
                </a:solidFill>
              </a:rPr>
              <a:t>Oh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Gauging performance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Uh, why not just run the program and time it</a:t>
            </a:r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1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1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Software: OS</a:t>
            </a:r>
            <a:r>
              <a:rPr lang="en-US" dirty="0" smtClean="0"/>
              <a:t>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</a:t>
            </a:r>
            <a:r>
              <a:rPr lang="en-US" dirty="0" err="1" smtClean="0"/>
              <a:t>inexhaustive</a:t>
            </a:r>
            <a:r>
              <a:rPr lang="en-US" dirty="0" smtClean="0"/>
              <a:t>) may </a:t>
            </a:r>
            <a:r>
              <a:rPr lang="en-US" i="1" dirty="0" smtClean="0">
                <a:solidFill>
                  <a:srgbClr val="4F81BD"/>
                </a:solidFill>
              </a:rPr>
              <a:t>miss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rgbClr val="4F81BD"/>
                </a:solidFill>
              </a:rPr>
              <a:t>explain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rgbClr val="4F81BD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rgbClr val="4F81BD"/>
                </a:solidFill>
              </a:rPr>
              <a:t>before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8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examples, using formal definition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examples, using formal definition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1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) ) </a:t>
              </a:r>
              <a:r>
                <a:rPr lang="en-US" b="0" dirty="0" smtClean="0">
                  <a:sym typeface="Symbol" pitchFamily="18" charset="2"/>
                </a:rPr>
                <a:t>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What’s with the 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1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) ) </a:t>
              </a:r>
              <a:r>
                <a:rPr lang="en-US" b="0" dirty="0" smtClean="0">
                  <a:sym typeface="Symbol" pitchFamily="18" charset="2"/>
                </a:rPr>
                <a:t>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you can drop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 (can re-scale)</a:t>
            </a:r>
          </a:p>
          <a:p>
            <a:pPr lvl="1"/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Big-O: Common Names (Again)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</a:t>
            </a:r>
            <a:r>
              <a:rPr lang="en-US" dirty="0" smtClean="0"/>
              <a:t>constant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smtClean="0"/>
              <a:t>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3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Asymptotic Notation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Upper bound: </a:t>
            </a:r>
            <a:r>
              <a:rPr lang="en-US" i="1" dirty="0" smtClean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( f(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)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4F81BD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4F81BD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rgbClr val="4F81BD"/>
                </a:solidFill>
              </a:rPr>
              <a:t>( f(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rgbClr val="4F81BD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Correct terms, in theory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 f(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) </a:t>
            </a:r>
            <a:r>
              <a:rPr lang="en-US" dirty="0" smtClean="0"/>
              <a:t>when you mean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1"/>
                </a:solidFill>
              </a:rPr>
              <a:t>( f(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we are analyzing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bound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4F81BD"/>
                </a:solidFill>
              </a:rPr>
              <a:t>worst-case </a:t>
            </a:r>
            <a:r>
              <a:rPr lang="en-US" dirty="0" smtClean="0"/>
              <a:t>running </a:t>
            </a:r>
            <a:r>
              <a:rPr lang="en-US" dirty="0" smtClean="0">
                <a:solidFill>
                  <a:srgbClr val="4F81BD"/>
                </a:solidFill>
              </a:rPr>
              <a:t>time </a:t>
            </a:r>
            <a:r>
              <a:rPr lang="en-US" dirty="0" smtClean="0"/>
              <a:t>of an </a:t>
            </a:r>
            <a:r>
              <a:rPr lang="en-US" dirty="0" smtClean="0">
                <a:solidFill>
                  <a:srgbClr val="4F81BD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</a:t>
            </a:r>
            <a:r>
              <a:rPr lang="en-US" dirty="0" smtClean="0">
                <a:sym typeface="Symbol" pitchFamily="18" charset="2"/>
              </a:rPr>
              <a:t>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Other things to analyze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Summary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Comparing algorithms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rgbClr val="4F81BD"/>
                </a:solidFill>
              </a:rPr>
              <a:t>algorithm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(not </a:t>
            </a:r>
            <a:r>
              <a:rPr lang="en-US" i="1" dirty="0" smtClean="0">
                <a:solidFill>
                  <a:srgbClr val="4F81BD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rgbClr val="4F81BD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rgbClr val="4F81BD"/>
                </a:solidFill>
              </a:rPr>
              <a:t>Large inputs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because probably any algorithm is “plenty good” for small inputs (if </a:t>
            </a:r>
            <a:r>
              <a:rPr lang="en-US" i="1" dirty="0" smtClean="0"/>
              <a:t>n</a:t>
            </a:r>
            <a:r>
              <a:rPr lang="en-US" dirty="0" smtClean="0"/>
              <a:t> is 10, probably anything is fast)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rgbClr val="4F81BD"/>
                </a:solidFill>
              </a:rPr>
              <a:t>independent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Usually asymptotic is valuable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Timing vs. Big-Oh Summary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Analyzing code (“worst case”)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</a:t>
            </a:r>
            <a:r>
              <a:rPr lang="en-US" dirty="0" smtClean="0"/>
              <a:t>take </a:t>
            </a:r>
            <a:r>
              <a:rPr lang="en-US" dirty="0" smtClean="0"/>
              <a:t>“some amount of” </a:t>
            </a:r>
            <a:r>
              <a:rPr lang="en-US" dirty="0" smtClean="0">
                <a:solidFill>
                  <a:schemeClr val="accent1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rgbClr val="4F81BD"/>
                </a:solidFill>
              </a:rPr>
              <a:t>Sum of </a:t>
            </a:r>
            <a:r>
              <a:rPr lang="en-US" dirty="0" smtClean="0">
                <a:solidFill>
                  <a:srgbClr val="4F81BD"/>
                </a:solidFill>
              </a:rPr>
              <a:t>time</a:t>
            </a:r>
            <a:r>
              <a:rPr lang="en-US" dirty="0" smtClean="0">
                <a:solidFill>
                  <a:srgbClr val="4F81BD"/>
                </a:solidFill>
              </a:rPr>
              <a:t> of</a:t>
            </a:r>
            <a:r>
              <a:rPr lang="en-US" dirty="0" smtClean="0">
                <a:solidFill>
                  <a:srgbClr val="4F81BD"/>
                </a:solidFill>
              </a:rPr>
              <a:t> statement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rgbClr val="4F81BD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rgbClr val="4F81BD"/>
                </a:solidFill>
              </a:rPr>
              <a:t>Sum of </a:t>
            </a:r>
            <a:r>
              <a:rPr lang="en-US" dirty="0" smtClean="0">
                <a:solidFill>
                  <a:srgbClr val="4F81BD"/>
                </a:solidFill>
              </a:rPr>
              <a:t>iterations * time of body</a:t>
            </a:r>
            <a:endParaRPr lang="en-US" dirty="0" smtClean="0">
              <a:solidFill>
                <a:srgbClr val="4F81BD"/>
              </a:solidFill>
            </a:endParaRP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rgbClr val="4F81BD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rgbClr val="4F81BD"/>
                </a:solidFill>
              </a:rPr>
              <a:t>Solve </a:t>
            </a:r>
            <a:r>
              <a:rPr lang="en-US" i="1" dirty="0" smtClean="0">
                <a:solidFill>
                  <a:srgbClr val="4F81BD"/>
                </a:solidFill>
              </a:rPr>
              <a:t>recurrence equation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33400" y="4343400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962400" y="3886200"/>
            <a:ext cx="0" cy="2514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38200" y="3886200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Control Flow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886200"/>
            <a:ext cx="1757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 required</a:t>
            </a:r>
            <a:endParaRPr lang="en-US" sz="2000" b="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Linear search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Binary search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</a:t>
            </a:r>
            <a:r>
              <a:rPr lang="en-US" dirty="0" smtClean="0"/>
              <a:t>recursively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Binary search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Solving Recurrence Relations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= </a:t>
            </a:r>
            <a:r>
              <a:rPr lang="en-US" dirty="0" smtClean="0">
                <a:solidFill>
                  <a:srgbClr val="4F81BD"/>
                </a:solidFill>
              </a:rPr>
              <a:t>10ish </a:t>
            </a:r>
            <a:r>
              <a:rPr lang="en-US" dirty="0" smtClean="0">
                <a:solidFill>
                  <a:srgbClr val="4F81BD"/>
                </a:solidFill>
              </a:rPr>
              <a:t>+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/2)	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(1) = </a:t>
            </a:r>
            <a:r>
              <a:rPr lang="en-US" dirty="0" smtClean="0">
                <a:solidFill>
                  <a:srgbClr val="4F81BD"/>
                </a:solidFill>
              </a:rPr>
              <a:t>10</a:t>
            </a:r>
            <a:endParaRPr lang="en-US" dirty="0" smtClean="0">
              <a:solidFill>
                <a:srgbClr val="4F81BD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)  = </a:t>
            </a:r>
            <a:r>
              <a:rPr lang="en-US" dirty="0" smtClean="0">
                <a:solidFill>
                  <a:schemeClr val="accent1"/>
                </a:solidFill>
              </a:rPr>
              <a:t>10 </a:t>
            </a:r>
            <a:r>
              <a:rPr lang="en-US" dirty="0" smtClean="0">
                <a:solidFill>
                  <a:schemeClr val="accent1"/>
                </a:solidFill>
              </a:rPr>
              <a:t>+ 10 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/(2</a:t>
            </a:r>
            <a:r>
              <a:rPr lang="en-US" baseline="30000" dirty="0" smtClean="0">
                <a:solidFill>
                  <a:schemeClr val="accent1"/>
                </a:solidFill>
              </a:rPr>
              <a:t>k</a:t>
            </a:r>
            <a:r>
              <a:rPr lang="en-US" dirty="0" smtClean="0">
                <a:solidFill>
                  <a:schemeClr val="accent1"/>
                </a:solidFill>
              </a:rPr>
              <a:t>))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/(2</a:t>
            </a:r>
            <a:r>
              <a:rPr lang="en-US" baseline="30000" dirty="0" smtClean="0">
                <a:solidFill>
                  <a:srgbClr val="4F81BD"/>
                </a:solidFill>
              </a:rPr>
              <a:t>k</a:t>
            </a:r>
            <a:r>
              <a:rPr lang="en-US" dirty="0" smtClean="0">
                <a:solidFill>
                  <a:srgbClr val="4F81BD"/>
                </a:solidFill>
              </a:rPr>
              <a:t>) = 1 means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 = 2</a:t>
            </a:r>
            <a:r>
              <a:rPr lang="en-US" baseline="30000" dirty="0" smtClean="0">
                <a:solidFill>
                  <a:srgbClr val="4F81BD"/>
                </a:solidFill>
              </a:rPr>
              <a:t>k </a:t>
            </a:r>
            <a:r>
              <a:rPr lang="en-US" dirty="0" smtClean="0">
                <a:solidFill>
                  <a:srgbClr val="4F81BD"/>
                </a:solidFill>
              </a:rPr>
              <a:t> means k = 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So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= 10 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rgbClr val="4F81BD"/>
                </a:solidFill>
              </a:rPr>
              <a:t>So </a:t>
            </a:r>
            <a:r>
              <a:rPr lang="en-US" i="1" dirty="0" smtClean="0">
                <a:solidFill>
                  <a:srgbClr val="4F81BD"/>
                </a:solidFill>
              </a:rPr>
              <a:t>T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 is </a:t>
            </a:r>
            <a:r>
              <a:rPr lang="en-US" i="1" dirty="0" smtClean="0">
                <a:solidFill>
                  <a:srgbClr val="4F81BD"/>
                </a:solidFill>
              </a:rPr>
              <a:t>O</a:t>
            </a:r>
            <a:r>
              <a:rPr lang="en-US" dirty="0" smtClean="0">
                <a:solidFill>
                  <a:srgbClr val="4F81BD"/>
                </a:solidFill>
              </a:rPr>
              <a:t>(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23079</TotalTime>
  <Words>2921</Words>
  <Application>Microsoft Macintosh PowerPoint</Application>
  <PresentationFormat>On-screen Show (4:3)</PresentationFormat>
  <Paragraphs>506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dan_design_template</vt:lpstr>
      <vt:lpstr>CSE373: Data Structures and Algorithms  Lecture 3: Asymptotic Analysis</vt:lpstr>
      <vt:lpstr>Gauging performance</vt:lpstr>
      <vt:lpstr>Comparing algorithms</vt:lpstr>
      <vt:lpstr>Analyzing code (“worst case”)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PowerPoint Presentation</vt:lpstr>
      <vt:lpstr>Another example: sum array</vt:lpstr>
      <vt:lpstr>What about a recursice version?</vt:lpstr>
      <vt:lpstr>Parallelism teaser</vt:lpstr>
      <vt:lpstr>Really common recurrences</vt:lpstr>
      <vt:lpstr>Asymptotic notation</vt:lpstr>
      <vt:lpstr>Big-Oh relates functions</vt:lpstr>
      <vt:lpstr>Formally Big-Oh</vt:lpstr>
      <vt:lpstr>More examples, using formal definition</vt:lpstr>
      <vt:lpstr>More examples, using formal definition</vt:lpstr>
      <vt:lpstr>What’s with the c</vt:lpstr>
      <vt:lpstr>What you can drop</vt:lpstr>
      <vt:lpstr>Big-O: Common Names (Again)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  <vt:lpstr>Timing vs. Big-Oh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931</cp:revision>
  <dcterms:created xsi:type="dcterms:W3CDTF">2009-03-13T20:43:19Z</dcterms:created>
  <dcterms:modified xsi:type="dcterms:W3CDTF">2015-10-05T20:31:48Z</dcterms:modified>
</cp:coreProperties>
</file>