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oleObject3.bin" ContentType="application/vnd.openxmlformats-officedocument.oleObject"/>
  <Override PartName="/ppt/tags/tag7.xml" ContentType="application/vnd.openxmlformats-officedocument.presentationml.tags+xml"/>
  <Override PartName="/ppt/embeddings/oleObject4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67" r:id="rId12"/>
    <p:sldId id="271" r:id="rId13"/>
    <p:sldId id="282" r:id="rId14"/>
    <p:sldId id="283" r:id="rId15"/>
    <p:sldId id="272" r:id="rId16"/>
    <p:sldId id="273" r:id="rId17"/>
    <p:sldId id="274" r:id="rId18"/>
    <p:sldId id="276" r:id="rId19"/>
    <p:sldId id="277" r:id="rId20"/>
    <p:sldId id="278" r:id="rId21"/>
    <p:sldId id="281" r:id="rId22"/>
    <p:sldId id="280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D"/>
    <a:srgbClr val="44444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6" autoAdjust="0"/>
    <p:restoredTop sz="97635" autoAdjust="0"/>
  </p:normalViewPr>
  <p:slideViewPr>
    <p:cSldViewPr>
      <p:cViewPr>
        <p:scale>
          <a:sx n="105" d="100"/>
          <a:sy n="105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9DDE1-00A0-B946-820B-74690B3065C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550D7-88BD-DD4D-A593-718BB95C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7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3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6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8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3" Type="http://schemas.openxmlformats.org/officeDocument/2006/relationships/oleObject" Target="../embeddings/Microsoft_Equation1.bin"/><Relationship Id="rId14" Type="http://schemas.openxmlformats.org/officeDocument/2006/relationships/image" Target="../media/image9.emf"/><Relationship Id="rId15" Type="http://schemas.openxmlformats.org/officeDocument/2006/relationships/oleObject" Target="../embeddings/oleObject3.bin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slideLayout" Target="../slideLayouts/slideLayout2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/>
          </a:bodyPr>
          <a:lstStyle/>
          <a:p>
            <a:pPr algn="ctr"/>
            <a:r>
              <a:rPr lang="en-US" sz="3200" i="0" dirty="0">
                <a:solidFill>
                  <a:srgbClr val="DE5A51"/>
                </a:solidFill>
              </a:rPr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</a:p>
          <a:p>
            <a:r>
              <a:rPr lang="en-US" sz="2400" dirty="0" smtClean="0"/>
              <a:t>Fall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Logarithms and Exponents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133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038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Since so much is binary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 smtClean="0"/>
              <a:t> in CS almost always means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Definition: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400" dirty="0" smtClean="0">
                <a:latin typeface="+mj-lt"/>
                <a:cs typeface="Courier New" pitchFamily="49" charset="0"/>
              </a:rPr>
              <a:t> if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sz="2400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So,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 smtClean="0">
                <a:cs typeface="Courier New" pitchFamily="49" charset="0"/>
              </a:rPr>
              <a:t>1,000,000 = “a little under 20</a:t>
            </a:r>
            <a:r>
              <a:rPr lang="en-US" sz="2400" dirty="0" smtClean="0">
                <a:cs typeface="Courier New" pitchFamily="49" charset="0"/>
              </a:rPr>
              <a:t>”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Just as </a:t>
            </a:r>
            <a:r>
              <a:rPr lang="en-US" sz="2400" dirty="0" smtClean="0">
                <a:latin typeface="+mj-lt"/>
                <a:cs typeface="Courier New" pitchFamily="49" charset="0"/>
              </a:rPr>
              <a:t>exponents </a:t>
            </a:r>
            <a:r>
              <a:rPr lang="en-US" sz="2400" dirty="0" smtClean="0">
                <a:latin typeface="+mj-lt"/>
                <a:cs typeface="Courier New" pitchFamily="49" charset="0"/>
              </a:rPr>
              <a:t>grow </a:t>
            </a:r>
            <a:r>
              <a:rPr lang="en-US" sz="240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sz="240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sz="24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Properties of logarithms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log(B)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log(N)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log(A)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log(B)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og log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dirty="0" smtClean="0">
                <a:cs typeface="Courier New" pitchFamily="49" charset="0"/>
              </a:rPr>
              <a:t>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log(log(x))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log(x)log(x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log(x)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log(log(x))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Log base doesn’t matter much!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153400" cy="304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4400" dirty="0" smtClean="0"/>
          </a:p>
          <a:p>
            <a:pPr lvl="1"/>
            <a:r>
              <a:rPr lang="en-US" sz="3600" dirty="0" smtClean="0"/>
              <a:t>And we are about to stop worrying about constant factors!</a:t>
            </a:r>
          </a:p>
          <a:p>
            <a:pPr lvl="1"/>
            <a:r>
              <a:rPr lang="en-US" sz="3600" dirty="0" smtClean="0"/>
              <a:t>In particular,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x) ≈ 3.22log</a:t>
            </a:r>
            <a:r>
              <a:rPr lang="en-US" sz="3600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x)</a:t>
            </a: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600" dirty="0" smtClean="0">
                <a:cs typeface="Courier New" pitchFamily="49" charset="0"/>
              </a:rPr>
              <a:t>In general, </a:t>
            </a:r>
          </a:p>
          <a:p>
            <a:pPr lvl="2"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600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x)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600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) / 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600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978" y="2286000"/>
            <a:ext cx="906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“Any base 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 log is equivalent to base 2 log within a constant factor”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Floor and ceiling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1882103"/>
              </p:ext>
            </p:extLst>
          </p:nvPr>
        </p:nvGraphicFramePr>
        <p:xfrm>
          <a:off x="1371600" y="19050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9912287"/>
              </p:ext>
            </p:extLst>
          </p:nvPr>
        </p:nvGraphicFramePr>
        <p:xfrm>
          <a:off x="1371600" y="4038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38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19812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65235782"/>
              </p:ext>
            </p:extLst>
          </p:nvPr>
        </p:nvGraphicFramePr>
        <p:xfrm>
          <a:off x="1498600" y="2803525"/>
          <a:ext cx="5683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13" imgW="2273300" imgH="241300" progId="Equation.3">
                  <p:embed/>
                </p:oleObj>
              </mc:Choice>
              <mc:Fallback>
                <p:oleObj name="Equation" r:id="rId13" imgW="2273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2803525"/>
                        <a:ext cx="56832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362844605"/>
              </p:ext>
            </p:extLst>
          </p:nvPr>
        </p:nvGraphicFramePr>
        <p:xfrm>
          <a:off x="1371600" y="48768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768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Floor and ceiling properties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Algorithm Analysis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371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 dirty="0" smtClean="0">
                <a:latin typeface="+mj-lt"/>
              </a:rPr>
              <a:t>As </a:t>
            </a:r>
            <a:r>
              <a:rPr lang="en-US" b="0" dirty="0">
                <a:latin typeface="+mj-lt"/>
              </a:rPr>
              <a:t>the “size” of an algorithm’s input </a:t>
            </a:r>
            <a:r>
              <a:rPr lang="en-US" b="0" dirty="0" smtClean="0">
                <a:latin typeface="+mj-lt"/>
              </a:rPr>
              <a:t>grows (integer</a:t>
            </a:r>
            <a:r>
              <a:rPr lang="en-US" b="0" dirty="0">
                <a:latin typeface="+mj-lt"/>
              </a:rPr>
              <a:t>, length of array, size of queue, etc.</a:t>
            </a:r>
            <a:r>
              <a:rPr lang="en-US" b="0" dirty="0" smtClean="0">
                <a:latin typeface="+mj-lt"/>
              </a:rPr>
              <a:t>), we analyze:</a:t>
            </a:r>
          </a:p>
          <a:p>
            <a:pPr>
              <a:buNone/>
            </a:pPr>
            <a:r>
              <a:rPr lang="en-US" b="0" dirty="0" smtClean="0">
                <a:latin typeface="+mj-lt"/>
              </a:rPr>
              <a:t>       - How much longer does the algorithm take? </a:t>
            </a:r>
            <a:r>
              <a:rPr lang="en-US" dirty="0" smtClean="0">
                <a:latin typeface="+mj-lt"/>
              </a:rPr>
              <a:t>(time)</a:t>
            </a:r>
          </a:p>
          <a:p>
            <a:pPr>
              <a:buNone/>
            </a:pPr>
            <a:r>
              <a:rPr lang="en-US" b="0" dirty="0" smtClean="0">
                <a:latin typeface="+mj-lt"/>
              </a:rPr>
              <a:t>       - How much more memory does the algorithm need? </a:t>
            </a:r>
            <a:r>
              <a:rPr lang="en-US" dirty="0" smtClean="0">
                <a:latin typeface="+mj-lt"/>
              </a:rPr>
              <a:t>(space)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971800"/>
            <a:ext cx="853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b="0" dirty="0" smtClean="0">
              <a:latin typeface="+mj-lt"/>
            </a:endParaRPr>
          </a:p>
          <a:p>
            <a:pPr>
              <a:buNone/>
            </a:pPr>
            <a:r>
              <a:rPr lang="en-US" b="0" dirty="0" smtClean="0">
                <a:latin typeface="+mj-lt"/>
              </a:rPr>
              <a:t>Because the curves we saw are so different, often care about only </a:t>
            </a:r>
            <a:r>
              <a:rPr lang="en-US" dirty="0" smtClean="0">
                <a:latin typeface="+mj-lt"/>
              </a:rPr>
              <a:t>which curve we resemble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191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b="0" dirty="0">
              <a:latin typeface="+mj-lt"/>
            </a:endParaRPr>
          </a:p>
          <a:p>
            <a:pPr>
              <a:buNone/>
            </a:pPr>
            <a:r>
              <a:rPr lang="en-US" b="0" dirty="0">
                <a:latin typeface="+mj-lt"/>
              </a:rPr>
              <a:t>Separate issue: </a:t>
            </a:r>
            <a:r>
              <a:rPr lang="en-US" dirty="0">
                <a:latin typeface="+mj-lt"/>
              </a:rPr>
              <a:t>Algorithm </a:t>
            </a:r>
            <a:r>
              <a:rPr lang="en-US" i="1" dirty="0">
                <a:latin typeface="+mj-lt"/>
              </a:rPr>
              <a:t>correctness</a:t>
            </a:r>
            <a:r>
              <a:rPr lang="en-US" dirty="0">
                <a:latin typeface="+mj-lt"/>
              </a:rPr>
              <a:t> </a:t>
            </a:r>
            <a:r>
              <a:rPr lang="en-US" b="0" dirty="0">
                <a:latin typeface="+mj-lt"/>
              </a:rPr>
              <a:t>– does it produce the </a:t>
            </a:r>
            <a:r>
              <a:rPr lang="en-US" b="0" dirty="0" smtClean="0">
                <a:latin typeface="+mj-lt"/>
              </a:rPr>
              <a:t>right answer </a:t>
            </a:r>
            <a:r>
              <a:rPr lang="en-US" b="0" dirty="0">
                <a:latin typeface="+mj-lt"/>
              </a:rPr>
              <a:t>for all </a:t>
            </a:r>
            <a:r>
              <a:rPr lang="en-US" b="0" dirty="0" smtClean="0">
                <a:latin typeface="+mj-lt"/>
              </a:rPr>
              <a:t>input?</a:t>
            </a:r>
            <a:endParaRPr lang="en-US" b="0" dirty="0">
              <a:latin typeface="+mj-lt"/>
            </a:endParaRPr>
          </a:p>
          <a:p>
            <a:pPr lvl="1"/>
            <a:r>
              <a:rPr lang="en-US" b="0" dirty="0" smtClean="0">
                <a:latin typeface="+mj-lt"/>
              </a:rPr>
              <a:t>-Usually </a:t>
            </a:r>
            <a:r>
              <a:rPr lang="en-US" b="0" dirty="0">
                <a:latin typeface="+mj-lt"/>
              </a:rPr>
              <a:t>more </a:t>
            </a:r>
            <a:r>
              <a:rPr lang="en-US" b="0" dirty="0" smtClean="0">
                <a:latin typeface="+mj-lt"/>
              </a:rPr>
              <a:t>important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4953000"/>
            <a:ext cx="495300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96D07"/>
                </a:solidFill>
                <a:latin typeface="Andale Mono"/>
                <a:cs typeface="Andale Mono"/>
              </a:rPr>
              <a:t>//Sorts the given input array of ‘</a:t>
            </a:r>
            <a:r>
              <a:rPr lang="en-US" sz="1600" dirty="0" err="1" smtClean="0">
                <a:solidFill>
                  <a:srgbClr val="C96D07"/>
                </a:solidFill>
                <a:latin typeface="Andale Mono"/>
                <a:cs typeface="Andale Mono"/>
              </a:rPr>
              <a:t>ints</a:t>
            </a:r>
            <a:r>
              <a:rPr lang="en-US" sz="1600" dirty="0" smtClean="0">
                <a:solidFill>
                  <a:srgbClr val="C96D07"/>
                </a:solidFill>
                <a:latin typeface="Andale Mono"/>
                <a:cs typeface="Andale Mono"/>
              </a:rPr>
              <a:t>’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public </a:t>
            </a:r>
            <a:r>
              <a:rPr lang="en-US" sz="1600" dirty="0" err="1" smtClean="0">
                <a:latin typeface="Andale Mono"/>
                <a:cs typeface="Andale Mono"/>
              </a:rPr>
              <a:t>int</a:t>
            </a:r>
            <a:r>
              <a:rPr lang="en-US" sz="1600" dirty="0" smtClean="0">
                <a:latin typeface="Andale Mono"/>
                <a:cs typeface="Andale Mono"/>
              </a:rPr>
              <a:t>[] </a:t>
            </a:r>
            <a:r>
              <a:rPr lang="en-US" sz="1600" dirty="0" err="1" smtClean="0">
                <a:latin typeface="Andale Mono"/>
                <a:cs typeface="Andale Mono"/>
              </a:rPr>
              <a:t>miracleSort</a:t>
            </a:r>
            <a:r>
              <a:rPr lang="en-US" sz="1600" dirty="0" smtClean="0"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latin typeface="Andale Mono"/>
                <a:cs typeface="Andale Mono"/>
              </a:rPr>
              <a:t>int</a:t>
            </a:r>
            <a:r>
              <a:rPr lang="en-US" sz="1600" dirty="0" smtClean="0">
                <a:latin typeface="Andale Mono"/>
                <a:cs typeface="Andale Mono"/>
              </a:rPr>
              <a:t>[] input){</a:t>
            </a:r>
          </a:p>
          <a:p>
            <a:r>
              <a:rPr lang="en-US" sz="1600" dirty="0">
                <a:latin typeface="Andale Mono"/>
                <a:cs typeface="Andale Mono"/>
              </a:rPr>
              <a:t>	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/*for (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=0;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&lt;10000;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++) {</a:t>
            </a:r>
          </a:p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   pray</a:t>
            </a:r>
          </a:p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	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ndale Mono"/>
                <a:cs typeface="Andale Mono"/>
              </a:rPr>
              <a:t>}*/</a:t>
            </a:r>
          </a:p>
          <a:p>
            <a:r>
              <a:rPr lang="en-US" sz="1600" dirty="0">
                <a:latin typeface="Andale Mono"/>
                <a:cs typeface="Andale Mono"/>
              </a:rPr>
              <a:t>	</a:t>
            </a:r>
            <a:r>
              <a:rPr lang="en-US" sz="1600" dirty="0" smtClean="0">
                <a:latin typeface="Andale Mono"/>
                <a:cs typeface="Andale Mono"/>
              </a:rPr>
              <a:t>return input;</a:t>
            </a:r>
          </a:p>
          <a:p>
            <a:r>
              <a:rPr lang="en-US" sz="1600" dirty="0">
                <a:latin typeface="Andale Mono"/>
                <a:cs typeface="Andale Mono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Example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What does this </a:t>
            </a:r>
            <a:r>
              <a:rPr lang="en-US" sz="2400" dirty="0" err="1" smtClean="0">
                <a:solidFill>
                  <a:schemeClr val="accent2"/>
                </a:solidFill>
              </a:rPr>
              <a:t>pseudocode</a:t>
            </a:r>
            <a:r>
              <a:rPr lang="en-US" sz="2400" dirty="0" smtClean="0">
                <a:solidFill>
                  <a:schemeClr val="accent2"/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 := 0;</a:t>
            </a:r>
          </a:p>
          <a:p>
            <a:pPr>
              <a:lnSpc>
                <a:spcPts val="1500"/>
              </a:lnSpc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2400" dirty="0" smtClean="0"/>
          </a:p>
          <a:p>
            <a:r>
              <a:rPr lang="en-US" sz="2400" dirty="0" smtClean="0"/>
              <a:t>Correctness: For any N ≥ 0, it returns…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Example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What does this </a:t>
            </a:r>
            <a:r>
              <a:rPr lang="en-US" dirty="0" err="1" smtClean="0"/>
              <a:t>pseudocode</a:t>
            </a:r>
            <a:r>
              <a:rPr lang="en-US" dirty="0" smtClean="0"/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:= 0;</a:t>
            </a:r>
          </a:p>
          <a:p>
            <a:pPr>
              <a:lnSpc>
                <a:spcPts val="15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Correctness: For any N ≥ 0, it returns 3N(N+1)/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Proof: By induction on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smtClean="0"/>
              <a:t>P(n)</a:t>
            </a:r>
            <a:r>
              <a:rPr lang="en-US" dirty="0" smtClean="0"/>
              <a:t> = after outer for-loop executes </a:t>
            </a:r>
            <a:r>
              <a:rPr lang="en-US" i="1" dirty="0" smtClean="0"/>
              <a:t>n</a:t>
            </a:r>
            <a:r>
              <a:rPr lang="en-US" dirty="0" smtClean="0"/>
              <a:t> times,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P(n)</a:t>
            </a:r>
            <a:r>
              <a:rPr lang="en-US" dirty="0" smtClean="0"/>
              <a:t> holds:  3n</a:t>
            </a:r>
            <a:r>
              <a:rPr lang="en-US" dirty="0" smtClean="0"/>
              <a:t>(n+1)/</a:t>
            </a:r>
            <a:r>
              <a:rPr lang="en-US" dirty="0" smtClean="0"/>
              <a:t>2</a:t>
            </a:r>
          </a:p>
          <a:p>
            <a:pPr lvl="1"/>
            <a:endParaRPr lang="en-US" dirty="0" smtClean="0"/>
          </a:p>
          <a:p>
            <a:pPr lvl="1"/>
            <a:r>
              <a:rPr lang="en-US" sz="3200" b="1" dirty="0" smtClean="0"/>
              <a:t>Base case</a:t>
            </a:r>
            <a:r>
              <a:rPr lang="en-US" sz="3200" dirty="0" smtClean="0"/>
              <a:t>: </a:t>
            </a:r>
            <a:r>
              <a:rPr lang="en-US" sz="3200" dirty="0" smtClean="0"/>
              <a:t>n=0, returns </a:t>
            </a:r>
            <a:r>
              <a:rPr lang="en-US" sz="3200" dirty="0" smtClean="0"/>
              <a:t>0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b="1" dirty="0" smtClean="0"/>
              <a:t>Inductive case</a:t>
            </a:r>
            <a:r>
              <a:rPr lang="en-US" sz="3200" dirty="0" smtClean="0"/>
              <a:t>: Assume </a:t>
            </a:r>
            <a:r>
              <a:rPr lang="en-US" sz="3200" i="1" dirty="0" smtClean="0"/>
              <a:t>P</a:t>
            </a:r>
            <a:r>
              <a:rPr lang="en-US" sz="3200" i="1" dirty="0" smtClean="0"/>
              <a:t>(k</a:t>
            </a:r>
            <a:r>
              <a:rPr lang="en-US" sz="3200" i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 smtClean="0"/>
              <a:t>holds </a:t>
            </a:r>
            <a:r>
              <a:rPr lang="en-US" sz="3200" dirty="0" smtClean="0"/>
              <a:t>for 3k</a:t>
            </a:r>
            <a:r>
              <a:rPr lang="en-US" sz="3200" dirty="0" smtClean="0"/>
              <a:t>(k+1)/2 after </a:t>
            </a:r>
            <a:r>
              <a:rPr lang="en-US" sz="3200" i="1" dirty="0" smtClean="0"/>
              <a:t>k</a:t>
            </a:r>
            <a:r>
              <a:rPr lang="en-US" sz="3200" dirty="0" smtClean="0"/>
              <a:t> iterations</a:t>
            </a:r>
            <a:r>
              <a:rPr lang="en-US" sz="3200" dirty="0" smtClean="0"/>
              <a:t>. </a:t>
            </a:r>
            <a:r>
              <a:rPr lang="en-US" sz="3200" dirty="0" smtClean="0"/>
              <a:t>Next iteration adds 3(k+1</a:t>
            </a:r>
            <a:r>
              <a:rPr lang="en-US" sz="3200" dirty="0" smtClean="0"/>
              <a:t>)</a:t>
            </a:r>
            <a:r>
              <a:rPr lang="en-US" sz="3200" dirty="0"/>
              <a:t>. Show that it hold for (k + 1</a:t>
            </a:r>
            <a:r>
              <a:rPr lang="en-US" sz="3200" dirty="0" smtClean="0"/>
              <a:t>):</a:t>
            </a:r>
            <a:endParaRPr lang="en-US" sz="3200" dirty="0" smtClean="0"/>
          </a:p>
          <a:p>
            <a:pPr marL="914400" lvl="2" indent="0">
              <a:buNone/>
            </a:pPr>
            <a:r>
              <a:rPr lang="en-US" sz="2900" dirty="0" smtClean="0"/>
              <a:t> </a:t>
            </a:r>
            <a:r>
              <a:rPr lang="en-US" sz="2900" dirty="0"/>
              <a:t> </a:t>
            </a:r>
            <a:r>
              <a:rPr lang="en-US" sz="2900" dirty="0" smtClean="0"/>
              <a:t>         = 3k</a:t>
            </a:r>
            <a:r>
              <a:rPr lang="en-US" sz="2900" dirty="0" smtClean="0"/>
              <a:t>(k+1)/2 + 3(k+1) </a:t>
            </a:r>
            <a:endParaRPr lang="en-US" sz="2900" dirty="0"/>
          </a:p>
          <a:p>
            <a:pPr marL="914400" lvl="2" indent="0">
              <a:buNone/>
            </a:pPr>
            <a:r>
              <a:rPr lang="en-US" sz="2900" dirty="0" smtClean="0"/>
              <a:t>	</a:t>
            </a:r>
            <a:r>
              <a:rPr lang="en-US" sz="2900" dirty="0" smtClean="0"/>
              <a:t> = </a:t>
            </a:r>
            <a:r>
              <a:rPr lang="en-US" sz="2900" dirty="0" smtClean="0"/>
              <a:t>(3k(k+1) + 6(k+1))/</a:t>
            </a:r>
            <a:r>
              <a:rPr lang="en-US" sz="2900" dirty="0" smtClean="0"/>
              <a:t>2</a:t>
            </a:r>
          </a:p>
          <a:p>
            <a:pPr marL="914400" lvl="2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 </a:t>
            </a:r>
            <a:r>
              <a:rPr lang="en-US" sz="2900" dirty="0" smtClean="0"/>
              <a:t>= (k+1)(3k+6)/2 </a:t>
            </a:r>
            <a:endParaRPr lang="en-US" sz="2900" dirty="0" smtClean="0"/>
          </a:p>
          <a:p>
            <a:pPr marL="914400" lvl="2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 </a:t>
            </a:r>
            <a:r>
              <a:rPr lang="en-US" sz="2900" dirty="0" smtClean="0"/>
              <a:t>= </a:t>
            </a:r>
            <a:r>
              <a:rPr lang="en-US" sz="2900" dirty="0" smtClean="0">
                <a:solidFill>
                  <a:srgbClr val="3366FF"/>
                </a:solidFill>
              </a:rPr>
              <a:t>3(k+1)(k+2)</a:t>
            </a:r>
            <a:r>
              <a:rPr lang="en-US" sz="2900" dirty="0" smtClean="0">
                <a:solidFill>
                  <a:srgbClr val="3366FF"/>
                </a:solidFill>
              </a:rPr>
              <a:t>/</a:t>
            </a:r>
            <a:r>
              <a:rPr lang="en-US" sz="2900" dirty="0">
                <a:solidFill>
                  <a:srgbClr val="3366FF"/>
                </a:solidFill>
              </a:rPr>
              <a:t>2</a:t>
            </a:r>
            <a:endParaRPr lang="en-US" sz="2900" dirty="0" smtClean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Example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700" dirty="0" smtClean="0">
                <a:solidFill>
                  <a:schemeClr val="accent2"/>
                </a:solidFill>
              </a:rPr>
              <a:t>How long does this </a:t>
            </a:r>
            <a:r>
              <a:rPr lang="en-US" sz="2700" dirty="0" err="1" smtClean="0">
                <a:solidFill>
                  <a:schemeClr val="accent2"/>
                </a:solidFill>
              </a:rPr>
              <a:t>pseudocode</a:t>
            </a:r>
            <a:r>
              <a:rPr lang="en-US" sz="2700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x := 0;</a:t>
            </a:r>
          </a:p>
          <a:p>
            <a:pPr>
              <a:lnSpc>
                <a:spcPts val="1500"/>
              </a:lnSpc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sz="2700" dirty="0" smtClean="0"/>
              <a:t>Running time: For any N ≥ 0, </a:t>
            </a:r>
          </a:p>
          <a:p>
            <a:pPr lvl="1"/>
            <a:r>
              <a:rPr lang="en-US" sz="2600" dirty="0" smtClean="0"/>
              <a:t>Assignments, additions, returns take “1 unit time”</a:t>
            </a:r>
          </a:p>
          <a:p>
            <a:pPr lvl="1"/>
            <a:r>
              <a:rPr lang="en-US" sz="2600" dirty="0" smtClean="0"/>
              <a:t>Loops take the sum of the time for their iterations</a:t>
            </a:r>
          </a:p>
          <a:p>
            <a:pPr lvl="1"/>
            <a:endParaRPr lang="en-US" dirty="0" smtClean="0"/>
          </a:p>
          <a:p>
            <a:r>
              <a:rPr lang="en-US" sz="2700" dirty="0" smtClean="0"/>
              <a:t>So: 2 + 2*(number of times inner loop runs)</a:t>
            </a:r>
          </a:p>
          <a:p>
            <a:pPr lvl="1"/>
            <a:r>
              <a:rPr lang="en-US" sz="2600" dirty="0" smtClean="0"/>
              <a:t>And how many times is that…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14400" y="50292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9676" y="4724400"/>
            <a:ext cx="287771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Cost of assigning x and returning x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Example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444444"/>
                </a:solidFill>
              </a:rPr>
              <a:t>How long does this </a:t>
            </a:r>
            <a:r>
              <a:rPr lang="en-US" dirty="0" err="1" smtClean="0">
                <a:solidFill>
                  <a:srgbClr val="444444"/>
                </a:solidFill>
              </a:rPr>
              <a:t>pseudocode</a:t>
            </a:r>
            <a:r>
              <a:rPr lang="en-US" dirty="0" smtClean="0">
                <a:solidFill>
                  <a:srgbClr val="444444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x := 0;</a:t>
            </a:r>
          </a:p>
          <a:p>
            <a:pPr>
              <a:lnSpc>
                <a:spcPts val="15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The total number of loop iterations is N*(N+1)/2</a:t>
            </a:r>
          </a:p>
          <a:p>
            <a:pPr lvl="1"/>
            <a:r>
              <a:rPr lang="en-US" dirty="0" smtClean="0"/>
              <a:t>This is a very common loop structure, worth </a:t>
            </a:r>
            <a:r>
              <a:rPr lang="en-US" dirty="0" smtClean="0"/>
              <a:t>memorizing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Proof is by induction on N, known for </a:t>
            </a:r>
            <a:r>
              <a:rPr lang="en-US" dirty="0" smtClean="0"/>
              <a:t>centuries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proportional to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 , and we say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), </a:t>
            </a:r>
            <a:r>
              <a:rPr lang="en-US" dirty="0" smtClean="0"/>
              <a:t>“big-</a:t>
            </a:r>
            <a:r>
              <a:rPr lang="en-US" dirty="0" smtClean="0"/>
              <a:t>Oh of”</a:t>
            </a:r>
            <a:endParaRPr lang="en-US" baseline="30000" dirty="0" smtClean="0"/>
          </a:p>
          <a:p>
            <a:pPr lvl="2"/>
            <a:r>
              <a:rPr lang="en-US" dirty="0" smtClean="0"/>
              <a:t>For large enough N, the N and constant terms are irrelevant, as are the first assignment and return</a:t>
            </a:r>
          </a:p>
          <a:p>
            <a:pPr lvl="2"/>
            <a:r>
              <a:rPr lang="en-US" dirty="0" smtClean="0"/>
              <a:t>See plot… 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Today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Finish discussing stacks and queues</a:t>
            </a:r>
          </a:p>
          <a:p>
            <a:endParaRPr lang="en-US" dirty="0" smtClean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Powers of 2</a:t>
            </a:r>
          </a:p>
          <a:p>
            <a:pPr lvl="1"/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Begin analyzing algorithms</a:t>
            </a:r>
          </a:p>
          <a:p>
            <a:pPr lvl="1"/>
            <a:r>
              <a:rPr lang="en-US" dirty="0" smtClean="0"/>
              <a:t>Using asymptotic analysis (continue next time)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E5A51"/>
                </a:solidFill>
              </a:rPr>
              <a:t>Lower-order terms don’t matter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4339909" cy="261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86000"/>
            <a:ext cx="4343400" cy="261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Geometric interpretation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200400" cy="205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∑</a:t>
            </a:r>
            <a:r>
              <a:rPr lang="en-US" sz="2600" dirty="0" err="1" smtClean="0"/>
              <a:t>i</a:t>
            </a:r>
            <a:r>
              <a:rPr lang="en-US" dirty="0" smtClean="0"/>
              <a:t>  = N</a:t>
            </a:r>
            <a:r>
              <a:rPr lang="en-US" baseline="30000" dirty="0" smtClean="0"/>
              <a:t>2</a:t>
            </a:r>
            <a:r>
              <a:rPr lang="en-US" dirty="0" smtClean="0"/>
              <a:t>/2+N/2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lnSpc>
                <a:spcPts val="1500"/>
              </a:lnSpc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j=1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// small work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413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latin typeface="+mn-lt"/>
              </a:rPr>
              <a:t>i</a:t>
            </a:r>
            <a:r>
              <a:rPr lang="en-US" sz="1200" b="0" dirty="0" smtClean="0">
                <a:latin typeface="+mn-lt"/>
              </a:rPr>
              <a:t>=1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1495455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18288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76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57800" y="18287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57800" y="21335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57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38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38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19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19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9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19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19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19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21336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24384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781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81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81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81800" y="24383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81800" y="27431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81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724400" y="1371600"/>
            <a:ext cx="2743200" cy="220980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685800" y="4114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b="0" dirty="0" smtClean="0"/>
              <a:t>Area of square: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endParaRPr lang="en-US" baseline="30000" dirty="0" smtClean="0"/>
          </a:p>
          <a:p>
            <a:pPr marL="342900" lvl="2" indent="-342900"/>
            <a:r>
              <a:rPr lang="en-US" b="0" dirty="0" smtClean="0"/>
              <a:t>Area of lower triangle of square: </a:t>
            </a:r>
            <a:r>
              <a:rPr lang="en-US" dirty="0" smtClean="0"/>
              <a:t>N</a:t>
            </a:r>
            <a:r>
              <a:rPr lang="en-US" baseline="30000" dirty="0"/>
              <a:t>2</a:t>
            </a:r>
            <a:r>
              <a:rPr lang="en-US" dirty="0" smtClean="0"/>
              <a:t>/2</a:t>
            </a:r>
          </a:p>
          <a:p>
            <a:pPr marL="342900" lvl="2" indent="-342900"/>
            <a:r>
              <a:rPr lang="en-US" b="0" dirty="0" smtClean="0"/>
              <a:t>Extra area from squares crossing the diagonal: </a:t>
            </a:r>
            <a:r>
              <a:rPr lang="en-US" dirty="0" smtClean="0"/>
              <a:t>N/</a:t>
            </a:r>
            <a:r>
              <a:rPr lang="en-US" dirty="0" smtClean="0"/>
              <a:t>2</a:t>
            </a:r>
          </a:p>
          <a:p>
            <a:pPr marL="342900" lvl="2" indent="-342900"/>
            <a:r>
              <a:rPr lang="en-US" b="0" dirty="0" smtClean="0"/>
              <a:t>As N grows, fraction of “extra area” compared to lower triangle goes to zero (becomes insignificant)</a:t>
            </a:r>
          </a:p>
        </p:txBody>
      </p:sp>
    </p:spTree>
    <p:extLst>
      <p:ext uri="{BB962C8B-B14F-4D97-AF65-F5344CB8AC3E}">
        <p14:creationId xmlns:p14="http://schemas.microsoft.com/office/powerpoint/2010/main" val="19081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Big-O: Common Names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</a:t>
            </a:r>
            <a:r>
              <a:rPr lang="en-US" dirty="0" smtClean="0"/>
              <a:t>  constant </a:t>
            </a:r>
            <a:r>
              <a:rPr lang="en-US" dirty="0" smtClean="0"/>
              <a:t>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</a:t>
            </a:r>
            <a:r>
              <a:rPr lang="en-US" dirty="0" smtClean="0"/>
              <a:t>  logarithmic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</a:t>
            </a:r>
            <a:r>
              <a:rPr lang="en-US" dirty="0" smtClean="0"/>
              <a:t>  linear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</a:t>
            </a:r>
            <a:r>
              <a:rPr lang="en-US" dirty="0" smtClean="0"/>
              <a:t>        </a:t>
            </a:r>
            <a:r>
              <a:rPr lang="en-US" dirty="0"/>
              <a:t> </a:t>
            </a:r>
            <a:r>
              <a:rPr lang="en-US" dirty="0" smtClean="0"/>
              <a:t>quadratic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</a:t>
            </a:r>
            <a:r>
              <a:rPr lang="en-US" dirty="0" smtClean="0"/>
              <a:t>  cubic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</a:t>
            </a:r>
            <a:r>
              <a:rPr lang="en-US" dirty="0" smtClean="0"/>
              <a:t>  polynomial </a:t>
            </a:r>
            <a:r>
              <a:rPr lang="en-US" dirty="0" smtClean="0"/>
              <a:t>(where is </a:t>
            </a:r>
            <a:r>
              <a:rPr lang="en-US" i="1" dirty="0" smtClean="0"/>
              <a:t>k</a:t>
            </a:r>
            <a:r>
              <a:rPr lang="en-US" dirty="0" smtClean="0"/>
              <a:t> is any </a:t>
            </a:r>
            <a:r>
              <a:rPr lang="en-US" dirty="0" smtClean="0"/>
              <a:t>constant &gt; 1)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</a:t>
            </a:r>
            <a:r>
              <a:rPr lang="en-US" dirty="0" smtClean="0"/>
              <a:t>  exponential </a:t>
            </a:r>
            <a:r>
              <a:rPr lang="en-US" dirty="0" smtClean="0"/>
              <a:t>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419600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exponential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does not mean “grows really fast”, </a:t>
            </a:r>
            <a:r>
              <a:rPr lang="en-US" b="0" dirty="0" smtClean="0">
                <a:latin typeface="+mn-lt"/>
              </a:rPr>
              <a:t>it means </a:t>
            </a:r>
            <a:r>
              <a:rPr lang="en-US" b="0" dirty="0">
                <a:latin typeface="+mn-lt"/>
              </a:rPr>
              <a:t>“grows at rate proportional to </a:t>
            </a:r>
            <a:r>
              <a:rPr lang="en-US" b="0" i="1" dirty="0" err="1">
                <a:latin typeface="+mn-lt"/>
              </a:rPr>
              <a:t>k</a:t>
            </a:r>
            <a:r>
              <a:rPr lang="en-US" b="0" baseline="30000" dirty="0" err="1">
                <a:latin typeface="+mn-lt"/>
              </a:rPr>
              <a:t>n</a:t>
            </a:r>
            <a:r>
              <a:rPr lang="en-US" b="0" dirty="0">
                <a:latin typeface="+mn-lt"/>
              </a:rPr>
              <a:t> for some </a:t>
            </a:r>
            <a:r>
              <a:rPr lang="en-US" b="0" i="1" dirty="0" smtClean="0">
                <a:latin typeface="+mn-lt"/>
              </a:rPr>
              <a:t>k </a:t>
            </a:r>
            <a:r>
              <a:rPr lang="en-US" b="0" dirty="0" smtClean="0">
                <a:latin typeface="+mn-lt"/>
              </a:rPr>
              <a:t>&gt; 1”!</a:t>
            </a:r>
          </a:p>
          <a:p>
            <a:pPr>
              <a:buNone/>
            </a:pPr>
            <a:r>
              <a:rPr lang="en-US" b="0" dirty="0" smtClean="0">
                <a:latin typeface="+mn-lt"/>
              </a:rPr>
              <a:t>	-</a:t>
            </a:r>
            <a:r>
              <a:rPr lang="en-US" sz="2000" b="0" dirty="0" smtClean="0">
                <a:latin typeface="+mn-lt"/>
              </a:rPr>
              <a:t>A </a:t>
            </a:r>
            <a:r>
              <a:rPr lang="en-US" sz="2000" b="0" dirty="0">
                <a:latin typeface="+mn-lt"/>
              </a:rPr>
              <a:t>savings account accrues </a:t>
            </a:r>
            <a:r>
              <a:rPr lang="en-US" sz="2000" b="0" dirty="0" smtClean="0">
                <a:latin typeface="+mn-lt"/>
              </a:rPr>
              <a:t>interest exponentially(</a:t>
            </a:r>
            <a:r>
              <a:rPr lang="en-US" sz="2000" b="0" i="1" dirty="0">
                <a:latin typeface="+mn-lt"/>
              </a:rPr>
              <a:t>k</a:t>
            </a:r>
            <a:r>
              <a:rPr lang="en-US" sz="2000" b="0" dirty="0">
                <a:latin typeface="+mn-lt"/>
              </a:rPr>
              <a:t>=1.01?)</a:t>
            </a:r>
          </a:p>
          <a:p>
            <a:pPr lvl="1"/>
            <a:r>
              <a:rPr lang="en-US" sz="2000" b="0" dirty="0" smtClean="0">
                <a:latin typeface="+mn-lt"/>
              </a:rPr>
              <a:t>	-If </a:t>
            </a:r>
            <a:r>
              <a:rPr lang="en-US" sz="2000" b="0" dirty="0">
                <a:latin typeface="+mn-lt"/>
              </a:rPr>
              <a:t>you don’t know </a:t>
            </a:r>
            <a:r>
              <a:rPr lang="en-US" sz="2000" b="0" i="1" dirty="0">
                <a:latin typeface="+mn-lt"/>
              </a:rPr>
              <a:t>k</a:t>
            </a:r>
            <a:r>
              <a:rPr lang="en-US" sz="2000" b="0" dirty="0">
                <a:latin typeface="+mn-lt"/>
              </a:rPr>
              <a:t>, you probably don’t know it’s exponential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Mathematical induction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predicate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/>
              <a:t>P(</a:t>
            </a:r>
            <a:r>
              <a:rPr lang="en-US" i="1" dirty="0" smtClean="0"/>
              <a:t>n)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To prove </a:t>
            </a:r>
            <a:r>
              <a:rPr lang="en-US" i="1" dirty="0" smtClean="0"/>
              <a:t>P(n)</a:t>
            </a:r>
            <a:r>
              <a:rPr lang="en-US" dirty="0" smtClean="0"/>
              <a:t> for all integers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i="1" dirty="0" smtClean="0"/>
              <a:t>n</a:t>
            </a:r>
            <a:r>
              <a:rPr lang="en-US" sz="2400" baseline="-25000" dirty="0" smtClean="0"/>
              <a:t>0</a:t>
            </a:r>
            <a:r>
              <a:rPr lang="en-US" dirty="0" smtClean="0"/>
              <a:t>, it suffices to </a:t>
            </a:r>
            <a:r>
              <a:rPr lang="en-US" dirty="0" smtClean="0"/>
              <a:t>prove: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i="1" dirty="0"/>
              <a:t>P(n</a:t>
            </a:r>
            <a:r>
              <a:rPr lang="en-US" sz="2000" baseline="-25000" dirty="0"/>
              <a:t>0</a:t>
            </a:r>
            <a:r>
              <a:rPr lang="en-US" i="1" dirty="0" smtClean="0"/>
              <a:t>)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called the </a:t>
            </a:r>
            <a:r>
              <a:rPr lang="en-US" dirty="0" smtClean="0"/>
              <a:t>basis </a:t>
            </a:r>
            <a:r>
              <a:rPr lang="en-US" dirty="0" smtClean="0"/>
              <a:t>or </a:t>
            </a:r>
            <a:r>
              <a:rPr lang="en-US" b="1" dirty="0" smtClean="0"/>
              <a:t>base case</a:t>
            </a:r>
            <a:endParaRPr lang="en-US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P(k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then </a:t>
            </a:r>
            <a:r>
              <a:rPr lang="en-US" i="1" dirty="0" smtClean="0"/>
              <a:t>P(k+1)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smtClean="0"/>
              <a:t>called </a:t>
            </a:r>
            <a:r>
              <a:rPr lang="en-US" dirty="0" smtClean="0"/>
              <a:t>the </a:t>
            </a:r>
            <a:r>
              <a:rPr lang="en-US" dirty="0" smtClean="0"/>
              <a:t>“induction step” </a:t>
            </a:r>
            <a:r>
              <a:rPr lang="en-US" dirty="0" smtClean="0"/>
              <a:t>or </a:t>
            </a:r>
            <a:r>
              <a:rPr lang="en-US" b="1" dirty="0" smtClean="0"/>
              <a:t>inductive case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will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</a:t>
            </a:r>
            <a:r>
              <a:rPr lang="en-US" dirty="0" smtClean="0"/>
              <a:t>time, </a:t>
            </a:r>
            <a:r>
              <a:rPr lang="en-US" i="1" dirty="0" smtClean="0"/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</a:t>
            </a:r>
            <a:r>
              <a:rPr lang="en-US" b="1" dirty="0" smtClean="0"/>
              <a:t>“</a:t>
            </a:r>
            <a:r>
              <a:rPr lang="en-US" b="1" i="1" dirty="0" smtClean="0"/>
              <a:t>n</a:t>
            </a:r>
            <a:r>
              <a:rPr lang="en-US" b="1" dirty="0" smtClean="0"/>
              <a:t>” </a:t>
            </a:r>
            <a:r>
              <a:rPr lang="en-US" dirty="0" smtClean="0"/>
              <a:t>will be the data structure or input size.)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74087" cy="967840"/>
          </a:xfrm>
        </p:spPr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Example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i="1" dirty="0" smtClean="0"/>
              <a:t>P</a:t>
            </a:r>
            <a:r>
              <a:rPr lang="en-US" i="1" dirty="0" smtClean="0"/>
              <a:t>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0) is </a:t>
            </a:r>
            <a:r>
              <a:rPr lang="en-US" dirty="0" smtClean="0"/>
              <a:t>2</a:t>
            </a:r>
            <a:r>
              <a:rPr lang="en-US" baseline="30000" dirty="0" smtClean="0"/>
              <a:t>n </a:t>
            </a:r>
            <a:r>
              <a:rPr lang="en-US" dirty="0" smtClean="0"/>
              <a:t>- 1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dirty="0" smtClean="0"/>
              <a:t>1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Proof:  </a:t>
            </a:r>
            <a:r>
              <a:rPr lang="en-US" dirty="0" smtClean="0"/>
              <a:t>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3366FF"/>
                </a:solidFill>
              </a:rPr>
              <a:t>n </a:t>
            </a:r>
            <a:r>
              <a:rPr lang="en-US" dirty="0" smtClean="0">
                <a:solidFill>
                  <a:srgbClr val="3366FF"/>
                </a:solidFill>
              </a:rPr>
              <a:t>= 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Sum of first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power </a:t>
            </a:r>
            <a:r>
              <a:rPr lang="en-US" dirty="0" smtClean="0"/>
              <a:t>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i="1" dirty="0" smtClean="0"/>
              <a:t>n </a:t>
            </a:r>
            <a:r>
              <a:rPr lang="en-US" dirty="0" smtClean="0"/>
              <a:t>= 1:  2</a:t>
            </a:r>
            <a:r>
              <a:rPr lang="en-US" baseline="30000" dirty="0" smtClean="0"/>
              <a:t>n </a:t>
            </a:r>
            <a:r>
              <a:rPr lang="en-US" dirty="0" smtClean="0"/>
              <a:t>- 1 = </a:t>
            </a:r>
            <a:r>
              <a:rPr lang="en-US" dirty="0" smtClean="0"/>
              <a:t>1.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b="1" dirty="0" smtClean="0"/>
              <a:t>Assumption</a:t>
            </a:r>
            <a:r>
              <a:rPr lang="en-US" dirty="0" smtClean="0"/>
              <a:t>: </a:t>
            </a:r>
            <a:r>
              <a:rPr lang="en-US" dirty="0" smtClean="0"/>
              <a:t>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</a:t>
            </a:r>
            <a:r>
              <a:rPr lang="en-US" dirty="0" smtClean="0"/>
              <a:t>2</a:t>
            </a:r>
            <a:r>
              <a:rPr lang="en-US" baseline="30000" dirty="0" smtClean="0"/>
              <a:t>k </a:t>
            </a:r>
            <a:r>
              <a:rPr lang="en-US" dirty="0" smtClean="0"/>
              <a:t>- 1</a:t>
            </a:r>
            <a:endParaRPr lang="en-US" dirty="0" smtClean="0"/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 </a:t>
            </a:r>
            <a:r>
              <a:rPr lang="en-US" dirty="0" smtClean="0"/>
              <a:t>+ 1</a:t>
            </a:r>
            <a:r>
              <a:rPr lang="en-US" dirty="0" smtClean="0"/>
              <a:t>) powers of 2 is 2</a:t>
            </a:r>
            <a:r>
              <a:rPr lang="en-US" baseline="30000" dirty="0" smtClean="0"/>
              <a:t>k+</a:t>
            </a:r>
            <a:r>
              <a:rPr lang="en-US" baseline="30000" dirty="0" smtClean="0"/>
              <a:t>1 </a:t>
            </a:r>
            <a:r>
              <a:rPr lang="en-US" dirty="0" smtClean="0"/>
              <a:t>-1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en-US" dirty="0" smtClean="0"/>
              <a:t>sing our assumption: </a:t>
            </a:r>
            <a:r>
              <a:rPr lang="en-US" dirty="0" smtClean="0"/>
              <a:t>Therefore, the sum of </a:t>
            </a:r>
            <a:r>
              <a:rPr lang="en-US" dirty="0" smtClean="0"/>
              <a:t>of </a:t>
            </a:r>
            <a:r>
              <a:rPr lang="en-US" dirty="0" smtClean="0"/>
              <a:t>the first (</a:t>
            </a:r>
            <a:r>
              <a:rPr lang="en-US" i="1" dirty="0" smtClean="0"/>
              <a:t>k </a:t>
            </a:r>
            <a:r>
              <a:rPr lang="en-US" dirty="0" smtClean="0"/>
              <a:t>+ 1</a:t>
            </a:r>
            <a:r>
              <a:rPr lang="en-US" dirty="0" smtClean="0"/>
              <a:t>) powers of 2 </a:t>
            </a:r>
            <a:r>
              <a:rPr lang="en-US" dirty="0" smtClean="0"/>
              <a:t>is: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=(2</a:t>
            </a:r>
            <a:r>
              <a:rPr lang="en-US" baseline="30000" dirty="0" smtClean="0"/>
              <a:t>k </a:t>
            </a:r>
            <a:r>
              <a:rPr lang="en-US" dirty="0" smtClean="0"/>
              <a:t>- 1</a:t>
            </a:r>
            <a:r>
              <a:rPr lang="en-US" dirty="0" smtClean="0"/>
              <a:t>) + 2</a:t>
            </a:r>
            <a:r>
              <a:rPr lang="en-US" baseline="30000" dirty="0" smtClean="0"/>
              <a:t>(k+1)-1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=(2</a:t>
            </a:r>
            <a:r>
              <a:rPr lang="en-US" baseline="30000" dirty="0" smtClean="0"/>
              <a:t>k </a:t>
            </a:r>
            <a:r>
              <a:rPr lang="en-US" dirty="0" smtClean="0"/>
              <a:t>- 1</a:t>
            </a:r>
            <a:r>
              <a:rPr lang="en-US" dirty="0" smtClean="0"/>
              <a:t>) + 2</a:t>
            </a:r>
            <a:r>
              <a:rPr lang="en-US" baseline="30000" dirty="0" smtClean="0"/>
              <a:t>k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3366FF"/>
                </a:solidFill>
              </a:rPr>
              <a:t>2</a:t>
            </a:r>
            <a:r>
              <a:rPr lang="en-US" baseline="30000" dirty="0" smtClean="0">
                <a:solidFill>
                  <a:srgbClr val="3366FF"/>
                </a:solidFill>
              </a:rPr>
              <a:t>k+</a:t>
            </a:r>
            <a:r>
              <a:rPr lang="en-US" baseline="30000" dirty="0" smtClean="0">
                <a:solidFill>
                  <a:srgbClr val="3366FF"/>
                </a:solidFill>
              </a:rPr>
              <a:t>1 </a:t>
            </a:r>
            <a:r>
              <a:rPr lang="en-US" dirty="0" smtClean="0">
                <a:solidFill>
                  <a:srgbClr val="3366FF"/>
                </a:solidFill>
              </a:rPr>
              <a:t>- 1</a:t>
            </a:r>
            <a:endParaRPr lang="en-US" baseline="30000" dirty="0" smtClean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9600" y="54864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743200" y="54102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5715001"/>
            <a:ext cx="12192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Assumption</a:t>
            </a:r>
            <a:endParaRPr lang="en-US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5486400"/>
            <a:ext cx="12192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k+1’th term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Powers of 2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Therefore…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</a:t>
            </a:r>
            <a:r>
              <a:rPr lang="en-US" dirty="0" smtClean="0"/>
              <a:t>generated…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how long would it take to crack?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Logarithms and Exponents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362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1371600"/>
            <a:ext cx="4038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/>
              <a:t>Since so much is binary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0" dirty="0" smtClean="0"/>
              <a:t> in CS almost always means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0" dirty="0" smtClean="0">
                <a:latin typeface="+mj-lt"/>
                <a:cs typeface="Courier New" pitchFamily="49" charset="0"/>
              </a:rPr>
              <a:t>Definition: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b="0" dirty="0" smtClean="0">
                <a:latin typeface="+mj-lt"/>
                <a:cs typeface="Courier New" pitchFamily="49" charset="0"/>
              </a:rPr>
              <a:t>if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400" b="0" dirty="0" smtClean="0">
                <a:cs typeface="Courier New" pitchFamily="49" charset="0"/>
              </a:rPr>
              <a:t>So,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sz="2400" b="0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sz="2400" b="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b="0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sz="2400" b="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b="0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Font typeface="Arial"/>
              <a:buNone/>
            </a:pPr>
            <a:endParaRPr lang="en-US" sz="24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Logarithms and Exponents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038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Since so much is binary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 smtClean="0"/>
              <a:t> in CS almost always means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Definition: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400" dirty="0" smtClean="0">
                <a:latin typeface="+mj-lt"/>
                <a:cs typeface="Courier New" pitchFamily="49" charset="0"/>
              </a:rPr>
              <a:t> if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sz="2400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So,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 smtClean="0">
                <a:cs typeface="Courier New" pitchFamily="49" charset="0"/>
              </a:rPr>
              <a:t>1,000,000 = “a little under 20</a:t>
            </a:r>
            <a:r>
              <a:rPr lang="en-US" sz="2400" dirty="0" smtClean="0">
                <a:cs typeface="Courier New" pitchFamily="49" charset="0"/>
              </a:rPr>
              <a:t>”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Just as </a:t>
            </a:r>
            <a:r>
              <a:rPr lang="en-US" sz="2400" dirty="0" smtClean="0">
                <a:latin typeface="+mj-lt"/>
                <a:cs typeface="Courier New" pitchFamily="49" charset="0"/>
              </a:rPr>
              <a:t>exponents </a:t>
            </a:r>
            <a:r>
              <a:rPr lang="en-US" sz="2400" dirty="0" smtClean="0">
                <a:latin typeface="+mj-lt"/>
                <a:cs typeface="Courier New" pitchFamily="49" charset="0"/>
              </a:rPr>
              <a:t>grow </a:t>
            </a:r>
            <a:r>
              <a:rPr lang="en-US" sz="240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sz="240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60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Logarithms and Exponents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032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038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Since so much is binary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 smtClean="0"/>
              <a:t> in CS almost always means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Definition: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400" dirty="0" smtClean="0">
                <a:latin typeface="+mj-lt"/>
                <a:cs typeface="Courier New" pitchFamily="49" charset="0"/>
              </a:rPr>
              <a:t> if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sz="2400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So,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 smtClean="0">
                <a:cs typeface="Courier New" pitchFamily="49" charset="0"/>
              </a:rPr>
              <a:t>1,000,000 = “a little under 20</a:t>
            </a:r>
            <a:r>
              <a:rPr lang="en-US" sz="2400" dirty="0" smtClean="0">
                <a:cs typeface="Courier New" pitchFamily="49" charset="0"/>
              </a:rPr>
              <a:t>”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Just as </a:t>
            </a:r>
            <a:r>
              <a:rPr lang="en-US" sz="2400" dirty="0" smtClean="0">
                <a:latin typeface="+mj-lt"/>
                <a:cs typeface="Courier New" pitchFamily="49" charset="0"/>
              </a:rPr>
              <a:t>exponents </a:t>
            </a:r>
            <a:r>
              <a:rPr lang="en-US" sz="2400" dirty="0" smtClean="0">
                <a:latin typeface="+mj-lt"/>
                <a:cs typeface="Courier New" pitchFamily="49" charset="0"/>
              </a:rPr>
              <a:t>grow </a:t>
            </a:r>
            <a:r>
              <a:rPr lang="en-US" sz="240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sz="2400" i="1" dirty="0" smtClean="0">
                <a:latin typeface="+mj-lt"/>
                <a:cs typeface="Courier New" pitchFamily="49" charset="0"/>
              </a:rPr>
              <a:t>very</a:t>
            </a:r>
            <a:r>
              <a:rPr lang="en-US" sz="2400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sz="24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27531</TotalTime>
  <Words>1554</Words>
  <Application>Microsoft Macintosh PowerPoint</Application>
  <PresentationFormat>On-screen Show (4:3)</PresentationFormat>
  <Paragraphs>297</Paragraphs>
  <Slides>22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Equation</vt:lpstr>
      <vt:lpstr>Microsoft Equation</vt:lpstr>
      <vt:lpstr>CSE373: Data Structures and Algorithms  Lecture 2: Math Review; Algorithm Analysis</vt:lpstr>
      <vt:lpstr>Today</vt:lpstr>
      <vt:lpstr>Mathematical induction</vt:lpstr>
      <vt:lpstr>Example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Floor and ceiling properties</vt:lpstr>
      <vt:lpstr>Algorithm Analysis</vt:lpstr>
      <vt:lpstr>Example</vt:lpstr>
      <vt:lpstr>Example</vt:lpstr>
      <vt:lpstr>Example</vt:lpstr>
      <vt:lpstr>Example</vt:lpstr>
      <vt:lpstr>Lower-order terms don’t matter</vt:lpstr>
      <vt:lpstr>Geometric interpretation</vt:lpstr>
      <vt:lpstr>Big-O: Common Names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766</cp:revision>
  <dcterms:created xsi:type="dcterms:W3CDTF">2009-03-13T20:43:19Z</dcterms:created>
  <dcterms:modified xsi:type="dcterms:W3CDTF">2015-10-02T06:52:41Z</dcterms:modified>
</cp:coreProperties>
</file>