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notesSlides/notesSlide14.xml" ContentType="application/vnd.openxmlformats-officedocument.presentationml.notesSlide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notesSlides/notesSlide1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8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9.xml" ContentType="application/vnd.openxmlformats-officedocument.presentationml.notesSlide+xml"/>
  <Override PartName="/ppt/tags/tag136.xml" ContentType="application/vnd.openxmlformats-officedocument.presentationml.tags+xml"/>
  <Override PartName="/ppt/notesSlides/notesSlide20.xml" ContentType="application/vnd.openxmlformats-officedocument.presentationml.notesSlide+xml"/>
  <Override PartName="/ppt/tags/tag137.xml" ContentType="application/vnd.openxmlformats-officedocument.presentationml.tags+xml"/>
  <Override PartName="/ppt/notesSlides/notesSlide21.xml" ContentType="application/vnd.openxmlformats-officedocument.presentationml.notesSlide+xml"/>
  <Override PartName="/ppt/tags/tag138.xml" ContentType="application/vnd.openxmlformats-officedocument.presentationml.tags+xml"/>
  <Override PartName="/ppt/notesSlides/notesSlide22.xml" ContentType="application/vnd.openxmlformats-officedocument.presentationml.notesSlide+xml"/>
  <Override PartName="/ppt/tags/tag139.xml" ContentType="application/vnd.openxmlformats-officedocument.presentationml.tags+xml"/>
  <Override PartName="/ppt/notesSlides/notesSlide23.xml" ContentType="application/vnd.openxmlformats-officedocument.presentationml.notesSlide+xml"/>
  <Override PartName="/ppt/tags/tag140.xml" ContentType="application/vnd.openxmlformats-officedocument.presentationml.tags+xml"/>
  <Override PartName="/ppt/notesSlides/notesSlide24.xml" ContentType="application/vnd.openxmlformats-officedocument.presentationml.notesSlide+xml"/>
  <Override PartName="/ppt/tags/tag141.xml" ContentType="application/vnd.openxmlformats-officedocument.presentationml.tags+xml"/>
  <Override PartName="/ppt/notesSlides/notesSlide25.xml" ContentType="application/vnd.openxmlformats-officedocument.presentationml.notesSlide+xml"/>
  <Override PartName="/ppt/tags/tag142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33.xml" ContentType="application/vnd.openxmlformats-officedocument.presentationml.notesSlide+xml"/>
  <Override PartName="/ppt/tags/tag156.xml" ContentType="application/vnd.openxmlformats-officedocument.presentationml.tags+xml"/>
  <Override PartName="/ppt/notesSlides/notesSlide34.xml" ContentType="application/vnd.openxmlformats-officedocument.presentationml.notesSlide+xml"/>
  <Override PartName="/ppt/tags/tag157.xml" ContentType="application/vnd.openxmlformats-officedocument.presentationml.tags+xml"/>
  <Override PartName="/ppt/notesSlides/notesSlide35.xml" ContentType="application/vnd.openxmlformats-officedocument.presentationml.notesSlide+xml"/>
  <Override PartName="/ppt/tags/tag158.xml" ContentType="application/vnd.openxmlformats-officedocument.presentationml.tags+xml"/>
  <Override PartName="/ppt/notesSlides/notesSlide36.xml" ContentType="application/vnd.openxmlformats-officedocument.presentationml.notesSlide+xml"/>
  <Override PartName="/ppt/tags/tag159.xml" ContentType="application/vnd.openxmlformats-officedocument.presentationml.tags+xml"/>
  <Override PartName="/ppt/notesSlides/notesSlide37.xml" ContentType="application/vnd.openxmlformats-officedocument.presentationml.notesSlide+xml"/>
  <Override PartName="/ppt/tags/tag160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61.xml" ContentType="application/vnd.openxmlformats-officedocument.presentationml.tags+xml"/>
  <Override PartName="/ppt/notesSlides/notesSlide41.xml" ContentType="application/vnd.openxmlformats-officedocument.presentationml.notesSlide+xml"/>
  <Override PartName="/ppt/tags/tag162.xml" ContentType="application/vnd.openxmlformats-officedocument.presentationml.tags+xml"/>
  <Override PartName="/ppt/notesSlides/notesSlide42.xml" ContentType="application/vnd.openxmlformats-officedocument.presentationml.notesSlide+xml"/>
  <Override PartName="/ppt/tags/tag163.xml" ContentType="application/vnd.openxmlformats-officedocument.presentationml.tags+xml"/>
  <Override PartName="/ppt/notesSlides/notesSlide43.xml" ContentType="application/vnd.openxmlformats-officedocument.presentationml.notesSlide+xml"/>
  <Override PartName="/ppt/tags/tag164.xml" ContentType="application/vnd.openxmlformats-officedocument.presentationml.tags+xml"/>
  <Override PartName="/ppt/notesSlides/notesSlide44.xml" ContentType="application/vnd.openxmlformats-officedocument.presentationml.notesSlide+xml"/>
  <Override PartName="/ppt/tags/tag165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56" r:id="rId2"/>
    <p:sldId id="342" r:id="rId3"/>
    <p:sldId id="287" r:id="rId4"/>
    <p:sldId id="329" r:id="rId5"/>
    <p:sldId id="288" r:id="rId6"/>
    <p:sldId id="289" r:id="rId7"/>
    <p:sldId id="330" r:id="rId8"/>
    <p:sldId id="290" r:id="rId9"/>
    <p:sldId id="291" r:id="rId10"/>
    <p:sldId id="292" r:id="rId11"/>
    <p:sldId id="294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23" r:id="rId21"/>
    <p:sldId id="324" r:id="rId22"/>
    <p:sldId id="325" r:id="rId23"/>
    <p:sldId id="306" r:id="rId24"/>
    <p:sldId id="305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31" r:id="rId34"/>
    <p:sldId id="315" r:id="rId35"/>
    <p:sldId id="326" r:id="rId36"/>
    <p:sldId id="316" r:id="rId37"/>
    <p:sldId id="317" r:id="rId38"/>
    <p:sldId id="327" r:id="rId39"/>
    <p:sldId id="296" r:id="rId40"/>
    <p:sldId id="332" r:id="rId41"/>
    <p:sldId id="333" r:id="rId42"/>
    <p:sldId id="334" r:id="rId43"/>
    <p:sldId id="318" r:id="rId44"/>
    <p:sldId id="319" r:id="rId45"/>
    <p:sldId id="328" r:id="rId46"/>
    <p:sldId id="320" r:id="rId47"/>
    <p:sldId id="339" r:id="rId48"/>
    <p:sldId id="340" r:id="rId49"/>
    <p:sldId id="341" r:id="rId50"/>
    <p:sldId id="321" r:id="rId51"/>
    <p:sldId id="335" r:id="rId52"/>
    <p:sldId id="336" r:id="rId53"/>
    <p:sldId id="337" r:id="rId54"/>
    <p:sldId id="338" r:id="rId5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4" autoAdjust="0"/>
    <p:restoredTop sz="94660"/>
  </p:normalViewPr>
  <p:slideViewPr>
    <p:cSldViewPr>
      <p:cViewPr varScale="1">
        <p:scale>
          <a:sx n="94" d="100"/>
          <a:sy n="94" d="100"/>
        </p:scale>
        <p:origin x="-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29.xml"/><Relationship Id="rId2" Type="http://schemas.openxmlformats.org/officeDocument/2006/relationships/tags" Target="../tags/tag3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4" Type="http://schemas.openxmlformats.org/officeDocument/2006/relationships/tags" Target="../tags/tag44.xml"/><Relationship Id="rId15" Type="http://schemas.openxmlformats.org/officeDocument/2006/relationships/tags" Target="../tags/tag45.xml"/><Relationship Id="rId16" Type="http://schemas.openxmlformats.org/officeDocument/2006/relationships/tags" Target="../tags/tag46.xml"/><Relationship Id="rId17" Type="http://schemas.openxmlformats.org/officeDocument/2006/relationships/tags" Target="../tags/tag47.xml"/><Relationship Id="rId18" Type="http://schemas.openxmlformats.org/officeDocument/2006/relationships/tags" Target="../tags/tag48.xml"/><Relationship Id="rId19" Type="http://schemas.openxmlformats.org/officeDocument/2006/relationships/tags" Target="../tags/tag49.xml"/><Relationship Id="rId50" Type="http://schemas.openxmlformats.org/officeDocument/2006/relationships/tags" Target="../tags/tag80.xml"/><Relationship Id="rId51" Type="http://schemas.openxmlformats.org/officeDocument/2006/relationships/tags" Target="../tags/tag81.xml"/><Relationship Id="rId52" Type="http://schemas.openxmlformats.org/officeDocument/2006/relationships/tags" Target="../tags/tag82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70.xml"/><Relationship Id="rId41" Type="http://schemas.openxmlformats.org/officeDocument/2006/relationships/tags" Target="../tags/tag71.xml"/><Relationship Id="rId42" Type="http://schemas.openxmlformats.org/officeDocument/2006/relationships/tags" Target="../tags/tag72.xml"/><Relationship Id="rId43" Type="http://schemas.openxmlformats.org/officeDocument/2006/relationships/tags" Target="../tags/tag73.xml"/><Relationship Id="rId44" Type="http://schemas.openxmlformats.org/officeDocument/2006/relationships/tags" Target="../tags/tag74.xml"/><Relationship Id="rId45" Type="http://schemas.openxmlformats.org/officeDocument/2006/relationships/tags" Target="../tags/tag75.xml"/><Relationship Id="rId46" Type="http://schemas.openxmlformats.org/officeDocument/2006/relationships/tags" Target="../tags/tag76.xml"/><Relationship Id="rId47" Type="http://schemas.openxmlformats.org/officeDocument/2006/relationships/tags" Target="../tags/tag77.xml"/><Relationship Id="rId48" Type="http://schemas.openxmlformats.org/officeDocument/2006/relationships/tags" Target="../tags/tag78.xml"/><Relationship Id="rId49" Type="http://schemas.openxmlformats.org/officeDocument/2006/relationships/tags" Target="../tags/tag79.xml"/><Relationship Id="rId1" Type="http://schemas.openxmlformats.org/officeDocument/2006/relationships/tags" Target="../tags/tag31.xml"/><Relationship Id="rId2" Type="http://schemas.openxmlformats.org/officeDocument/2006/relationships/tags" Target="../tags/tag32.xml"/><Relationship Id="rId3" Type="http://schemas.openxmlformats.org/officeDocument/2006/relationships/tags" Target="../tags/tag33.xml"/><Relationship Id="rId4" Type="http://schemas.openxmlformats.org/officeDocument/2006/relationships/tags" Target="../tags/tag34.xml"/><Relationship Id="rId5" Type="http://schemas.openxmlformats.org/officeDocument/2006/relationships/tags" Target="../tags/tag35.xml"/><Relationship Id="rId6" Type="http://schemas.openxmlformats.org/officeDocument/2006/relationships/tags" Target="../tags/tag36.xml"/><Relationship Id="rId7" Type="http://schemas.openxmlformats.org/officeDocument/2006/relationships/tags" Target="../tags/tag37.xml"/><Relationship Id="rId8" Type="http://schemas.openxmlformats.org/officeDocument/2006/relationships/tags" Target="../tags/tag38.xml"/><Relationship Id="rId9" Type="http://schemas.openxmlformats.org/officeDocument/2006/relationships/tags" Target="../tags/tag39.xml"/><Relationship Id="rId30" Type="http://schemas.openxmlformats.org/officeDocument/2006/relationships/tags" Target="../tags/tag60.xml"/><Relationship Id="rId31" Type="http://schemas.openxmlformats.org/officeDocument/2006/relationships/tags" Target="../tags/tag61.xml"/><Relationship Id="rId32" Type="http://schemas.openxmlformats.org/officeDocument/2006/relationships/tags" Target="../tags/tag62.xml"/><Relationship Id="rId33" Type="http://schemas.openxmlformats.org/officeDocument/2006/relationships/tags" Target="../tags/tag63.xml"/><Relationship Id="rId34" Type="http://schemas.openxmlformats.org/officeDocument/2006/relationships/tags" Target="../tags/tag64.xml"/><Relationship Id="rId35" Type="http://schemas.openxmlformats.org/officeDocument/2006/relationships/tags" Target="../tags/tag65.xml"/><Relationship Id="rId36" Type="http://schemas.openxmlformats.org/officeDocument/2006/relationships/tags" Target="../tags/tag66.xml"/><Relationship Id="rId37" Type="http://schemas.openxmlformats.org/officeDocument/2006/relationships/tags" Target="../tags/tag67.xml"/><Relationship Id="rId38" Type="http://schemas.openxmlformats.org/officeDocument/2006/relationships/tags" Target="../tags/tag68.xml"/><Relationship Id="rId39" Type="http://schemas.openxmlformats.org/officeDocument/2006/relationships/tags" Target="../tags/tag69.xml"/><Relationship Id="rId20" Type="http://schemas.openxmlformats.org/officeDocument/2006/relationships/tags" Target="../tags/tag50.xml"/><Relationship Id="rId21" Type="http://schemas.openxmlformats.org/officeDocument/2006/relationships/tags" Target="../tags/tag51.xml"/><Relationship Id="rId22" Type="http://schemas.openxmlformats.org/officeDocument/2006/relationships/tags" Target="../tags/tag52.xml"/><Relationship Id="rId23" Type="http://schemas.openxmlformats.org/officeDocument/2006/relationships/tags" Target="../tags/tag53.xml"/><Relationship Id="rId24" Type="http://schemas.openxmlformats.org/officeDocument/2006/relationships/tags" Target="../tags/tag54.xml"/><Relationship Id="rId25" Type="http://schemas.openxmlformats.org/officeDocument/2006/relationships/tags" Target="../tags/tag55.xml"/><Relationship Id="rId26" Type="http://schemas.openxmlformats.org/officeDocument/2006/relationships/tags" Target="../tags/tag56.xml"/><Relationship Id="rId27" Type="http://schemas.openxmlformats.org/officeDocument/2006/relationships/tags" Target="../tags/tag57.xml"/><Relationship Id="rId28" Type="http://schemas.openxmlformats.org/officeDocument/2006/relationships/tags" Target="../tags/tag58.xml"/><Relationship Id="rId29" Type="http://schemas.openxmlformats.org/officeDocument/2006/relationships/tags" Target="../tags/tag59.xml"/><Relationship Id="rId10" Type="http://schemas.openxmlformats.org/officeDocument/2006/relationships/tags" Target="../tags/tag40.xml"/><Relationship Id="rId11" Type="http://schemas.openxmlformats.org/officeDocument/2006/relationships/tags" Target="../tags/tag41.xml"/><Relationship Id="rId12" Type="http://schemas.openxmlformats.org/officeDocument/2006/relationships/tags" Target="../tags/tag4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4" Type="http://schemas.openxmlformats.org/officeDocument/2006/relationships/tags" Target="../tags/tag96.xml"/><Relationship Id="rId15" Type="http://schemas.openxmlformats.org/officeDocument/2006/relationships/tags" Target="../tags/tag97.xml"/><Relationship Id="rId16" Type="http://schemas.openxmlformats.org/officeDocument/2006/relationships/tags" Target="../tags/tag98.xml"/><Relationship Id="rId17" Type="http://schemas.openxmlformats.org/officeDocument/2006/relationships/tags" Target="../tags/tag99.xml"/><Relationship Id="rId18" Type="http://schemas.openxmlformats.org/officeDocument/2006/relationships/tags" Target="../tags/tag100.xml"/><Relationship Id="rId19" Type="http://schemas.openxmlformats.org/officeDocument/2006/relationships/tags" Target="../tags/tag101.xml"/><Relationship Id="rId50" Type="http://schemas.openxmlformats.org/officeDocument/2006/relationships/tags" Target="../tags/tag132.xml"/><Relationship Id="rId51" Type="http://schemas.openxmlformats.org/officeDocument/2006/relationships/tags" Target="../tags/tag133.xml"/><Relationship Id="rId52" Type="http://schemas.openxmlformats.org/officeDocument/2006/relationships/tags" Target="../tags/tag134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22.xml"/><Relationship Id="rId41" Type="http://schemas.openxmlformats.org/officeDocument/2006/relationships/tags" Target="../tags/tag123.xml"/><Relationship Id="rId42" Type="http://schemas.openxmlformats.org/officeDocument/2006/relationships/tags" Target="../tags/tag124.xml"/><Relationship Id="rId43" Type="http://schemas.openxmlformats.org/officeDocument/2006/relationships/tags" Target="../tags/tag125.xml"/><Relationship Id="rId44" Type="http://schemas.openxmlformats.org/officeDocument/2006/relationships/tags" Target="../tags/tag126.xml"/><Relationship Id="rId45" Type="http://schemas.openxmlformats.org/officeDocument/2006/relationships/tags" Target="../tags/tag127.xml"/><Relationship Id="rId46" Type="http://schemas.openxmlformats.org/officeDocument/2006/relationships/tags" Target="../tags/tag128.xml"/><Relationship Id="rId47" Type="http://schemas.openxmlformats.org/officeDocument/2006/relationships/tags" Target="../tags/tag129.xml"/><Relationship Id="rId48" Type="http://schemas.openxmlformats.org/officeDocument/2006/relationships/tags" Target="../tags/tag130.xml"/><Relationship Id="rId49" Type="http://schemas.openxmlformats.org/officeDocument/2006/relationships/tags" Target="../tags/tag131.xml"/><Relationship Id="rId1" Type="http://schemas.openxmlformats.org/officeDocument/2006/relationships/tags" Target="../tags/tag83.xml"/><Relationship Id="rId2" Type="http://schemas.openxmlformats.org/officeDocument/2006/relationships/tags" Target="../tags/tag84.xml"/><Relationship Id="rId3" Type="http://schemas.openxmlformats.org/officeDocument/2006/relationships/tags" Target="../tags/tag85.xml"/><Relationship Id="rId4" Type="http://schemas.openxmlformats.org/officeDocument/2006/relationships/tags" Target="../tags/tag86.xml"/><Relationship Id="rId5" Type="http://schemas.openxmlformats.org/officeDocument/2006/relationships/tags" Target="../tags/tag87.xml"/><Relationship Id="rId6" Type="http://schemas.openxmlformats.org/officeDocument/2006/relationships/tags" Target="../tags/tag88.xml"/><Relationship Id="rId7" Type="http://schemas.openxmlformats.org/officeDocument/2006/relationships/tags" Target="../tags/tag89.xml"/><Relationship Id="rId8" Type="http://schemas.openxmlformats.org/officeDocument/2006/relationships/tags" Target="../tags/tag90.xml"/><Relationship Id="rId9" Type="http://schemas.openxmlformats.org/officeDocument/2006/relationships/tags" Target="../tags/tag91.xml"/><Relationship Id="rId30" Type="http://schemas.openxmlformats.org/officeDocument/2006/relationships/tags" Target="../tags/tag112.xml"/><Relationship Id="rId31" Type="http://schemas.openxmlformats.org/officeDocument/2006/relationships/tags" Target="../tags/tag113.xml"/><Relationship Id="rId32" Type="http://schemas.openxmlformats.org/officeDocument/2006/relationships/tags" Target="../tags/tag114.xml"/><Relationship Id="rId33" Type="http://schemas.openxmlformats.org/officeDocument/2006/relationships/tags" Target="../tags/tag115.xml"/><Relationship Id="rId34" Type="http://schemas.openxmlformats.org/officeDocument/2006/relationships/tags" Target="../tags/tag116.xml"/><Relationship Id="rId35" Type="http://schemas.openxmlformats.org/officeDocument/2006/relationships/tags" Target="../tags/tag117.xml"/><Relationship Id="rId36" Type="http://schemas.openxmlformats.org/officeDocument/2006/relationships/tags" Target="../tags/tag118.xml"/><Relationship Id="rId37" Type="http://schemas.openxmlformats.org/officeDocument/2006/relationships/tags" Target="../tags/tag119.xml"/><Relationship Id="rId38" Type="http://schemas.openxmlformats.org/officeDocument/2006/relationships/tags" Target="../tags/tag120.xml"/><Relationship Id="rId39" Type="http://schemas.openxmlformats.org/officeDocument/2006/relationships/tags" Target="../tags/tag121.xml"/><Relationship Id="rId20" Type="http://schemas.openxmlformats.org/officeDocument/2006/relationships/tags" Target="../tags/tag102.xml"/><Relationship Id="rId21" Type="http://schemas.openxmlformats.org/officeDocument/2006/relationships/tags" Target="../tags/tag103.xml"/><Relationship Id="rId22" Type="http://schemas.openxmlformats.org/officeDocument/2006/relationships/tags" Target="../tags/tag104.xml"/><Relationship Id="rId23" Type="http://schemas.openxmlformats.org/officeDocument/2006/relationships/tags" Target="../tags/tag105.xml"/><Relationship Id="rId24" Type="http://schemas.openxmlformats.org/officeDocument/2006/relationships/tags" Target="../tags/tag106.xml"/><Relationship Id="rId25" Type="http://schemas.openxmlformats.org/officeDocument/2006/relationships/tags" Target="../tags/tag107.xml"/><Relationship Id="rId26" Type="http://schemas.openxmlformats.org/officeDocument/2006/relationships/tags" Target="../tags/tag108.xml"/><Relationship Id="rId27" Type="http://schemas.openxmlformats.org/officeDocument/2006/relationships/tags" Target="../tags/tag109.xml"/><Relationship Id="rId28" Type="http://schemas.openxmlformats.org/officeDocument/2006/relationships/tags" Target="../tags/tag110.xml"/><Relationship Id="rId29" Type="http://schemas.openxmlformats.org/officeDocument/2006/relationships/tags" Target="../tags/tag111.xml"/><Relationship Id="rId10" Type="http://schemas.openxmlformats.org/officeDocument/2006/relationships/tags" Target="../tags/tag92.xml"/><Relationship Id="rId11" Type="http://schemas.openxmlformats.org/officeDocument/2006/relationships/tags" Target="../tags/tag93.xml"/><Relationship Id="rId12" Type="http://schemas.openxmlformats.org/officeDocument/2006/relationships/tags" Target="../tags/tag9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3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3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13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13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3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4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14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4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153.xml"/><Relationship Id="rId12" Type="http://schemas.openxmlformats.org/officeDocument/2006/relationships/tags" Target="../tags/tag154.xml"/><Relationship Id="rId13" Type="http://schemas.openxmlformats.org/officeDocument/2006/relationships/tags" Target="../tags/tag155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3.xml"/><Relationship Id="rId1" Type="http://schemas.openxmlformats.org/officeDocument/2006/relationships/tags" Target="../tags/tag143.xml"/><Relationship Id="rId2" Type="http://schemas.openxmlformats.org/officeDocument/2006/relationships/tags" Target="../tags/tag144.xml"/><Relationship Id="rId3" Type="http://schemas.openxmlformats.org/officeDocument/2006/relationships/tags" Target="../tags/tag145.xml"/><Relationship Id="rId4" Type="http://schemas.openxmlformats.org/officeDocument/2006/relationships/tags" Target="../tags/tag146.xml"/><Relationship Id="rId5" Type="http://schemas.openxmlformats.org/officeDocument/2006/relationships/tags" Target="../tags/tag147.xml"/><Relationship Id="rId6" Type="http://schemas.openxmlformats.org/officeDocument/2006/relationships/tags" Target="../tags/tag148.xml"/><Relationship Id="rId7" Type="http://schemas.openxmlformats.org/officeDocument/2006/relationships/tags" Target="../tags/tag149.xml"/><Relationship Id="rId8" Type="http://schemas.openxmlformats.org/officeDocument/2006/relationships/tags" Target="../tags/tag150.xml"/><Relationship Id="rId9" Type="http://schemas.openxmlformats.org/officeDocument/2006/relationships/tags" Target="../tags/tag151.xml"/><Relationship Id="rId10" Type="http://schemas.openxmlformats.org/officeDocument/2006/relationships/tags" Target="../tags/tag15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15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15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tags" Target="../tags/tag15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tags" Target="../tags/tag15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16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16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16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16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tags" Target="../tags/tag1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tags" Target="../tags/tag1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notesSlide" Target="../notesSlides/notesSlide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16: </a:t>
            </a:r>
            <a:r>
              <a:rPr lang="en-US" sz="3200" i="0" dirty="0" smtClean="0"/>
              <a:t>Shortest Paths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a vertex is marked known, the cost of the shortest path to that node is known</a:t>
            </a:r>
          </a:p>
          <a:p>
            <a:pPr lvl="1"/>
            <a:r>
              <a:rPr lang="en-US" dirty="0" smtClean="0"/>
              <a:t>The path is also known by following back-pointers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While a vertex is still not known, another shorter path to it </a:t>
            </a:r>
            <a:r>
              <a:rPr lang="en-US" i="1" dirty="0" smtClean="0"/>
              <a:t>might</a:t>
            </a:r>
            <a:r>
              <a:rPr lang="en-US" dirty="0" smtClean="0"/>
              <a:t> still be found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84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7338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7244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class on Monday (Presidents’ Day)</a:t>
            </a:r>
          </a:p>
          <a:p>
            <a:r>
              <a:rPr lang="en-US" sz="2800" dirty="0" smtClean="0"/>
              <a:t>HW3 feedback before next lecture</a:t>
            </a:r>
          </a:p>
          <a:p>
            <a:r>
              <a:rPr lang="en-US" sz="2800" dirty="0" smtClean="0"/>
              <a:t>Midterm 2 will cover material up through next Wednesday</a:t>
            </a:r>
          </a:p>
          <a:p>
            <a:r>
              <a:rPr lang="en-US" sz="2800" dirty="0" smtClean="0"/>
              <a:t>Midterm info slightly out of date on web page, up-to-date soon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464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</a:t>
            </a:r>
            <a:r>
              <a:rPr lang="en-US" dirty="0" smtClean="0"/>
              <a:t>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2"/>
                </a:solidFill>
              </a:rPr>
              <a:t>might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01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61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dirty="0" smtClean="0"/>
              <a:t>How would this have worked differently if we were only interested in:</a:t>
            </a:r>
          </a:p>
          <a:p>
            <a:pPr lvl="1"/>
            <a:r>
              <a:rPr lang="en-US" dirty="0" smtClean="0"/>
              <a:t>The path from A to G?</a:t>
            </a:r>
          </a:p>
          <a:p>
            <a:pPr lvl="1" eaLnBrk="1" hangingPunct="1"/>
            <a:r>
              <a:rPr lang="en-US" dirty="0" smtClean="0"/>
              <a:t>The path from A to E?</a:t>
            </a:r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8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05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537492" y="31242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??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source shortest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Given a weighted graph and node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find the minimum-cost path from </a:t>
            </a:r>
            <a:r>
              <a:rPr lang="en-US" b="1" dirty="0" smtClean="0">
                <a:solidFill>
                  <a:schemeClr val="accent2"/>
                </a:solidFill>
              </a:rPr>
              <a:t>v</a:t>
            </a:r>
            <a:r>
              <a:rPr lang="en-US" dirty="0" smtClean="0">
                <a:solidFill>
                  <a:schemeClr val="accent2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 will the best-cost-so-far for Y proceed?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749675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For single-source shortest paths in a weighted graph (directed or undirected) with no negative-weight edges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example of a </a:t>
            </a:r>
            <a:r>
              <a:rPr lang="en-US" i="1" dirty="0" smtClean="0"/>
              <a:t>greedy 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</a:t>
            </a:r>
            <a:r>
              <a:rPr lang="en-US" dirty="0" smtClean="0"/>
              <a:t>always does </a:t>
            </a:r>
            <a:r>
              <a:rPr lang="en-US" dirty="0" smtClean="0"/>
              <a:t>what seems best at that step</a:t>
            </a:r>
          </a:p>
          <a:p>
            <a:pPr lvl="2"/>
            <a:r>
              <a:rPr lang="en-US" dirty="0" smtClean="0"/>
              <a:t>A locally optimal step, not necessarily globally 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18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by induction this holds and eventually everything is “known”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Key fact we need: When 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Correctness: The Cloud (Rough Sketch)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267380" cy="2362200"/>
            <a:chOff x="1219200" y="3103243"/>
            <a:chExt cx="7139489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2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038544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chemeClr val="accent2"/>
                  </a:solidFill>
                  <a:latin typeface="+mj-lt"/>
                </a:rPr>
              </a:br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chemeClr val="accent2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chemeClr val="accent2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chemeClr val="accent2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chemeClr val="accent2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 path</a:t>
            </a:r>
            <a:r>
              <a:rPr lang="en-US" sz="1800" b="0" kern="0" dirty="0" smtClean="0">
                <a:latin typeface="+mn-lt"/>
              </a:rPr>
              <a:t>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chemeClr val="accent2"/>
                </a:solidFill>
                <a:latin typeface="+mn-lt"/>
              </a:rPr>
              <a:t>already known</a:t>
            </a:r>
            <a:r>
              <a:rPr lang="en-US" sz="1800" b="0" kern="0" dirty="0" smtClean="0">
                <a:latin typeface="+mn-lt"/>
              </a:rPr>
              <a:t> 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42590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574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6435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2191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first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  <a:p>
            <a:pPr lvl="1"/>
            <a:r>
              <a:rPr lang="en-US" dirty="0" smtClean="0"/>
              <a:t>Notice each edge is processed only 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133600"/>
            <a:ext cx="73914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while(not all nodes are known)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find unknown node with smallest cost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a.cost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b.cost</a:t>
            </a:r>
            <a:r>
              <a:rPr lang="en-US" sz="2000" kern="0" dirty="0" smtClean="0">
                <a:latin typeface="Courier New" pitchFamily="49" charset="0"/>
              </a:rPr>
              <a:t> + weight((</a:t>
            </a:r>
            <a:r>
              <a:rPr lang="en-US" sz="2000" kern="0" dirty="0" err="1" smtClean="0">
                <a:latin typeface="Courier New" pitchFamily="49" charset="0"/>
              </a:rPr>
              <a:t>b,a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2668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0" y="325749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</a:t>
            </a:r>
            <a:r>
              <a:rPr lang="en-US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2133600"/>
            <a:ext cx="304800" cy="6572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620000" y="2971800"/>
            <a:ext cx="381000" cy="949325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620000" y="4038600"/>
            <a:ext cx="381000" cy="1752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94456" y="4800600"/>
            <a:ext cx="89714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O(|E|)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6019800"/>
            <a:ext cx="973343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O(|V|</a:t>
            </a:r>
            <a:r>
              <a:rPr lang="en-US" b="0" baseline="30000" dirty="0" smtClean="0">
                <a:latin typeface="+mj-lt"/>
              </a:rPr>
              <a:t>2</a:t>
            </a:r>
            <a:r>
              <a:rPr lang="en-US" sz="2000" b="0" dirty="0" smtClean="0">
                <a:latin typeface="+mj-lt"/>
              </a:rPr>
              <a:t>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924800" y="5943600"/>
            <a:ext cx="9906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7287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</a:t>
            </a:r>
            <a:r>
              <a:rPr lang="en-US" dirty="0" smtClean="0"/>
              <a:t>edges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(?) asymptotic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So far: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 had a similar “problem” with topological sort being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with a queue of zero-degree nodes</a:t>
            </a:r>
          </a:p>
          <a:p>
            <a:pPr lvl="1"/>
            <a:r>
              <a:rPr lang="en-US" dirty="0" smtClean="0"/>
              <a:t>But here we need the lowest-cost node and costs can change as we process edges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pain to code up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52352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30019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60573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Efficiency, second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G, Node start)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while(heap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b.known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for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if(!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if(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2190690"/>
            <a:ext cx="8595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</a:t>
            </a:r>
            <a:r>
              <a:rPr lang="en-US" sz="2000" b="0" dirty="0" err="1" smtClean="0">
                <a:latin typeface="+mn-lt"/>
              </a:rPr>
              <a:t>V|log|V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6783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algorithm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wrong</a:t>
            </a:r>
            <a:r>
              <a:rPr lang="en-US" sz="2000" b="0" kern="0" dirty="0" smtClean="0">
                <a:latin typeface="+mn-lt"/>
              </a:rPr>
              <a:t> 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vs. sparse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approach: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400" dirty="0" smtClean="0"/>
          </a:p>
          <a:p>
            <a:r>
              <a:rPr lang="en-US" dirty="0" smtClean="0"/>
              <a:t>Second approach: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</a:t>
            </a:r>
          </a:p>
          <a:p>
            <a:endParaRPr lang="en-US" sz="1400" dirty="0" smtClean="0"/>
          </a:p>
          <a:p>
            <a:r>
              <a:rPr lang="en-US" dirty="0" smtClean="0"/>
              <a:t>So which is better?</a:t>
            </a:r>
          </a:p>
          <a:p>
            <a:pPr lvl="1"/>
            <a:r>
              <a:rPr lang="en-US" dirty="0" smtClean="0"/>
              <a:t>Sparse: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V|log|V</a:t>
            </a:r>
            <a:r>
              <a:rPr lang="en-US" dirty="0" smtClean="0"/>
              <a:t>|+|</a:t>
            </a:r>
            <a:r>
              <a:rPr lang="en-US" dirty="0" err="1" smtClean="0"/>
              <a:t>E|log|V</a:t>
            </a:r>
            <a:r>
              <a:rPr lang="en-US" dirty="0" smtClean="0"/>
              <a:t>|) (if |E| &gt; |V|, then </a:t>
            </a:r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E|log|V</a:t>
            </a:r>
            <a:r>
              <a:rPr lang="en-US" dirty="0" smtClean="0"/>
              <a:t>|))</a:t>
            </a:r>
          </a:p>
          <a:p>
            <a:pPr lvl="1"/>
            <a:r>
              <a:rPr lang="en-US" dirty="0" smtClean="0"/>
              <a:t>Dense: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But, remember these are worst-case and asymptotic</a:t>
            </a:r>
          </a:p>
          <a:p>
            <a:pPr lvl="1"/>
            <a:r>
              <a:rPr lang="en-US" dirty="0" smtClean="0"/>
              <a:t>Priority queue might have slightly worse constant factors</a:t>
            </a:r>
          </a:p>
          <a:p>
            <a:pPr lvl="1"/>
            <a:r>
              <a:rPr lang="en-US" dirty="0" smtClean="0"/>
              <a:t>On the other hand, for “normal graphs”, we might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 rarely (or not percolate far), making |</a:t>
            </a:r>
            <a:r>
              <a:rPr lang="en-US" dirty="0" err="1" smtClean="0"/>
              <a:t>E|log|V</a:t>
            </a:r>
            <a:r>
              <a:rPr lang="en-US" dirty="0" smtClean="0"/>
              <a:t>| more like |E|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/>
          <a:lstStyle/>
          <a:p>
            <a:r>
              <a:rPr lang="en-US" dirty="0" smtClean="0"/>
              <a:t>A simple problem: 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01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Problem ill-defined if original graph not connected</a:t>
            </a:r>
          </a:p>
          <a:p>
            <a:pPr marL="857250" lvl="1" indent="-457200"/>
            <a:r>
              <a:rPr lang="en-US" dirty="0" smtClean="0"/>
              <a:t>So </a:t>
            </a:r>
            <a:r>
              <a:rPr lang="en-US" b="1" dirty="0" smtClean="0"/>
              <a:t>|E| </a:t>
            </a:r>
            <a:r>
              <a:rPr lang="en-US" b="1" dirty="0" smtClean="0"/>
              <a:t>≥ </a:t>
            </a:r>
            <a:r>
              <a:rPr lang="en-US" b="1" dirty="0" smtClean="0"/>
              <a:t>|V|-1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55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Example: A “phone tree” so everybody gets the message and no unnecessary calls get made</a:t>
            </a:r>
          </a:p>
          <a:p>
            <a:pPr lvl="1"/>
            <a:r>
              <a:rPr lang="en-US" dirty="0" smtClean="0"/>
              <a:t>Bad example since would prefer a balanced tree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75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0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(1930-2002)</a:t>
            </a:r>
          </a:p>
          <a:p>
            <a:pPr lvl="1"/>
            <a:r>
              <a:rPr lang="en-US" dirty="0" smtClean="0"/>
              <a:t>Truly one of the “founders” of computer science;                this is just one of his many contributions</a:t>
            </a:r>
          </a:p>
          <a:p>
            <a:pPr lvl="1"/>
            <a:r>
              <a:rPr lang="en-US" dirty="0" smtClean="0"/>
              <a:t>Many people have a favorite </a:t>
            </a:r>
            <a:r>
              <a:rPr lang="en-US" dirty="0" err="1" smtClean="0"/>
              <a:t>Dijkstra</a:t>
            </a:r>
            <a:r>
              <a:rPr lang="en-US" dirty="0" smtClean="0"/>
              <a:t> story, even if they never met him</a:t>
            </a:r>
          </a:p>
          <a:p>
            <a:pPr lvl="1"/>
            <a:r>
              <a:rPr lang="en-US" dirty="0" smtClean="0"/>
              <a:t>My favorite quotation: “computer science is no more about computers than astronomy is about telescopes”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in the set will 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6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066800"/>
            <a:ext cx="3429000" cy="2209800"/>
          </a:xfrm>
          <a:prstGeom prst="cloudCallout">
            <a:avLst>
              <a:gd name="adj1" fmla="val -21301"/>
              <a:gd name="adj2" fmla="val -16264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 dirty="0" smtClean="0">
                <a:latin typeface="Tahoma" charset="0"/>
              </a:rPr>
              <a:t>    </a:t>
            </a:r>
            <a:endParaRPr lang="en-US" sz="2000" b="0" dirty="0">
              <a:latin typeface="Tahom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076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1430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2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 </a:t>
            </a:r>
            <a:r>
              <a:rPr lang="en-US" sz="1000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24757</TotalTime>
  <Words>5076</Words>
  <Application>Microsoft Macintosh PowerPoint</Application>
  <PresentationFormat>On-screen Show (4:3)</PresentationFormat>
  <Paragraphs>1840</Paragraphs>
  <Slides>54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dan_design_template</vt:lpstr>
      <vt:lpstr>CSE373: Data Structures &amp; Algorithms  Lecture 16: Shortest Paths</vt:lpstr>
      <vt:lpstr>Announcements</vt:lpstr>
      <vt:lpstr>Single source shortest paths</vt:lpstr>
      <vt:lpstr>Applications</vt:lpstr>
      <vt:lpstr>Not as easy</vt:lpstr>
      <vt:lpstr>Dijkstra</vt:lpstr>
      <vt:lpstr>Dijkstra’s algorithm</vt:lpstr>
      <vt:lpstr>Dijkstra’s Algorithm: Idea</vt:lpstr>
      <vt:lpstr>The Algorithm</vt:lpstr>
      <vt:lpstr>Important features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Efficiency, first approach</vt:lpstr>
      <vt:lpstr>Efficiency, first approach</vt:lpstr>
      <vt:lpstr>Efficiency, first approach</vt:lpstr>
      <vt:lpstr>Efficiency, first approach</vt:lpstr>
      <vt:lpstr>Efficiency, first approach</vt:lpstr>
      <vt:lpstr>Improving asymptotic running time</vt:lpstr>
      <vt:lpstr>Improving (?) asymptotic running time</vt:lpstr>
      <vt:lpstr>Efficiency, second approach</vt:lpstr>
      <vt:lpstr>Efficiency, second approach</vt:lpstr>
      <vt:lpstr>Efficiency, second approach</vt:lpstr>
      <vt:lpstr>Efficiency, second approach</vt:lpstr>
      <vt:lpstr>Efficiency, second approach</vt:lpstr>
      <vt:lpstr>Dense vs. sparse again</vt:lpstr>
      <vt:lpstr>Spanning Trees</vt:lpstr>
      <vt:lpstr>Observations</vt:lpstr>
      <vt:lpstr>Motivation</vt:lpstr>
      <vt:lpstr>Two Approaches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1197</cp:revision>
  <dcterms:created xsi:type="dcterms:W3CDTF">2009-03-13T20:43:19Z</dcterms:created>
  <dcterms:modified xsi:type="dcterms:W3CDTF">2014-02-14T22:29:17Z</dcterms:modified>
</cp:coreProperties>
</file>