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6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57" r:id="rId13"/>
    <p:sldId id="358" r:id="rId14"/>
    <p:sldId id="359" r:id="rId15"/>
    <p:sldId id="360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3" r:id="rId25"/>
    <p:sldId id="355" r:id="rId26"/>
    <p:sldId id="356" r:id="rId27"/>
    <p:sldId id="354" r:id="rId28"/>
    <p:sldId id="361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43" autoAdjust="0"/>
    <p:restoredTop sz="94660"/>
  </p:normalViewPr>
  <p:slideViewPr>
    <p:cSldViewPr>
      <p:cViewPr varScale="1">
        <p:scale>
          <a:sx n="100" d="100"/>
          <a:sy n="100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2/4/14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8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tags" Target="../tags/tag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12: </a:t>
            </a:r>
            <a:r>
              <a:rPr lang="en-US" sz="3200" i="0" dirty="0" smtClean="0"/>
              <a:t>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4876800" cy="4724400"/>
          </a:xfrm>
        </p:spPr>
        <p:txBody>
          <a:bodyPr/>
          <a:lstStyle/>
          <a:p>
            <a:r>
              <a:rPr lang="en-US" dirty="0" smtClean="0"/>
              <a:t>key space = integers</a:t>
            </a:r>
          </a:p>
          <a:p>
            <a:endParaRPr lang="en-US" sz="1400" dirty="0" smtClean="0"/>
          </a:p>
          <a:p>
            <a:r>
              <a:rPr lang="en-US" dirty="0" smtClean="0"/>
              <a:t>Simple hash function: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h(key) = key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Client: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lvl="1"/>
            <a:r>
              <a:rPr lang="en-US" dirty="0" smtClean="0"/>
              <a:t>Library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g(x) = 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Fairly fast and natural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Insert 7, 18, 41, 34, 10</a:t>
            </a:r>
          </a:p>
          <a:p>
            <a:pPr lvl="1"/>
            <a:r>
              <a:rPr lang="en-US" dirty="0" smtClean="0"/>
              <a:t>(As usual, ignoring data “along for the ride”)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956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039263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3385949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15298185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11168210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34330570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1184431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842177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integers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0982562"/>
              </p:ext>
            </p:ext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600200"/>
            <a:ext cx="487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h(key) = key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= x 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ignoring data “along for the ride”)</a:t>
            </a:r>
          </a:p>
        </p:txBody>
      </p:sp>
    </p:spTree>
    <p:extLst>
      <p:ext uri="{BB962C8B-B14F-4D97-AF65-F5344CB8AC3E}">
        <p14:creationId xmlns:p14="http://schemas.microsoft.com/office/powerpoint/2010/main" val="42635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Collision-avoidance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70, 24, 56, 43, 10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60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shows 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prime table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60 and…</a:t>
            </a:r>
          </a:p>
          <a:p>
            <a:pPr lvl="1"/>
            <a:r>
              <a:rPr lang="en-US" dirty="0" smtClean="0"/>
              <a:t>Lots of data items are multiples of 5, wasting 80% of table</a:t>
            </a:r>
          </a:p>
          <a:p>
            <a:pPr lvl="1"/>
            <a:r>
              <a:rPr lang="en-US" dirty="0" smtClean="0"/>
              <a:t>Lots of data items are multiples of 10, wasting 90% of table</a:t>
            </a:r>
          </a:p>
          <a:p>
            <a:pPr lvl="1"/>
            <a:r>
              <a:rPr lang="en-US" dirty="0" smtClean="0"/>
              <a:t>Lots of data items are multiples of 2, wasting 50% of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is 61…</a:t>
            </a:r>
          </a:p>
          <a:p>
            <a:pPr lvl="1"/>
            <a:r>
              <a:rPr lang="en-US" dirty="0" smtClean="0"/>
              <a:t>Collisions can still happen, but 5, 10, 15, 20, … will fill table</a:t>
            </a:r>
          </a:p>
          <a:p>
            <a:pPr lvl="1"/>
            <a:r>
              <a:rPr lang="en-US" dirty="0" smtClean="0"/>
              <a:t>Collisions can still happen but 10, 20, 30, 40, … will fill table</a:t>
            </a:r>
          </a:p>
          <a:p>
            <a:pPr lvl="1"/>
            <a:r>
              <a:rPr lang="en-US" dirty="0" smtClean="0"/>
              <a:t>Collisions can still happen but 2, 4, 6, 8, … will fill table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This “table-filling” property happens whenever the multiple and the table-size have a </a:t>
            </a:r>
            <a:r>
              <a:rPr lang="en-US" i="1" dirty="0" smtClean="0"/>
              <a:t>greatest-common-divisor</a:t>
            </a:r>
            <a:r>
              <a:rPr lang="en-US" dirty="0" smtClean="0"/>
              <a:t> of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55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back to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Balanced</a:t>
            </a:r>
            <a:r>
              <a:rPr lang="en-US" dirty="0" smtClean="0"/>
              <a:t>  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37</a:t>
            </a:r>
            <a:r>
              <a:rPr lang="en-US" baseline="30000" dirty="0" smtClean="0"/>
              <a:t>i</a:t>
            </a:r>
            <a:r>
              <a:rPr lang="en-US" dirty="0" smtClean="0"/>
              <a:t> 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expert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result = 17;</a:t>
            </a:r>
          </a:p>
          <a:p>
            <a:r>
              <a:rPr lang="en-US" dirty="0" err="1" smtClean="0"/>
              <a:t>foreach</a:t>
            </a:r>
            <a:r>
              <a:rPr lang="en-US" dirty="0" smtClean="0"/>
              <a:t> field f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fieldHashcode</a:t>
            </a:r>
            <a:r>
              <a:rPr lang="en-US" dirty="0" smtClean="0"/>
              <a:t> =</a:t>
            </a:r>
          </a:p>
          <a:p>
            <a:pPr lvl="2"/>
            <a:r>
              <a:rPr lang="en-US" sz="2000" dirty="0" err="1" smtClean="0"/>
              <a:t>boolean</a:t>
            </a:r>
            <a:r>
              <a:rPr lang="en-US" sz="2000" dirty="0" smtClean="0"/>
              <a:t>: (f ? 1: 0)</a:t>
            </a:r>
          </a:p>
          <a:p>
            <a:pPr lvl="2"/>
            <a:r>
              <a:rPr lang="en-US" sz="2000" dirty="0" smtClean="0"/>
              <a:t>byte, char, short, </a:t>
            </a:r>
            <a:r>
              <a:rPr lang="en-US" sz="2000" dirty="0" err="1" smtClean="0"/>
              <a:t>int</a:t>
            </a:r>
            <a:r>
              <a:rPr lang="en-US" sz="2000" dirty="0" smtClean="0"/>
              <a:t>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f</a:t>
            </a:r>
          </a:p>
          <a:p>
            <a:pPr lvl="2"/>
            <a:r>
              <a:rPr lang="en-US" sz="2000" dirty="0" smtClean="0"/>
              <a:t>long: (</a:t>
            </a:r>
            <a:r>
              <a:rPr lang="en-US" sz="2000" dirty="0" err="1" smtClean="0"/>
              <a:t>int</a:t>
            </a:r>
            <a:r>
              <a:rPr lang="en-US" sz="2000" dirty="0" smtClean="0"/>
              <a:t>) (f ^ (f &gt;&gt;&gt; 32))</a:t>
            </a:r>
          </a:p>
          <a:p>
            <a:pPr lvl="2"/>
            <a:r>
              <a:rPr lang="en-US" sz="2000" dirty="0" smtClean="0"/>
              <a:t>float: </a:t>
            </a:r>
            <a:r>
              <a:rPr lang="en-US" sz="2000" dirty="0" err="1" smtClean="0"/>
              <a:t>Float.floatToIntBits</a:t>
            </a:r>
            <a:r>
              <a:rPr lang="en-US" sz="2000" dirty="0" smtClean="0"/>
              <a:t>(f)</a:t>
            </a:r>
          </a:p>
          <a:p>
            <a:pPr lvl="2"/>
            <a:r>
              <a:rPr lang="en-US" sz="2000" dirty="0" smtClean="0"/>
              <a:t>double: </a:t>
            </a:r>
            <a:r>
              <a:rPr lang="en-US" sz="2000" dirty="0" err="1" smtClean="0"/>
              <a:t>Double.doubleToLongBits</a:t>
            </a:r>
            <a:r>
              <a:rPr lang="en-US" sz="2000" dirty="0" smtClean="0"/>
              <a:t>(f), then above</a:t>
            </a:r>
          </a:p>
          <a:p>
            <a:pPr lvl="2"/>
            <a:r>
              <a:rPr lang="en-US" sz="2000" dirty="0" smtClean="0"/>
              <a:t>Object: </a:t>
            </a:r>
            <a:r>
              <a:rPr lang="en-US" sz="2000" dirty="0" err="1" smtClean="0"/>
              <a:t>object.hashCode</a:t>
            </a:r>
            <a:r>
              <a:rPr lang="en-US" sz="2000" dirty="0" smtClean="0"/>
              <a:t>( )</a:t>
            </a:r>
          </a:p>
          <a:p>
            <a:pPr lvl="1"/>
            <a:r>
              <a:rPr lang="en-US" dirty="0" smtClean="0"/>
              <a:t>result = 31 * result + </a:t>
            </a:r>
            <a:r>
              <a:rPr lang="en-US" dirty="0" err="1" smtClean="0"/>
              <a:t>fieldHashcode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and comparing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it have an equal key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3434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 Objects Must Hash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2"/>
                </a:solidFill>
              </a:rPr>
              <a:t>, then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way: comparison has rules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0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&gt;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 0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 0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  <a:r>
              <a:rPr lang="en-US" dirty="0" smtClean="0"/>
              <a:t>,                    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 &lt; 0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and 3/6 to 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notes on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Handling collisions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Out of 90 points</a:t>
            </a:r>
          </a:p>
          <a:p>
            <a:pPr lvl="1"/>
            <a:r>
              <a:rPr lang="en-US" sz="3200" dirty="0" smtClean="0"/>
              <a:t>Mean: 73.68</a:t>
            </a:r>
          </a:p>
          <a:p>
            <a:pPr lvl="1"/>
            <a:r>
              <a:rPr lang="en-US" sz="3200" dirty="0" smtClean="0"/>
              <a:t>Median: 75</a:t>
            </a:r>
          </a:p>
          <a:p>
            <a:pPr lvl="1"/>
            <a:r>
              <a:rPr lang="en-US" sz="3200" dirty="0" smtClean="0"/>
              <a:t>Mode: 78</a:t>
            </a:r>
          </a:p>
          <a:p>
            <a:pPr lvl="1"/>
            <a:r>
              <a:rPr lang="en-US" sz="3200" dirty="0" smtClean="0"/>
              <a:t>Standard Deviation: 8.32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056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2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 vs. Balanced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few </a:t>
            </a:r>
            <a:r>
              <a:rPr lang="en-US" i="1" dirty="0" smtClean="0"/>
              <a:t>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much less than </a:t>
            </a:r>
            <a:r>
              <a:rPr lang="en-US" i="1" dirty="0" smtClean="0"/>
              <a:t>m</a:t>
            </a:r>
            <a:r>
              <a:rPr lang="en-US" dirty="0" smtClean="0"/>
              <a:t> (often written </a:t>
            </a:r>
            <a:r>
              <a:rPr lang="en-US" i="1" dirty="0" smtClean="0"/>
              <a:t>n</a:t>
            </a:r>
            <a:r>
              <a:rPr lang="en-US" dirty="0" smtClean="0"/>
              <a:t> &lt;&lt;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hashes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smtClean="0"/>
              <a:t>Comparable</a:t>
            </a:r>
            <a:r>
              <a:rPr lang="en-US" dirty="0" smtClean="0"/>
              <a:t>: order any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(as with all dictionaries)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/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dirty="0" err="1" smtClean="0"/>
              <a:t>ints</a:t>
            </a:r>
            <a:r>
              <a:rPr lang="en-US" dirty="0" smtClean="0"/>
              <a:t> and 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33113</TotalTime>
  <Words>2143</Words>
  <Application>Microsoft Macintosh PowerPoint</Application>
  <PresentationFormat>On-screen Show (4:3)</PresentationFormat>
  <Paragraphs>542</Paragraphs>
  <Slides>28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dan_design_template</vt:lpstr>
      <vt:lpstr>Equation</vt:lpstr>
      <vt:lpstr>CSE373: Data Structures &amp; Algorithms Lecture 12: Hash Tables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</vt:lpstr>
      <vt:lpstr>Hashing integers</vt:lpstr>
      <vt:lpstr>Hashing integers</vt:lpstr>
      <vt:lpstr>Hashing integers</vt:lpstr>
      <vt:lpstr>Hashing integers</vt:lpstr>
      <vt:lpstr>Collision-avoidance</vt:lpstr>
      <vt:lpstr>More on prime table size</vt:lpstr>
      <vt:lpstr>Okay, back to the client</vt:lpstr>
      <vt:lpstr>Specializing hash functions</vt:lpstr>
      <vt:lpstr>Combining hash functions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Tougher example</vt:lpstr>
      <vt:lpstr>Conclusions and notes on hashing</vt:lpstr>
      <vt:lpstr>Midterm stats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1385</cp:revision>
  <dcterms:created xsi:type="dcterms:W3CDTF">2009-03-13T20:43:19Z</dcterms:created>
  <dcterms:modified xsi:type="dcterms:W3CDTF">2014-02-05T22:07:28Z</dcterms:modified>
</cp:coreProperties>
</file>