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2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3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4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notesSlides/notesSlide5.xml" ContentType="application/vnd.openxmlformats-officedocument.presentationml.notesSl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6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notesSlides/notesSlide7.xml" ContentType="application/vnd.openxmlformats-officedocument.presentationml.notesSlide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notesSlides/notesSlide8.xml" ContentType="application/vnd.openxmlformats-officedocument.presentationml.notesSlide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notesSlides/notesSlide9.xml" ContentType="application/vnd.openxmlformats-officedocument.presentationml.notesSlide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notesSlides/notesSlide12.xml" ContentType="application/vnd.openxmlformats-officedocument.presentationml.notesSlide+xml"/>
  <Override PartName="/ppt/embeddings/oleObject1.bin" ContentType="application/vnd.openxmlformats-officedocument.oleObject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notesSlides/notesSlide13.xml" ContentType="application/vnd.openxmlformats-officedocument.presentationml.notesSlide+xml"/>
  <Override PartName="/ppt/embeddings/oleObject2.bin" ContentType="application/vnd.openxmlformats-officedocument.oleObject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notesSlides/notesSlide17.xml" ContentType="application/vnd.openxmlformats-officedocument.presentationml.notesSlide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notesSlides/notesSlide20.xml" ContentType="application/vnd.openxmlformats-officedocument.presentationml.notesSlide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notesSlides/notesSlide21.xml" ContentType="application/vnd.openxmlformats-officedocument.presentationml.notesSlide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notesSlides/notesSlide22.xml" ContentType="application/vnd.openxmlformats-officedocument.presentationml.notesSlide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notesSlides/notesSlide23.xml" ContentType="application/vnd.openxmlformats-officedocument.presentationml.notesSlide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notesSlides/notesSlide24.xml" ContentType="application/vnd.openxmlformats-officedocument.presentationml.notesSlide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notesSlides/notesSlide25.xml" ContentType="application/vnd.openxmlformats-officedocument.presentationml.notesSlide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notesSlides/notesSlide26.xml" ContentType="application/vnd.openxmlformats-officedocument.presentationml.notesSlide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notesSlides/notesSlide27.xml" ContentType="application/vnd.openxmlformats-officedocument.presentationml.notesSlide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notesSlides/notesSlide28.xml" ContentType="application/vnd.openxmlformats-officedocument.presentationml.notesSlide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notesSlides/notesSlide29.xml" ContentType="application/vnd.openxmlformats-officedocument.presentationml.notesSlide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notesSlides/notesSlide30.xml" ContentType="application/vnd.openxmlformats-officedocument.presentationml.notesSlide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39"/>
  </p:notesMasterIdLst>
  <p:handoutMasterIdLst>
    <p:handoutMasterId r:id="rId40"/>
  </p:handoutMasterIdLst>
  <p:sldIdLst>
    <p:sldId id="257" r:id="rId3"/>
    <p:sldId id="291" r:id="rId4"/>
    <p:sldId id="292" r:id="rId5"/>
    <p:sldId id="293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315" r:id="rId17"/>
    <p:sldId id="316" r:id="rId18"/>
    <p:sldId id="317" r:id="rId19"/>
    <p:sldId id="287" r:id="rId20"/>
    <p:sldId id="288" r:id="rId21"/>
    <p:sldId id="289" r:id="rId22"/>
    <p:sldId id="294" r:id="rId23"/>
    <p:sldId id="295" r:id="rId24"/>
    <p:sldId id="296" r:id="rId25"/>
    <p:sldId id="297" r:id="rId26"/>
    <p:sldId id="298" r:id="rId27"/>
    <p:sldId id="321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8" r:id="rId36"/>
    <p:sldId id="309" r:id="rId37"/>
    <p:sldId id="310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8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92176-C0D9-1D4A-B597-CBAE53F8160D}" type="datetimeFigureOut">
              <a:rPr lang="en-US" smtClean="0"/>
              <a:t>4/11/14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CE6D4-0703-274E-8C5A-6CA84DD49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347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21C38-A0CB-8842-94D6-0BC4CE401819}" type="datetimeFigureOut">
              <a:rPr lang="en-US" smtClean="0"/>
              <a:t>4/11/14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95E86-EE5C-AE47-AB91-ACA9AF0FC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609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EFE7A6-9CA1-44BF-922C-FC27528BE340}" type="slidenum">
              <a:rPr lang="en-US"/>
              <a:pPr/>
              <a:t>12</a:t>
            </a:fld>
            <a:endParaRPr lang="en-US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h is a min-size AVL tree, it has to have this structure (diagram)  (okay to switch left-right </a:t>
            </a:r>
            <a:r>
              <a:rPr lang="en-US" dirty="0" err="1"/>
              <a:t>subtrees</a:t>
            </a:r>
            <a:r>
              <a:rPr lang="en-US" dirty="0"/>
              <a:t>).  Ask why.</a:t>
            </a:r>
          </a:p>
          <a:p>
            <a:r>
              <a:rPr lang="en-US" dirty="0"/>
              <a:t>Note that each </a:t>
            </a:r>
            <a:r>
              <a:rPr lang="en-US" dirty="0" err="1"/>
              <a:t>subtree</a:t>
            </a:r>
            <a:r>
              <a:rPr lang="en-US" dirty="0"/>
              <a:t> is an AVL tree, by definition.  Since the goal is to minimize the size of the tree, might as well choose the minimum h-2 and h-1 trees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m(h) = m(h-1) + m(h-2) + 1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34098A-BE6F-4399-9B93-03C8DD1B9454}" type="slidenum">
              <a:rPr lang="en-US"/>
              <a:pPr/>
              <a:t>14</a:t>
            </a:fld>
            <a:endParaRPr 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34098A-BE6F-4399-9B93-03C8DD1B9454}" type="slidenum">
              <a:rPr lang="en-US"/>
              <a:pPr/>
              <a:t>15</a:t>
            </a:fld>
            <a:endParaRPr 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7B82C-FDB5-4175-9496-0780E892D046}" type="slidenum">
              <a:rPr lang="en-US"/>
              <a:pPr/>
              <a:t>19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7412"/>
          </a:xfrm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798"/>
            <a:ext cx="5032375" cy="4111625"/>
          </a:xfrm>
        </p:spPr>
        <p:txBody>
          <a:bodyPr/>
          <a:lstStyle/>
          <a:p>
            <a:r>
              <a:rPr lang="en-US"/>
              <a:t>Here’s a revision of that tree that’s balanced. (Same values, similar tree)</a:t>
            </a:r>
          </a:p>
          <a:p>
            <a:r>
              <a:rPr lang="en-US"/>
              <a:t>This one _is_ an AVL tree (and isn’t leftist).</a:t>
            </a:r>
          </a:p>
          <a:p>
            <a:r>
              <a:rPr lang="en-US"/>
              <a:t>I also have here how we might </a:t>
            </a:r>
            <a:r>
              <a:rPr lang="en-US" b="1"/>
              <a:t>store the nodes </a:t>
            </a:r>
            <a:r>
              <a:rPr lang="en-US"/>
              <a:t>in the AVL tree.</a:t>
            </a:r>
          </a:p>
          <a:p>
            <a:r>
              <a:rPr lang="en-US"/>
              <a:t>Notice that I’m going to keep </a:t>
            </a:r>
            <a:r>
              <a:rPr lang="en-US" b="1"/>
              <a:t>track of height all the time</a:t>
            </a:r>
            <a:r>
              <a:rPr lang="en-US"/>
              <a:t>. </a:t>
            </a:r>
            <a:r>
              <a:rPr lang="en-US" b="1"/>
              <a:t>WHY?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4AD6CA-71F2-49CC-90F2-4DE823ACF61C}" type="datetime1">
              <a:rPr lang="en-US" smtClean="0">
                <a:solidFill>
                  <a:prstClr val="black"/>
                </a:solidFill>
              </a:rPr>
              <a:pPr/>
              <a:t>4/11/14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47FAE-5710-4A65-A7B1-CFFBF93CF01C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4/14/14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4/11/14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4/11/14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D37B-17E8-471E-A771-598FE74C3D1E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81A65-8E08-4F19-9984-9A65BDFEC1D5}" type="slidenum">
              <a:rPr lang="en-US"/>
              <a:pPr/>
              <a:t>9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7412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203" y="4343715"/>
            <a:ext cx="5033596" cy="4112281"/>
          </a:xfrm>
        </p:spPr>
        <p:txBody>
          <a:bodyPr/>
          <a:lstStyle/>
          <a:p>
            <a:r>
              <a:rPr lang="en-US"/>
              <a:t>So, </a:t>
            </a:r>
            <a:r>
              <a:rPr lang="en-US" b="1"/>
              <a:t>AVL trees will be Binary Search Trees </a:t>
            </a:r>
            <a:r>
              <a:rPr lang="en-US"/>
              <a:t>with </a:t>
            </a:r>
            <a:r>
              <a:rPr lang="en-US" b="1"/>
              <a:t>one extra feature</a:t>
            </a:r>
            <a:r>
              <a:rPr lang="en-US"/>
              <a:t>:</a:t>
            </a:r>
          </a:p>
          <a:p>
            <a:endParaRPr lang="en-US"/>
          </a:p>
          <a:p>
            <a:r>
              <a:rPr lang="en-US" b="1"/>
              <a:t>They balance themselves</a:t>
            </a:r>
            <a:r>
              <a:rPr lang="en-US"/>
              <a:t>!</a:t>
            </a:r>
          </a:p>
          <a:p>
            <a:endParaRPr lang="en-US"/>
          </a:p>
          <a:p>
            <a:r>
              <a:rPr lang="en-US"/>
              <a:t>The result is that</a:t>
            </a:r>
            <a:r>
              <a:rPr lang="en-US" b="1"/>
              <a:t> all AVL trees at any point </a:t>
            </a:r>
            <a:r>
              <a:rPr lang="en-US"/>
              <a:t>will have a </a:t>
            </a:r>
            <a:r>
              <a:rPr lang="en-US" b="1"/>
              <a:t>logarithmic asymptotic bound </a:t>
            </a:r>
            <a:r>
              <a:rPr lang="en-US"/>
              <a:t>on their depths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5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5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07559975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525056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634164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575477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000423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125519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559145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559874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25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245994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416849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472717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8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8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43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9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3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8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4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0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Spring 2014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CSE373: Data Structures &amp; Algorithms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B048AC8-D41E-4C7B-8EE3-A52489AA1F05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73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42.xml"/><Relationship Id="rId20" Type="http://schemas.openxmlformats.org/officeDocument/2006/relationships/tags" Target="../tags/tag153.xml"/><Relationship Id="rId21" Type="http://schemas.openxmlformats.org/officeDocument/2006/relationships/tags" Target="../tags/tag154.xml"/><Relationship Id="rId22" Type="http://schemas.openxmlformats.org/officeDocument/2006/relationships/tags" Target="../tags/tag155.xml"/><Relationship Id="rId23" Type="http://schemas.openxmlformats.org/officeDocument/2006/relationships/tags" Target="../tags/tag156.xml"/><Relationship Id="rId24" Type="http://schemas.openxmlformats.org/officeDocument/2006/relationships/tags" Target="../tags/tag157.xml"/><Relationship Id="rId25" Type="http://schemas.openxmlformats.org/officeDocument/2006/relationships/slideLayout" Target="../slideLayouts/slideLayout13.xml"/><Relationship Id="rId26" Type="http://schemas.openxmlformats.org/officeDocument/2006/relationships/notesSlide" Target="../notesSlides/notesSlide8.xml"/><Relationship Id="rId10" Type="http://schemas.openxmlformats.org/officeDocument/2006/relationships/tags" Target="../tags/tag143.xml"/><Relationship Id="rId11" Type="http://schemas.openxmlformats.org/officeDocument/2006/relationships/tags" Target="../tags/tag144.xml"/><Relationship Id="rId12" Type="http://schemas.openxmlformats.org/officeDocument/2006/relationships/tags" Target="../tags/tag145.xml"/><Relationship Id="rId13" Type="http://schemas.openxmlformats.org/officeDocument/2006/relationships/tags" Target="../tags/tag146.xml"/><Relationship Id="rId14" Type="http://schemas.openxmlformats.org/officeDocument/2006/relationships/tags" Target="../tags/tag147.xml"/><Relationship Id="rId15" Type="http://schemas.openxmlformats.org/officeDocument/2006/relationships/tags" Target="../tags/tag148.xml"/><Relationship Id="rId16" Type="http://schemas.openxmlformats.org/officeDocument/2006/relationships/tags" Target="../tags/tag149.xml"/><Relationship Id="rId17" Type="http://schemas.openxmlformats.org/officeDocument/2006/relationships/tags" Target="../tags/tag150.xml"/><Relationship Id="rId18" Type="http://schemas.openxmlformats.org/officeDocument/2006/relationships/tags" Target="../tags/tag151.xml"/><Relationship Id="rId19" Type="http://schemas.openxmlformats.org/officeDocument/2006/relationships/tags" Target="../tags/tag152.xml"/><Relationship Id="rId1" Type="http://schemas.openxmlformats.org/officeDocument/2006/relationships/tags" Target="../tags/tag134.xml"/><Relationship Id="rId2" Type="http://schemas.openxmlformats.org/officeDocument/2006/relationships/tags" Target="../tags/tag135.xml"/><Relationship Id="rId3" Type="http://schemas.openxmlformats.org/officeDocument/2006/relationships/tags" Target="../tags/tag136.xml"/><Relationship Id="rId4" Type="http://schemas.openxmlformats.org/officeDocument/2006/relationships/tags" Target="../tags/tag137.xml"/><Relationship Id="rId5" Type="http://schemas.openxmlformats.org/officeDocument/2006/relationships/tags" Target="../tags/tag138.xml"/><Relationship Id="rId6" Type="http://schemas.openxmlformats.org/officeDocument/2006/relationships/tags" Target="../tags/tag139.xml"/><Relationship Id="rId7" Type="http://schemas.openxmlformats.org/officeDocument/2006/relationships/tags" Target="../tags/tag140.xml"/><Relationship Id="rId8" Type="http://schemas.openxmlformats.org/officeDocument/2006/relationships/tags" Target="../tags/tag141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166.xml"/><Relationship Id="rId20" Type="http://schemas.openxmlformats.org/officeDocument/2006/relationships/tags" Target="../tags/tag177.xml"/><Relationship Id="rId21" Type="http://schemas.openxmlformats.org/officeDocument/2006/relationships/tags" Target="../tags/tag178.xml"/><Relationship Id="rId22" Type="http://schemas.openxmlformats.org/officeDocument/2006/relationships/tags" Target="../tags/tag179.xml"/><Relationship Id="rId23" Type="http://schemas.openxmlformats.org/officeDocument/2006/relationships/tags" Target="../tags/tag180.xml"/><Relationship Id="rId24" Type="http://schemas.openxmlformats.org/officeDocument/2006/relationships/tags" Target="../tags/tag181.xml"/><Relationship Id="rId25" Type="http://schemas.openxmlformats.org/officeDocument/2006/relationships/tags" Target="../tags/tag182.xml"/><Relationship Id="rId26" Type="http://schemas.openxmlformats.org/officeDocument/2006/relationships/tags" Target="../tags/tag183.xml"/><Relationship Id="rId27" Type="http://schemas.openxmlformats.org/officeDocument/2006/relationships/tags" Target="../tags/tag184.xml"/><Relationship Id="rId28" Type="http://schemas.openxmlformats.org/officeDocument/2006/relationships/slideLayout" Target="../slideLayouts/slideLayout13.xml"/><Relationship Id="rId29" Type="http://schemas.openxmlformats.org/officeDocument/2006/relationships/notesSlide" Target="../notesSlides/notesSlide9.xml"/><Relationship Id="rId10" Type="http://schemas.openxmlformats.org/officeDocument/2006/relationships/tags" Target="../tags/tag167.xml"/><Relationship Id="rId11" Type="http://schemas.openxmlformats.org/officeDocument/2006/relationships/tags" Target="../tags/tag168.xml"/><Relationship Id="rId12" Type="http://schemas.openxmlformats.org/officeDocument/2006/relationships/tags" Target="../tags/tag169.xml"/><Relationship Id="rId13" Type="http://schemas.openxmlformats.org/officeDocument/2006/relationships/tags" Target="../tags/tag170.xml"/><Relationship Id="rId14" Type="http://schemas.openxmlformats.org/officeDocument/2006/relationships/tags" Target="../tags/tag171.xml"/><Relationship Id="rId15" Type="http://schemas.openxmlformats.org/officeDocument/2006/relationships/tags" Target="../tags/tag172.xml"/><Relationship Id="rId16" Type="http://schemas.openxmlformats.org/officeDocument/2006/relationships/tags" Target="../tags/tag173.xml"/><Relationship Id="rId17" Type="http://schemas.openxmlformats.org/officeDocument/2006/relationships/tags" Target="../tags/tag174.xml"/><Relationship Id="rId18" Type="http://schemas.openxmlformats.org/officeDocument/2006/relationships/tags" Target="../tags/tag175.xml"/><Relationship Id="rId19" Type="http://schemas.openxmlformats.org/officeDocument/2006/relationships/tags" Target="../tags/tag176.xml"/><Relationship Id="rId1" Type="http://schemas.openxmlformats.org/officeDocument/2006/relationships/tags" Target="../tags/tag158.xml"/><Relationship Id="rId2" Type="http://schemas.openxmlformats.org/officeDocument/2006/relationships/tags" Target="../tags/tag159.xml"/><Relationship Id="rId3" Type="http://schemas.openxmlformats.org/officeDocument/2006/relationships/tags" Target="../tags/tag160.xml"/><Relationship Id="rId4" Type="http://schemas.openxmlformats.org/officeDocument/2006/relationships/tags" Target="../tags/tag161.xml"/><Relationship Id="rId5" Type="http://schemas.openxmlformats.org/officeDocument/2006/relationships/tags" Target="../tags/tag162.xml"/><Relationship Id="rId6" Type="http://schemas.openxmlformats.org/officeDocument/2006/relationships/tags" Target="../tags/tag163.xml"/><Relationship Id="rId7" Type="http://schemas.openxmlformats.org/officeDocument/2006/relationships/tags" Target="../tags/tag164.xml"/><Relationship Id="rId8" Type="http://schemas.openxmlformats.org/officeDocument/2006/relationships/tags" Target="../tags/tag165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tags" Target="../tags/tag195.xml"/><Relationship Id="rId12" Type="http://schemas.openxmlformats.org/officeDocument/2006/relationships/tags" Target="../tags/tag196.xml"/><Relationship Id="rId13" Type="http://schemas.openxmlformats.org/officeDocument/2006/relationships/slideLayout" Target="../slideLayouts/slideLayout13.xml"/><Relationship Id="rId14" Type="http://schemas.openxmlformats.org/officeDocument/2006/relationships/notesSlide" Target="../notesSlides/notesSlide10.xml"/><Relationship Id="rId1" Type="http://schemas.openxmlformats.org/officeDocument/2006/relationships/tags" Target="../tags/tag185.xml"/><Relationship Id="rId2" Type="http://schemas.openxmlformats.org/officeDocument/2006/relationships/tags" Target="../tags/tag186.xml"/><Relationship Id="rId3" Type="http://schemas.openxmlformats.org/officeDocument/2006/relationships/tags" Target="../tags/tag187.xml"/><Relationship Id="rId4" Type="http://schemas.openxmlformats.org/officeDocument/2006/relationships/tags" Target="../tags/tag188.xml"/><Relationship Id="rId5" Type="http://schemas.openxmlformats.org/officeDocument/2006/relationships/tags" Target="../tags/tag189.xml"/><Relationship Id="rId6" Type="http://schemas.openxmlformats.org/officeDocument/2006/relationships/tags" Target="../tags/tag190.xml"/><Relationship Id="rId7" Type="http://schemas.openxmlformats.org/officeDocument/2006/relationships/tags" Target="../tags/tag191.xml"/><Relationship Id="rId8" Type="http://schemas.openxmlformats.org/officeDocument/2006/relationships/tags" Target="../tags/tag192.xml"/><Relationship Id="rId9" Type="http://schemas.openxmlformats.org/officeDocument/2006/relationships/tags" Target="../tags/tag193.xml"/><Relationship Id="rId10" Type="http://schemas.openxmlformats.org/officeDocument/2006/relationships/tags" Target="../tags/tag19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98.xml"/><Relationship Id="rId4" Type="http://schemas.openxmlformats.org/officeDocument/2006/relationships/tags" Target="../tags/tag199.xml"/><Relationship Id="rId5" Type="http://schemas.openxmlformats.org/officeDocument/2006/relationships/slideLayout" Target="../slideLayouts/slideLayout13.xml"/><Relationship Id="rId6" Type="http://schemas.openxmlformats.org/officeDocument/2006/relationships/notesSlide" Target="../notesSlides/notesSlide12.xml"/><Relationship Id="rId7" Type="http://schemas.openxmlformats.org/officeDocument/2006/relationships/image" Target="../media/image6.png"/><Relationship Id="rId8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tags" Target="../tags/tag19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01.xml"/><Relationship Id="rId4" Type="http://schemas.openxmlformats.org/officeDocument/2006/relationships/tags" Target="../tags/tag202.xml"/><Relationship Id="rId5" Type="http://schemas.openxmlformats.org/officeDocument/2006/relationships/slideLayout" Target="../slideLayouts/slideLayout13.xml"/><Relationship Id="rId6" Type="http://schemas.openxmlformats.org/officeDocument/2006/relationships/notesSlide" Target="../notesSlides/notesSlide13.xml"/><Relationship Id="rId7" Type="http://schemas.openxmlformats.org/officeDocument/2006/relationships/image" Target="../media/image6.png"/><Relationship Id="rId8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tags" Target="../tags/tag20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20" Type="http://schemas.openxmlformats.org/officeDocument/2006/relationships/tags" Target="../tags/tag222.xml"/><Relationship Id="rId21" Type="http://schemas.openxmlformats.org/officeDocument/2006/relationships/tags" Target="../tags/tag223.xml"/><Relationship Id="rId22" Type="http://schemas.openxmlformats.org/officeDocument/2006/relationships/tags" Target="../tags/tag224.xml"/><Relationship Id="rId23" Type="http://schemas.openxmlformats.org/officeDocument/2006/relationships/tags" Target="../tags/tag225.xml"/><Relationship Id="rId24" Type="http://schemas.openxmlformats.org/officeDocument/2006/relationships/tags" Target="../tags/tag226.xml"/><Relationship Id="rId25" Type="http://schemas.openxmlformats.org/officeDocument/2006/relationships/tags" Target="../tags/tag227.xml"/><Relationship Id="rId26" Type="http://schemas.openxmlformats.org/officeDocument/2006/relationships/tags" Target="../tags/tag228.xml"/><Relationship Id="rId27" Type="http://schemas.openxmlformats.org/officeDocument/2006/relationships/tags" Target="../tags/tag229.xml"/><Relationship Id="rId28" Type="http://schemas.openxmlformats.org/officeDocument/2006/relationships/tags" Target="../tags/tag230.xml"/><Relationship Id="rId29" Type="http://schemas.openxmlformats.org/officeDocument/2006/relationships/tags" Target="../tags/tag231.xml"/><Relationship Id="rId1" Type="http://schemas.openxmlformats.org/officeDocument/2006/relationships/tags" Target="../tags/tag203.xml"/><Relationship Id="rId2" Type="http://schemas.openxmlformats.org/officeDocument/2006/relationships/tags" Target="../tags/tag204.xml"/><Relationship Id="rId3" Type="http://schemas.openxmlformats.org/officeDocument/2006/relationships/tags" Target="../tags/tag205.xml"/><Relationship Id="rId4" Type="http://schemas.openxmlformats.org/officeDocument/2006/relationships/tags" Target="../tags/tag206.xml"/><Relationship Id="rId5" Type="http://schemas.openxmlformats.org/officeDocument/2006/relationships/tags" Target="../tags/tag207.xml"/><Relationship Id="rId30" Type="http://schemas.openxmlformats.org/officeDocument/2006/relationships/tags" Target="../tags/tag232.xml"/><Relationship Id="rId31" Type="http://schemas.openxmlformats.org/officeDocument/2006/relationships/tags" Target="../tags/tag233.xml"/><Relationship Id="rId32" Type="http://schemas.openxmlformats.org/officeDocument/2006/relationships/tags" Target="../tags/tag234.xml"/><Relationship Id="rId9" Type="http://schemas.openxmlformats.org/officeDocument/2006/relationships/tags" Target="../tags/tag211.xml"/><Relationship Id="rId6" Type="http://schemas.openxmlformats.org/officeDocument/2006/relationships/tags" Target="../tags/tag208.xml"/><Relationship Id="rId7" Type="http://schemas.openxmlformats.org/officeDocument/2006/relationships/tags" Target="../tags/tag209.xml"/><Relationship Id="rId8" Type="http://schemas.openxmlformats.org/officeDocument/2006/relationships/tags" Target="../tags/tag210.xml"/><Relationship Id="rId33" Type="http://schemas.openxmlformats.org/officeDocument/2006/relationships/tags" Target="../tags/tag235.xml"/><Relationship Id="rId34" Type="http://schemas.openxmlformats.org/officeDocument/2006/relationships/tags" Target="../tags/tag236.xml"/><Relationship Id="rId35" Type="http://schemas.openxmlformats.org/officeDocument/2006/relationships/tags" Target="../tags/tag237.xml"/><Relationship Id="rId36" Type="http://schemas.openxmlformats.org/officeDocument/2006/relationships/tags" Target="../tags/tag238.xml"/><Relationship Id="rId10" Type="http://schemas.openxmlformats.org/officeDocument/2006/relationships/tags" Target="../tags/tag212.xml"/><Relationship Id="rId11" Type="http://schemas.openxmlformats.org/officeDocument/2006/relationships/tags" Target="../tags/tag213.xml"/><Relationship Id="rId12" Type="http://schemas.openxmlformats.org/officeDocument/2006/relationships/tags" Target="../tags/tag214.xml"/><Relationship Id="rId13" Type="http://schemas.openxmlformats.org/officeDocument/2006/relationships/tags" Target="../tags/tag215.xml"/><Relationship Id="rId14" Type="http://schemas.openxmlformats.org/officeDocument/2006/relationships/tags" Target="../tags/tag216.xml"/><Relationship Id="rId15" Type="http://schemas.openxmlformats.org/officeDocument/2006/relationships/tags" Target="../tags/tag217.xml"/><Relationship Id="rId16" Type="http://schemas.openxmlformats.org/officeDocument/2006/relationships/tags" Target="../tags/tag218.xml"/><Relationship Id="rId17" Type="http://schemas.openxmlformats.org/officeDocument/2006/relationships/tags" Target="../tags/tag219.xml"/><Relationship Id="rId18" Type="http://schemas.openxmlformats.org/officeDocument/2006/relationships/tags" Target="../tags/tag220.xml"/><Relationship Id="rId19" Type="http://schemas.openxmlformats.org/officeDocument/2006/relationships/tags" Target="../tags/tag221.xml"/><Relationship Id="rId37" Type="http://schemas.openxmlformats.org/officeDocument/2006/relationships/tags" Target="../tags/tag239.xml"/><Relationship Id="rId38" Type="http://schemas.openxmlformats.org/officeDocument/2006/relationships/tags" Target="../tags/tag240.xml"/><Relationship Id="rId39" Type="http://schemas.openxmlformats.org/officeDocument/2006/relationships/tags" Target="../tags/tag241.xml"/><Relationship Id="rId40" Type="http://schemas.openxmlformats.org/officeDocument/2006/relationships/tags" Target="../tags/tag242.xml"/><Relationship Id="rId41" Type="http://schemas.openxmlformats.org/officeDocument/2006/relationships/slideLayout" Target="../slideLayouts/slideLayout15.xml"/><Relationship Id="rId4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18.xml"/><Relationship Id="rId1" Type="http://schemas.openxmlformats.org/officeDocument/2006/relationships/tags" Target="../tags/tag243.xml"/><Relationship Id="rId2" Type="http://schemas.openxmlformats.org/officeDocument/2006/relationships/tags" Target="../tags/tag24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253.xml"/><Relationship Id="rId20" Type="http://schemas.openxmlformats.org/officeDocument/2006/relationships/tags" Target="../tags/tag264.xml"/><Relationship Id="rId21" Type="http://schemas.openxmlformats.org/officeDocument/2006/relationships/tags" Target="../tags/tag265.xml"/><Relationship Id="rId22" Type="http://schemas.openxmlformats.org/officeDocument/2006/relationships/tags" Target="../tags/tag266.xml"/><Relationship Id="rId23" Type="http://schemas.openxmlformats.org/officeDocument/2006/relationships/tags" Target="../tags/tag267.xml"/><Relationship Id="rId24" Type="http://schemas.openxmlformats.org/officeDocument/2006/relationships/tags" Target="../tags/tag268.xml"/><Relationship Id="rId25" Type="http://schemas.openxmlformats.org/officeDocument/2006/relationships/slideLayout" Target="../slideLayouts/slideLayout13.xml"/><Relationship Id="rId26" Type="http://schemas.openxmlformats.org/officeDocument/2006/relationships/notesSlide" Target="../notesSlides/notesSlide20.xml"/><Relationship Id="rId10" Type="http://schemas.openxmlformats.org/officeDocument/2006/relationships/tags" Target="../tags/tag254.xml"/><Relationship Id="rId11" Type="http://schemas.openxmlformats.org/officeDocument/2006/relationships/tags" Target="../tags/tag255.xml"/><Relationship Id="rId12" Type="http://schemas.openxmlformats.org/officeDocument/2006/relationships/tags" Target="../tags/tag256.xml"/><Relationship Id="rId13" Type="http://schemas.openxmlformats.org/officeDocument/2006/relationships/tags" Target="../tags/tag257.xml"/><Relationship Id="rId14" Type="http://schemas.openxmlformats.org/officeDocument/2006/relationships/tags" Target="../tags/tag258.xml"/><Relationship Id="rId15" Type="http://schemas.openxmlformats.org/officeDocument/2006/relationships/tags" Target="../tags/tag259.xml"/><Relationship Id="rId16" Type="http://schemas.openxmlformats.org/officeDocument/2006/relationships/tags" Target="../tags/tag260.xml"/><Relationship Id="rId17" Type="http://schemas.openxmlformats.org/officeDocument/2006/relationships/tags" Target="../tags/tag261.xml"/><Relationship Id="rId18" Type="http://schemas.openxmlformats.org/officeDocument/2006/relationships/tags" Target="../tags/tag262.xml"/><Relationship Id="rId19" Type="http://schemas.openxmlformats.org/officeDocument/2006/relationships/tags" Target="../tags/tag263.xml"/><Relationship Id="rId1" Type="http://schemas.openxmlformats.org/officeDocument/2006/relationships/tags" Target="../tags/tag245.xml"/><Relationship Id="rId2" Type="http://schemas.openxmlformats.org/officeDocument/2006/relationships/tags" Target="../tags/tag246.xml"/><Relationship Id="rId3" Type="http://schemas.openxmlformats.org/officeDocument/2006/relationships/tags" Target="../tags/tag247.xml"/><Relationship Id="rId4" Type="http://schemas.openxmlformats.org/officeDocument/2006/relationships/tags" Target="../tags/tag248.xml"/><Relationship Id="rId5" Type="http://schemas.openxmlformats.org/officeDocument/2006/relationships/tags" Target="../tags/tag249.xml"/><Relationship Id="rId6" Type="http://schemas.openxmlformats.org/officeDocument/2006/relationships/tags" Target="../tags/tag250.xml"/><Relationship Id="rId7" Type="http://schemas.openxmlformats.org/officeDocument/2006/relationships/tags" Target="../tags/tag251.xml"/><Relationship Id="rId8" Type="http://schemas.openxmlformats.org/officeDocument/2006/relationships/tags" Target="../tags/tag252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tags" Target="../tags/tag277.xml"/><Relationship Id="rId20" Type="http://schemas.openxmlformats.org/officeDocument/2006/relationships/tags" Target="../tags/tag288.xml"/><Relationship Id="rId21" Type="http://schemas.openxmlformats.org/officeDocument/2006/relationships/slideLayout" Target="../slideLayouts/slideLayout13.xml"/><Relationship Id="rId22" Type="http://schemas.openxmlformats.org/officeDocument/2006/relationships/notesSlide" Target="../notesSlides/notesSlide21.xml"/><Relationship Id="rId10" Type="http://schemas.openxmlformats.org/officeDocument/2006/relationships/tags" Target="../tags/tag278.xml"/><Relationship Id="rId11" Type="http://schemas.openxmlformats.org/officeDocument/2006/relationships/tags" Target="../tags/tag279.xml"/><Relationship Id="rId12" Type="http://schemas.openxmlformats.org/officeDocument/2006/relationships/tags" Target="../tags/tag280.xml"/><Relationship Id="rId13" Type="http://schemas.openxmlformats.org/officeDocument/2006/relationships/tags" Target="../tags/tag281.xml"/><Relationship Id="rId14" Type="http://schemas.openxmlformats.org/officeDocument/2006/relationships/tags" Target="../tags/tag282.xml"/><Relationship Id="rId15" Type="http://schemas.openxmlformats.org/officeDocument/2006/relationships/tags" Target="../tags/tag283.xml"/><Relationship Id="rId16" Type="http://schemas.openxmlformats.org/officeDocument/2006/relationships/tags" Target="../tags/tag284.xml"/><Relationship Id="rId17" Type="http://schemas.openxmlformats.org/officeDocument/2006/relationships/tags" Target="../tags/tag285.xml"/><Relationship Id="rId18" Type="http://schemas.openxmlformats.org/officeDocument/2006/relationships/tags" Target="../tags/tag286.xml"/><Relationship Id="rId19" Type="http://schemas.openxmlformats.org/officeDocument/2006/relationships/tags" Target="../tags/tag287.xml"/><Relationship Id="rId1" Type="http://schemas.openxmlformats.org/officeDocument/2006/relationships/tags" Target="../tags/tag269.xml"/><Relationship Id="rId2" Type="http://schemas.openxmlformats.org/officeDocument/2006/relationships/tags" Target="../tags/tag270.xml"/><Relationship Id="rId3" Type="http://schemas.openxmlformats.org/officeDocument/2006/relationships/tags" Target="../tags/tag271.xml"/><Relationship Id="rId4" Type="http://schemas.openxmlformats.org/officeDocument/2006/relationships/tags" Target="../tags/tag272.xml"/><Relationship Id="rId5" Type="http://schemas.openxmlformats.org/officeDocument/2006/relationships/tags" Target="../tags/tag273.xml"/><Relationship Id="rId6" Type="http://schemas.openxmlformats.org/officeDocument/2006/relationships/tags" Target="../tags/tag274.xml"/><Relationship Id="rId7" Type="http://schemas.openxmlformats.org/officeDocument/2006/relationships/tags" Target="../tags/tag275.xml"/><Relationship Id="rId8" Type="http://schemas.openxmlformats.org/officeDocument/2006/relationships/tags" Target="../tags/tag276.xml"/></Relationships>
</file>

<file path=ppt/slides/_rels/slide24.xml.rels><?xml version="1.0" encoding="UTF-8" standalone="yes"?>
<Relationships xmlns="http://schemas.openxmlformats.org/package/2006/relationships"><Relationship Id="rId20" Type="http://schemas.openxmlformats.org/officeDocument/2006/relationships/tags" Target="../tags/tag308.xml"/><Relationship Id="rId21" Type="http://schemas.openxmlformats.org/officeDocument/2006/relationships/tags" Target="../tags/tag309.xml"/><Relationship Id="rId22" Type="http://schemas.openxmlformats.org/officeDocument/2006/relationships/tags" Target="../tags/tag310.xml"/><Relationship Id="rId23" Type="http://schemas.openxmlformats.org/officeDocument/2006/relationships/tags" Target="../tags/tag311.xml"/><Relationship Id="rId24" Type="http://schemas.openxmlformats.org/officeDocument/2006/relationships/tags" Target="../tags/tag312.xml"/><Relationship Id="rId25" Type="http://schemas.openxmlformats.org/officeDocument/2006/relationships/tags" Target="../tags/tag313.xml"/><Relationship Id="rId26" Type="http://schemas.openxmlformats.org/officeDocument/2006/relationships/tags" Target="../tags/tag314.xml"/><Relationship Id="rId27" Type="http://schemas.openxmlformats.org/officeDocument/2006/relationships/tags" Target="../tags/tag315.xml"/><Relationship Id="rId28" Type="http://schemas.openxmlformats.org/officeDocument/2006/relationships/tags" Target="../tags/tag316.xml"/><Relationship Id="rId29" Type="http://schemas.openxmlformats.org/officeDocument/2006/relationships/tags" Target="../tags/tag317.xml"/><Relationship Id="rId1" Type="http://schemas.openxmlformats.org/officeDocument/2006/relationships/tags" Target="../tags/tag289.xml"/><Relationship Id="rId2" Type="http://schemas.openxmlformats.org/officeDocument/2006/relationships/tags" Target="../tags/tag290.xml"/><Relationship Id="rId3" Type="http://schemas.openxmlformats.org/officeDocument/2006/relationships/tags" Target="../tags/tag291.xml"/><Relationship Id="rId4" Type="http://schemas.openxmlformats.org/officeDocument/2006/relationships/tags" Target="../tags/tag292.xml"/><Relationship Id="rId5" Type="http://schemas.openxmlformats.org/officeDocument/2006/relationships/tags" Target="../tags/tag293.xml"/><Relationship Id="rId30" Type="http://schemas.openxmlformats.org/officeDocument/2006/relationships/tags" Target="../tags/tag318.xml"/><Relationship Id="rId31" Type="http://schemas.openxmlformats.org/officeDocument/2006/relationships/tags" Target="../tags/tag319.xml"/><Relationship Id="rId32" Type="http://schemas.openxmlformats.org/officeDocument/2006/relationships/slideLayout" Target="../slideLayouts/slideLayout13.xml"/><Relationship Id="rId9" Type="http://schemas.openxmlformats.org/officeDocument/2006/relationships/tags" Target="../tags/tag297.xml"/><Relationship Id="rId6" Type="http://schemas.openxmlformats.org/officeDocument/2006/relationships/tags" Target="../tags/tag294.xml"/><Relationship Id="rId7" Type="http://schemas.openxmlformats.org/officeDocument/2006/relationships/tags" Target="../tags/tag295.xml"/><Relationship Id="rId8" Type="http://schemas.openxmlformats.org/officeDocument/2006/relationships/tags" Target="../tags/tag296.xml"/><Relationship Id="rId33" Type="http://schemas.openxmlformats.org/officeDocument/2006/relationships/notesSlide" Target="../notesSlides/notesSlide22.xml"/><Relationship Id="rId10" Type="http://schemas.openxmlformats.org/officeDocument/2006/relationships/tags" Target="../tags/tag298.xml"/><Relationship Id="rId11" Type="http://schemas.openxmlformats.org/officeDocument/2006/relationships/tags" Target="../tags/tag299.xml"/><Relationship Id="rId12" Type="http://schemas.openxmlformats.org/officeDocument/2006/relationships/tags" Target="../tags/tag300.xml"/><Relationship Id="rId13" Type="http://schemas.openxmlformats.org/officeDocument/2006/relationships/tags" Target="../tags/tag301.xml"/><Relationship Id="rId14" Type="http://schemas.openxmlformats.org/officeDocument/2006/relationships/tags" Target="../tags/tag302.xml"/><Relationship Id="rId15" Type="http://schemas.openxmlformats.org/officeDocument/2006/relationships/tags" Target="../tags/tag303.xml"/><Relationship Id="rId16" Type="http://schemas.openxmlformats.org/officeDocument/2006/relationships/tags" Target="../tags/tag304.xml"/><Relationship Id="rId17" Type="http://schemas.openxmlformats.org/officeDocument/2006/relationships/tags" Target="../tags/tag305.xml"/><Relationship Id="rId18" Type="http://schemas.openxmlformats.org/officeDocument/2006/relationships/tags" Target="../tags/tag306.xml"/><Relationship Id="rId19" Type="http://schemas.openxmlformats.org/officeDocument/2006/relationships/tags" Target="../tags/tag307.xml"/></Relationships>
</file>

<file path=ppt/slides/_rels/slide25.xml.rels><?xml version="1.0" encoding="UTF-8" standalone="yes"?>
<Relationships xmlns="http://schemas.openxmlformats.org/package/2006/relationships"><Relationship Id="rId20" Type="http://schemas.openxmlformats.org/officeDocument/2006/relationships/tags" Target="../tags/tag339.xml"/><Relationship Id="rId21" Type="http://schemas.openxmlformats.org/officeDocument/2006/relationships/tags" Target="../tags/tag340.xml"/><Relationship Id="rId22" Type="http://schemas.openxmlformats.org/officeDocument/2006/relationships/tags" Target="../tags/tag341.xml"/><Relationship Id="rId23" Type="http://schemas.openxmlformats.org/officeDocument/2006/relationships/tags" Target="../tags/tag342.xml"/><Relationship Id="rId24" Type="http://schemas.openxmlformats.org/officeDocument/2006/relationships/tags" Target="../tags/tag343.xml"/><Relationship Id="rId25" Type="http://schemas.openxmlformats.org/officeDocument/2006/relationships/tags" Target="../tags/tag344.xml"/><Relationship Id="rId26" Type="http://schemas.openxmlformats.org/officeDocument/2006/relationships/tags" Target="../tags/tag345.xml"/><Relationship Id="rId27" Type="http://schemas.openxmlformats.org/officeDocument/2006/relationships/tags" Target="../tags/tag346.xml"/><Relationship Id="rId28" Type="http://schemas.openxmlformats.org/officeDocument/2006/relationships/tags" Target="../tags/tag347.xml"/><Relationship Id="rId29" Type="http://schemas.openxmlformats.org/officeDocument/2006/relationships/tags" Target="../tags/tag348.xml"/><Relationship Id="rId1" Type="http://schemas.openxmlformats.org/officeDocument/2006/relationships/tags" Target="../tags/tag320.xml"/><Relationship Id="rId2" Type="http://schemas.openxmlformats.org/officeDocument/2006/relationships/tags" Target="../tags/tag321.xml"/><Relationship Id="rId3" Type="http://schemas.openxmlformats.org/officeDocument/2006/relationships/tags" Target="../tags/tag322.xml"/><Relationship Id="rId4" Type="http://schemas.openxmlformats.org/officeDocument/2006/relationships/tags" Target="../tags/tag323.xml"/><Relationship Id="rId5" Type="http://schemas.openxmlformats.org/officeDocument/2006/relationships/tags" Target="../tags/tag324.xml"/><Relationship Id="rId30" Type="http://schemas.openxmlformats.org/officeDocument/2006/relationships/tags" Target="../tags/tag349.xml"/><Relationship Id="rId31" Type="http://schemas.openxmlformats.org/officeDocument/2006/relationships/tags" Target="../tags/tag350.xml"/><Relationship Id="rId32" Type="http://schemas.openxmlformats.org/officeDocument/2006/relationships/tags" Target="../tags/tag351.xml"/><Relationship Id="rId9" Type="http://schemas.openxmlformats.org/officeDocument/2006/relationships/tags" Target="../tags/tag328.xml"/><Relationship Id="rId6" Type="http://schemas.openxmlformats.org/officeDocument/2006/relationships/tags" Target="../tags/tag325.xml"/><Relationship Id="rId7" Type="http://schemas.openxmlformats.org/officeDocument/2006/relationships/tags" Target="../tags/tag326.xml"/><Relationship Id="rId8" Type="http://schemas.openxmlformats.org/officeDocument/2006/relationships/tags" Target="../tags/tag327.xml"/><Relationship Id="rId33" Type="http://schemas.openxmlformats.org/officeDocument/2006/relationships/tags" Target="../tags/tag352.xml"/><Relationship Id="rId34" Type="http://schemas.openxmlformats.org/officeDocument/2006/relationships/slideLayout" Target="../slideLayouts/slideLayout13.xml"/><Relationship Id="rId35" Type="http://schemas.openxmlformats.org/officeDocument/2006/relationships/notesSlide" Target="../notesSlides/notesSlide23.xml"/><Relationship Id="rId10" Type="http://schemas.openxmlformats.org/officeDocument/2006/relationships/tags" Target="../tags/tag329.xml"/><Relationship Id="rId11" Type="http://schemas.openxmlformats.org/officeDocument/2006/relationships/tags" Target="../tags/tag330.xml"/><Relationship Id="rId12" Type="http://schemas.openxmlformats.org/officeDocument/2006/relationships/tags" Target="../tags/tag331.xml"/><Relationship Id="rId13" Type="http://schemas.openxmlformats.org/officeDocument/2006/relationships/tags" Target="../tags/tag332.xml"/><Relationship Id="rId14" Type="http://schemas.openxmlformats.org/officeDocument/2006/relationships/tags" Target="../tags/tag333.xml"/><Relationship Id="rId15" Type="http://schemas.openxmlformats.org/officeDocument/2006/relationships/tags" Target="../tags/tag334.xml"/><Relationship Id="rId16" Type="http://schemas.openxmlformats.org/officeDocument/2006/relationships/tags" Target="../tags/tag335.xml"/><Relationship Id="rId17" Type="http://schemas.openxmlformats.org/officeDocument/2006/relationships/tags" Target="../tags/tag336.xml"/><Relationship Id="rId18" Type="http://schemas.openxmlformats.org/officeDocument/2006/relationships/tags" Target="../tags/tag337.xml"/><Relationship Id="rId19" Type="http://schemas.openxmlformats.org/officeDocument/2006/relationships/tags" Target="../tags/tag338.xml"/></Relationships>
</file>

<file path=ppt/slides/_rels/slide26.xml.rels><?xml version="1.0" encoding="UTF-8" standalone="yes"?>
<Relationships xmlns="http://schemas.openxmlformats.org/package/2006/relationships"><Relationship Id="rId46" Type="http://schemas.openxmlformats.org/officeDocument/2006/relationships/tags" Target="../tags/tag398.xml"/><Relationship Id="rId47" Type="http://schemas.openxmlformats.org/officeDocument/2006/relationships/tags" Target="../tags/tag399.xml"/><Relationship Id="rId48" Type="http://schemas.openxmlformats.org/officeDocument/2006/relationships/tags" Target="../tags/tag400.xml"/><Relationship Id="rId49" Type="http://schemas.openxmlformats.org/officeDocument/2006/relationships/slideLayout" Target="../slideLayouts/slideLayout13.xml"/><Relationship Id="rId20" Type="http://schemas.openxmlformats.org/officeDocument/2006/relationships/tags" Target="../tags/tag372.xml"/><Relationship Id="rId21" Type="http://schemas.openxmlformats.org/officeDocument/2006/relationships/tags" Target="../tags/tag373.xml"/><Relationship Id="rId22" Type="http://schemas.openxmlformats.org/officeDocument/2006/relationships/tags" Target="../tags/tag374.xml"/><Relationship Id="rId23" Type="http://schemas.openxmlformats.org/officeDocument/2006/relationships/tags" Target="../tags/tag375.xml"/><Relationship Id="rId24" Type="http://schemas.openxmlformats.org/officeDocument/2006/relationships/tags" Target="../tags/tag376.xml"/><Relationship Id="rId25" Type="http://schemas.openxmlformats.org/officeDocument/2006/relationships/tags" Target="../tags/tag377.xml"/><Relationship Id="rId26" Type="http://schemas.openxmlformats.org/officeDocument/2006/relationships/tags" Target="../tags/tag378.xml"/><Relationship Id="rId27" Type="http://schemas.openxmlformats.org/officeDocument/2006/relationships/tags" Target="../tags/tag379.xml"/><Relationship Id="rId28" Type="http://schemas.openxmlformats.org/officeDocument/2006/relationships/tags" Target="../tags/tag380.xml"/><Relationship Id="rId29" Type="http://schemas.openxmlformats.org/officeDocument/2006/relationships/tags" Target="../tags/tag381.xml"/><Relationship Id="rId50" Type="http://schemas.openxmlformats.org/officeDocument/2006/relationships/notesSlide" Target="../notesSlides/notesSlide24.xml"/><Relationship Id="rId1" Type="http://schemas.openxmlformats.org/officeDocument/2006/relationships/tags" Target="../tags/tag353.xml"/><Relationship Id="rId2" Type="http://schemas.openxmlformats.org/officeDocument/2006/relationships/tags" Target="../tags/tag354.xml"/><Relationship Id="rId3" Type="http://schemas.openxmlformats.org/officeDocument/2006/relationships/tags" Target="../tags/tag355.xml"/><Relationship Id="rId4" Type="http://schemas.openxmlformats.org/officeDocument/2006/relationships/tags" Target="../tags/tag356.xml"/><Relationship Id="rId5" Type="http://schemas.openxmlformats.org/officeDocument/2006/relationships/tags" Target="../tags/tag357.xml"/><Relationship Id="rId30" Type="http://schemas.openxmlformats.org/officeDocument/2006/relationships/tags" Target="../tags/tag382.xml"/><Relationship Id="rId31" Type="http://schemas.openxmlformats.org/officeDocument/2006/relationships/tags" Target="../tags/tag383.xml"/><Relationship Id="rId32" Type="http://schemas.openxmlformats.org/officeDocument/2006/relationships/tags" Target="../tags/tag384.xml"/><Relationship Id="rId9" Type="http://schemas.openxmlformats.org/officeDocument/2006/relationships/tags" Target="../tags/tag361.xml"/><Relationship Id="rId6" Type="http://schemas.openxmlformats.org/officeDocument/2006/relationships/tags" Target="../tags/tag358.xml"/><Relationship Id="rId7" Type="http://schemas.openxmlformats.org/officeDocument/2006/relationships/tags" Target="../tags/tag359.xml"/><Relationship Id="rId8" Type="http://schemas.openxmlformats.org/officeDocument/2006/relationships/tags" Target="../tags/tag360.xml"/><Relationship Id="rId33" Type="http://schemas.openxmlformats.org/officeDocument/2006/relationships/tags" Target="../tags/tag385.xml"/><Relationship Id="rId34" Type="http://schemas.openxmlformats.org/officeDocument/2006/relationships/tags" Target="../tags/tag386.xml"/><Relationship Id="rId35" Type="http://schemas.openxmlformats.org/officeDocument/2006/relationships/tags" Target="../tags/tag387.xml"/><Relationship Id="rId36" Type="http://schemas.openxmlformats.org/officeDocument/2006/relationships/tags" Target="../tags/tag388.xml"/><Relationship Id="rId10" Type="http://schemas.openxmlformats.org/officeDocument/2006/relationships/tags" Target="../tags/tag362.xml"/><Relationship Id="rId11" Type="http://schemas.openxmlformats.org/officeDocument/2006/relationships/tags" Target="../tags/tag363.xml"/><Relationship Id="rId12" Type="http://schemas.openxmlformats.org/officeDocument/2006/relationships/tags" Target="../tags/tag364.xml"/><Relationship Id="rId13" Type="http://schemas.openxmlformats.org/officeDocument/2006/relationships/tags" Target="../tags/tag365.xml"/><Relationship Id="rId14" Type="http://schemas.openxmlformats.org/officeDocument/2006/relationships/tags" Target="../tags/tag366.xml"/><Relationship Id="rId15" Type="http://schemas.openxmlformats.org/officeDocument/2006/relationships/tags" Target="../tags/tag367.xml"/><Relationship Id="rId16" Type="http://schemas.openxmlformats.org/officeDocument/2006/relationships/tags" Target="../tags/tag368.xml"/><Relationship Id="rId17" Type="http://schemas.openxmlformats.org/officeDocument/2006/relationships/tags" Target="../tags/tag369.xml"/><Relationship Id="rId18" Type="http://schemas.openxmlformats.org/officeDocument/2006/relationships/tags" Target="../tags/tag370.xml"/><Relationship Id="rId19" Type="http://schemas.openxmlformats.org/officeDocument/2006/relationships/tags" Target="../tags/tag371.xml"/><Relationship Id="rId37" Type="http://schemas.openxmlformats.org/officeDocument/2006/relationships/tags" Target="../tags/tag389.xml"/><Relationship Id="rId38" Type="http://schemas.openxmlformats.org/officeDocument/2006/relationships/tags" Target="../tags/tag390.xml"/><Relationship Id="rId39" Type="http://schemas.openxmlformats.org/officeDocument/2006/relationships/tags" Target="../tags/tag391.xml"/><Relationship Id="rId40" Type="http://schemas.openxmlformats.org/officeDocument/2006/relationships/tags" Target="../tags/tag392.xml"/><Relationship Id="rId41" Type="http://schemas.openxmlformats.org/officeDocument/2006/relationships/tags" Target="../tags/tag393.xml"/><Relationship Id="rId42" Type="http://schemas.openxmlformats.org/officeDocument/2006/relationships/tags" Target="../tags/tag394.xml"/><Relationship Id="rId43" Type="http://schemas.openxmlformats.org/officeDocument/2006/relationships/tags" Target="../tags/tag395.xml"/><Relationship Id="rId44" Type="http://schemas.openxmlformats.org/officeDocument/2006/relationships/tags" Target="../tags/tag396.xml"/><Relationship Id="rId45" Type="http://schemas.openxmlformats.org/officeDocument/2006/relationships/tags" Target="../tags/tag397.xml"/></Relationships>
</file>

<file path=ppt/slides/_rels/slide27.xml.rels><?xml version="1.0" encoding="UTF-8" standalone="yes"?>
<Relationships xmlns="http://schemas.openxmlformats.org/package/2006/relationships"><Relationship Id="rId20" Type="http://schemas.openxmlformats.org/officeDocument/2006/relationships/tags" Target="../tags/tag420.xml"/><Relationship Id="rId21" Type="http://schemas.openxmlformats.org/officeDocument/2006/relationships/tags" Target="../tags/tag421.xml"/><Relationship Id="rId22" Type="http://schemas.openxmlformats.org/officeDocument/2006/relationships/tags" Target="../tags/tag422.xml"/><Relationship Id="rId23" Type="http://schemas.openxmlformats.org/officeDocument/2006/relationships/tags" Target="../tags/tag423.xml"/><Relationship Id="rId24" Type="http://schemas.openxmlformats.org/officeDocument/2006/relationships/tags" Target="../tags/tag424.xml"/><Relationship Id="rId25" Type="http://schemas.openxmlformats.org/officeDocument/2006/relationships/tags" Target="../tags/tag425.xml"/><Relationship Id="rId26" Type="http://schemas.openxmlformats.org/officeDocument/2006/relationships/tags" Target="../tags/tag426.xml"/><Relationship Id="rId27" Type="http://schemas.openxmlformats.org/officeDocument/2006/relationships/tags" Target="../tags/tag427.xml"/><Relationship Id="rId28" Type="http://schemas.openxmlformats.org/officeDocument/2006/relationships/tags" Target="../tags/tag428.xml"/><Relationship Id="rId29" Type="http://schemas.openxmlformats.org/officeDocument/2006/relationships/tags" Target="../tags/tag429.xml"/><Relationship Id="rId1" Type="http://schemas.openxmlformats.org/officeDocument/2006/relationships/tags" Target="../tags/tag401.xml"/><Relationship Id="rId2" Type="http://schemas.openxmlformats.org/officeDocument/2006/relationships/tags" Target="../tags/tag402.xml"/><Relationship Id="rId3" Type="http://schemas.openxmlformats.org/officeDocument/2006/relationships/tags" Target="../tags/tag403.xml"/><Relationship Id="rId4" Type="http://schemas.openxmlformats.org/officeDocument/2006/relationships/tags" Target="../tags/tag404.xml"/><Relationship Id="rId5" Type="http://schemas.openxmlformats.org/officeDocument/2006/relationships/tags" Target="../tags/tag405.xml"/><Relationship Id="rId30" Type="http://schemas.openxmlformats.org/officeDocument/2006/relationships/tags" Target="../tags/tag430.xml"/><Relationship Id="rId31" Type="http://schemas.openxmlformats.org/officeDocument/2006/relationships/tags" Target="../tags/tag431.xml"/><Relationship Id="rId32" Type="http://schemas.openxmlformats.org/officeDocument/2006/relationships/tags" Target="../tags/tag432.xml"/><Relationship Id="rId9" Type="http://schemas.openxmlformats.org/officeDocument/2006/relationships/tags" Target="../tags/tag409.xml"/><Relationship Id="rId6" Type="http://schemas.openxmlformats.org/officeDocument/2006/relationships/tags" Target="../tags/tag406.xml"/><Relationship Id="rId7" Type="http://schemas.openxmlformats.org/officeDocument/2006/relationships/tags" Target="../tags/tag407.xml"/><Relationship Id="rId8" Type="http://schemas.openxmlformats.org/officeDocument/2006/relationships/tags" Target="../tags/tag408.xml"/><Relationship Id="rId33" Type="http://schemas.openxmlformats.org/officeDocument/2006/relationships/slideLayout" Target="../slideLayouts/slideLayout13.xml"/><Relationship Id="rId34" Type="http://schemas.openxmlformats.org/officeDocument/2006/relationships/notesSlide" Target="../notesSlides/notesSlide25.xml"/><Relationship Id="rId10" Type="http://schemas.openxmlformats.org/officeDocument/2006/relationships/tags" Target="../tags/tag410.xml"/><Relationship Id="rId11" Type="http://schemas.openxmlformats.org/officeDocument/2006/relationships/tags" Target="../tags/tag411.xml"/><Relationship Id="rId12" Type="http://schemas.openxmlformats.org/officeDocument/2006/relationships/tags" Target="../tags/tag412.xml"/><Relationship Id="rId13" Type="http://schemas.openxmlformats.org/officeDocument/2006/relationships/tags" Target="../tags/tag413.xml"/><Relationship Id="rId14" Type="http://schemas.openxmlformats.org/officeDocument/2006/relationships/tags" Target="../tags/tag414.xml"/><Relationship Id="rId15" Type="http://schemas.openxmlformats.org/officeDocument/2006/relationships/tags" Target="../tags/tag415.xml"/><Relationship Id="rId16" Type="http://schemas.openxmlformats.org/officeDocument/2006/relationships/tags" Target="../tags/tag416.xml"/><Relationship Id="rId17" Type="http://schemas.openxmlformats.org/officeDocument/2006/relationships/tags" Target="../tags/tag417.xml"/><Relationship Id="rId18" Type="http://schemas.openxmlformats.org/officeDocument/2006/relationships/tags" Target="../tags/tag418.xml"/><Relationship Id="rId19" Type="http://schemas.openxmlformats.org/officeDocument/2006/relationships/tags" Target="../tags/tag419.xml"/></Relationships>
</file>

<file path=ppt/slides/_rels/slide28.xml.rels><?xml version="1.0" encoding="UTF-8" standalone="yes"?>
<Relationships xmlns="http://schemas.openxmlformats.org/package/2006/relationships"><Relationship Id="rId11" Type="http://schemas.openxmlformats.org/officeDocument/2006/relationships/tags" Target="../tags/tag443.xml"/><Relationship Id="rId12" Type="http://schemas.openxmlformats.org/officeDocument/2006/relationships/tags" Target="../tags/tag444.xml"/><Relationship Id="rId13" Type="http://schemas.openxmlformats.org/officeDocument/2006/relationships/tags" Target="../tags/tag445.xml"/><Relationship Id="rId14" Type="http://schemas.openxmlformats.org/officeDocument/2006/relationships/tags" Target="../tags/tag446.xml"/><Relationship Id="rId15" Type="http://schemas.openxmlformats.org/officeDocument/2006/relationships/tags" Target="../tags/tag447.xml"/><Relationship Id="rId16" Type="http://schemas.openxmlformats.org/officeDocument/2006/relationships/tags" Target="../tags/tag448.xml"/><Relationship Id="rId17" Type="http://schemas.openxmlformats.org/officeDocument/2006/relationships/tags" Target="../tags/tag449.xml"/><Relationship Id="rId18" Type="http://schemas.openxmlformats.org/officeDocument/2006/relationships/slideLayout" Target="../slideLayouts/slideLayout13.xml"/><Relationship Id="rId19" Type="http://schemas.openxmlformats.org/officeDocument/2006/relationships/notesSlide" Target="../notesSlides/notesSlide26.xml"/><Relationship Id="rId1" Type="http://schemas.openxmlformats.org/officeDocument/2006/relationships/tags" Target="../tags/tag433.xml"/><Relationship Id="rId2" Type="http://schemas.openxmlformats.org/officeDocument/2006/relationships/tags" Target="../tags/tag434.xml"/><Relationship Id="rId3" Type="http://schemas.openxmlformats.org/officeDocument/2006/relationships/tags" Target="../tags/tag435.xml"/><Relationship Id="rId4" Type="http://schemas.openxmlformats.org/officeDocument/2006/relationships/tags" Target="../tags/tag436.xml"/><Relationship Id="rId5" Type="http://schemas.openxmlformats.org/officeDocument/2006/relationships/tags" Target="../tags/tag437.xml"/><Relationship Id="rId6" Type="http://schemas.openxmlformats.org/officeDocument/2006/relationships/tags" Target="../tags/tag438.xml"/><Relationship Id="rId7" Type="http://schemas.openxmlformats.org/officeDocument/2006/relationships/tags" Target="../tags/tag439.xml"/><Relationship Id="rId8" Type="http://schemas.openxmlformats.org/officeDocument/2006/relationships/tags" Target="../tags/tag440.xml"/><Relationship Id="rId9" Type="http://schemas.openxmlformats.org/officeDocument/2006/relationships/tags" Target="../tags/tag441.xml"/><Relationship Id="rId10" Type="http://schemas.openxmlformats.org/officeDocument/2006/relationships/tags" Target="../tags/tag442.xml"/></Relationships>
</file>

<file path=ppt/slides/_rels/slide29.xml.rels><?xml version="1.0" encoding="UTF-8" standalone="yes"?>
<Relationships xmlns="http://schemas.openxmlformats.org/package/2006/relationships"><Relationship Id="rId11" Type="http://schemas.openxmlformats.org/officeDocument/2006/relationships/tags" Target="../tags/tag460.xml"/><Relationship Id="rId12" Type="http://schemas.openxmlformats.org/officeDocument/2006/relationships/tags" Target="../tags/tag461.xml"/><Relationship Id="rId13" Type="http://schemas.openxmlformats.org/officeDocument/2006/relationships/tags" Target="../tags/tag462.xml"/><Relationship Id="rId14" Type="http://schemas.openxmlformats.org/officeDocument/2006/relationships/tags" Target="../tags/tag463.xml"/><Relationship Id="rId15" Type="http://schemas.openxmlformats.org/officeDocument/2006/relationships/tags" Target="../tags/tag464.xml"/><Relationship Id="rId16" Type="http://schemas.openxmlformats.org/officeDocument/2006/relationships/tags" Target="../tags/tag465.xml"/><Relationship Id="rId17" Type="http://schemas.openxmlformats.org/officeDocument/2006/relationships/tags" Target="../tags/tag466.xml"/><Relationship Id="rId18" Type="http://schemas.openxmlformats.org/officeDocument/2006/relationships/slideLayout" Target="../slideLayouts/slideLayout13.xml"/><Relationship Id="rId19" Type="http://schemas.openxmlformats.org/officeDocument/2006/relationships/notesSlide" Target="../notesSlides/notesSlide27.xml"/><Relationship Id="rId1" Type="http://schemas.openxmlformats.org/officeDocument/2006/relationships/tags" Target="../tags/tag450.xml"/><Relationship Id="rId2" Type="http://schemas.openxmlformats.org/officeDocument/2006/relationships/tags" Target="../tags/tag451.xml"/><Relationship Id="rId3" Type="http://schemas.openxmlformats.org/officeDocument/2006/relationships/tags" Target="../tags/tag452.xml"/><Relationship Id="rId4" Type="http://schemas.openxmlformats.org/officeDocument/2006/relationships/tags" Target="../tags/tag453.xml"/><Relationship Id="rId5" Type="http://schemas.openxmlformats.org/officeDocument/2006/relationships/tags" Target="../tags/tag454.xml"/><Relationship Id="rId6" Type="http://schemas.openxmlformats.org/officeDocument/2006/relationships/tags" Target="../tags/tag455.xml"/><Relationship Id="rId7" Type="http://schemas.openxmlformats.org/officeDocument/2006/relationships/tags" Target="../tags/tag456.xml"/><Relationship Id="rId8" Type="http://schemas.openxmlformats.org/officeDocument/2006/relationships/tags" Target="../tags/tag457.xml"/><Relationship Id="rId9" Type="http://schemas.openxmlformats.org/officeDocument/2006/relationships/tags" Target="../tags/tag458.xml"/><Relationship Id="rId10" Type="http://schemas.openxmlformats.org/officeDocument/2006/relationships/tags" Target="../tags/tag459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slideLayout" Target="../slideLayouts/slideLayout4.xml"/><Relationship Id="rId27" Type="http://schemas.openxmlformats.org/officeDocument/2006/relationships/notesSlide" Target="../notesSlides/notesSlide2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tags" Target="../tags/tag475.xml"/><Relationship Id="rId20" Type="http://schemas.openxmlformats.org/officeDocument/2006/relationships/tags" Target="../tags/tag486.xml"/><Relationship Id="rId21" Type="http://schemas.openxmlformats.org/officeDocument/2006/relationships/tags" Target="../tags/tag487.xml"/><Relationship Id="rId22" Type="http://schemas.openxmlformats.org/officeDocument/2006/relationships/tags" Target="../tags/tag488.xml"/><Relationship Id="rId23" Type="http://schemas.openxmlformats.org/officeDocument/2006/relationships/tags" Target="../tags/tag489.xml"/><Relationship Id="rId24" Type="http://schemas.openxmlformats.org/officeDocument/2006/relationships/tags" Target="../tags/tag490.xml"/><Relationship Id="rId25" Type="http://schemas.openxmlformats.org/officeDocument/2006/relationships/tags" Target="../tags/tag491.xml"/><Relationship Id="rId26" Type="http://schemas.openxmlformats.org/officeDocument/2006/relationships/tags" Target="../tags/tag492.xml"/><Relationship Id="rId27" Type="http://schemas.openxmlformats.org/officeDocument/2006/relationships/slideLayout" Target="../slideLayouts/slideLayout13.xml"/><Relationship Id="rId28" Type="http://schemas.openxmlformats.org/officeDocument/2006/relationships/notesSlide" Target="../notesSlides/notesSlide28.xml"/><Relationship Id="rId10" Type="http://schemas.openxmlformats.org/officeDocument/2006/relationships/tags" Target="../tags/tag476.xml"/><Relationship Id="rId11" Type="http://schemas.openxmlformats.org/officeDocument/2006/relationships/tags" Target="../tags/tag477.xml"/><Relationship Id="rId12" Type="http://schemas.openxmlformats.org/officeDocument/2006/relationships/tags" Target="../tags/tag478.xml"/><Relationship Id="rId13" Type="http://schemas.openxmlformats.org/officeDocument/2006/relationships/tags" Target="../tags/tag479.xml"/><Relationship Id="rId14" Type="http://schemas.openxmlformats.org/officeDocument/2006/relationships/tags" Target="../tags/tag480.xml"/><Relationship Id="rId15" Type="http://schemas.openxmlformats.org/officeDocument/2006/relationships/tags" Target="../tags/tag481.xml"/><Relationship Id="rId16" Type="http://schemas.openxmlformats.org/officeDocument/2006/relationships/tags" Target="../tags/tag482.xml"/><Relationship Id="rId17" Type="http://schemas.openxmlformats.org/officeDocument/2006/relationships/tags" Target="../tags/tag483.xml"/><Relationship Id="rId18" Type="http://schemas.openxmlformats.org/officeDocument/2006/relationships/tags" Target="../tags/tag484.xml"/><Relationship Id="rId19" Type="http://schemas.openxmlformats.org/officeDocument/2006/relationships/tags" Target="../tags/tag485.xml"/><Relationship Id="rId1" Type="http://schemas.openxmlformats.org/officeDocument/2006/relationships/tags" Target="../tags/tag467.xml"/><Relationship Id="rId2" Type="http://schemas.openxmlformats.org/officeDocument/2006/relationships/tags" Target="../tags/tag468.xml"/><Relationship Id="rId3" Type="http://schemas.openxmlformats.org/officeDocument/2006/relationships/tags" Target="../tags/tag469.xml"/><Relationship Id="rId4" Type="http://schemas.openxmlformats.org/officeDocument/2006/relationships/tags" Target="../tags/tag470.xml"/><Relationship Id="rId5" Type="http://schemas.openxmlformats.org/officeDocument/2006/relationships/tags" Target="../tags/tag471.xml"/><Relationship Id="rId6" Type="http://schemas.openxmlformats.org/officeDocument/2006/relationships/tags" Target="../tags/tag472.xml"/><Relationship Id="rId7" Type="http://schemas.openxmlformats.org/officeDocument/2006/relationships/tags" Target="../tags/tag473.xml"/><Relationship Id="rId8" Type="http://schemas.openxmlformats.org/officeDocument/2006/relationships/tags" Target="../tags/tag474.xml"/></Relationships>
</file>

<file path=ppt/slides/_rels/slide31.xml.rels><?xml version="1.0" encoding="UTF-8" standalone="yes"?>
<Relationships xmlns="http://schemas.openxmlformats.org/package/2006/relationships"><Relationship Id="rId13" Type="http://schemas.openxmlformats.org/officeDocument/2006/relationships/tags" Target="../tags/tag505.xml"/><Relationship Id="rId14" Type="http://schemas.openxmlformats.org/officeDocument/2006/relationships/tags" Target="../tags/tag506.xml"/><Relationship Id="rId15" Type="http://schemas.openxmlformats.org/officeDocument/2006/relationships/tags" Target="../tags/tag507.xml"/><Relationship Id="rId16" Type="http://schemas.openxmlformats.org/officeDocument/2006/relationships/tags" Target="../tags/tag508.xml"/><Relationship Id="rId17" Type="http://schemas.openxmlformats.org/officeDocument/2006/relationships/tags" Target="../tags/tag509.xml"/><Relationship Id="rId18" Type="http://schemas.openxmlformats.org/officeDocument/2006/relationships/tags" Target="../tags/tag510.xml"/><Relationship Id="rId19" Type="http://schemas.openxmlformats.org/officeDocument/2006/relationships/tags" Target="../tags/tag511.xml"/><Relationship Id="rId63" Type="http://schemas.openxmlformats.org/officeDocument/2006/relationships/tags" Target="../tags/tag555.xml"/><Relationship Id="rId64" Type="http://schemas.openxmlformats.org/officeDocument/2006/relationships/tags" Target="../tags/tag556.xml"/><Relationship Id="rId65" Type="http://schemas.openxmlformats.org/officeDocument/2006/relationships/tags" Target="../tags/tag557.xml"/><Relationship Id="rId66" Type="http://schemas.openxmlformats.org/officeDocument/2006/relationships/tags" Target="../tags/tag558.xml"/><Relationship Id="rId67" Type="http://schemas.openxmlformats.org/officeDocument/2006/relationships/tags" Target="../tags/tag559.xml"/><Relationship Id="rId68" Type="http://schemas.openxmlformats.org/officeDocument/2006/relationships/tags" Target="../tags/tag560.xml"/><Relationship Id="rId69" Type="http://schemas.openxmlformats.org/officeDocument/2006/relationships/slideLayout" Target="../slideLayouts/slideLayout13.xml"/><Relationship Id="rId50" Type="http://schemas.openxmlformats.org/officeDocument/2006/relationships/tags" Target="../tags/tag542.xml"/><Relationship Id="rId51" Type="http://schemas.openxmlformats.org/officeDocument/2006/relationships/tags" Target="../tags/tag543.xml"/><Relationship Id="rId52" Type="http://schemas.openxmlformats.org/officeDocument/2006/relationships/tags" Target="../tags/tag544.xml"/><Relationship Id="rId53" Type="http://schemas.openxmlformats.org/officeDocument/2006/relationships/tags" Target="../tags/tag545.xml"/><Relationship Id="rId54" Type="http://schemas.openxmlformats.org/officeDocument/2006/relationships/tags" Target="../tags/tag546.xml"/><Relationship Id="rId55" Type="http://schemas.openxmlformats.org/officeDocument/2006/relationships/tags" Target="../tags/tag547.xml"/><Relationship Id="rId56" Type="http://schemas.openxmlformats.org/officeDocument/2006/relationships/tags" Target="../tags/tag548.xml"/><Relationship Id="rId57" Type="http://schemas.openxmlformats.org/officeDocument/2006/relationships/tags" Target="../tags/tag549.xml"/><Relationship Id="rId58" Type="http://schemas.openxmlformats.org/officeDocument/2006/relationships/tags" Target="../tags/tag550.xml"/><Relationship Id="rId59" Type="http://schemas.openxmlformats.org/officeDocument/2006/relationships/tags" Target="../tags/tag551.xml"/><Relationship Id="rId40" Type="http://schemas.openxmlformats.org/officeDocument/2006/relationships/tags" Target="../tags/tag532.xml"/><Relationship Id="rId41" Type="http://schemas.openxmlformats.org/officeDocument/2006/relationships/tags" Target="../tags/tag533.xml"/><Relationship Id="rId42" Type="http://schemas.openxmlformats.org/officeDocument/2006/relationships/tags" Target="../tags/tag534.xml"/><Relationship Id="rId43" Type="http://schemas.openxmlformats.org/officeDocument/2006/relationships/tags" Target="../tags/tag535.xml"/><Relationship Id="rId44" Type="http://schemas.openxmlformats.org/officeDocument/2006/relationships/tags" Target="../tags/tag536.xml"/><Relationship Id="rId45" Type="http://schemas.openxmlformats.org/officeDocument/2006/relationships/tags" Target="../tags/tag537.xml"/><Relationship Id="rId46" Type="http://schemas.openxmlformats.org/officeDocument/2006/relationships/tags" Target="../tags/tag538.xml"/><Relationship Id="rId47" Type="http://schemas.openxmlformats.org/officeDocument/2006/relationships/tags" Target="../tags/tag539.xml"/><Relationship Id="rId48" Type="http://schemas.openxmlformats.org/officeDocument/2006/relationships/tags" Target="../tags/tag540.xml"/><Relationship Id="rId49" Type="http://schemas.openxmlformats.org/officeDocument/2006/relationships/tags" Target="../tags/tag541.xml"/><Relationship Id="rId1" Type="http://schemas.openxmlformats.org/officeDocument/2006/relationships/tags" Target="../tags/tag493.xml"/><Relationship Id="rId2" Type="http://schemas.openxmlformats.org/officeDocument/2006/relationships/tags" Target="../tags/tag494.xml"/><Relationship Id="rId3" Type="http://schemas.openxmlformats.org/officeDocument/2006/relationships/tags" Target="../tags/tag495.xml"/><Relationship Id="rId4" Type="http://schemas.openxmlformats.org/officeDocument/2006/relationships/tags" Target="../tags/tag496.xml"/><Relationship Id="rId5" Type="http://schemas.openxmlformats.org/officeDocument/2006/relationships/tags" Target="../tags/tag497.xml"/><Relationship Id="rId6" Type="http://schemas.openxmlformats.org/officeDocument/2006/relationships/tags" Target="../tags/tag498.xml"/><Relationship Id="rId7" Type="http://schemas.openxmlformats.org/officeDocument/2006/relationships/tags" Target="../tags/tag499.xml"/><Relationship Id="rId8" Type="http://schemas.openxmlformats.org/officeDocument/2006/relationships/tags" Target="../tags/tag500.xml"/><Relationship Id="rId9" Type="http://schemas.openxmlformats.org/officeDocument/2006/relationships/tags" Target="../tags/tag501.xml"/><Relationship Id="rId30" Type="http://schemas.openxmlformats.org/officeDocument/2006/relationships/tags" Target="../tags/tag522.xml"/><Relationship Id="rId31" Type="http://schemas.openxmlformats.org/officeDocument/2006/relationships/tags" Target="../tags/tag523.xml"/><Relationship Id="rId32" Type="http://schemas.openxmlformats.org/officeDocument/2006/relationships/tags" Target="../tags/tag524.xml"/><Relationship Id="rId33" Type="http://schemas.openxmlformats.org/officeDocument/2006/relationships/tags" Target="../tags/tag525.xml"/><Relationship Id="rId34" Type="http://schemas.openxmlformats.org/officeDocument/2006/relationships/tags" Target="../tags/tag526.xml"/><Relationship Id="rId35" Type="http://schemas.openxmlformats.org/officeDocument/2006/relationships/tags" Target="../tags/tag527.xml"/><Relationship Id="rId36" Type="http://schemas.openxmlformats.org/officeDocument/2006/relationships/tags" Target="../tags/tag528.xml"/><Relationship Id="rId37" Type="http://schemas.openxmlformats.org/officeDocument/2006/relationships/tags" Target="../tags/tag529.xml"/><Relationship Id="rId38" Type="http://schemas.openxmlformats.org/officeDocument/2006/relationships/tags" Target="../tags/tag530.xml"/><Relationship Id="rId39" Type="http://schemas.openxmlformats.org/officeDocument/2006/relationships/tags" Target="../tags/tag531.xml"/><Relationship Id="rId70" Type="http://schemas.openxmlformats.org/officeDocument/2006/relationships/notesSlide" Target="../notesSlides/notesSlide29.xml"/><Relationship Id="rId20" Type="http://schemas.openxmlformats.org/officeDocument/2006/relationships/tags" Target="../tags/tag512.xml"/><Relationship Id="rId21" Type="http://schemas.openxmlformats.org/officeDocument/2006/relationships/tags" Target="../tags/tag513.xml"/><Relationship Id="rId22" Type="http://schemas.openxmlformats.org/officeDocument/2006/relationships/tags" Target="../tags/tag514.xml"/><Relationship Id="rId23" Type="http://schemas.openxmlformats.org/officeDocument/2006/relationships/tags" Target="../tags/tag515.xml"/><Relationship Id="rId24" Type="http://schemas.openxmlformats.org/officeDocument/2006/relationships/tags" Target="../tags/tag516.xml"/><Relationship Id="rId25" Type="http://schemas.openxmlformats.org/officeDocument/2006/relationships/tags" Target="../tags/tag517.xml"/><Relationship Id="rId26" Type="http://schemas.openxmlformats.org/officeDocument/2006/relationships/tags" Target="../tags/tag518.xml"/><Relationship Id="rId27" Type="http://schemas.openxmlformats.org/officeDocument/2006/relationships/tags" Target="../tags/tag519.xml"/><Relationship Id="rId28" Type="http://schemas.openxmlformats.org/officeDocument/2006/relationships/tags" Target="../tags/tag520.xml"/><Relationship Id="rId29" Type="http://schemas.openxmlformats.org/officeDocument/2006/relationships/tags" Target="../tags/tag521.xml"/><Relationship Id="rId60" Type="http://schemas.openxmlformats.org/officeDocument/2006/relationships/tags" Target="../tags/tag552.xml"/><Relationship Id="rId61" Type="http://schemas.openxmlformats.org/officeDocument/2006/relationships/tags" Target="../tags/tag553.xml"/><Relationship Id="rId62" Type="http://schemas.openxmlformats.org/officeDocument/2006/relationships/tags" Target="../tags/tag554.xml"/><Relationship Id="rId10" Type="http://schemas.openxmlformats.org/officeDocument/2006/relationships/tags" Target="../tags/tag502.xml"/><Relationship Id="rId11" Type="http://schemas.openxmlformats.org/officeDocument/2006/relationships/tags" Target="../tags/tag503.xml"/><Relationship Id="rId12" Type="http://schemas.openxmlformats.org/officeDocument/2006/relationships/tags" Target="../tags/tag504.xml"/></Relationships>
</file>

<file path=ppt/slides/_rels/slide32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13.xml"/><Relationship Id="rId47" Type="http://schemas.openxmlformats.org/officeDocument/2006/relationships/notesSlide" Target="../notesSlides/notesSlide30.xml"/><Relationship Id="rId20" Type="http://schemas.openxmlformats.org/officeDocument/2006/relationships/tags" Target="../tags/tag580.xml"/><Relationship Id="rId21" Type="http://schemas.openxmlformats.org/officeDocument/2006/relationships/tags" Target="../tags/tag581.xml"/><Relationship Id="rId22" Type="http://schemas.openxmlformats.org/officeDocument/2006/relationships/tags" Target="../tags/tag582.xml"/><Relationship Id="rId23" Type="http://schemas.openxmlformats.org/officeDocument/2006/relationships/tags" Target="../tags/tag583.xml"/><Relationship Id="rId24" Type="http://schemas.openxmlformats.org/officeDocument/2006/relationships/tags" Target="../tags/tag584.xml"/><Relationship Id="rId25" Type="http://schemas.openxmlformats.org/officeDocument/2006/relationships/tags" Target="../tags/tag585.xml"/><Relationship Id="rId26" Type="http://schemas.openxmlformats.org/officeDocument/2006/relationships/tags" Target="../tags/tag586.xml"/><Relationship Id="rId27" Type="http://schemas.openxmlformats.org/officeDocument/2006/relationships/tags" Target="../tags/tag587.xml"/><Relationship Id="rId28" Type="http://schemas.openxmlformats.org/officeDocument/2006/relationships/tags" Target="../tags/tag588.xml"/><Relationship Id="rId29" Type="http://schemas.openxmlformats.org/officeDocument/2006/relationships/tags" Target="../tags/tag589.xml"/><Relationship Id="rId1" Type="http://schemas.openxmlformats.org/officeDocument/2006/relationships/tags" Target="../tags/tag561.xml"/><Relationship Id="rId2" Type="http://schemas.openxmlformats.org/officeDocument/2006/relationships/tags" Target="../tags/tag562.xml"/><Relationship Id="rId3" Type="http://schemas.openxmlformats.org/officeDocument/2006/relationships/tags" Target="../tags/tag563.xml"/><Relationship Id="rId4" Type="http://schemas.openxmlformats.org/officeDocument/2006/relationships/tags" Target="../tags/tag564.xml"/><Relationship Id="rId5" Type="http://schemas.openxmlformats.org/officeDocument/2006/relationships/tags" Target="../tags/tag565.xml"/><Relationship Id="rId30" Type="http://schemas.openxmlformats.org/officeDocument/2006/relationships/tags" Target="../tags/tag590.xml"/><Relationship Id="rId31" Type="http://schemas.openxmlformats.org/officeDocument/2006/relationships/tags" Target="../tags/tag591.xml"/><Relationship Id="rId32" Type="http://schemas.openxmlformats.org/officeDocument/2006/relationships/tags" Target="../tags/tag592.xml"/><Relationship Id="rId9" Type="http://schemas.openxmlformats.org/officeDocument/2006/relationships/tags" Target="../tags/tag569.xml"/><Relationship Id="rId6" Type="http://schemas.openxmlformats.org/officeDocument/2006/relationships/tags" Target="../tags/tag566.xml"/><Relationship Id="rId7" Type="http://schemas.openxmlformats.org/officeDocument/2006/relationships/tags" Target="../tags/tag567.xml"/><Relationship Id="rId8" Type="http://schemas.openxmlformats.org/officeDocument/2006/relationships/tags" Target="../tags/tag568.xml"/><Relationship Id="rId33" Type="http://schemas.openxmlformats.org/officeDocument/2006/relationships/tags" Target="../tags/tag593.xml"/><Relationship Id="rId34" Type="http://schemas.openxmlformats.org/officeDocument/2006/relationships/tags" Target="../tags/tag594.xml"/><Relationship Id="rId35" Type="http://schemas.openxmlformats.org/officeDocument/2006/relationships/tags" Target="../tags/tag595.xml"/><Relationship Id="rId36" Type="http://schemas.openxmlformats.org/officeDocument/2006/relationships/tags" Target="../tags/tag596.xml"/><Relationship Id="rId10" Type="http://schemas.openxmlformats.org/officeDocument/2006/relationships/tags" Target="../tags/tag570.xml"/><Relationship Id="rId11" Type="http://schemas.openxmlformats.org/officeDocument/2006/relationships/tags" Target="../tags/tag571.xml"/><Relationship Id="rId12" Type="http://schemas.openxmlformats.org/officeDocument/2006/relationships/tags" Target="../tags/tag572.xml"/><Relationship Id="rId13" Type="http://schemas.openxmlformats.org/officeDocument/2006/relationships/tags" Target="../tags/tag573.xml"/><Relationship Id="rId14" Type="http://schemas.openxmlformats.org/officeDocument/2006/relationships/tags" Target="../tags/tag574.xml"/><Relationship Id="rId15" Type="http://schemas.openxmlformats.org/officeDocument/2006/relationships/tags" Target="../tags/tag575.xml"/><Relationship Id="rId16" Type="http://schemas.openxmlformats.org/officeDocument/2006/relationships/tags" Target="../tags/tag576.xml"/><Relationship Id="rId17" Type="http://schemas.openxmlformats.org/officeDocument/2006/relationships/tags" Target="../tags/tag577.xml"/><Relationship Id="rId18" Type="http://schemas.openxmlformats.org/officeDocument/2006/relationships/tags" Target="../tags/tag578.xml"/><Relationship Id="rId19" Type="http://schemas.openxmlformats.org/officeDocument/2006/relationships/tags" Target="../tags/tag579.xml"/><Relationship Id="rId37" Type="http://schemas.openxmlformats.org/officeDocument/2006/relationships/tags" Target="../tags/tag597.xml"/><Relationship Id="rId38" Type="http://schemas.openxmlformats.org/officeDocument/2006/relationships/tags" Target="../tags/tag598.xml"/><Relationship Id="rId39" Type="http://schemas.openxmlformats.org/officeDocument/2006/relationships/tags" Target="../tags/tag599.xml"/><Relationship Id="rId40" Type="http://schemas.openxmlformats.org/officeDocument/2006/relationships/tags" Target="../tags/tag600.xml"/><Relationship Id="rId41" Type="http://schemas.openxmlformats.org/officeDocument/2006/relationships/tags" Target="../tags/tag601.xml"/><Relationship Id="rId42" Type="http://schemas.openxmlformats.org/officeDocument/2006/relationships/tags" Target="../tags/tag602.xml"/><Relationship Id="rId43" Type="http://schemas.openxmlformats.org/officeDocument/2006/relationships/tags" Target="../tags/tag603.xml"/><Relationship Id="rId44" Type="http://schemas.openxmlformats.org/officeDocument/2006/relationships/tags" Target="../tags/tag604.xml"/><Relationship Id="rId45" Type="http://schemas.openxmlformats.org/officeDocument/2006/relationships/tags" Target="../tags/tag605.xml"/></Relationships>
</file>

<file path=ppt/slides/_rels/slide33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13.xml"/><Relationship Id="rId47" Type="http://schemas.openxmlformats.org/officeDocument/2006/relationships/notesSlide" Target="../notesSlides/notesSlide31.xml"/><Relationship Id="rId20" Type="http://schemas.openxmlformats.org/officeDocument/2006/relationships/tags" Target="../tags/tag625.xml"/><Relationship Id="rId21" Type="http://schemas.openxmlformats.org/officeDocument/2006/relationships/tags" Target="../tags/tag626.xml"/><Relationship Id="rId22" Type="http://schemas.openxmlformats.org/officeDocument/2006/relationships/tags" Target="../tags/tag627.xml"/><Relationship Id="rId23" Type="http://schemas.openxmlformats.org/officeDocument/2006/relationships/tags" Target="../tags/tag628.xml"/><Relationship Id="rId24" Type="http://schemas.openxmlformats.org/officeDocument/2006/relationships/tags" Target="../tags/tag629.xml"/><Relationship Id="rId25" Type="http://schemas.openxmlformats.org/officeDocument/2006/relationships/tags" Target="../tags/tag630.xml"/><Relationship Id="rId26" Type="http://schemas.openxmlformats.org/officeDocument/2006/relationships/tags" Target="../tags/tag631.xml"/><Relationship Id="rId27" Type="http://schemas.openxmlformats.org/officeDocument/2006/relationships/tags" Target="../tags/tag632.xml"/><Relationship Id="rId28" Type="http://schemas.openxmlformats.org/officeDocument/2006/relationships/tags" Target="../tags/tag633.xml"/><Relationship Id="rId29" Type="http://schemas.openxmlformats.org/officeDocument/2006/relationships/tags" Target="../tags/tag634.xml"/><Relationship Id="rId1" Type="http://schemas.openxmlformats.org/officeDocument/2006/relationships/tags" Target="../tags/tag606.xml"/><Relationship Id="rId2" Type="http://schemas.openxmlformats.org/officeDocument/2006/relationships/tags" Target="../tags/tag607.xml"/><Relationship Id="rId3" Type="http://schemas.openxmlformats.org/officeDocument/2006/relationships/tags" Target="../tags/tag608.xml"/><Relationship Id="rId4" Type="http://schemas.openxmlformats.org/officeDocument/2006/relationships/tags" Target="../tags/tag609.xml"/><Relationship Id="rId5" Type="http://schemas.openxmlformats.org/officeDocument/2006/relationships/tags" Target="../tags/tag610.xml"/><Relationship Id="rId30" Type="http://schemas.openxmlformats.org/officeDocument/2006/relationships/tags" Target="../tags/tag635.xml"/><Relationship Id="rId31" Type="http://schemas.openxmlformats.org/officeDocument/2006/relationships/tags" Target="../tags/tag636.xml"/><Relationship Id="rId32" Type="http://schemas.openxmlformats.org/officeDocument/2006/relationships/tags" Target="../tags/tag637.xml"/><Relationship Id="rId9" Type="http://schemas.openxmlformats.org/officeDocument/2006/relationships/tags" Target="../tags/tag614.xml"/><Relationship Id="rId6" Type="http://schemas.openxmlformats.org/officeDocument/2006/relationships/tags" Target="../tags/tag611.xml"/><Relationship Id="rId7" Type="http://schemas.openxmlformats.org/officeDocument/2006/relationships/tags" Target="../tags/tag612.xml"/><Relationship Id="rId8" Type="http://schemas.openxmlformats.org/officeDocument/2006/relationships/tags" Target="../tags/tag613.xml"/><Relationship Id="rId33" Type="http://schemas.openxmlformats.org/officeDocument/2006/relationships/tags" Target="../tags/tag638.xml"/><Relationship Id="rId34" Type="http://schemas.openxmlformats.org/officeDocument/2006/relationships/tags" Target="../tags/tag639.xml"/><Relationship Id="rId35" Type="http://schemas.openxmlformats.org/officeDocument/2006/relationships/tags" Target="../tags/tag640.xml"/><Relationship Id="rId36" Type="http://schemas.openxmlformats.org/officeDocument/2006/relationships/tags" Target="../tags/tag641.xml"/><Relationship Id="rId10" Type="http://schemas.openxmlformats.org/officeDocument/2006/relationships/tags" Target="../tags/tag615.xml"/><Relationship Id="rId11" Type="http://schemas.openxmlformats.org/officeDocument/2006/relationships/tags" Target="../tags/tag616.xml"/><Relationship Id="rId12" Type="http://schemas.openxmlformats.org/officeDocument/2006/relationships/tags" Target="../tags/tag617.xml"/><Relationship Id="rId13" Type="http://schemas.openxmlformats.org/officeDocument/2006/relationships/tags" Target="../tags/tag618.xml"/><Relationship Id="rId14" Type="http://schemas.openxmlformats.org/officeDocument/2006/relationships/tags" Target="../tags/tag619.xml"/><Relationship Id="rId15" Type="http://schemas.openxmlformats.org/officeDocument/2006/relationships/tags" Target="../tags/tag620.xml"/><Relationship Id="rId16" Type="http://schemas.openxmlformats.org/officeDocument/2006/relationships/tags" Target="../tags/tag621.xml"/><Relationship Id="rId17" Type="http://schemas.openxmlformats.org/officeDocument/2006/relationships/tags" Target="../tags/tag622.xml"/><Relationship Id="rId18" Type="http://schemas.openxmlformats.org/officeDocument/2006/relationships/tags" Target="../tags/tag623.xml"/><Relationship Id="rId19" Type="http://schemas.openxmlformats.org/officeDocument/2006/relationships/tags" Target="../tags/tag624.xml"/><Relationship Id="rId37" Type="http://schemas.openxmlformats.org/officeDocument/2006/relationships/tags" Target="../tags/tag642.xml"/><Relationship Id="rId38" Type="http://schemas.openxmlformats.org/officeDocument/2006/relationships/tags" Target="../tags/tag643.xml"/><Relationship Id="rId39" Type="http://schemas.openxmlformats.org/officeDocument/2006/relationships/tags" Target="../tags/tag644.xml"/><Relationship Id="rId40" Type="http://schemas.openxmlformats.org/officeDocument/2006/relationships/tags" Target="../tags/tag645.xml"/><Relationship Id="rId41" Type="http://schemas.openxmlformats.org/officeDocument/2006/relationships/tags" Target="../tags/tag646.xml"/><Relationship Id="rId42" Type="http://schemas.openxmlformats.org/officeDocument/2006/relationships/tags" Target="../tags/tag647.xml"/><Relationship Id="rId43" Type="http://schemas.openxmlformats.org/officeDocument/2006/relationships/tags" Target="../tags/tag648.xml"/><Relationship Id="rId44" Type="http://schemas.openxmlformats.org/officeDocument/2006/relationships/tags" Target="../tags/tag649.xml"/><Relationship Id="rId45" Type="http://schemas.openxmlformats.org/officeDocument/2006/relationships/tags" Target="../tags/tag65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tags" Target="../tags/tag36.xml"/><Relationship Id="rId12" Type="http://schemas.openxmlformats.org/officeDocument/2006/relationships/tags" Target="../tags/tag37.xml"/><Relationship Id="rId13" Type="http://schemas.openxmlformats.org/officeDocument/2006/relationships/tags" Target="../tags/tag38.xml"/><Relationship Id="rId14" Type="http://schemas.openxmlformats.org/officeDocument/2006/relationships/tags" Target="../tags/tag39.xml"/><Relationship Id="rId15" Type="http://schemas.openxmlformats.org/officeDocument/2006/relationships/tags" Target="../tags/tag40.xml"/><Relationship Id="rId16" Type="http://schemas.openxmlformats.org/officeDocument/2006/relationships/slideLayout" Target="../slideLayouts/slideLayout4.xml"/><Relationship Id="rId1" Type="http://schemas.openxmlformats.org/officeDocument/2006/relationships/tags" Target="../tags/tag26.xml"/><Relationship Id="rId2" Type="http://schemas.openxmlformats.org/officeDocument/2006/relationships/tags" Target="../tags/tag27.xml"/><Relationship Id="rId3" Type="http://schemas.openxmlformats.org/officeDocument/2006/relationships/tags" Target="../tags/tag28.xml"/><Relationship Id="rId4" Type="http://schemas.openxmlformats.org/officeDocument/2006/relationships/tags" Target="../tags/tag29.xml"/><Relationship Id="rId5" Type="http://schemas.openxmlformats.org/officeDocument/2006/relationships/tags" Target="../tags/tag30.xml"/><Relationship Id="rId6" Type="http://schemas.openxmlformats.org/officeDocument/2006/relationships/tags" Target="../tags/tag31.xml"/><Relationship Id="rId7" Type="http://schemas.openxmlformats.org/officeDocument/2006/relationships/tags" Target="../tags/tag32.xml"/><Relationship Id="rId8" Type="http://schemas.openxmlformats.org/officeDocument/2006/relationships/tags" Target="../tags/tag33.xml"/><Relationship Id="rId9" Type="http://schemas.openxmlformats.org/officeDocument/2006/relationships/tags" Target="../tags/tag34.xml"/><Relationship Id="rId10" Type="http://schemas.openxmlformats.org/officeDocument/2006/relationships/tags" Target="../tags/tag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1.xml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54.xml"/><Relationship Id="rId14" Type="http://schemas.openxmlformats.org/officeDocument/2006/relationships/tags" Target="../tags/tag55.xml"/><Relationship Id="rId15" Type="http://schemas.openxmlformats.org/officeDocument/2006/relationships/tags" Target="../tags/tag56.xml"/><Relationship Id="rId16" Type="http://schemas.openxmlformats.org/officeDocument/2006/relationships/tags" Target="../tags/tag57.xml"/><Relationship Id="rId17" Type="http://schemas.openxmlformats.org/officeDocument/2006/relationships/tags" Target="../tags/tag58.xml"/><Relationship Id="rId18" Type="http://schemas.openxmlformats.org/officeDocument/2006/relationships/tags" Target="../tags/tag59.xml"/><Relationship Id="rId19" Type="http://schemas.openxmlformats.org/officeDocument/2006/relationships/tags" Target="../tags/tag60.xml"/><Relationship Id="rId50" Type="http://schemas.openxmlformats.org/officeDocument/2006/relationships/tags" Target="../tags/tag91.xml"/><Relationship Id="rId51" Type="http://schemas.openxmlformats.org/officeDocument/2006/relationships/tags" Target="../tags/tag92.xml"/><Relationship Id="rId52" Type="http://schemas.openxmlformats.org/officeDocument/2006/relationships/tags" Target="../tags/tag93.xml"/><Relationship Id="rId53" Type="http://schemas.openxmlformats.org/officeDocument/2006/relationships/tags" Target="../tags/tag94.xml"/><Relationship Id="rId54" Type="http://schemas.openxmlformats.org/officeDocument/2006/relationships/tags" Target="../tags/tag95.xml"/><Relationship Id="rId55" Type="http://schemas.openxmlformats.org/officeDocument/2006/relationships/slideLayout" Target="../slideLayouts/slideLayout13.xml"/><Relationship Id="rId56" Type="http://schemas.openxmlformats.org/officeDocument/2006/relationships/notesSlide" Target="../notesSlides/notesSlide4.xml"/><Relationship Id="rId40" Type="http://schemas.openxmlformats.org/officeDocument/2006/relationships/tags" Target="../tags/tag81.xml"/><Relationship Id="rId41" Type="http://schemas.openxmlformats.org/officeDocument/2006/relationships/tags" Target="../tags/tag82.xml"/><Relationship Id="rId42" Type="http://schemas.openxmlformats.org/officeDocument/2006/relationships/tags" Target="../tags/tag83.xml"/><Relationship Id="rId43" Type="http://schemas.openxmlformats.org/officeDocument/2006/relationships/tags" Target="../tags/tag84.xml"/><Relationship Id="rId44" Type="http://schemas.openxmlformats.org/officeDocument/2006/relationships/tags" Target="../tags/tag85.xml"/><Relationship Id="rId45" Type="http://schemas.openxmlformats.org/officeDocument/2006/relationships/tags" Target="../tags/tag86.xml"/><Relationship Id="rId46" Type="http://schemas.openxmlformats.org/officeDocument/2006/relationships/tags" Target="../tags/tag87.xml"/><Relationship Id="rId47" Type="http://schemas.openxmlformats.org/officeDocument/2006/relationships/tags" Target="../tags/tag88.xml"/><Relationship Id="rId48" Type="http://schemas.openxmlformats.org/officeDocument/2006/relationships/tags" Target="../tags/tag89.xml"/><Relationship Id="rId49" Type="http://schemas.openxmlformats.org/officeDocument/2006/relationships/tags" Target="../tags/tag90.xml"/><Relationship Id="rId1" Type="http://schemas.openxmlformats.org/officeDocument/2006/relationships/tags" Target="../tags/tag42.xml"/><Relationship Id="rId2" Type="http://schemas.openxmlformats.org/officeDocument/2006/relationships/tags" Target="../tags/tag43.xml"/><Relationship Id="rId3" Type="http://schemas.openxmlformats.org/officeDocument/2006/relationships/tags" Target="../tags/tag44.xml"/><Relationship Id="rId4" Type="http://schemas.openxmlformats.org/officeDocument/2006/relationships/tags" Target="../tags/tag45.xml"/><Relationship Id="rId5" Type="http://schemas.openxmlformats.org/officeDocument/2006/relationships/tags" Target="../tags/tag46.xml"/><Relationship Id="rId6" Type="http://schemas.openxmlformats.org/officeDocument/2006/relationships/tags" Target="../tags/tag47.xml"/><Relationship Id="rId7" Type="http://schemas.openxmlformats.org/officeDocument/2006/relationships/tags" Target="../tags/tag48.xml"/><Relationship Id="rId8" Type="http://schemas.openxmlformats.org/officeDocument/2006/relationships/tags" Target="../tags/tag49.xml"/><Relationship Id="rId9" Type="http://schemas.openxmlformats.org/officeDocument/2006/relationships/tags" Target="../tags/tag50.xml"/><Relationship Id="rId30" Type="http://schemas.openxmlformats.org/officeDocument/2006/relationships/tags" Target="../tags/tag71.xml"/><Relationship Id="rId31" Type="http://schemas.openxmlformats.org/officeDocument/2006/relationships/tags" Target="../tags/tag72.xml"/><Relationship Id="rId32" Type="http://schemas.openxmlformats.org/officeDocument/2006/relationships/tags" Target="../tags/tag73.xml"/><Relationship Id="rId33" Type="http://schemas.openxmlformats.org/officeDocument/2006/relationships/tags" Target="../tags/tag74.xml"/><Relationship Id="rId34" Type="http://schemas.openxmlformats.org/officeDocument/2006/relationships/tags" Target="../tags/tag75.xml"/><Relationship Id="rId35" Type="http://schemas.openxmlformats.org/officeDocument/2006/relationships/tags" Target="../tags/tag76.xml"/><Relationship Id="rId36" Type="http://schemas.openxmlformats.org/officeDocument/2006/relationships/tags" Target="../tags/tag77.xml"/><Relationship Id="rId37" Type="http://schemas.openxmlformats.org/officeDocument/2006/relationships/tags" Target="../tags/tag78.xml"/><Relationship Id="rId38" Type="http://schemas.openxmlformats.org/officeDocument/2006/relationships/tags" Target="../tags/tag79.xml"/><Relationship Id="rId39" Type="http://schemas.openxmlformats.org/officeDocument/2006/relationships/tags" Target="../tags/tag80.xml"/><Relationship Id="rId20" Type="http://schemas.openxmlformats.org/officeDocument/2006/relationships/tags" Target="../tags/tag61.xml"/><Relationship Id="rId21" Type="http://schemas.openxmlformats.org/officeDocument/2006/relationships/tags" Target="../tags/tag62.xml"/><Relationship Id="rId22" Type="http://schemas.openxmlformats.org/officeDocument/2006/relationships/tags" Target="../tags/tag63.xml"/><Relationship Id="rId23" Type="http://schemas.openxmlformats.org/officeDocument/2006/relationships/tags" Target="../tags/tag64.xml"/><Relationship Id="rId24" Type="http://schemas.openxmlformats.org/officeDocument/2006/relationships/tags" Target="../tags/tag65.xml"/><Relationship Id="rId25" Type="http://schemas.openxmlformats.org/officeDocument/2006/relationships/tags" Target="../tags/tag66.xml"/><Relationship Id="rId26" Type="http://schemas.openxmlformats.org/officeDocument/2006/relationships/tags" Target="../tags/tag67.xml"/><Relationship Id="rId27" Type="http://schemas.openxmlformats.org/officeDocument/2006/relationships/tags" Target="../tags/tag68.xml"/><Relationship Id="rId28" Type="http://schemas.openxmlformats.org/officeDocument/2006/relationships/tags" Target="../tags/tag69.xml"/><Relationship Id="rId29" Type="http://schemas.openxmlformats.org/officeDocument/2006/relationships/tags" Target="../tags/tag70.xml"/><Relationship Id="rId10" Type="http://schemas.openxmlformats.org/officeDocument/2006/relationships/tags" Target="../tags/tag51.xml"/><Relationship Id="rId11" Type="http://schemas.openxmlformats.org/officeDocument/2006/relationships/tags" Target="../tags/tag52.xml"/><Relationship Id="rId12" Type="http://schemas.openxmlformats.org/officeDocument/2006/relationships/tags" Target="../tags/tag53.xml"/></Relationships>
</file>

<file path=ppt/slides/_rels/slide7.xml.rels><?xml version="1.0" encoding="UTF-8" standalone="yes"?>
<Relationships xmlns="http://schemas.openxmlformats.org/package/2006/relationships"><Relationship Id="rId20" Type="http://schemas.openxmlformats.org/officeDocument/2006/relationships/tags" Target="../tags/tag115.xml"/><Relationship Id="rId21" Type="http://schemas.openxmlformats.org/officeDocument/2006/relationships/tags" Target="../tags/tag116.xml"/><Relationship Id="rId22" Type="http://schemas.openxmlformats.org/officeDocument/2006/relationships/tags" Target="../tags/tag117.xml"/><Relationship Id="rId23" Type="http://schemas.openxmlformats.org/officeDocument/2006/relationships/tags" Target="../tags/tag118.xml"/><Relationship Id="rId24" Type="http://schemas.openxmlformats.org/officeDocument/2006/relationships/tags" Target="../tags/tag119.xml"/><Relationship Id="rId25" Type="http://schemas.openxmlformats.org/officeDocument/2006/relationships/tags" Target="../tags/tag120.xml"/><Relationship Id="rId26" Type="http://schemas.openxmlformats.org/officeDocument/2006/relationships/tags" Target="../tags/tag121.xml"/><Relationship Id="rId27" Type="http://schemas.openxmlformats.org/officeDocument/2006/relationships/tags" Target="../tags/tag122.xml"/><Relationship Id="rId28" Type="http://schemas.openxmlformats.org/officeDocument/2006/relationships/tags" Target="../tags/tag123.xml"/><Relationship Id="rId29" Type="http://schemas.openxmlformats.org/officeDocument/2006/relationships/tags" Target="../tags/tag124.xml"/><Relationship Id="rId1" Type="http://schemas.openxmlformats.org/officeDocument/2006/relationships/tags" Target="../tags/tag96.xml"/><Relationship Id="rId2" Type="http://schemas.openxmlformats.org/officeDocument/2006/relationships/tags" Target="../tags/tag97.xml"/><Relationship Id="rId3" Type="http://schemas.openxmlformats.org/officeDocument/2006/relationships/tags" Target="../tags/tag98.xml"/><Relationship Id="rId4" Type="http://schemas.openxmlformats.org/officeDocument/2006/relationships/tags" Target="../tags/tag99.xml"/><Relationship Id="rId5" Type="http://schemas.openxmlformats.org/officeDocument/2006/relationships/tags" Target="../tags/tag100.xml"/><Relationship Id="rId30" Type="http://schemas.openxmlformats.org/officeDocument/2006/relationships/tags" Target="../tags/tag125.xml"/><Relationship Id="rId31" Type="http://schemas.openxmlformats.org/officeDocument/2006/relationships/tags" Target="../tags/tag126.xml"/><Relationship Id="rId32" Type="http://schemas.openxmlformats.org/officeDocument/2006/relationships/tags" Target="../tags/tag127.xml"/><Relationship Id="rId9" Type="http://schemas.openxmlformats.org/officeDocument/2006/relationships/tags" Target="../tags/tag104.xml"/><Relationship Id="rId6" Type="http://schemas.openxmlformats.org/officeDocument/2006/relationships/tags" Target="../tags/tag101.xml"/><Relationship Id="rId7" Type="http://schemas.openxmlformats.org/officeDocument/2006/relationships/tags" Target="../tags/tag102.xml"/><Relationship Id="rId8" Type="http://schemas.openxmlformats.org/officeDocument/2006/relationships/tags" Target="../tags/tag103.xml"/><Relationship Id="rId33" Type="http://schemas.openxmlformats.org/officeDocument/2006/relationships/tags" Target="../tags/tag128.xml"/><Relationship Id="rId34" Type="http://schemas.openxmlformats.org/officeDocument/2006/relationships/slideLayout" Target="../slideLayouts/slideLayout13.xml"/><Relationship Id="rId35" Type="http://schemas.openxmlformats.org/officeDocument/2006/relationships/notesSlide" Target="../notesSlides/notesSlide5.xml"/><Relationship Id="rId10" Type="http://schemas.openxmlformats.org/officeDocument/2006/relationships/tags" Target="../tags/tag105.xml"/><Relationship Id="rId11" Type="http://schemas.openxmlformats.org/officeDocument/2006/relationships/tags" Target="../tags/tag106.xml"/><Relationship Id="rId12" Type="http://schemas.openxmlformats.org/officeDocument/2006/relationships/tags" Target="../tags/tag107.xml"/><Relationship Id="rId13" Type="http://schemas.openxmlformats.org/officeDocument/2006/relationships/tags" Target="../tags/tag108.xml"/><Relationship Id="rId14" Type="http://schemas.openxmlformats.org/officeDocument/2006/relationships/tags" Target="../tags/tag109.xml"/><Relationship Id="rId15" Type="http://schemas.openxmlformats.org/officeDocument/2006/relationships/tags" Target="../tags/tag110.xml"/><Relationship Id="rId16" Type="http://schemas.openxmlformats.org/officeDocument/2006/relationships/tags" Target="../tags/tag111.xml"/><Relationship Id="rId17" Type="http://schemas.openxmlformats.org/officeDocument/2006/relationships/tags" Target="../tags/tag112.xml"/><Relationship Id="rId18" Type="http://schemas.openxmlformats.org/officeDocument/2006/relationships/tags" Target="../tags/tag113.xml"/><Relationship Id="rId19" Type="http://schemas.openxmlformats.org/officeDocument/2006/relationships/tags" Target="../tags/tag1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6.xml"/><Relationship Id="rId1" Type="http://schemas.openxmlformats.org/officeDocument/2006/relationships/tags" Target="../tags/tag129.xml"/><Relationship Id="rId2" Type="http://schemas.openxmlformats.org/officeDocument/2006/relationships/tags" Target="../tags/tag13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notesSlide" Target="../notesSlides/notesSlide7.xml"/><Relationship Id="rId1" Type="http://schemas.openxmlformats.org/officeDocument/2006/relationships/tags" Target="../tags/tag132.xml"/><Relationship Id="rId2" Type="http://schemas.openxmlformats.org/officeDocument/2006/relationships/tags" Target="../tags/tag1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smtClean="0"/>
              <a:t>Lecture 7: </a:t>
            </a:r>
            <a:r>
              <a:rPr lang="en-US" sz="3200" dirty="0" smtClean="0"/>
              <a:t>AVL </a:t>
            </a:r>
            <a:r>
              <a:rPr lang="en-US" sz="3200" i="0" dirty="0" smtClean="0"/>
              <a:t>Trees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Nicki Dell</a:t>
            </a:r>
          </a:p>
          <a:p>
            <a:r>
              <a:rPr lang="en-US" sz="2400" dirty="0" smtClean="0"/>
              <a:t>Spring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0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5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51600" y="37719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11</a:t>
            </a:r>
          </a:p>
        </p:txBody>
      </p:sp>
      <p:sp>
        <p:nvSpPr>
          <p:cNvPr id="315397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981200" y="37528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315398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740400" y="3105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8</a:t>
            </a:r>
          </a:p>
        </p:txBody>
      </p:sp>
      <p:sp>
        <p:nvSpPr>
          <p:cNvPr id="315399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95600" y="3105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4</a:t>
            </a:r>
          </a:p>
        </p:txBody>
      </p:sp>
      <p:sp>
        <p:nvSpPr>
          <p:cNvPr id="315400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318000" y="2438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15401" name="AutoShape 9"/>
          <p:cNvCxnSpPr>
            <a:cxnSpLocks noChangeShapeType="1"/>
            <a:stCxn id="315400" idx="3"/>
            <a:endCxn id="315399" idx="0"/>
          </p:cNvCxnSpPr>
          <p:nvPr>
            <p:custDataLst>
              <p:tags r:id="rId6"/>
            </p:custDataLst>
          </p:nvPr>
        </p:nvCxnSpPr>
        <p:spPr bwMode="auto">
          <a:xfrm flipH="1">
            <a:off x="3149600" y="27019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2" name="AutoShape 10"/>
          <p:cNvCxnSpPr>
            <a:cxnSpLocks noChangeShapeType="1"/>
            <a:stCxn id="315400" idx="5"/>
            <a:endCxn id="315398" idx="0"/>
          </p:cNvCxnSpPr>
          <p:nvPr>
            <p:custDataLst>
              <p:tags r:id="rId7"/>
            </p:custDataLst>
          </p:nvPr>
        </p:nvCxnSpPr>
        <p:spPr bwMode="auto">
          <a:xfrm>
            <a:off x="4751388" y="2701925"/>
            <a:ext cx="1243012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4" name="AutoShape 12"/>
          <p:cNvCxnSpPr>
            <a:cxnSpLocks noChangeShapeType="1"/>
            <a:stCxn id="315398" idx="5"/>
            <a:endCxn id="315395" idx="0"/>
          </p:cNvCxnSpPr>
          <p:nvPr>
            <p:custDataLst>
              <p:tags r:id="rId8"/>
            </p:custDataLst>
          </p:nvPr>
        </p:nvCxnSpPr>
        <p:spPr bwMode="auto">
          <a:xfrm>
            <a:off x="6173788" y="3368675"/>
            <a:ext cx="531812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5" name="AutoShape 13"/>
          <p:cNvCxnSpPr>
            <a:cxnSpLocks noChangeShapeType="1"/>
            <a:stCxn id="315399" idx="3"/>
            <a:endCxn id="315397" idx="0"/>
          </p:cNvCxnSpPr>
          <p:nvPr>
            <p:custDataLst>
              <p:tags r:id="rId9"/>
            </p:custDataLst>
          </p:nvPr>
        </p:nvCxnSpPr>
        <p:spPr bwMode="auto">
          <a:xfrm flipH="1">
            <a:off x="2235200" y="3368675"/>
            <a:ext cx="73501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36" name="Oval 4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537200" y="449897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10</a:t>
            </a:r>
          </a:p>
        </p:txBody>
      </p:sp>
      <p:cxnSp>
        <p:nvCxnSpPr>
          <p:cNvPr id="315437" name="AutoShape 45"/>
          <p:cNvCxnSpPr>
            <a:cxnSpLocks noChangeShapeType="1"/>
            <a:stCxn id="315395" idx="3"/>
          </p:cNvCxnSpPr>
          <p:nvPr>
            <p:custDataLst>
              <p:tags r:id="rId11"/>
            </p:custDataLst>
          </p:nvPr>
        </p:nvCxnSpPr>
        <p:spPr bwMode="auto">
          <a:xfrm flipH="1">
            <a:off x="5867400" y="4035425"/>
            <a:ext cx="658813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38" name="Oval 4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264400" y="44958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12</a:t>
            </a:r>
          </a:p>
        </p:txBody>
      </p:sp>
      <p:cxnSp>
        <p:nvCxnSpPr>
          <p:cNvPr id="315439" name="AutoShape 47"/>
          <p:cNvCxnSpPr>
            <a:cxnSpLocks noChangeShapeType="1"/>
            <a:stCxn id="315395" idx="5"/>
            <a:endCxn id="315438" idx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6851078" y="4049930"/>
            <a:ext cx="521844" cy="4535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40" name="Oval 4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851400" y="3816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7</a:t>
            </a:r>
          </a:p>
        </p:txBody>
      </p:sp>
      <p:cxnSp>
        <p:nvCxnSpPr>
          <p:cNvPr id="315441" name="AutoShape 4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flipH="1">
            <a:off x="5181600" y="3352800"/>
            <a:ext cx="658813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Text Box 2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0800" y="3657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9" name="Text Box 2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419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0" name="Text Box 2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772400" y="4400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1" name="Text Box 2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419600" y="3733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5052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086600" y="3733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3246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2362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3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  <p:custDataLst>
              <p:tags r:id="rId24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Is this an AVL tree?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1494" y="5220062"/>
            <a:ext cx="663090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Yes! </a:t>
            </a:r>
            <a:r>
              <a:rPr lang="en-US" sz="2400" dirty="0" smtClean="0">
                <a:solidFill>
                  <a:srgbClr val="000000"/>
                </a:solidFill>
              </a:rPr>
              <a:t>Because the </a:t>
            </a:r>
            <a:r>
              <a:rPr lang="en-US" sz="2400" dirty="0">
                <a:solidFill>
                  <a:srgbClr val="000000"/>
                </a:solidFill>
              </a:rPr>
              <a:t>l</a:t>
            </a:r>
            <a:r>
              <a:rPr lang="en-US" sz="2400" dirty="0" smtClean="0">
                <a:solidFill>
                  <a:srgbClr val="000000"/>
                </a:solidFill>
              </a:rPr>
              <a:t>eft </a:t>
            </a:r>
            <a:r>
              <a:rPr lang="en-US" sz="2400" dirty="0">
                <a:solidFill>
                  <a:srgbClr val="000000"/>
                </a:solidFill>
              </a:rPr>
              <a:t>and right </a:t>
            </a:r>
            <a:r>
              <a:rPr lang="en-US" sz="2400" dirty="0" err="1">
                <a:solidFill>
                  <a:srgbClr val="000000"/>
                </a:solidFill>
              </a:rPr>
              <a:t>subtrees</a:t>
            </a:r>
            <a:r>
              <a:rPr lang="en-US" sz="2400" dirty="0">
                <a:solidFill>
                  <a:srgbClr val="000000"/>
                </a:solidFill>
              </a:rPr>
              <a:t> of </a:t>
            </a:r>
            <a:r>
              <a:rPr lang="en-US" sz="2400" i="1" dirty="0">
                <a:solidFill>
                  <a:srgbClr val="0000FF"/>
                </a:solidFill>
              </a:rPr>
              <a:t>every node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have </a:t>
            </a:r>
            <a:r>
              <a:rPr lang="en-US" sz="2400" i="1" dirty="0">
                <a:solidFill>
                  <a:srgbClr val="0000FF"/>
                </a:solidFill>
              </a:rPr>
              <a:t>heights</a:t>
            </a:r>
            <a:r>
              <a:rPr lang="en-US" sz="2400" i="1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differing by </a:t>
            </a:r>
            <a:r>
              <a:rPr lang="en-US" sz="2400" i="1" dirty="0">
                <a:solidFill>
                  <a:srgbClr val="0000FF"/>
                </a:solidFill>
              </a:rPr>
              <a:t>at most 1</a:t>
            </a:r>
          </a:p>
          <a:p>
            <a:endParaRPr lang="en-US" sz="2400" dirty="0" err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255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40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44800" y="4076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3</a:t>
            </a:r>
          </a:p>
        </p:txBody>
      </p:sp>
      <p:sp>
        <p:nvSpPr>
          <p:cNvPr id="315408" name="Oval 1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604000" y="34671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11</a:t>
            </a:r>
          </a:p>
        </p:txBody>
      </p:sp>
      <p:sp>
        <p:nvSpPr>
          <p:cNvPr id="31540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181600" y="34671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sp>
        <p:nvSpPr>
          <p:cNvPr id="315410" name="Oval 1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133600" y="34480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</a:t>
            </a:r>
          </a:p>
        </p:txBody>
      </p:sp>
      <p:sp>
        <p:nvSpPr>
          <p:cNvPr id="3154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892800" y="2800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8</a:t>
            </a:r>
          </a:p>
        </p:txBody>
      </p:sp>
      <p:sp>
        <p:nvSpPr>
          <p:cNvPr id="315412" name="Oval 2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2800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4</a:t>
            </a:r>
          </a:p>
        </p:txBody>
      </p:sp>
      <p:sp>
        <p:nvSpPr>
          <p:cNvPr id="315413" name="Oval 2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70400" y="2133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15414" name="AutoShape 22"/>
          <p:cNvCxnSpPr>
            <a:cxnSpLocks noChangeShapeType="1"/>
            <a:stCxn id="315413" idx="3"/>
            <a:endCxn id="315412" idx="0"/>
          </p:cNvCxnSpPr>
          <p:nvPr>
            <p:custDataLst>
              <p:tags r:id="rId8"/>
            </p:custDataLst>
          </p:nvPr>
        </p:nvCxnSpPr>
        <p:spPr bwMode="auto">
          <a:xfrm flipH="1">
            <a:off x="3302000" y="23971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5" name="AutoShape 23"/>
          <p:cNvCxnSpPr>
            <a:cxnSpLocks noChangeShapeType="1"/>
            <a:stCxn id="315413" idx="5"/>
            <a:endCxn id="315411" idx="0"/>
          </p:cNvCxnSpPr>
          <p:nvPr>
            <p:custDataLst>
              <p:tags r:id="rId9"/>
            </p:custDataLst>
          </p:nvPr>
        </p:nvCxnSpPr>
        <p:spPr bwMode="auto">
          <a:xfrm>
            <a:off x="4903788" y="23971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6" name="AutoShape 24"/>
          <p:cNvCxnSpPr>
            <a:cxnSpLocks noChangeShapeType="1"/>
            <a:stCxn id="315411" idx="3"/>
            <a:endCxn id="315409" idx="0"/>
          </p:cNvCxnSpPr>
          <p:nvPr>
            <p:custDataLst>
              <p:tags r:id="rId10"/>
            </p:custDataLst>
          </p:nvPr>
        </p:nvCxnSpPr>
        <p:spPr bwMode="auto">
          <a:xfrm flipH="1">
            <a:off x="5435600" y="30638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7" name="AutoShape 25"/>
          <p:cNvCxnSpPr>
            <a:cxnSpLocks noChangeShapeType="1"/>
            <a:stCxn id="315411" idx="5"/>
            <a:endCxn id="315408" idx="0"/>
          </p:cNvCxnSpPr>
          <p:nvPr>
            <p:custDataLst>
              <p:tags r:id="rId11"/>
            </p:custDataLst>
          </p:nvPr>
        </p:nvCxnSpPr>
        <p:spPr bwMode="auto">
          <a:xfrm>
            <a:off x="6326188" y="30638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8" name="AutoShape 26"/>
          <p:cNvCxnSpPr>
            <a:cxnSpLocks noChangeShapeType="1"/>
            <a:stCxn id="315412" idx="3"/>
            <a:endCxn id="315410" idx="0"/>
          </p:cNvCxnSpPr>
          <p:nvPr>
            <p:custDataLst>
              <p:tags r:id="rId12"/>
            </p:custDataLst>
          </p:nvPr>
        </p:nvCxnSpPr>
        <p:spPr bwMode="auto">
          <a:xfrm flipH="1">
            <a:off x="2387600" y="3063875"/>
            <a:ext cx="73501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9" name="AutoShape 27"/>
          <p:cNvCxnSpPr>
            <a:cxnSpLocks noChangeShapeType="1"/>
            <a:stCxn id="315410" idx="5"/>
            <a:endCxn id="315407" idx="0"/>
          </p:cNvCxnSpPr>
          <p:nvPr>
            <p:custDataLst>
              <p:tags r:id="rId13"/>
            </p:custDataLst>
          </p:nvPr>
        </p:nvCxnSpPr>
        <p:spPr bwMode="auto">
          <a:xfrm>
            <a:off x="2566988" y="3711575"/>
            <a:ext cx="531813" cy="346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20" name="Oval 2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2336800" y="4762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2</a:t>
            </a:r>
          </a:p>
        </p:txBody>
      </p:sp>
      <p:cxnSp>
        <p:nvCxnSpPr>
          <p:cNvPr id="315421" name="AutoShape 29"/>
          <p:cNvCxnSpPr>
            <a:cxnSpLocks noChangeShapeType="1"/>
            <a:stCxn id="315407" idx="4"/>
            <a:endCxn id="315420" idx="7"/>
          </p:cNvCxnSpPr>
          <p:nvPr>
            <p:custDataLst>
              <p:tags r:id="rId15"/>
            </p:custDataLst>
          </p:nvPr>
        </p:nvCxnSpPr>
        <p:spPr bwMode="auto">
          <a:xfrm flipH="1">
            <a:off x="2770188" y="4381500"/>
            <a:ext cx="328613" cy="40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26" name="Oval 34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3759200" y="34480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5</a:t>
            </a:r>
          </a:p>
        </p:txBody>
      </p:sp>
      <p:cxnSp>
        <p:nvCxnSpPr>
          <p:cNvPr id="315427" name="AutoShape 35"/>
          <p:cNvCxnSpPr>
            <a:cxnSpLocks noChangeShapeType="1"/>
            <a:stCxn id="315412" idx="5"/>
            <a:endCxn id="315426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545504" y="2980353"/>
            <a:ext cx="403797" cy="531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2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905000" y="4724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267200" y="3429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868694" y="3429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162800" y="3429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29000" y="4038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6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553200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7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7526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2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6588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3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1480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4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0" name="Rectangle 2"/>
          <p:cNvSpPr>
            <a:spLocks noGrp="1" noChangeArrowheads="1"/>
          </p:cNvSpPr>
          <p:nvPr>
            <p:ph type="title"/>
            <p:custDataLst>
              <p:tags r:id="rId27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Is this an AVL tree?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874346" y="5429037"/>
            <a:ext cx="719210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Nope! </a:t>
            </a: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l</a:t>
            </a:r>
            <a:r>
              <a:rPr lang="en-US" sz="2400" dirty="0" smtClean="0"/>
              <a:t>eft </a:t>
            </a:r>
            <a:r>
              <a:rPr lang="en-US" sz="2400" dirty="0"/>
              <a:t>and right </a:t>
            </a:r>
            <a:r>
              <a:rPr lang="en-US" sz="2400" dirty="0" err="1"/>
              <a:t>subtrees</a:t>
            </a:r>
            <a:r>
              <a:rPr lang="en-US" sz="2400" dirty="0"/>
              <a:t> of </a:t>
            </a:r>
            <a:r>
              <a:rPr lang="en-US" sz="2400" dirty="0" smtClean="0"/>
              <a:t>some nodes (e.g. 1, 4, 6) have </a:t>
            </a:r>
            <a:r>
              <a:rPr lang="en-US" sz="2400" dirty="0"/>
              <a:t>heights </a:t>
            </a:r>
            <a:r>
              <a:rPr lang="en-US" sz="2400" dirty="0" smtClean="0"/>
              <a:t>that differ </a:t>
            </a:r>
            <a:r>
              <a:rPr lang="en-US" sz="2400" dirty="0"/>
              <a:t>by </a:t>
            </a:r>
            <a:r>
              <a:rPr lang="en-US" sz="2400" i="1" dirty="0" smtClean="0">
                <a:solidFill>
                  <a:srgbClr val="FF0000"/>
                </a:solidFill>
              </a:rPr>
              <a:t>more than 1</a:t>
            </a:r>
            <a:endParaRPr lang="en-US" sz="2400" i="1" dirty="0">
              <a:solidFill>
                <a:srgbClr val="FF0000"/>
              </a:solidFill>
            </a:endParaRPr>
          </a:p>
          <a:p>
            <a:endParaRPr lang="en-US" sz="2400" dirty="0" err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715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DD2F6-3B76-4D96-B13E-A1E5B35CCEAE}" type="slidenum">
              <a:rPr lang="en-US"/>
              <a:pPr/>
              <a:t>12</a:t>
            </a:fld>
            <a:endParaRPr lang="en-US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shallowness bound</a:t>
            </a:r>
            <a:endParaRPr lang="en-US" dirty="0"/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7924800" cy="48006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Let</a:t>
            </a:r>
            <a:r>
              <a:rPr lang="en-US" i="1" dirty="0" smtClean="0"/>
              <a:t> 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/>
              <a:t>) </a:t>
            </a:r>
            <a:r>
              <a:rPr lang="en-US" dirty="0" smtClean="0"/>
              <a:t>= the </a:t>
            </a:r>
            <a:r>
              <a:rPr lang="en-US" dirty="0"/>
              <a:t>minimum number of nodes in an AVL tree of height </a:t>
            </a:r>
            <a:r>
              <a:rPr lang="en-US" i="1" dirty="0" smtClean="0"/>
              <a:t>h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If we can prove that </a:t>
            </a:r>
            <a:r>
              <a:rPr lang="en-US" i="1" dirty="0" smtClean="0"/>
              <a:t>S(h)</a:t>
            </a:r>
            <a:r>
              <a:rPr lang="en-US" dirty="0" smtClean="0"/>
              <a:t> grows exponentially in </a:t>
            </a:r>
            <a:r>
              <a:rPr lang="en-US" i="1" dirty="0" smtClean="0"/>
              <a:t>h</a:t>
            </a:r>
            <a:r>
              <a:rPr lang="en-US" dirty="0" smtClean="0"/>
              <a:t>, then a tree with </a:t>
            </a:r>
            <a:r>
              <a:rPr lang="en-US" i="1" dirty="0" smtClean="0"/>
              <a:t>n</a:t>
            </a:r>
            <a:r>
              <a:rPr lang="en-US" dirty="0" smtClean="0"/>
              <a:t> nodes has a logarithmic height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Step 1: Define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 smtClean="0"/>
              <a:t>) inductively using AVL property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S</a:t>
            </a:r>
            <a:r>
              <a:rPr lang="en-US" dirty="0" smtClean="0"/>
              <a:t>(-1)=0, </a:t>
            </a:r>
            <a:r>
              <a:rPr lang="en-US" i="1" dirty="0" smtClean="0"/>
              <a:t>S</a:t>
            </a:r>
            <a:r>
              <a:rPr lang="en-US" dirty="0" smtClean="0"/>
              <a:t>(0)=1, </a:t>
            </a:r>
            <a:r>
              <a:rPr lang="en-US" i="1" dirty="0" smtClean="0"/>
              <a:t>S</a:t>
            </a:r>
            <a:r>
              <a:rPr lang="en-US" dirty="0" smtClean="0"/>
              <a:t>(1)=2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i="1" dirty="0" smtClean="0"/>
              <a:t>For h</a:t>
            </a:r>
            <a:r>
              <a:rPr lang="en-US" i="1" dirty="0" smtClean="0">
                <a:sym typeface="Symbol"/>
              </a:rPr>
              <a:t> 1, S(h) = 1+S(h-1)+S(h-2)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Step 2: Show this recurrence grows exponentially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Can prove for all </a:t>
            </a:r>
            <a:r>
              <a:rPr lang="en-US" i="1" dirty="0" smtClean="0"/>
              <a:t>h</a:t>
            </a:r>
            <a:r>
              <a:rPr lang="en-US" dirty="0" smtClean="0"/>
              <a:t>, 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  <a:r>
              <a:rPr lang="en-US" dirty="0" smtClean="0">
                <a:sym typeface="Symbol" pitchFamily="18" charset="2"/>
              </a:rPr>
              <a:t> – 1 where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sym typeface="Symbol" pitchFamily="18" charset="2"/>
              </a:rPr>
              <a:t>	 </a:t>
            </a:r>
            <a:r>
              <a:rPr lang="en-US" dirty="0">
                <a:sym typeface="Symbol" pitchFamily="18" charset="2"/>
              </a:rPr>
              <a:t>is the golden ratio, (1+5)/</a:t>
            </a:r>
            <a:r>
              <a:rPr lang="en-US" dirty="0" smtClean="0">
                <a:sym typeface="Symbol" pitchFamily="18" charset="2"/>
              </a:rPr>
              <a:t>2, about 1.62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Growing faster than 1.6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  <a:r>
              <a:rPr lang="en-US" dirty="0" smtClean="0">
                <a:sym typeface="Symbol" pitchFamily="18" charset="2"/>
              </a:rPr>
              <a:t> is “plenty exponential”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It does not grow faster than 2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501447" y="2695162"/>
            <a:ext cx="2379663" cy="1716088"/>
            <a:chOff x="6324600" y="2855912"/>
            <a:chExt cx="2379663" cy="1716088"/>
          </a:xfrm>
        </p:grpSpPr>
        <p:sp>
          <p:nvSpPr>
            <p:cNvPr id="424964" name="AutoShape 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696200" y="3846512"/>
              <a:ext cx="838200" cy="725488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965" name="AutoShape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477000" y="3846512"/>
              <a:ext cx="838200" cy="60960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966" name="Line 6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6858000" y="3429000"/>
              <a:ext cx="533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967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391400" y="3236912"/>
              <a:ext cx="304800" cy="3048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968" name="Line 8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H="1" flipV="1">
              <a:off x="7696200" y="3429000"/>
              <a:ext cx="4572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969" name="Text 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153400" y="3541712"/>
              <a:ext cx="55086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i="1">
                  <a:solidFill>
                    <a:schemeClr val="accent2"/>
                  </a:solidFill>
                  <a:latin typeface="Arial" charset="0"/>
                </a:rPr>
                <a:t>h</a:t>
              </a:r>
              <a:r>
                <a:rPr lang="en-US" sz="2000">
                  <a:solidFill>
                    <a:schemeClr val="accent2"/>
                  </a:solidFill>
                  <a:latin typeface="Arial" charset="0"/>
                </a:rPr>
                <a:t>-1</a:t>
              </a:r>
            </a:p>
          </p:txBody>
        </p:sp>
        <p:sp>
          <p:nvSpPr>
            <p:cNvPr id="424970" name="Text Box 1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324600" y="3525837"/>
              <a:ext cx="55086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i="1">
                  <a:solidFill>
                    <a:schemeClr val="accent2"/>
                  </a:solidFill>
                  <a:latin typeface="Arial" charset="0"/>
                </a:rPr>
                <a:t>h</a:t>
              </a:r>
              <a:r>
                <a:rPr lang="en-US" sz="2000">
                  <a:solidFill>
                    <a:schemeClr val="accent2"/>
                  </a:solidFill>
                  <a:latin typeface="Arial" charset="0"/>
                </a:rPr>
                <a:t>-2</a:t>
              </a:r>
            </a:p>
          </p:txBody>
        </p:sp>
        <p:sp>
          <p:nvSpPr>
            <p:cNvPr id="424971" name="Text Box 11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620000" y="2855912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i="1">
                  <a:solidFill>
                    <a:schemeClr val="accent2"/>
                  </a:solidFill>
                  <a:latin typeface="Arial" charset="0"/>
                </a:rPr>
                <a:t>h</a:t>
              </a:r>
            </a:p>
          </p:txBody>
        </p:sp>
      </p:grpSp>
      <p:sp>
        <p:nvSpPr>
          <p:cNvPr id="424973" name="Text Box 1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Proving O(log n) depth bound</a:t>
            </a:r>
          </a:p>
        </p:txBody>
      </p:sp>
      <p:sp>
        <p:nvSpPr>
          <p:cNvPr id="424974" name="Text Box 14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40386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= </a:t>
            </a:r>
            <a:r>
              <a:rPr lang="en-US" i="1">
                <a:solidFill>
                  <a:schemeClr val="accent1"/>
                </a:solidFill>
              </a:rPr>
              <a:t>m</a:t>
            </a:r>
            <a:r>
              <a:rPr lang="en-US">
                <a:solidFill>
                  <a:schemeClr val="accent1"/>
                </a:solidFill>
              </a:rPr>
              <a:t>(h-1) + </a:t>
            </a:r>
            <a:r>
              <a:rPr lang="en-US" i="1">
                <a:solidFill>
                  <a:schemeClr val="accent1"/>
                </a:solidFill>
              </a:rPr>
              <a:t>m</a:t>
            </a:r>
            <a:r>
              <a:rPr lang="en-US">
                <a:solidFill>
                  <a:schemeClr val="accent1"/>
                </a:solidFill>
              </a:rPr>
              <a:t>(h-2) + 1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32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uiExpand="1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prove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057400"/>
          </a:xfrm>
        </p:spPr>
        <p:txBody>
          <a:bodyPr/>
          <a:lstStyle/>
          <a:p>
            <a:r>
              <a:rPr lang="en-US" dirty="0" smtClean="0"/>
              <a:t>Good intuition from plots comparing:</a:t>
            </a:r>
          </a:p>
          <a:p>
            <a:pPr lvl="1"/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 smtClean="0"/>
              <a:t>) computed directly from the definition</a:t>
            </a:r>
          </a:p>
          <a:p>
            <a:pPr lvl="1"/>
            <a:r>
              <a:rPr lang="en-US" dirty="0">
                <a:sym typeface="Symbol" pitchFamily="18" charset="2"/>
              </a:rPr>
              <a:t>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  <a:r>
              <a:rPr lang="en-US" dirty="0" smtClean="0">
                <a:sym typeface="Symbol" pitchFamily="18" charset="2"/>
              </a:rPr>
              <a:t> which is ((1+5)/2)</a:t>
            </a:r>
            <a:r>
              <a:rPr lang="en-US" baseline="30000" dirty="0" smtClean="0">
                <a:sym typeface="Symbol" pitchFamily="18" charset="2"/>
              </a:rPr>
              <a:t> 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</a:p>
          <a:p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h</a:t>
            </a:r>
            <a:r>
              <a:rPr lang="en-US" dirty="0" smtClean="0">
                <a:sym typeface="Symbol" pitchFamily="18" charset="2"/>
              </a:rPr>
              <a:t>) is always bigger, up to trees with huge numbers of nodes</a:t>
            </a:r>
          </a:p>
          <a:p>
            <a:pPr lvl="1"/>
            <a:r>
              <a:rPr lang="en-US" dirty="0" smtClean="0">
                <a:sym typeface="Symbol" pitchFamily="18" charset="2"/>
              </a:rPr>
              <a:t>Graphs aren’t proofs, so let’s prove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632200"/>
            <a:ext cx="4191000" cy="2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5200" y="3633042"/>
            <a:ext cx="4216400" cy="2539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976284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Golden Ratio</a:t>
            </a:r>
          </a:p>
        </p:txBody>
      </p:sp>
      <p:pic>
        <p:nvPicPr>
          <p:cNvPr id="428037" name="Picture 5" descr="Golden_ratio_lin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0" y="995400"/>
            <a:ext cx="2571750" cy="1485900"/>
          </a:xfrm>
          <a:prstGeom prst="rect">
            <a:avLst/>
          </a:prstGeom>
          <a:noFill/>
        </p:spPr>
      </p:pic>
      <p:graphicFrame>
        <p:nvGraphicFramePr>
          <p:cNvPr id="428040" name="Object 8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38649321"/>
              </p:ext>
            </p:extLst>
          </p:nvPr>
        </p:nvGraphicFramePr>
        <p:xfrm>
          <a:off x="3124200" y="1528800"/>
          <a:ext cx="229235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7" name="Equation" r:id="rId8" imgW="1066680" imgH="431640" progId="Equation.3">
                  <p:embed/>
                </p:oleObj>
              </mc:Choice>
              <mc:Fallback>
                <p:oleObj name="Equation" r:id="rId8" imgW="1066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528800"/>
                        <a:ext cx="229235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33400" y="2627147"/>
            <a:ext cx="8077200" cy="362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endParaRPr kumimoji="0" lang="en-US" sz="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kern="0" dirty="0"/>
              <a:t>Definition: If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)/a = a/b</a:t>
            </a:r>
            <a:r>
              <a:rPr lang="en-US" sz="2000" kern="0" dirty="0"/>
              <a:t>, then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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b</a:t>
            </a:r>
          </a:p>
          <a:p>
            <a:pPr>
              <a:spcBef>
                <a:spcPct val="20000"/>
              </a:spcBef>
            </a:pPr>
            <a:endParaRPr lang="en-US" sz="2000" kern="0" dirty="0" smtClean="0"/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kern="0" dirty="0" smtClean="0"/>
              <a:t>The </a:t>
            </a:r>
            <a:r>
              <a:rPr lang="en-US" sz="2000" kern="0" dirty="0"/>
              <a:t>longer part </a:t>
            </a:r>
            <a:r>
              <a:rPr lang="en-US" sz="2000" kern="0" dirty="0" smtClean="0"/>
              <a:t>(a) divided </a:t>
            </a:r>
            <a:r>
              <a:rPr lang="en-US" sz="2000" kern="0" dirty="0"/>
              <a:t>by the smaller </a:t>
            </a:r>
            <a:r>
              <a:rPr lang="en-US" sz="2000" kern="0" dirty="0" smtClean="0"/>
              <a:t>part (b) is </a:t>
            </a:r>
            <a:r>
              <a:rPr lang="en-US" sz="2000" kern="0" dirty="0"/>
              <a:t>also equal </a:t>
            </a:r>
            <a:r>
              <a:rPr lang="en-US" sz="2000" kern="0" dirty="0" smtClean="0"/>
              <a:t>to the </a:t>
            </a:r>
            <a:r>
              <a:rPr lang="en-US" sz="2000" kern="0" dirty="0"/>
              <a:t>whole </a:t>
            </a:r>
            <a:r>
              <a:rPr lang="en-US" sz="2000" kern="0" dirty="0" smtClean="0"/>
              <a:t>length (</a:t>
            </a:r>
            <a:r>
              <a:rPr lang="en-US" sz="2000" kern="0" dirty="0" err="1" smtClean="0"/>
              <a:t>a+b</a:t>
            </a:r>
            <a:r>
              <a:rPr lang="en-US" sz="2000" kern="0" dirty="0" smtClean="0"/>
              <a:t>) </a:t>
            </a:r>
            <a:r>
              <a:rPr lang="en-US" sz="2000" kern="0" dirty="0"/>
              <a:t>divided by the longer </a:t>
            </a:r>
            <a:r>
              <a:rPr lang="en-US" sz="2000" kern="0" dirty="0" smtClean="0"/>
              <a:t>part (a)</a:t>
            </a:r>
          </a:p>
          <a:p>
            <a:pPr>
              <a:spcBef>
                <a:spcPct val="20000"/>
              </a:spcBef>
            </a:pPr>
            <a:endParaRPr lang="en-US" sz="2000" kern="0" dirty="0"/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Since the Renaissance, many artists and architects have proportioned their work (e.g.,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length:height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 to approximate the </a:t>
            </a:r>
            <a:r>
              <a:rPr kumimoji="0" lang="en-US" sz="20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golden ratio</a:t>
            </a:r>
            <a:r>
              <a:rPr lang="en-US" sz="2000" kern="0" dirty="0" smtClean="0"/>
              <a:t>.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 most pleasing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and beautiful shape.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>
              <a:spcBef>
                <a:spcPct val="2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		</a:t>
            </a:r>
            <a:endParaRPr kumimoji="0" lang="en-US" sz="2000" i="0" u="none" strike="noStrike" kern="0" cap="none" spc="0" normalizeH="0" baseline="3000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47734" y="1720669"/>
            <a:ext cx="22764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i="1" kern="0" dirty="0">
                <a:solidFill>
                  <a:srgbClr val="0000FF"/>
                </a:solidFill>
              </a:rPr>
              <a:t>This is a special </a:t>
            </a:r>
            <a:r>
              <a:rPr lang="en-US" i="1" kern="0" dirty="0" smtClean="0">
                <a:solidFill>
                  <a:srgbClr val="0000FF"/>
                </a:solidFill>
              </a:rPr>
              <a:t>number!</a:t>
            </a:r>
            <a:endParaRPr lang="en-US" i="1" kern="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538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Golden Ratio</a:t>
            </a:r>
          </a:p>
        </p:txBody>
      </p:sp>
      <p:pic>
        <p:nvPicPr>
          <p:cNvPr id="428037" name="Picture 5" descr="Golden_ratio_lin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0" y="609600"/>
            <a:ext cx="2571750" cy="1485900"/>
          </a:xfrm>
          <a:prstGeom prst="rect">
            <a:avLst/>
          </a:prstGeom>
          <a:noFill/>
        </p:spPr>
      </p:pic>
      <p:graphicFrame>
        <p:nvGraphicFramePr>
          <p:cNvPr id="428040" name="Object 8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3124200" y="1143000"/>
          <a:ext cx="229235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Equation" r:id="rId8" imgW="1066680" imgH="431640" progId="Equation.3">
                  <p:embed/>
                </p:oleObj>
              </mc:Choice>
              <mc:Fallback>
                <p:oleObj name="Equation" r:id="rId8" imgW="1066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143000"/>
                        <a:ext cx="229235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33399" y="1981200"/>
            <a:ext cx="9241637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We will use one special arithmetic fact about </a:t>
            </a:r>
            <a:r>
              <a:rPr lang="en-US" sz="2000" dirty="0" smtClean="0">
                <a:sym typeface="Symbol" pitchFamily="18" charset="2"/>
              </a:rPr>
              <a:t> </a:t>
            </a:r>
            <a:r>
              <a:rPr lang="en-US" sz="2000" b="0" kern="0" dirty="0" smtClean="0">
                <a:latin typeface="+mn-lt"/>
              </a:rPr>
              <a:t>: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kern="0" dirty="0" smtClean="0">
              <a:latin typeface="+mn-lt"/>
            </a:endParaRPr>
          </a:p>
          <a:p>
            <a:pPr marL="285750" indent="-285750">
              <a:spcBef>
                <a:spcPct val="20000"/>
              </a:spcBef>
            </a:pPr>
            <a:r>
              <a:rPr lang="en-US" sz="2000" b="0" kern="0" dirty="0" smtClean="0">
                <a:solidFill>
                  <a:schemeClr val="accent2"/>
                </a:solidFill>
                <a:latin typeface="+mn-lt"/>
                <a:cs typeface="Courier New" pitchFamily="49" charset="0"/>
                <a:sym typeface="Symbol" pitchFamily="18" charset="2"/>
              </a:rPr>
              <a:t>		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</a:t>
            </a:r>
            <a:r>
              <a:rPr lang="en-US" sz="2000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			</a:t>
            </a:r>
            <a:endParaRPr kumimoji="0" lang="en-US" sz="2000" i="0" u="none" strike="noStrike" kern="0" cap="none" spc="0" normalizeH="0" baseline="3000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47734" y="1415244"/>
            <a:ext cx="22764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i="1" kern="0" dirty="0">
                <a:solidFill>
                  <a:srgbClr val="0000FF"/>
                </a:solidFill>
              </a:rPr>
              <a:t>This is a special </a:t>
            </a:r>
            <a:r>
              <a:rPr lang="en-US" i="1" kern="0" dirty="0" smtClean="0">
                <a:solidFill>
                  <a:srgbClr val="0000FF"/>
                </a:solidFill>
              </a:rPr>
              <a:t>number!</a:t>
            </a:r>
            <a:endParaRPr lang="en-US" i="1" kern="0" dirty="0">
              <a:solidFill>
                <a:srgbClr val="0000FF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224916" y="2961574"/>
            <a:ext cx="791908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spcBef>
                <a:spcPts val="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	= ((1+5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)/2)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= (1 + 2*5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+ 5)/4	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= (6 + 2*5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)/4 		</a:t>
            </a:r>
          </a:p>
          <a:p>
            <a:pPr marL="285750" indent="-285750">
              <a:spcBef>
                <a:spcPts val="400"/>
              </a:spcBef>
            </a:pP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Symbol" pitchFamily="18" charset="2"/>
              </a:rPr>
              <a:t>	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(3 + 5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)/2 	</a:t>
            </a:r>
            <a:endParaRPr lang="en-US" sz="2000" dirty="0" smtClean="0">
              <a:latin typeface="Courier New" pitchFamily="49" charset="0"/>
              <a:cs typeface="Courier New" pitchFamily="49" charset="0"/>
              <a:sym typeface="Symbol" pitchFamily="18" charset="2"/>
            </a:endParaRPr>
          </a:p>
          <a:p>
            <a:pPr marL="285750" indent="-285750">
              <a:spcBef>
                <a:spcPts val="40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= (2 + 1 + 5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</a:t>
            </a:r>
            <a:r>
              <a:rPr lang="en-US" sz="2000" baseline="30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/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2)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/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2 </a:t>
            </a:r>
            <a:endParaRPr lang="en-US" sz="2000" dirty="0" smtClean="0">
              <a:latin typeface="Courier New" pitchFamily="49" charset="0"/>
              <a:cs typeface="Courier New" pitchFamily="49" charset="0"/>
              <a:sym typeface="Symbol" pitchFamily="18" charset="2"/>
            </a:endParaRP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	= 2/2 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+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 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+ 5</a:t>
            </a:r>
            <a:r>
              <a:rPr lang="en-US" sz="2000" baseline="30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1/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/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endParaRPr lang="en-US" sz="2000" dirty="0" smtClean="0">
              <a:latin typeface="Courier New" pitchFamily="49" charset="0"/>
              <a:cs typeface="Courier New" pitchFamily="49" charset="0"/>
              <a:sym typeface="Symbol" pitchFamily="18" charset="2"/>
            </a:endParaRP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= 1 + (1 + 5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)/2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=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1 + </a:t>
            </a:r>
            <a:endParaRPr kumimoji="0" lang="en-US" sz="2000" i="0" u="none" strike="noStrike" kern="0" cap="none" spc="0" normalizeH="0" baseline="3000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776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876" y="304800"/>
            <a:ext cx="8458200" cy="1143000"/>
          </a:xfrm>
        </p:spPr>
        <p:txBody>
          <a:bodyPr/>
          <a:lstStyle/>
          <a:p>
            <a:pPr lvl="1"/>
            <a:r>
              <a:rPr lang="en-US" sz="3000" dirty="0"/>
              <a:t>P</a:t>
            </a:r>
            <a:r>
              <a:rPr lang="en-US" sz="3000" dirty="0" smtClean="0"/>
              <a:t>rove </a:t>
            </a:r>
            <a:r>
              <a:rPr lang="en-US" sz="3000" dirty="0"/>
              <a:t>that S(h) grows exponentially in </a:t>
            </a:r>
            <a:r>
              <a:rPr lang="en-US" sz="3000" dirty="0" smtClean="0"/>
              <a:t>h</a:t>
            </a:r>
            <a:br>
              <a:rPr lang="en-US" sz="3000" dirty="0" smtClean="0"/>
            </a:br>
            <a:r>
              <a:rPr lang="en-US" sz="2800" dirty="0" smtClean="0"/>
              <a:t>(then </a:t>
            </a:r>
            <a:r>
              <a:rPr lang="en-US" sz="2800" dirty="0"/>
              <a:t>a tree with n nodes has a logarithmic </a:t>
            </a:r>
            <a:r>
              <a:rPr lang="en-US" sz="2800" dirty="0" smtClean="0"/>
              <a:t>height)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62826"/>
            <a:ext cx="8153400" cy="4874299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S</a:t>
            </a:r>
            <a:r>
              <a:rPr lang="en-US" dirty="0"/>
              <a:t>(</a:t>
            </a:r>
            <a:r>
              <a:rPr lang="en-US" i="1" dirty="0"/>
              <a:t>h</a:t>
            </a:r>
            <a:r>
              <a:rPr lang="en-US" dirty="0"/>
              <a:t>) = the minimum number of nodes in an AVL tree of height </a:t>
            </a:r>
            <a:r>
              <a:rPr lang="en-US" i="1" dirty="0" smtClean="0"/>
              <a:t>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Theorem: For all </a:t>
            </a:r>
            <a:r>
              <a:rPr lang="en-US" i="1" dirty="0" smtClean="0"/>
              <a:t>h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 0, </a:t>
            </a:r>
            <a:r>
              <a:rPr lang="en-US" i="1" dirty="0" smtClean="0">
                <a:solidFill>
                  <a:schemeClr val="accent2"/>
                </a:solidFill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h</a:t>
            </a:r>
            <a:r>
              <a:rPr lang="en-US" dirty="0" smtClean="0">
                <a:solidFill>
                  <a:schemeClr val="accent2"/>
                </a:solidFill>
              </a:rPr>
              <a:t>) &gt;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</a:t>
            </a:r>
            <a:r>
              <a:rPr lang="en-US" b="1" i="1" baseline="30000" dirty="0" smtClean="0">
                <a:solidFill>
                  <a:schemeClr val="accent2"/>
                </a:solidFill>
                <a:sym typeface="Symbol" pitchFamily="18" charset="2"/>
              </a:rPr>
              <a:t>h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– 1 </a:t>
            </a:r>
          </a:p>
          <a:p>
            <a:pPr>
              <a:buNone/>
            </a:pPr>
            <a:endParaRPr lang="en-US" dirty="0" smtClean="0">
              <a:sym typeface="Symbol" pitchFamily="18" charset="2"/>
            </a:endParaRP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Proof: By induction on </a:t>
            </a:r>
            <a:r>
              <a:rPr lang="en-US" i="1" dirty="0" smtClean="0">
                <a:sym typeface="Symbol" pitchFamily="18" charset="2"/>
              </a:rPr>
              <a:t>h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Base cases:</a:t>
            </a:r>
          </a:p>
          <a:p>
            <a:pPr lvl="1">
              <a:buNone/>
            </a:pP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(0) = 1  &gt;   </a:t>
            </a:r>
            <a:r>
              <a:rPr lang="en-US" i="1" baseline="30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– 1 = 0		 </a:t>
            </a:r>
          </a:p>
          <a:p>
            <a:pPr lvl="1">
              <a:buNone/>
            </a:pP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(1) = 2  &gt;   </a:t>
            </a:r>
            <a:r>
              <a:rPr lang="en-US" i="1" baseline="30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 – 1  0.62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27287" y="1948169"/>
            <a:ext cx="4379199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(-1)=0, </a:t>
            </a: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(0)=1, </a:t>
            </a: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(1)=2</a:t>
            </a:r>
          </a:p>
          <a:p>
            <a:pPr lvl="1">
              <a:lnSpc>
                <a:spcPct val="90000"/>
              </a:lnSpc>
            </a:pPr>
            <a:endParaRPr lang="en-US" sz="2000" b="0" dirty="0" smtClean="0">
              <a:latin typeface="+mn-lt"/>
            </a:endParaRPr>
          </a:p>
          <a:p>
            <a:pPr lvl="1">
              <a:lnSpc>
                <a:spcPct val="90000"/>
              </a:lnSpc>
            </a:pPr>
            <a:r>
              <a:rPr lang="en-US" sz="2000" b="0" i="1" dirty="0" smtClean="0">
                <a:latin typeface="+mn-lt"/>
              </a:rPr>
              <a:t>For h</a:t>
            </a:r>
            <a:r>
              <a:rPr lang="en-US" sz="2000" b="0" i="1" dirty="0" smtClean="0">
                <a:latin typeface="+mn-lt"/>
                <a:sym typeface="Symbol"/>
              </a:rPr>
              <a:t> 1, S(h) = 1+S(h-1)+S(h-2)</a:t>
            </a:r>
            <a:endParaRPr lang="en-US" sz="2000" b="0" dirty="0" smtClean="0">
              <a:latin typeface="+mn-lt"/>
            </a:endParaRPr>
          </a:p>
          <a:p>
            <a:endParaRPr lang="en-US" sz="2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47359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876" y="304800"/>
            <a:ext cx="8458200" cy="1143000"/>
          </a:xfrm>
        </p:spPr>
        <p:txBody>
          <a:bodyPr/>
          <a:lstStyle/>
          <a:p>
            <a:pPr lvl="1"/>
            <a:r>
              <a:rPr lang="en-US" sz="3000" dirty="0"/>
              <a:t>P</a:t>
            </a:r>
            <a:r>
              <a:rPr lang="en-US" sz="3000" dirty="0" smtClean="0"/>
              <a:t>rove </a:t>
            </a:r>
            <a:r>
              <a:rPr lang="en-US" sz="3000" dirty="0"/>
              <a:t>that S(h) grows exponentially in </a:t>
            </a:r>
            <a:r>
              <a:rPr lang="en-US" sz="3000" dirty="0" smtClean="0"/>
              <a:t>h</a:t>
            </a:r>
            <a:br>
              <a:rPr lang="en-US" sz="3000" dirty="0" smtClean="0"/>
            </a:br>
            <a:r>
              <a:rPr lang="en-US" sz="2800" dirty="0" smtClean="0"/>
              <a:t>(then </a:t>
            </a:r>
            <a:r>
              <a:rPr lang="en-US" sz="2800" dirty="0"/>
              <a:t>a tree with n nodes has a logarithmic </a:t>
            </a:r>
            <a:r>
              <a:rPr lang="en-US" sz="2800" dirty="0" smtClean="0"/>
              <a:t>height)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62826"/>
            <a:ext cx="8153400" cy="4874299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S</a:t>
            </a:r>
            <a:r>
              <a:rPr lang="en-US" dirty="0"/>
              <a:t>(</a:t>
            </a:r>
            <a:r>
              <a:rPr lang="en-US" i="1" dirty="0"/>
              <a:t>h</a:t>
            </a:r>
            <a:r>
              <a:rPr lang="en-US" dirty="0"/>
              <a:t>) = the minimum number of nodes in an AVL tree of height </a:t>
            </a:r>
            <a:r>
              <a:rPr lang="en-US" i="1" dirty="0" smtClean="0"/>
              <a:t>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>
                <a:sym typeface="Symbol" pitchFamily="18" charset="2"/>
              </a:rPr>
              <a:t>Inductive case (</a:t>
            </a:r>
            <a:r>
              <a:rPr lang="en-US" i="1" dirty="0">
                <a:sym typeface="Symbol" pitchFamily="18" charset="2"/>
              </a:rPr>
              <a:t>k</a:t>
            </a:r>
            <a:r>
              <a:rPr lang="en-US" dirty="0">
                <a:sym typeface="Symbol" pitchFamily="18" charset="2"/>
              </a:rPr>
              <a:t> &gt; 1)</a:t>
            </a:r>
            <a:r>
              <a:rPr lang="en-US" dirty="0" smtClean="0">
                <a:sym typeface="Symbol" pitchFamily="18" charset="2"/>
              </a:rPr>
              <a:t>:</a:t>
            </a: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	</a:t>
            </a:r>
            <a:r>
              <a:rPr lang="en-US" dirty="0" smtClean="0">
                <a:sym typeface="Symbol" pitchFamily="18" charset="2"/>
              </a:rPr>
              <a:t>Assume </a:t>
            </a:r>
            <a:r>
              <a:rPr lang="en-US" i="1" dirty="0" smtClean="0"/>
              <a:t>S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) &gt; </a:t>
            </a:r>
            <a:r>
              <a:rPr lang="en-US" dirty="0">
                <a:sym typeface="Symbol" pitchFamily="18" charset="2"/>
              </a:rPr>
              <a:t></a:t>
            </a:r>
            <a:r>
              <a:rPr lang="en-US" i="1" baseline="30000" dirty="0">
                <a:sym typeface="Symbol" pitchFamily="18" charset="2"/>
              </a:rPr>
              <a:t>k</a:t>
            </a:r>
            <a:r>
              <a:rPr lang="en-US" dirty="0">
                <a:sym typeface="Symbol" pitchFamily="18" charset="2"/>
              </a:rPr>
              <a:t> – 1 and </a:t>
            </a:r>
            <a:r>
              <a:rPr lang="en-US" i="1" dirty="0"/>
              <a:t>S</a:t>
            </a:r>
            <a:r>
              <a:rPr lang="en-US" dirty="0"/>
              <a:t>(</a:t>
            </a:r>
            <a:r>
              <a:rPr lang="en-US" i="1" dirty="0"/>
              <a:t>k-1</a:t>
            </a:r>
            <a:r>
              <a:rPr lang="en-US" dirty="0"/>
              <a:t>) &gt; </a:t>
            </a:r>
            <a:r>
              <a:rPr lang="en-US" dirty="0">
                <a:sym typeface="Symbol" pitchFamily="18" charset="2"/>
              </a:rPr>
              <a:t></a:t>
            </a:r>
            <a:r>
              <a:rPr lang="en-US" i="1" baseline="30000" dirty="0">
                <a:sym typeface="Symbol" pitchFamily="18" charset="2"/>
              </a:rPr>
              <a:t>k-1</a:t>
            </a:r>
            <a:r>
              <a:rPr lang="en-US" dirty="0">
                <a:sym typeface="Symbol" pitchFamily="18" charset="2"/>
              </a:rPr>
              <a:t> – </a:t>
            </a:r>
            <a:r>
              <a:rPr lang="en-US" dirty="0" smtClean="0">
                <a:sym typeface="Symbol" pitchFamily="18" charset="2"/>
              </a:rPr>
              <a:t>1</a:t>
            </a:r>
            <a:endParaRPr lang="en-US" dirty="0">
              <a:sym typeface="Symbol" pitchFamily="18" charset="2"/>
            </a:endParaRP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	Show </a:t>
            </a:r>
            <a:r>
              <a:rPr lang="en-US" b="1" i="1" dirty="0">
                <a:solidFill>
                  <a:srgbClr val="0000FF"/>
                </a:solidFill>
              </a:rPr>
              <a:t>S</a:t>
            </a:r>
            <a:r>
              <a:rPr lang="en-US" b="1" dirty="0">
                <a:solidFill>
                  <a:srgbClr val="0000FF"/>
                </a:solidFill>
              </a:rPr>
              <a:t>(</a:t>
            </a:r>
            <a:r>
              <a:rPr lang="en-US" b="1" i="1" dirty="0">
                <a:solidFill>
                  <a:srgbClr val="0000FF"/>
                </a:solidFill>
              </a:rPr>
              <a:t>k+1</a:t>
            </a:r>
            <a:r>
              <a:rPr lang="en-US" b="1" dirty="0">
                <a:solidFill>
                  <a:srgbClr val="0000FF"/>
                </a:solidFill>
              </a:rPr>
              <a:t>) &gt; </a:t>
            </a:r>
            <a:r>
              <a:rPr lang="en-US" b="1" dirty="0">
                <a:solidFill>
                  <a:srgbClr val="0000FF"/>
                </a:solidFill>
                <a:sym typeface="Symbol" pitchFamily="18" charset="2"/>
              </a:rPr>
              <a:t></a:t>
            </a:r>
            <a:r>
              <a:rPr lang="en-US" b="1" i="1" baseline="30000" dirty="0">
                <a:solidFill>
                  <a:srgbClr val="0000FF"/>
                </a:solidFill>
                <a:sym typeface="Symbol" pitchFamily="18" charset="2"/>
              </a:rPr>
              <a:t>k+1</a:t>
            </a:r>
            <a:r>
              <a:rPr lang="en-US" b="1" dirty="0">
                <a:solidFill>
                  <a:srgbClr val="0000FF"/>
                </a:solidFill>
                <a:sym typeface="Symbol" pitchFamily="18" charset="2"/>
              </a:rPr>
              <a:t> – </a:t>
            </a:r>
            <a:r>
              <a:rPr lang="en-US" b="1" dirty="0" smtClean="0">
                <a:solidFill>
                  <a:srgbClr val="0000FF"/>
                </a:solidFill>
                <a:sym typeface="Symbol" pitchFamily="18" charset="2"/>
              </a:rPr>
              <a:t>1</a:t>
            </a:r>
            <a:endParaRPr lang="en-US" sz="1000" b="1" dirty="0">
              <a:solidFill>
                <a:srgbClr val="0000FF"/>
              </a:solidFill>
              <a:sym typeface="Symbol" pitchFamily="18" charset="2"/>
            </a:endParaRP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	</a:t>
            </a:r>
            <a:r>
              <a:rPr lang="en-US" b="1" i="1" dirty="0">
                <a:solidFill>
                  <a:srgbClr val="0000FF"/>
                </a:solidFill>
                <a:sym typeface="Symbol" pitchFamily="18" charset="2"/>
              </a:rPr>
              <a:t>S</a:t>
            </a:r>
            <a:r>
              <a:rPr lang="en-US" b="1" dirty="0">
                <a:solidFill>
                  <a:srgbClr val="0000FF"/>
                </a:solidFill>
                <a:sym typeface="Symbol" pitchFamily="18" charset="2"/>
              </a:rPr>
              <a:t>(</a:t>
            </a:r>
            <a:r>
              <a:rPr lang="en-US" b="1" i="1" dirty="0">
                <a:solidFill>
                  <a:srgbClr val="0000FF"/>
                </a:solidFill>
                <a:sym typeface="Symbol" pitchFamily="18" charset="2"/>
              </a:rPr>
              <a:t>k</a:t>
            </a:r>
            <a:r>
              <a:rPr lang="en-US" b="1" dirty="0">
                <a:solidFill>
                  <a:srgbClr val="0000FF"/>
                </a:solidFill>
                <a:sym typeface="Symbol" pitchFamily="18" charset="2"/>
              </a:rPr>
              <a:t>+1)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= 1 +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i="1" dirty="0">
                <a:sym typeface="Symbol" pitchFamily="18" charset="2"/>
              </a:rPr>
              <a:t>k</a:t>
            </a:r>
            <a:r>
              <a:rPr lang="en-US" dirty="0">
                <a:sym typeface="Symbol" pitchFamily="18" charset="2"/>
              </a:rPr>
              <a:t>) +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i="1" dirty="0">
                <a:sym typeface="Symbol" pitchFamily="18" charset="2"/>
              </a:rPr>
              <a:t>k</a:t>
            </a:r>
            <a:r>
              <a:rPr lang="en-US" dirty="0">
                <a:sym typeface="Symbol" pitchFamily="18" charset="2"/>
              </a:rPr>
              <a:t>-1)	</a:t>
            </a:r>
            <a:r>
              <a:rPr lang="en-US" dirty="0" smtClean="0">
                <a:sym typeface="Symbol" pitchFamily="18" charset="2"/>
              </a:rPr>
              <a:t>by </a:t>
            </a:r>
            <a:r>
              <a:rPr lang="en-US" dirty="0">
                <a:sym typeface="Symbol" pitchFamily="18" charset="2"/>
              </a:rPr>
              <a:t>definition of </a:t>
            </a:r>
            <a:r>
              <a:rPr lang="en-US" i="1" dirty="0">
                <a:sym typeface="Symbol" pitchFamily="18" charset="2"/>
              </a:rPr>
              <a:t>S</a:t>
            </a: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		    </a:t>
            </a:r>
            <a:r>
              <a:rPr lang="en-US" b="1" dirty="0">
                <a:solidFill>
                  <a:srgbClr val="0000FF"/>
                </a:solidFill>
                <a:sym typeface="Symbol" pitchFamily="18" charset="2"/>
              </a:rPr>
              <a:t>&gt;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1 + </a:t>
            </a:r>
            <a:r>
              <a:rPr lang="en-US" i="1" baseline="30000" dirty="0">
                <a:sym typeface="Symbol" pitchFamily="18" charset="2"/>
              </a:rPr>
              <a:t>k</a:t>
            </a:r>
            <a:r>
              <a:rPr lang="en-US" dirty="0">
                <a:sym typeface="Symbol" pitchFamily="18" charset="2"/>
              </a:rPr>
              <a:t> – 1 + </a:t>
            </a:r>
            <a:r>
              <a:rPr lang="en-US" i="1" baseline="30000" dirty="0">
                <a:sym typeface="Symbol" pitchFamily="18" charset="2"/>
              </a:rPr>
              <a:t>k-1</a:t>
            </a:r>
            <a:r>
              <a:rPr lang="en-US" dirty="0">
                <a:sym typeface="Symbol" pitchFamily="18" charset="2"/>
              </a:rPr>
              <a:t> – 1	by induction</a:t>
            </a: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                 </a:t>
            </a:r>
            <a:r>
              <a:rPr lang="en-US" b="1" dirty="0">
                <a:solidFill>
                  <a:srgbClr val="000000"/>
                </a:solidFill>
                <a:sym typeface="Symbol" pitchFamily="18" charset="2"/>
              </a:rPr>
              <a:t>&gt;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dirty="0">
                <a:sym typeface="Symbol" pitchFamily="18" charset="2"/>
              </a:rPr>
              <a:t></a:t>
            </a:r>
            <a:r>
              <a:rPr lang="en-US" i="1" baseline="30000" dirty="0">
                <a:sym typeface="Symbol" pitchFamily="18" charset="2"/>
              </a:rPr>
              <a:t>k</a:t>
            </a:r>
            <a:r>
              <a:rPr lang="en-US" dirty="0">
                <a:sym typeface="Symbol" pitchFamily="18" charset="2"/>
              </a:rPr>
              <a:t> + </a:t>
            </a:r>
            <a:r>
              <a:rPr lang="en-US" i="1" baseline="30000" dirty="0">
                <a:sym typeface="Symbol" pitchFamily="18" charset="2"/>
              </a:rPr>
              <a:t>k-1</a:t>
            </a:r>
            <a:r>
              <a:rPr lang="en-US" dirty="0">
                <a:sym typeface="Symbol" pitchFamily="18" charset="2"/>
              </a:rPr>
              <a:t> – 1            </a:t>
            </a:r>
            <a:r>
              <a:rPr lang="en-US" dirty="0" smtClean="0">
                <a:sym typeface="Symbol" pitchFamily="18" charset="2"/>
              </a:rPr>
              <a:t>by </a:t>
            </a:r>
            <a:r>
              <a:rPr lang="en-US" dirty="0">
                <a:sym typeface="Symbol" pitchFamily="18" charset="2"/>
              </a:rPr>
              <a:t>arithmetic (1-1=0)</a:t>
            </a: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                 </a:t>
            </a:r>
            <a:r>
              <a:rPr lang="en-US" b="1" dirty="0" smtClean="0">
                <a:solidFill>
                  <a:srgbClr val="000000"/>
                </a:solidFill>
                <a:sym typeface="Symbol" pitchFamily="18" charset="2"/>
              </a:rPr>
              <a:t>&gt;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</a:t>
            </a:r>
            <a:r>
              <a:rPr lang="en-US" i="1" baseline="30000" dirty="0">
                <a:sym typeface="Symbol" pitchFamily="18" charset="2"/>
              </a:rPr>
              <a:t>k-1</a:t>
            </a:r>
            <a:r>
              <a:rPr lang="en-US" dirty="0">
                <a:sym typeface="Symbol" pitchFamily="18" charset="2"/>
              </a:rPr>
              <a:t> ( + 1) – 1	by arithmetic (factor </a:t>
            </a:r>
            <a:r>
              <a:rPr lang="en-US" i="1" baseline="30000" dirty="0">
                <a:sym typeface="Symbol" pitchFamily="18" charset="2"/>
              </a:rPr>
              <a:t>k-1</a:t>
            </a:r>
            <a:r>
              <a:rPr lang="en-US" dirty="0">
                <a:sym typeface="Symbol" pitchFamily="18" charset="2"/>
              </a:rPr>
              <a:t> )</a:t>
            </a: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	            </a:t>
            </a:r>
            <a:r>
              <a:rPr lang="en-US" b="1" dirty="0" smtClean="0">
                <a:solidFill>
                  <a:srgbClr val="000000"/>
                </a:solidFill>
                <a:sym typeface="Symbol" pitchFamily="18" charset="2"/>
              </a:rPr>
              <a:t>&gt;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i="1" baseline="30000" dirty="0">
                <a:sym typeface="Symbol" pitchFamily="18" charset="2"/>
              </a:rPr>
              <a:t>k-1</a:t>
            </a:r>
            <a:r>
              <a:rPr lang="en-US" dirty="0">
                <a:sym typeface="Symbol" pitchFamily="18" charset="2"/>
              </a:rPr>
              <a:t> </a:t>
            </a:r>
            <a:r>
              <a:rPr lang="en-US" i="1" baseline="30000" dirty="0">
                <a:sym typeface="Symbol" pitchFamily="18" charset="2"/>
              </a:rPr>
              <a:t>2 </a:t>
            </a:r>
            <a:r>
              <a:rPr lang="en-US" dirty="0">
                <a:sym typeface="Symbol" pitchFamily="18" charset="2"/>
              </a:rPr>
              <a:t>– 1                 by special property of </a:t>
            </a:r>
            <a:r>
              <a:rPr lang="en-US" dirty="0" smtClean="0">
                <a:sym typeface="Symbol" pitchFamily="18" charset="2"/>
              </a:rPr>
              <a:t> (</a:t>
            </a:r>
            <a:r>
              <a:rPr lang="en-US" dirty="0">
                <a:sym typeface="Symbol" pitchFamily="18" charset="2"/>
              </a:rPr>
              <a:t></a:t>
            </a:r>
            <a:r>
              <a:rPr lang="en-US" i="1" baseline="30000" dirty="0" smtClean="0">
                <a:sym typeface="Symbol" pitchFamily="18" charset="2"/>
              </a:rPr>
              <a:t>2 </a:t>
            </a:r>
            <a:r>
              <a:rPr lang="en-US" dirty="0" smtClean="0">
                <a:sym typeface="Symbol" pitchFamily="18" charset="2"/>
              </a:rPr>
              <a:t>=  </a:t>
            </a:r>
            <a:r>
              <a:rPr lang="en-US" dirty="0">
                <a:sym typeface="Symbol" pitchFamily="18" charset="2"/>
              </a:rPr>
              <a:t>+ </a:t>
            </a:r>
            <a:r>
              <a:rPr lang="en-US" dirty="0" smtClean="0">
                <a:sym typeface="Symbol" pitchFamily="18" charset="2"/>
              </a:rPr>
              <a:t>1)</a:t>
            </a:r>
            <a:endParaRPr lang="en-US" dirty="0">
              <a:sym typeface="Symbol" pitchFamily="18" charset="2"/>
            </a:endParaRP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                 </a:t>
            </a:r>
            <a:r>
              <a:rPr lang="en-US" b="1" dirty="0" smtClean="0">
                <a:sym typeface="Symbol" pitchFamily="18" charset="2"/>
              </a:rPr>
              <a:t>&gt;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rgbClr val="0000FF"/>
                </a:solidFill>
                <a:sym typeface="Symbol" pitchFamily="18" charset="2"/>
              </a:rPr>
              <a:t></a:t>
            </a:r>
            <a:r>
              <a:rPr lang="en-US" b="1" i="1" baseline="30000" dirty="0">
                <a:solidFill>
                  <a:srgbClr val="0000FF"/>
                </a:solidFill>
                <a:sym typeface="Symbol" pitchFamily="18" charset="2"/>
              </a:rPr>
              <a:t>k+1</a:t>
            </a:r>
            <a:r>
              <a:rPr lang="en-US" b="1" dirty="0">
                <a:solidFill>
                  <a:srgbClr val="0000FF"/>
                </a:solidFill>
                <a:sym typeface="Symbol" pitchFamily="18" charset="2"/>
              </a:rPr>
              <a:t> – 1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                   </a:t>
            </a:r>
            <a:r>
              <a:rPr lang="en-US" dirty="0">
                <a:sym typeface="Symbol" pitchFamily="18" charset="2"/>
              </a:rPr>
              <a:t>by arithmetic (add exponents)</a:t>
            </a: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27287" y="1948169"/>
            <a:ext cx="4379199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(-1)=0, </a:t>
            </a: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(0)=1, </a:t>
            </a: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(1)=2</a:t>
            </a:r>
          </a:p>
          <a:p>
            <a:pPr lvl="1">
              <a:lnSpc>
                <a:spcPct val="90000"/>
              </a:lnSpc>
            </a:pPr>
            <a:endParaRPr lang="en-US" sz="2000" b="0" dirty="0" smtClean="0">
              <a:latin typeface="+mn-lt"/>
            </a:endParaRPr>
          </a:p>
          <a:p>
            <a:pPr lvl="1">
              <a:lnSpc>
                <a:spcPct val="90000"/>
              </a:lnSpc>
            </a:pPr>
            <a:r>
              <a:rPr lang="en-US" sz="2000" b="0" i="1" dirty="0" smtClean="0">
                <a:latin typeface="+mn-lt"/>
              </a:rPr>
              <a:t>For h</a:t>
            </a:r>
            <a:r>
              <a:rPr lang="en-US" sz="2000" b="0" i="1" dirty="0" smtClean="0">
                <a:latin typeface="+mn-lt"/>
                <a:sym typeface="Symbol"/>
              </a:rPr>
              <a:t> 1, S(h) = 1+S(h-1)+S(h-2)</a:t>
            </a:r>
            <a:endParaRPr lang="en-US" sz="2000" b="0" dirty="0" smtClean="0">
              <a:latin typeface="+mn-lt"/>
            </a:endParaRPr>
          </a:p>
          <a:p>
            <a:endParaRPr lang="en-US" sz="2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98645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286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Proof means that if we have an AVL tree,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Recall logarithms of different bases &gt; 1 differ by only a constant factor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But as we insert and delete elements, we need to: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Track balance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Detect imbalance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Restore balance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262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1298" name="AutoShape 2"/>
          <p:cNvCxnSpPr>
            <a:cxnSpLocks noChangeShapeType="1"/>
            <a:stCxn id="311306" idx="5"/>
            <a:endCxn id="311301" idx="0"/>
          </p:cNvCxnSpPr>
          <p:nvPr>
            <p:custDataLst>
              <p:tags r:id="rId1"/>
            </p:custDataLst>
          </p:nvPr>
        </p:nvCxnSpPr>
        <p:spPr bwMode="auto">
          <a:xfrm>
            <a:off x="3684588" y="2249488"/>
            <a:ext cx="855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29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An AVL Tree</a:t>
            </a:r>
          </a:p>
        </p:txBody>
      </p:sp>
      <p:sp>
        <p:nvSpPr>
          <p:cNvPr id="311300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rot="5400000" flipH="1">
            <a:off x="4333875" y="790575"/>
            <a:ext cx="1790700" cy="2647950"/>
          </a:xfrm>
          <a:custGeom>
            <a:avLst/>
            <a:gdLst>
              <a:gd name="G0" fmla="+- 7575 0 0"/>
              <a:gd name="G1" fmla="+- 21600 0 7575"/>
              <a:gd name="G2" fmla="*/ 7575 1 2"/>
              <a:gd name="G3" fmla="+- 21600 0 G2"/>
              <a:gd name="G4" fmla="+/ 7575 21600 2"/>
              <a:gd name="G5" fmla="+/ G1 0 2"/>
              <a:gd name="G6" fmla="*/ 21600 21600 7575"/>
              <a:gd name="G7" fmla="*/ G6 1 2"/>
              <a:gd name="G8" fmla="+- 21600 0 G7"/>
              <a:gd name="G9" fmla="*/ 21600 1 2"/>
              <a:gd name="G10" fmla="+- 7575 0 G9"/>
              <a:gd name="G11" fmla="?: G10 G8 0"/>
              <a:gd name="G12" fmla="?: G10 G7 21600"/>
              <a:gd name="T0" fmla="*/ 17812 w 21600"/>
              <a:gd name="T1" fmla="*/ 10800 h 21600"/>
              <a:gd name="T2" fmla="*/ 10800 w 21600"/>
              <a:gd name="T3" fmla="*/ 21600 h 21600"/>
              <a:gd name="T4" fmla="*/ 3788 w 21600"/>
              <a:gd name="T5" fmla="*/ 10800 h 21600"/>
              <a:gd name="T6" fmla="*/ 10800 w 21600"/>
              <a:gd name="T7" fmla="*/ 0 h 21600"/>
              <a:gd name="T8" fmla="*/ 5588 w 21600"/>
              <a:gd name="T9" fmla="*/ 5588 h 21600"/>
              <a:gd name="T10" fmla="*/ 16012 w 21600"/>
              <a:gd name="T11" fmla="*/ 160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575" y="21600"/>
                </a:lnTo>
                <a:lnTo>
                  <a:pt x="14025" y="21600"/>
                </a:lnTo>
                <a:lnTo>
                  <a:pt x="21600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8F8F8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0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349750" y="2819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31130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82575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9</a:t>
            </a:r>
          </a:p>
        </p:txBody>
      </p:sp>
      <p:sp>
        <p:nvSpPr>
          <p:cNvPr id="31130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75895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31130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892550" y="365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15</a:t>
            </a:r>
          </a:p>
        </p:txBody>
      </p:sp>
      <p:sp>
        <p:nvSpPr>
          <p:cNvPr id="311305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29235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5</a:t>
            </a:r>
          </a:p>
        </p:txBody>
      </p:sp>
      <p:sp>
        <p:nvSpPr>
          <p:cNvPr id="311306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359150" y="19050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10</a:t>
            </a:r>
          </a:p>
        </p:txBody>
      </p:sp>
      <p:cxnSp>
        <p:nvCxnSpPr>
          <p:cNvPr id="311307" name="AutoShape 11"/>
          <p:cNvCxnSpPr>
            <a:cxnSpLocks noChangeShapeType="1"/>
            <a:stCxn id="311306" idx="3"/>
            <a:endCxn id="311305" idx="0"/>
          </p:cNvCxnSpPr>
          <p:nvPr>
            <p:custDataLst>
              <p:tags r:id="rId10"/>
            </p:custDataLst>
          </p:nvPr>
        </p:nvCxnSpPr>
        <p:spPr bwMode="auto">
          <a:xfrm flipH="1">
            <a:off x="248285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08" name="AutoShape 12"/>
          <p:cNvCxnSpPr>
            <a:cxnSpLocks noChangeShapeType="1"/>
            <a:stCxn id="311301" idx="3"/>
            <a:endCxn id="311304" idx="0"/>
          </p:cNvCxnSpPr>
          <p:nvPr>
            <p:custDataLst>
              <p:tags r:id="rId11"/>
            </p:custDataLst>
          </p:nvPr>
        </p:nvCxnSpPr>
        <p:spPr bwMode="auto">
          <a:xfrm flipH="1">
            <a:off x="4083050" y="3163888"/>
            <a:ext cx="3222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09" name="AutoShape 13"/>
          <p:cNvCxnSpPr>
            <a:cxnSpLocks noChangeShapeType="1"/>
            <a:stCxn id="311305" idx="3"/>
            <a:endCxn id="311303" idx="0"/>
          </p:cNvCxnSpPr>
          <p:nvPr>
            <p:custDataLst>
              <p:tags r:id="rId12"/>
            </p:custDataLst>
          </p:nvPr>
        </p:nvCxnSpPr>
        <p:spPr bwMode="auto">
          <a:xfrm flipH="1">
            <a:off x="194945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0" name="AutoShape 14"/>
          <p:cNvCxnSpPr>
            <a:cxnSpLocks noChangeShapeType="1"/>
            <a:stCxn id="311305" idx="5"/>
            <a:endCxn id="311302" idx="0"/>
          </p:cNvCxnSpPr>
          <p:nvPr>
            <p:custDataLst>
              <p:tags r:id="rId13"/>
            </p:custDataLst>
          </p:nvPr>
        </p:nvCxnSpPr>
        <p:spPr bwMode="auto">
          <a:xfrm>
            <a:off x="261778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311" name="Oval 1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883150" y="365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30</a:t>
            </a:r>
          </a:p>
        </p:txBody>
      </p:sp>
      <p:sp>
        <p:nvSpPr>
          <p:cNvPr id="311312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19735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17</a:t>
            </a:r>
          </a:p>
        </p:txBody>
      </p:sp>
      <p:sp>
        <p:nvSpPr>
          <p:cNvPr id="311313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44475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cxnSp>
        <p:nvCxnSpPr>
          <p:cNvPr id="311314" name="AutoShape 18"/>
          <p:cNvCxnSpPr>
            <a:cxnSpLocks noChangeShapeType="1"/>
            <a:stCxn id="311302" idx="3"/>
            <a:endCxn id="311313" idx="0"/>
          </p:cNvCxnSpPr>
          <p:nvPr>
            <p:custDataLst>
              <p:tags r:id="rId17"/>
            </p:custDataLst>
          </p:nvPr>
        </p:nvCxnSpPr>
        <p:spPr bwMode="auto">
          <a:xfrm flipH="1">
            <a:off x="2635250" y="4027488"/>
            <a:ext cx="2460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5" name="AutoShape 19"/>
          <p:cNvCxnSpPr>
            <a:cxnSpLocks noChangeShapeType="1"/>
            <a:stCxn id="311304" idx="5"/>
            <a:endCxn id="311312" idx="0"/>
          </p:cNvCxnSpPr>
          <p:nvPr>
            <p:custDataLst>
              <p:tags r:id="rId18"/>
            </p:custDataLst>
          </p:nvPr>
        </p:nvCxnSpPr>
        <p:spPr bwMode="auto">
          <a:xfrm>
            <a:off x="4217988" y="4002088"/>
            <a:ext cx="1698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6" name="AutoShape 20"/>
          <p:cNvCxnSpPr>
            <a:cxnSpLocks noChangeShapeType="1"/>
            <a:stCxn id="311301" idx="5"/>
            <a:endCxn id="311311" idx="0"/>
          </p:cNvCxnSpPr>
          <p:nvPr>
            <p:custDataLst>
              <p:tags r:id="rId19"/>
            </p:custDataLst>
          </p:nvPr>
        </p:nvCxnSpPr>
        <p:spPr bwMode="auto">
          <a:xfrm>
            <a:off x="4675188" y="3163888"/>
            <a:ext cx="398462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317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600200" y="34131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18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286000" y="42513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19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419600" y="42672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20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21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4015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11322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04800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11323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057400" y="25146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1132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648200" y="25146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11325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206750" y="15843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11335" name="AutoShape 39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181600" y="5105400"/>
            <a:ext cx="30480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/>
              <a:t>Track height at all </a:t>
            </a:r>
            <a:r>
              <a:rPr lang="en-US" sz="2000" dirty="0" smtClean="0"/>
              <a:t>times!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254109" y="787675"/>
            <a:ext cx="2234254" cy="2641325"/>
            <a:chOff x="6254109" y="787675"/>
            <a:chExt cx="2234254" cy="2641325"/>
          </a:xfrm>
        </p:grpSpPr>
        <p:sp>
          <p:nvSpPr>
            <p:cNvPr id="311326" name="Rectangle 30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553200" y="1638300"/>
              <a:ext cx="914400" cy="45720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311327" name="Rectangle 31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553200" y="2095500"/>
              <a:ext cx="914400" cy="45720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311328" name="Rectangle 32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553200" y="2552700"/>
              <a:ext cx="457200" cy="45720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29" name="Rectangle 33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7010400" y="2552700"/>
              <a:ext cx="457200" cy="45720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30" name="Line 34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H="1">
              <a:off x="6559550" y="2819400"/>
              <a:ext cx="2286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31" name="Line 35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7283450" y="2819400"/>
              <a:ext cx="2286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32" name="Text Box 36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7473950" y="1660525"/>
              <a:ext cx="7681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value</a:t>
              </a:r>
              <a:endParaRPr lang="en-US" sz="2000" dirty="0"/>
            </a:p>
          </p:txBody>
        </p:sp>
        <p:sp>
          <p:nvSpPr>
            <p:cNvPr id="311333" name="Text Box 37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7477125" y="2117725"/>
              <a:ext cx="86754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height</a:t>
              </a:r>
            </a:p>
          </p:txBody>
        </p:sp>
        <p:sp>
          <p:nvSpPr>
            <p:cNvPr id="311334" name="Text Box 38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7473950" y="2574925"/>
              <a:ext cx="10144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children</a:t>
              </a:r>
            </a:p>
          </p:txBody>
        </p:sp>
        <p:sp>
          <p:nvSpPr>
            <p:cNvPr id="40" name="Rectangle 30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6553200" y="1219200"/>
              <a:ext cx="914400" cy="45720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41" name="Text Box 36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7467600" y="1219200"/>
              <a:ext cx="69762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 key </a:t>
              </a:r>
              <a:endParaRPr lang="en-US" sz="2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254109" y="787675"/>
              <a:ext cx="16160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i="1" dirty="0" smtClean="0">
                  <a:latin typeface="+mn-lt"/>
                </a:rPr>
                <a:t>Node object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3469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0" grpId="0" animBg="1"/>
      <p:bldP spid="3113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Announcements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HW2 due </a:t>
            </a:r>
            <a:r>
              <a:rPr lang="en-US" dirty="0" smtClean="0">
                <a:solidFill>
                  <a:srgbClr val="FF0000"/>
                </a:solidFill>
              </a:rPr>
              <a:t>start </a:t>
            </a:r>
            <a:r>
              <a:rPr lang="en-US" dirty="0" smtClean="0"/>
              <a:t>of class Wednesday 16</a:t>
            </a:r>
            <a:r>
              <a:rPr lang="en-US" baseline="30000" dirty="0" smtClean="0"/>
              <a:t>th</a:t>
            </a:r>
            <a:r>
              <a:rPr lang="en-US" dirty="0" smtClean="0"/>
              <a:t> April</a:t>
            </a:r>
          </a:p>
          <a:p>
            <a:r>
              <a:rPr lang="en-US" dirty="0" smtClean="0"/>
              <a:t>TA sessions this week</a:t>
            </a:r>
          </a:p>
          <a:p>
            <a:pPr lvl="1"/>
            <a:r>
              <a:rPr lang="en-US" dirty="0" smtClean="0"/>
              <a:t>Tuesday: More help with homework 2</a:t>
            </a:r>
          </a:p>
          <a:p>
            <a:pPr lvl="1"/>
            <a:r>
              <a:rPr lang="en-US" dirty="0" smtClean="0"/>
              <a:t>Thursday: Binary Search Trees and AVL </a:t>
            </a:r>
            <a:r>
              <a:rPr lang="en-US" dirty="0" smtClean="0"/>
              <a:t>Trees</a:t>
            </a:r>
          </a:p>
          <a:p>
            <a:pPr lvl="1"/>
            <a:endParaRPr lang="en-US" dirty="0"/>
          </a:p>
          <a:p>
            <a:r>
              <a:rPr lang="en-US" dirty="0" smtClean="0"/>
              <a:t>Last lecture: Binary </a:t>
            </a:r>
            <a:r>
              <a:rPr lang="en-US" dirty="0"/>
              <a:t>Search </a:t>
            </a:r>
            <a:r>
              <a:rPr lang="en-US" dirty="0" smtClean="0"/>
              <a:t>Trees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Today… </a:t>
            </a:r>
            <a:r>
              <a:rPr lang="en-US" dirty="0">
                <a:solidFill>
                  <a:srgbClr val="0000FF"/>
                </a:solidFill>
              </a:rPr>
              <a:t>AVL Trees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4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US" sz="3600" dirty="0"/>
              <a:t>AVL </a:t>
            </a:r>
            <a:r>
              <a:rPr lang="en-US" sz="3600" dirty="0" smtClean="0"/>
              <a:t>tree operations</a:t>
            </a:r>
            <a:endParaRPr lang="en-US" sz="3600" dirty="0"/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466850"/>
            <a:ext cx="8432800" cy="4629150"/>
          </a:xfrm>
        </p:spPr>
        <p:txBody>
          <a:bodyPr/>
          <a:lstStyle/>
          <a:p>
            <a:r>
              <a:rPr lang="en-US" b="1" dirty="0"/>
              <a:t>AVL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Same </a:t>
            </a:r>
            <a:r>
              <a:rPr lang="en-US" dirty="0"/>
              <a:t>as BST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AVL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>
                <a:solidFill>
                  <a:schemeClr val="accent2"/>
                </a:solidFill>
              </a:rPr>
              <a:t>: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First </a:t>
            </a:r>
            <a:r>
              <a:rPr lang="en-US" dirty="0">
                <a:solidFill>
                  <a:schemeClr val="accent2"/>
                </a:solidFill>
              </a:rPr>
              <a:t>BST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i="1" dirty="0" smtClean="0">
                <a:solidFill>
                  <a:schemeClr val="accent2"/>
                </a:solidFill>
              </a:rPr>
              <a:t>then</a:t>
            </a:r>
            <a:r>
              <a:rPr lang="en-US" dirty="0" smtClean="0">
                <a:solidFill>
                  <a:schemeClr val="accent2"/>
                </a:solidFill>
              </a:rPr>
              <a:t> check balance and potentially “</a:t>
            </a:r>
            <a:r>
              <a:rPr lang="en-US" dirty="0">
                <a:solidFill>
                  <a:schemeClr val="accent2"/>
                </a:solidFill>
              </a:rPr>
              <a:t>fix” the AVL </a:t>
            </a:r>
            <a:r>
              <a:rPr lang="en-US" dirty="0" smtClean="0">
                <a:solidFill>
                  <a:schemeClr val="accent2"/>
                </a:solidFill>
              </a:rPr>
              <a:t>tree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Four different imbalance cases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 smtClean="0"/>
          </a:p>
          <a:p>
            <a:r>
              <a:rPr lang="en-US" b="1" dirty="0" smtClean="0"/>
              <a:t>AVL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The “easy way” is lazy deletion</a:t>
            </a:r>
          </a:p>
          <a:p>
            <a:pPr lvl="1"/>
            <a:r>
              <a:rPr lang="en-US" dirty="0" smtClean="0"/>
              <a:t>Otherwise, do the deletion and then check for several imbalance cases (we will skip </a:t>
            </a:r>
            <a:r>
              <a:rPr lang="en-US" dirty="0" smtClean="0"/>
              <a:t>this)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13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5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Insert: detect potential imbalance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 the new node as in a BST (a new leaf)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on the path from the root to the new leaf, the insertion may (or may not) have changed the node’s height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 after </a:t>
            </a:r>
            <a:r>
              <a:rPr lang="en-US" dirty="0" smtClean="0"/>
              <a:t>insertion </a:t>
            </a:r>
            <a:r>
              <a:rPr lang="en-US" dirty="0" smtClean="0"/>
              <a:t>in a </a:t>
            </a:r>
            <a:r>
              <a:rPr lang="en-US" dirty="0" err="1" smtClean="0"/>
              <a:t>subtree</a:t>
            </a:r>
            <a:r>
              <a:rPr lang="en-US" dirty="0" smtClean="0"/>
              <a:t>, detect height imbalance and perform a </a:t>
            </a:r>
            <a:r>
              <a:rPr lang="en-US" i="1" dirty="0" smtClean="0"/>
              <a:t>rotation</a:t>
            </a:r>
            <a:r>
              <a:rPr lang="en-US" dirty="0" smtClean="0"/>
              <a:t> to restore balance at that node</a:t>
            </a:r>
            <a:endParaRPr lang="en-US" sz="1000" dirty="0" smtClean="0"/>
          </a:p>
          <a:p>
            <a:pPr marL="457200" indent="-457200">
              <a:buNone/>
            </a:pPr>
            <a:endParaRPr lang="en-US" sz="1500" dirty="0" smtClean="0"/>
          </a:p>
          <a:p>
            <a:pPr marL="457200" indent="-457200">
              <a:buNone/>
            </a:pPr>
            <a:r>
              <a:rPr lang="en-US" dirty="0" smtClean="0"/>
              <a:t>All the action is in defining the correct rotations to restore balance</a:t>
            </a:r>
            <a:endParaRPr lang="en-US" sz="1000" dirty="0" smtClean="0"/>
          </a:p>
          <a:p>
            <a:pPr marL="457200" indent="-457200">
              <a:buNone/>
            </a:pPr>
            <a:endParaRPr lang="en-US" sz="1500" dirty="0" smtClean="0"/>
          </a:p>
          <a:p>
            <a:pPr marL="457200" indent="-457200">
              <a:buNone/>
            </a:pPr>
            <a:r>
              <a:rPr lang="en-US" dirty="0" smtClean="0"/>
              <a:t>Fact that an implementation can ignore:</a:t>
            </a:r>
          </a:p>
          <a:p>
            <a:pPr marL="857250" lvl="1" indent="-457200"/>
            <a:r>
              <a:rPr lang="en-US" dirty="0" smtClean="0"/>
              <a:t>There must be a deepest element that is imbalanced after the insert (all descendants still balanced)</a:t>
            </a:r>
          </a:p>
          <a:p>
            <a:pPr marL="857250" lvl="1" indent="-457200"/>
            <a:r>
              <a:rPr lang="en-US" dirty="0" smtClean="0"/>
              <a:t>After rebalancing this deepest node, every node is balanced</a:t>
            </a:r>
          </a:p>
          <a:p>
            <a:pPr marL="857250" lvl="1" indent="-457200"/>
            <a:r>
              <a:rPr lang="en-US" dirty="0" smtClean="0"/>
              <a:t>So at most one node needs to be rebalanced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232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#1: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295400"/>
            <a:ext cx="3048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insertion violates balance property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happens to be at the root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only way to fix this?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794500" y="1447800"/>
            <a:ext cx="1868656" cy="2241550"/>
            <a:chOff x="6794500" y="1447800"/>
            <a:chExt cx="1868656" cy="2241550"/>
          </a:xfrm>
        </p:grpSpPr>
        <p:sp>
          <p:nvSpPr>
            <p:cNvPr id="8" name="Oval 13" descr="50%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861300" y="1600200"/>
              <a:ext cx="488950" cy="488950"/>
            </a:xfrm>
            <a:prstGeom prst="ellipse">
              <a:avLst/>
            </a:prstGeom>
            <a:pattFill prst="pct50">
              <a:fgClr>
                <a:srgbClr val="0000FF"/>
              </a:fgClr>
              <a:bgClr>
                <a:schemeClr val="bg1"/>
              </a:bgClr>
            </a:patt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dirty="0"/>
                <a:t>6</a:t>
              </a:r>
            </a:p>
          </p:txBody>
        </p:sp>
        <p:sp>
          <p:nvSpPr>
            <p:cNvPr id="9" name="Oval 14" descr="50%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359650" y="2393950"/>
              <a:ext cx="488950" cy="488950"/>
            </a:xfrm>
            <a:prstGeom prst="ellipse">
              <a:avLst/>
            </a:prstGeom>
            <a:pattFill prst="pct50">
              <a:fgClr>
                <a:srgbClr val="008000"/>
              </a:fgClr>
              <a:bgClr>
                <a:schemeClr val="bg1"/>
              </a:bgClr>
            </a:pattFill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/>
                <a:t>3</a:t>
              </a:r>
            </a:p>
          </p:txBody>
        </p:sp>
        <p:sp>
          <p:nvSpPr>
            <p:cNvPr id="10" name="Oval 15" descr="50%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794500" y="3200400"/>
              <a:ext cx="488950" cy="488950"/>
            </a:xfrm>
            <a:prstGeom prst="ellipse">
              <a:avLst/>
            </a:prstGeom>
            <a:pattFill prst="pct50">
              <a:fgClr>
                <a:srgbClr val="CC9900"/>
              </a:fgClr>
              <a:bgClr>
                <a:srgbClr val="FFFFFF"/>
              </a:bgClr>
            </a:pattFill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dirty="0"/>
                <a:t>1</a:t>
              </a:r>
            </a:p>
          </p:txBody>
        </p:sp>
        <p:cxnSp>
          <p:nvCxnSpPr>
            <p:cNvPr id="11" name="AutoShape 16"/>
            <p:cNvCxnSpPr>
              <a:cxnSpLocks noChangeAspect="1" noChangeShapeType="1"/>
              <a:stCxn id="9" idx="3"/>
              <a:endCxn id="10" idx="0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7040563" y="2809707"/>
              <a:ext cx="389105" cy="3922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" name="AutoShape 17"/>
            <p:cNvCxnSpPr>
              <a:cxnSpLocks noChangeAspect="1" noChangeShapeType="1"/>
              <a:stCxn id="8" idx="3"/>
              <a:endCxn id="9" idx="0"/>
            </p:cNvCxnSpPr>
            <p:nvPr>
              <p:custDataLst>
                <p:tags r:id="rId21"/>
              </p:custDataLst>
            </p:nvPr>
          </p:nvCxnSpPr>
          <p:spPr bwMode="auto">
            <a:xfrm rot="5400000">
              <a:off x="7580313" y="2041357"/>
              <a:ext cx="376405" cy="3287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Text Box 11"/>
            <p:cNvSpPr txBox="1"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8350250" y="1447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2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14" name="Text Box 11"/>
            <p:cNvSpPr txBox="1"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785100" y="2209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1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15" name="Text Box 11"/>
            <p:cNvSpPr txBox="1"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175500" y="2971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0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365750" y="1447800"/>
            <a:ext cx="1303506" cy="1435100"/>
            <a:chOff x="5365750" y="1447800"/>
            <a:chExt cx="1303506" cy="1435100"/>
          </a:xfrm>
        </p:grpSpPr>
        <p:sp>
          <p:nvSpPr>
            <p:cNvPr id="16" name="Oval 13" descr="50%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867400" y="1600200"/>
              <a:ext cx="488950" cy="488950"/>
            </a:xfrm>
            <a:prstGeom prst="ellipse">
              <a:avLst/>
            </a:prstGeom>
            <a:pattFill prst="pct50">
              <a:fgClr>
                <a:srgbClr val="0000FF"/>
              </a:fgClr>
              <a:bgClr>
                <a:schemeClr val="bg1"/>
              </a:bgClr>
            </a:patt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dirty="0"/>
                <a:t>6</a:t>
              </a:r>
            </a:p>
          </p:txBody>
        </p:sp>
        <p:sp>
          <p:nvSpPr>
            <p:cNvPr id="17" name="Oval 14" descr="50%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365750" y="2393950"/>
              <a:ext cx="488950" cy="488950"/>
            </a:xfrm>
            <a:prstGeom prst="ellipse">
              <a:avLst/>
            </a:prstGeom>
            <a:pattFill prst="pct50">
              <a:fgClr>
                <a:srgbClr val="008000"/>
              </a:fgClr>
              <a:bgClr>
                <a:schemeClr val="bg1"/>
              </a:bgClr>
            </a:pattFill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/>
                <a:t>3</a:t>
              </a:r>
            </a:p>
          </p:txBody>
        </p:sp>
        <p:cxnSp>
          <p:nvCxnSpPr>
            <p:cNvPr id="20" name="AutoShape 17"/>
            <p:cNvCxnSpPr>
              <a:cxnSpLocks noChangeAspect="1" noChangeShapeType="1"/>
              <a:stCxn id="16" idx="3"/>
              <a:endCxn id="17" idx="0"/>
            </p:cNvCxnSpPr>
            <p:nvPr>
              <p:custDataLst>
                <p:tags r:id="rId14"/>
              </p:custDataLst>
            </p:nvPr>
          </p:nvCxnSpPr>
          <p:spPr bwMode="auto">
            <a:xfrm rot="5400000">
              <a:off x="5586413" y="2041357"/>
              <a:ext cx="376405" cy="3287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11"/>
            <p:cNvSpPr txBox="1"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356350" y="1447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1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22" name="Text Box 11"/>
            <p:cNvSpPr txBox="1"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791200" y="2209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0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343400" y="1371600"/>
            <a:ext cx="801856" cy="641350"/>
            <a:chOff x="4343400" y="1371600"/>
            <a:chExt cx="801856" cy="641350"/>
          </a:xfrm>
        </p:grpSpPr>
        <p:sp>
          <p:nvSpPr>
            <p:cNvPr id="24" name="Oval 13" descr="50%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343400" y="1524000"/>
              <a:ext cx="488950" cy="488950"/>
            </a:xfrm>
            <a:prstGeom prst="ellipse">
              <a:avLst/>
            </a:prstGeom>
            <a:pattFill prst="pct50">
              <a:fgClr>
                <a:srgbClr val="0000FF"/>
              </a:fgClr>
              <a:bgClr>
                <a:schemeClr val="bg1"/>
              </a:bgClr>
            </a:patt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dirty="0"/>
                <a:t>6</a:t>
              </a:r>
            </a:p>
          </p:txBody>
        </p:sp>
        <p:sp>
          <p:nvSpPr>
            <p:cNvPr id="25" name="Text Box 11"/>
            <p:cNvSpPr txBox="1"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832350" y="13716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0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904782" y="4451350"/>
            <a:ext cx="2069340" cy="1479550"/>
            <a:chOff x="6794500" y="2209800"/>
            <a:chExt cx="2069340" cy="1479550"/>
          </a:xfrm>
        </p:grpSpPr>
        <p:sp>
          <p:nvSpPr>
            <p:cNvPr id="27" name="Oval 13" descr="50%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8179998" y="3200223"/>
              <a:ext cx="488950" cy="488950"/>
            </a:xfrm>
            <a:prstGeom prst="ellipse">
              <a:avLst/>
            </a:prstGeom>
            <a:pattFill prst="pct50">
              <a:fgClr>
                <a:srgbClr val="0000FF"/>
              </a:fgClr>
              <a:bgClr>
                <a:schemeClr val="bg1"/>
              </a:bgClr>
            </a:patt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dirty="0"/>
                <a:t>6</a:t>
              </a:r>
            </a:p>
          </p:txBody>
        </p:sp>
        <p:sp>
          <p:nvSpPr>
            <p:cNvPr id="28" name="Oval 14" descr="50%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359650" y="2393950"/>
              <a:ext cx="488950" cy="488950"/>
            </a:xfrm>
            <a:prstGeom prst="ellipse">
              <a:avLst/>
            </a:prstGeom>
            <a:pattFill prst="pct50">
              <a:fgClr>
                <a:srgbClr val="008000"/>
              </a:fgClr>
              <a:bgClr>
                <a:schemeClr val="bg1"/>
              </a:bgClr>
            </a:pattFill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/>
                <a:t>3</a:t>
              </a:r>
            </a:p>
          </p:txBody>
        </p:sp>
        <p:sp>
          <p:nvSpPr>
            <p:cNvPr id="29" name="Oval 15" descr="50%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794500" y="3200400"/>
              <a:ext cx="488950" cy="488950"/>
            </a:xfrm>
            <a:prstGeom prst="ellipse">
              <a:avLst/>
            </a:prstGeom>
            <a:pattFill prst="pct50">
              <a:fgClr>
                <a:srgbClr val="CC9900"/>
              </a:fgClr>
              <a:bgClr>
                <a:srgbClr val="FFFFFF"/>
              </a:bgClr>
            </a:pattFill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dirty="0"/>
                <a:t>1</a:t>
              </a:r>
            </a:p>
          </p:txBody>
        </p:sp>
        <p:cxnSp>
          <p:nvCxnSpPr>
            <p:cNvPr id="30" name="AutoShape 16"/>
            <p:cNvCxnSpPr>
              <a:cxnSpLocks noChangeAspect="1" noChangeShapeType="1"/>
              <a:stCxn id="28" idx="3"/>
              <a:endCxn id="29" idx="0"/>
            </p:cNvCxnSpPr>
            <p:nvPr>
              <p:custDataLst>
                <p:tags r:id="rId5"/>
              </p:custDataLst>
            </p:nvPr>
          </p:nvCxnSpPr>
          <p:spPr bwMode="auto">
            <a:xfrm rot="5400000">
              <a:off x="7040563" y="2809707"/>
              <a:ext cx="389105" cy="3922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17"/>
            <p:cNvCxnSpPr>
              <a:cxnSpLocks noChangeAspect="1" noChangeShapeType="1"/>
              <a:stCxn id="28" idx="5"/>
              <a:endCxn id="27" idx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7776995" y="2811295"/>
              <a:ext cx="474608" cy="4605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2" name="Text Box 11"/>
            <p:cNvSpPr txBox="1"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8536532" y="2951943"/>
              <a:ext cx="3273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0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33" name="Text Box 11"/>
            <p:cNvSpPr txBox="1"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785100" y="2209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1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34" name="Text Box 11"/>
            <p:cNvSpPr txBox="1"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175500" y="2971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0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70466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Fix: Apply “Single 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7526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Single rotation:</a:t>
            </a:r>
            <a:r>
              <a:rPr lang="en-US" dirty="0" smtClean="0"/>
              <a:t> The basic operation we’ll use to rebalance</a:t>
            </a:r>
          </a:p>
          <a:p>
            <a:pPr lvl="1"/>
            <a:r>
              <a:rPr lang="en-US" dirty="0" smtClean="0"/>
              <a:t>Move child of unbalanced node into parent position</a:t>
            </a:r>
          </a:p>
          <a:p>
            <a:pPr lvl="1"/>
            <a:r>
              <a:rPr lang="en-US" dirty="0" smtClean="0"/>
              <a:t>Parent becomes the “other” child (always okay in a BST!)</a:t>
            </a:r>
          </a:p>
          <a:p>
            <a:pPr lvl="1"/>
            <a:r>
              <a:rPr lang="en-US" dirty="0" smtClean="0"/>
              <a:t>Other </a:t>
            </a:r>
            <a:r>
              <a:rPr lang="en-US" dirty="0" err="1" smtClean="0"/>
              <a:t>subtrees</a:t>
            </a:r>
            <a:r>
              <a:rPr lang="en-US" dirty="0" smtClean="0"/>
              <a:t> move in only way BST allows (next slide)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 rot="5035242">
            <a:off x="1771352" y="3551546"/>
            <a:ext cx="2248497" cy="2841128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4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721475" y="3810000"/>
            <a:ext cx="487363" cy="487363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9" name="Oval 5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487680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10" name="Oval 6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7543800" y="4876800"/>
            <a:ext cx="487363" cy="487363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11" name="AutoShape 7"/>
          <p:cNvCxnSpPr>
            <a:cxnSpLocks noChangeAspect="1" noChangeShapeType="1"/>
            <a:stCxn id="8" idx="3"/>
            <a:endCxn id="9" idx="0"/>
          </p:cNvCxnSpPr>
          <p:nvPr>
            <p:custDataLst>
              <p:tags r:id="rId5"/>
            </p:custDataLst>
          </p:nvPr>
        </p:nvCxnSpPr>
        <p:spPr bwMode="auto">
          <a:xfrm rot="5400000">
            <a:off x="6126957" y="4210909"/>
            <a:ext cx="650810" cy="6809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8"/>
          <p:cNvCxnSpPr>
            <a:cxnSpLocks noChangeAspect="1" noChangeShapeType="1"/>
            <a:stCxn id="8" idx="5"/>
            <a:endCxn id="10" idx="0"/>
          </p:cNvCxnSpPr>
          <p:nvPr>
            <p:custDataLst>
              <p:tags r:id="rId6"/>
            </p:custDataLst>
          </p:nvPr>
        </p:nvCxnSpPr>
        <p:spPr bwMode="auto">
          <a:xfrm rot="16200000" flipH="1">
            <a:off x="7137068" y="4226386"/>
            <a:ext cx="650810" cy="65001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9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940675" y="4648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0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715000" y="4572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5" name="Text Box 11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088188" y="3505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6" name="AutoShape 12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251325" y="4267200"/>
            <a:ext cx="854075" cy="304800"/>
          </a:xfrm>
          <a:prstGeom prst="rightArrow">
            <a:avLst>
              <a:gd name="adj1" fmla="val 50000"/>
              <a:gd name="adj2" fmla="val 700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3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3084344" y="387356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sp>
        <p:nvSpPr>
          <p:cNvPr id="18" name="Oval 14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2246144" y="466731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cxnSp>
        <p:nvCxnSpPr>
          <p:cNvPr id="20" name="AutoShape 16"/>
          <p:cNvCxnSpPr>
            <a:cxnSpLocks noChangeAspect="1" noChangeShapeType="1"/>
            <a:stCxn id="18" idx="3"/>
          </p:cNvCxnSpPr>
          <p:nvPr>
            <p:custDataLst>
              <p:tags r:id="rId13"/>
            </p:custDataLst>
          </p:nvPr>
        </p:nvCxnSpPr>
        <p:spPr bwMode="auto">
          <a:xfrm rot="5400000">
            <a:off x="1933239" y="5084655"/>
            <a:ext cx="384510" cy="384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17"/>
          <p:cNvCxnSpPr>
            <a:cxnSpLocks noChangeAspect="1" noChangeShapeType="1"/>
            <a:stCxn id="17" idx="3"/>
            <a:endCxn id="23" idx="1"/>
          </p:cNvCxnSpPr>
          <p:nvPr>
            <p:custDataLst>
              <p:tags r:id="rId14"/>
            </p:custDataLst>
          </p:nvPr>
        </p:nvCxnSpPr>
        <p:spPr bwMode="auto">
          <a:xfrm rot="5400000">
            <a:off x="2733492" y="4216308"/>
            <a:ext cx="347860" cy="4970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Text Box 18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004844" y="52769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3" name="Text Box 19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658894" y="44387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4" name="Text Box 20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497094" y="3581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5" name="Text Box 2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4799" y="3048000"/>
            <a:ext cx="39465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latin typeface="+mn-lt"/>
              </a:rPr>
              <a:t>AVL Property violated </a:t>
            </a:r>
            <a:r>
              <a:rPr lang="en-US" sz="2000" b="0" dirty="0" smtClean="0">
                <a:latin typeface="+mn-lt"/>
              </a:rPr>
              <a:t>at node 6</a:t>
            </a:r>
            <a:endParaRPr lang="en-US" sz="2000" b="0" dirty="0">
              <a:latin typeface="+mn-lt"/>
            </a:endParaRPr>
          </a:p>
        </p:txBody>
      </p:sp>
      <p:sp>
        <p:nvSpPr>
          <p:cNvPr id="27" name="AutoShape 3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155951" y="5742174"/>
            <a:ext cx="5157620" cy="484127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 smtClean="0"/>
              <a:t>Child’s new</a:t>
            </a:r>
            <a:r>
              <a:rPr lang="en-US" sz="2000" dirty="0" smtClean="0"/>
              <a:t>-height = old-height-before-insert</a:t>
            </a:r>
            <a:endParaRPr lang="en-US" sz="2000" dirty="0"/>
          </a:p>
        </p:txBody>
      </p:sp>
      <p:sp>
        <p:nvSpPr>
          <p:cNvPr id="34" name="Oval 5" descr="50%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1547644" y="542931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126022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3" grpId="0"/>
      <p:bldP spid="14" grpId="0"/>
      <p:bldP spid="15" grpId="0"/>
      <p:bldP spid="16" grpId="0" animBg="1"/>
      <p:bldP spid="17" grpId="0" animBg="1"/>
      <p:bldP spid="18" grpId="0" animBg="1"/>
      <p:bldP spid="22" grpId="0"/>
      <p:bldP spid="23" grpId="0"/>
      <p:bldP spid="24" grpId="0"/>
      <p:bldP spid="25" grpId="0"/>
      <p:bldP spid="27" grpId="0" animBg="1"/>
      <p:bldP spid="3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example generalized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458200" cy="1447800"/>
          </a:xfrm>
        </p:spPr>
        <p:txBody>
          <a:bodyPr/>
          <a:lstStyle/>
          <a:p>
            <a:r>
              <a:rPr lang="en-US" dirty="0" smtClean="0"/>
              <a:t>Insertion into </a:t>
            </a:r>
            <a:r>
              <a:rPr lang="en-US" dirty="0">
                <a:solidFill>
                  <a:srgbClr val="0000FF"/>
                </a:solidFill>
              </a:rPr>
              <a:t>left-left </a:t>
            </a:r>
            <a:r>
              <a:rPr lang="en-US" dirty="0" smtClean="0"/>
              <a:t>grandchild causes an imbalance</a:t>
            </a:r>
          </a:p>
          <a:p>
            <a:pPr lvl="1"/>
            <a:r>
              <a:rPr lang="en-US" dirty="0" smtClean="0"/>
              <a:t>1 of 4 possible imbalance causes (other 3 coming up!)</a:t>
            </a:r>
            <a:endParaRPr lang="en-US" dirty="0"/>
          </a:p>
          <a:p>
            <a:r>
              <a:rPr lang="en-US" dirty="0" smtClean="0"/>
              <a:t>Creates an imbalance in the AVL tree (specifically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smtClean="0"/>
              <a:t>is imbalanced)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cxnSp>
        <p:nvCxnSpPr>
          <p:cNvPr id="8" name="AutoShape 3"/>
          <p:cNvCxnSpPr>
            <a:cxnSpLocks noChangeShapeType="1"/>
            <a:stCxn id="9" idx="3"/>
            <a:endCxn id="13" idx="7"/>
          </p:cNvCxnSpPr>
          <p:nvPr>
            <p:custDataLst>
              <p:tags r:id="rId1"/>
            </p:custDataLst>
          </p:nvPr>
        </p:nvCxnSpPr>
        <p:spPr bwMode="auto">
          <a:xfrm rot="5400000">
            <a:off x="2054808" y="33683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31623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/>
              <a:t>a</a:t>
            </a:r>
          </a:p>
        </p:txBody>
      </p:sp>
      <p:cxnSp>
        <p:nvCxnSpPr>
          <p:cNvPr id="10" name="AutoShape 5"/>
          <p:cNvCxnSpPr>
            <a:cxnSpLocks noChangeShapeType="1"/>
            <a:stCxn id="9" idx="5"/>
            <a:endCxn id="11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3063980" y="33497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39052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2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54200" y="43624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13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447800" y="37909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14" name="AutoShape 9"/>
          <p:cNvCxnSpPr>
            <a:cxnSpLocks noChangeShapeType="1"/>
            <a:stCxn id="13" idx="5"/>
            <a:endCxn id="12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94005" y="40577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" y="4362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6" name="AutoShape 11"/>
          <p:cNvCxnSpPr>
            <a:cxnSpLocks noChangeShapeType="1"/>
            <a:stCxn id="13" idx="3"/>
            <a:endCxn id="15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81579" y="40069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8800" y="40386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18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40989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19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33800" y="37179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20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98563" y="34020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0000FF"/>
                </a:solidFill>
              </a:rPr>
              <a:t>h+1</a:t>
            </a:r>
          </a:p>
        </p:txBody>
      </p:sp>
      <p:sp>
        <p:nvSpPr>
          <p:cNvPr id="26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24200" y="3108325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h+2</a:t>
            </a:r>
          </a:p>
        </p:txBody>
      </p:sp>
      <p:cxnSp>
        <p:nvCxnSpPr>
          <p:cNvPr id="27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2584265" y="29652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7" name="Group 6"/>
          <p:cNvGrpSpPr/>
          <p:nvPr/>
        </p:nvGrpSpPr>
        <p:grpSpPr>
          <a:xfrm>
            <a:off x="4876800" y="2895601"/>
            <a:ext cx="3657600" cy="2743199"/>
            <a:chOff x="4876800" y="2895601"/>
            <a:chExt cx="3657600" cy="2743199"/>
          </a:xfrm>
        </p:grpSpPr>
        <p:cxnSp>
          <p:nvCxnSpPr>
            <p:cNvPr id="31" name="AutoShape 3"/>
            <p:cNvCxnSpPr>
              <a:cxnSpLocks noChangeShapeType="1"/>
              <a:stCxn id="32" idx="3"/>
              <a:endCxn id="36" idx="7"/>
            </p:cNvCxnSpPr>
            <p:nvPr>
              <p:custDataLst>
                <p:tags r:id="rId16"/>
              </p:custDataLst>
            </p:nvPr>
          </p:nvCxnSpPr>
          <p:spPr bwMode="auto">
            <a:xfrm rot="5400000">
              <a:off x="6398208" y="3444501"/>
              <a:ext cx="386184" cy="559548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2" name="Oval 4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781800" y="3238500"/>
              <a:ext cx="609600" cy="3429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33" name="AutoShape 5"/>
            <p:cNvCxnSpPr>
              <a:cxnSpLocks noChangeShapeType="1"/>
              <a:stCxn id="32" idx="5"/>
              <a:endCxn id="34" idx="0"/>
            </p:cNvCxnSpPr>
            <p:nvPr>
              <p:custDataLst>
                <p:tags r:id="rId18"/>
              </p:custDataLst>
            </p:nvPr>
          </p:nvCxnSpPr>
          <p:spPr bwMode="auto">
            <a:xfrm rot="16200000" flipH="1">
              <a:off x="7407380" y="3425929"/>
              <a:ext cx="450267" cy="6607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4" name="AutoShape 6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391400" y="398145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Z</a:t>
              </a:r>
            </a:p>
          </p:txBody>
        </p:sp>
        <p:sp>
          <p:nvSpPr>
            <p:cNvPr id="35" name="AutoShape 7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197600" y="4438650"/>
              <a:ext cx="889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Y</a:t>
              </a:r>
            </a:p>
          </p:txBody>
        </p:sp>
        <p:sp>
          <p:nvSpPr>
            <p:cNvPr id="36" name="Oval 8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791200" y="3867150"/>
              <a:ext cx="609600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37" name="AutoShape 9"/>
            <p:cNvCxnSpPr>
              <a:cxnSpLocks noChangeShapeType="1"/>
              <a:stCxn id="36" idx="5"/>
              <a:endCxn id="35" idx="0"/>
            </p:cNvCxnSpPr>
            <p:nvPr>
              <p:custDataLst>
                <p:tags r:id="rId22"/>
              </p:custDataLst>
            </p:nvPr>
          </p:nvCxnSpPr>
          <p:spPr bwMode="auto">
            <a:xfrm rot="16200000" flipH="1">
              <a:off x="6337405" y="4133954"/>
              <a:ext cx="278817" cy="3305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8" name="AutoShape 1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876800" y="443865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39" name="AutoShape 11"/>
            <p:cNvCxnSpPr>
              <a:cxnSpLocks noChangeShapeType="1"/>
              <a:stCxn id="36" idx="3"/>
              <a:endCxn id="38" idx="0"/>
            </p:cNvCxnSpPr>
            <p:nvPr>
              <p:custDataLst>
                <p:tags r:id="rId24"/>
              </p:custDataLst>
            </p:nvPr>
          </p:nvCxnSpPr>
          <p:spPr bwMode="auto">
            <a:xfrm rot="5400000">
              <a:off x="5524979" y="4083154"/>
              <a:ext cx="278817" cy="4321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" name="Text Box 13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902200" y="4114800"/>
              <a:ext cx="736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41" name="Text Box 14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6781800" y="417512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0000FF"/>
                  </a:solidFill>
                </a:rPr>
                <a:t>h</a:t>
              </a:r>
            </a:p>
          </p:txBody>
        </p:sp>
        <p:sp>
          <p:nvSpPr>
            <p:cNvPr id="42" name="Text Box 15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8077200" y="379412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0000FF"/>
                  </a:solidFill>
                </a:rPr>
                <a:t>h</a:t>
              </a:r>
            </a:p>
          </p:txBody>
        </p:sp>
        <p:sp>
          <p:nvSpPr>
            <p:cNvPr id="43" name="Text Box 58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541963" y="3478213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0000FF"/>
                  </a:solidFill>
                </a:rPr>
                <a:t>h+2</a:t>
              </a:r>
              <a:endParaRPr lang="en-US" sz="2000" b="1" dirty="0">
                <a:solidFill>
                  <a:srgbClr val="0000FF"/>
                </a:solidFill>
              </a:endParaRPr>
            </a:p>
          </p:txBody>
        </p:sp>
        <p:sp>
          <p:nvSpPr>
            <p:cNvPr id="44" name="Text Box 59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467600" y="3184525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C00000"/>
                  </a:solidFill>
                </a:rPr>
                <a:t>h+3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45" name="AutoShape 3"/>
            <p:cNvCxnSpPr>
              <a:cxnSpLocks noChangeShapeType="1"/>
            </p:cNvCxnSpPr>
            <p:nvPr>
              <p:custDataLst>
                <p:tags r:id="rId30"/>
              </p:custDataLst>
            </p:nvPr>
          </p:nvCxnSpPr>
          <p:spPr bwMode="auto">
            <a:xfrm rot="5400000">
              <a:off x="6927665" y="3041463"/>
              <a:ext cx="304797" cy="1307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6" name="Oval 17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5486400" y="5467350"/>
              <a:ext cx="304800" cy="17145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39"/>
            <p:cNvSpPr>
              <a:spLocks noChangeShapeType="1"/>
            </p:cNvSpPr>
            <p:nvPr/>
          </p:nvSpPr>
          <p:spPr bwMode="auto">
            <a:xfrm>
              <a:off x="5638800" y="5314950"/>
              <a:ext cx="0" cy="1524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374904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00"/>
            <a:ext cx="7772400" cy="1143000"/>
          </a:xfrm>
        </p:spPr>
        <p:txBody>
          <a:bodyPr/>
          <a:lstStyle/>
          <a:p>
            <a:r>
              <a:rPr lang="en-US" dirty="0" smtClean="0"/>
              <a:t>The general left-left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62500"/>
            <a:ext cx="8229600" cy="14478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So </a:t>
            </a:r>
            <a:r>
              <a:rPr lang="en-US" dirty="0" smtClean="0">
                <a:solidFill>
                  <a:schemeClr val="accent2"/>
                </a:solidFill>
              </a:rPr>
              <a:t>we </a:t>
            </a:r>
            <a:r>
              <a:rPr lang="en-US" i="1" dirty="0" smtClean="0">
                <a:solidFill>
                  <a:srgbClr val="FF0000"/>
                </a:solidFill>
              </a:rPr>
              <a:t>rotate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at </a:t>
            </a:r>
            <a:r>
              <a:rPr lang="en-US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</a:p>
          <a:p>
            <a:pPr lvl="1"/>
            <a:r>
              <a:rPr lang="en-US" sz="1800" dirty="0" smtClean="0"/>
              <a:t>Move </a:t>
            </a:r>
            <a:r>
              <a:rPr lang="en-US" sz="1800" dirty="0"/>
              <a:t>child of unbalanced node into parent position</a:t>
            </a:r>
          </a:p>
          <a:p>
            <a:pPr lvl="1"/>
            <a:r>
              <a:rPr lang="en-US" sz="1800" dirty="0"/>
              <a:t>Parent becomes the “other” </a:t>
            </a:r>
            <a:r>
              <a:rPr lang="en-US" sz="1800" dirty="0" smtClean="0"/>
              <a:t>child</a:t>
            </a:r>
          </a:p>
          <a:p>
            <a:pPr lvl="1"/>
            <a:r>
              <a:rPr lang="en-US" sz="1800" dirty="0" smtClean="0">
                <a:solidFill>
                  <a:schemeClr val="accent2"/>
                </a:solidFill>
                <a:cs typeface="Courier New" pitchFamily="49" charset="0"/>
              </a:rPr>
              <a:t>Other sub-trees move in the only way BST allows: </a:t>
            </a:r>
          </a:p>
          <a:p>
            <a:pPr lvl="2"/>
            <a:r>
              <a:rPr lang="en-US" sz="1800" dirty="0" smtClean="0">
                <a:solidFill>
                  <a:schemeClr val="accent2"/>
                </a:solidFill>
                <a:cs typeface="Courier New" pitchFamily="49" charset="0"/>
              </a:rPr>
              <a:t>using </a:t>
            </a:r>
            <a:r>
              <a:rPr lang="en-US" sz="1800" dirty="0" smtClean="0">
                <a:solidFill>
                  <a:schemeClr val="accent2"/>
                </a:solidFill>
                <a:cs typeface="Courier New" pitchFamily="49" charset="0"/>
              </a:rPr>
              <a:t>BST facts: X &lt; b &lt; Y &lt; a &lt; Z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536868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single rotation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restores balance at the node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To same height as before insertion,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so ancestors now balanced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"/>
            </p:custDataLst>
          </p:nvPr>
        </p:nvCxnSpPr>
        <p:spPr bwMode="auto">
          <a:xfrm rot="5400000">
            <a:off x="1978608" y="312704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292104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87780" y="310846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71800" y="366399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78000" y="412119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371600" y="354969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17805" y="381649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412119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05379" y="376569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2600" y="379734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62200" y="385766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2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347666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3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22363" y="316075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44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48000" y="286706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h+3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45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2508065" y="272400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066800" y="514989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1219200" y="499749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48" name="AutoShape 3"/>
          <p:cNvCxnSpPr>
            <a:cxnSpLocks noChangeShapeType="1"/>
            <a:stCxn id="49" idx="5"/>
            <a:endCxn id="53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7321654" y="3194194"/>
            <a:ext cx="278818" cy="3178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9" name="Oval 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292103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50" name="AutoShape 5"/>
          <p:cNvCxnSpPr>
            <a:cxnSpLocks noChangeShapeType="1"/>
            <a:stCxn id="53" idx="5"/>
            <a:endCxn id="51" idx="0"/>
          </p:cNvCxnSpPr>
          <p:nvPr>
            <p:custDataLst>
              <p:tags r:id="rId19"/>
            </p:custDataLst>
          </p:nvPr>
        </p:nvCxnSpPr>
        <p:spPr bwMode="auto">
          <a:xfrm rot="16200000" flipH="1">
            <a:off x="7778855" y="3841894"/>
            <a:ext cx="393117" cy="279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AutoShape 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17834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52" name="AutoShap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17834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53" name="Oval 8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315200" y="349254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7" name="Text Box 1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30800" y="3797339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58" name="Text Box 1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629400" y="372114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59" name="Text Box 1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208962" y="385766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60" name="Text Box 5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924800" y="334014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1" name="Text Box 5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467600" y="2867064"/>
            <a:ext cx="6337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cxnSp>
        <p:nvCxnSpPr>
          <p:cNvPr id="62" name="AutoShape 3"/>
          <p:cNvCxnSpPr>
            <a:cxnSpLocks noChangeShapeType="1"/>
          </p:cNvCxnSpPr>
          <p:nvPr>
            <p:custDataLst>
              <p:tags r:id="rId28"/>
            </p:custDataLst>
          </p:nvPr>
        </p:nvCxnSpPr>
        <p:spPr bwMode="auto">
          <a:xfrm rot="5400000">
            <a:off x="6927665" y="272400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74" name="Group 73"/>
          <p:cNvGrpSpPr/>
          <p:nvPr/>
        </p:nvGrpSpPr>
        <p:grpSpPr>
          <a:xfrm>
            <a:off x="5410200" y="3873540"/>
            <a:ext cx="1143000" cy="1238250"/>
            <a:chOff x="5410200" y="4191000"/>
            <a:chExt cx="1143000" cy="1238250"/>
          </a:xfrm>
        </p:grpSpPr>
        <p:sp>
          <p:nvSpPr>
            <p:cNvPr id="55" name="AutoShape 10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5410200" y="419100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63" name="Oval 17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486400" y="5257800"/>
              <a:ext cx="304800" cy="17145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39"/>
            <p:cNvSpPr>
              <a:spLocks noChangeShapeType="1"/>
            </p:cNvSpPr>
            <p:nvPr/>
          </p:nvSpPr>
          <p:spPr bwMode="auto">
            <a:xfrm>
              <a:off x="5638800" y="5105400"/>
              <a:ext cx="0" cy="1524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71" name="AutoShape 5"/>
          <p:cNvCxnSpPr>
            <a:cxnSpLocks noChangeShapeType="1"/>
            <a:stCxn id="53" idx="3"/>
            <a:endCxn id="52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7004529" y="3778394"/>
            <a:ext cx="393117" cy="406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3"/>
          <p:cNvCxnSpPr>
            <a:cxnSpLocks noChangeShapeType="1"/>
            <a:stCxn id="49" idx="3"/>
          </p:cNvCxnSpPr>
          <p:nvPr>
            <p:custDataLst>
              <p:tags r:id="rId30"/>
            </p:custDataLst>
          </p:nvPr>
        </p:nvCxnSpPr>
        <p:spPr bwMode="auto">
          <a:xfrm rot="5400000">
            <a:off x="6115528" y="3117994"/>
            <a:ext cx="659818" cy="851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AutoShape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4176712" y="326394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45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9" grpId="0" animBg="1"/>
      <p:bldP spid="51" grpId="0" animBg="1"/>
      <p:bldP spid="52" grpId="0" animBg="1"/>
      <p:bldP spid="53" grpId="0" animBg="1"/>
      <p:bldP spid="57" grpId="0"/>
      <p:bldP spid="58" grpId="0"/>
      <p:bldP spid="59" grpId="0"/>
      <p:bldP spid="60" grpId="0"/>
      <p:bldP spid="6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val 6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7292565" y="5057827"/>
            <a:ext cx="639159" cy="359527"/>
          </a:xfrm>
          <a:prstGeom prst="ellipse">
            <a:avLst/>
          </a:prstGeom>
          <a:solidFill>
            <a:srgbClr val="FF6873"/>
          </a:solidFill>
          <a:ln w="38100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endParaRPr lang="en-US" dirty="0"/>
          </a:p>
        </p:txBody>
      </p:sp>
      <p:sp>
        <p:nvSpPr>
          <p:cNvPr id="55" name="Oval 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085589" y="1855463"/>
            <a:ext cx="639159" cy="359527"/>
          </a:xfrm>
          <a:prstGeom prst="ellipse">
            <a:avLst/>
          </a:prstGeom>
          <a:solidFill>
            <a:srgbClr val="FF6873"/>
          </a:solidFill>
          <a:ln w="38100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insert(16)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8542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7620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65600" y="1885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22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473200" y="1885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794000" y="1371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8"/>
            </p:custDataLst>
          </p:nvPr>
        </p:nvCxnSpPr>
        <p:spPr bwMode="auto">
          <a:xfrm flipH="1">
            <a:off x="1727200" y="163512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3688379" y="1154728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10" idx="3"/>
            <a:endCxn id="8" idx="0"/>
          </p:cNvCxnSpPr>
          <p:nvPr>
            <p:custDataLst>
              <p:tags r:id="rId10"/>
            </p:custDataLst>
          </p:nvPr>
        </p:nvCxnSpPr>
        <p:spPr bwMode="auto">
          <a:xfrm flipH="1">
            <a:off x="1016000" y="21494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0" idx="5"/>
            <a:endCxn id="7" idx="0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1796079" y="224057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52400" y="3219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17" name="AutoShape 15"/>
          <p:cNvCxnSpPr>
            <a:cxnSpLocks noChangeShapeType="1"/>
            <a:stCxn id="8" idx="3"/>
            <a:endCxn id="16" idx="0"/>
          </p:cNvCxnSpPr>
          <p:nvPr>
            <p:custDataLst>
              <p:tags r:id="rId13"/>
            </p:custDataLst>
          </p:nvPr>
        </p:nvCxnSpPr>
        <p:spPr bwMode="auto">
          <a:xfrm flipH="1">
            <a:off x="406400" y="281622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1270000" y="3200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19" name="AutoShape 17"/>
          <p:cNvCxnSpPr>
            <a:cxnSpLocks noChangeShapeType="1"/>
            <a:stCxn id="8" idx="5"/>
            <a:endCxn id="18" idx="0"/>
          </p:cNvCxnSpPr>
          <p:nvPr>
            <p:custDataLst>
              <p:tags r:id="rId15"/>
            </p:custDataLst>
          </p:nvPr>
        </p:nvCxnSpPr>
        <p:spPr bwMode="auto">
          <a:xfrm>
            <a:off x="1195388" y="281622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18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3479800" y="2551113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21" name="AutoShape 19"/>
          <p:cNvCxnSpPr>
            <a:cxnSpLocks noChangeShapeType="1"/>
            <a:stCxn id="9" idx="3"/>
            <a:endCxn id="20" idx="0"/>
          </p:cNvCxnSpPr>
          <p:nvPr>
            <p:custDataLst>
              <p:tags r:id="rId17"/>
            </p:custDataLst>
          </p:nvPr>
        </p:nvCxnSpPr>
        <p:spPr bwMode="auto">
          <a:xfrm rot="5400000">
            <a:off x="3776268" y="2087386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2"/>
          <p:cNvCxnSpPr>
            <a:cxnSpLocks noChangeShapeType="1"/>
            <a:stCxn id="20" idx="3"/>
            <a:endCxn id="24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3193656" y="2877961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3"/>
          <p:cNvCxnSpPr>
            <a:cxnSpLocks noChangeShapeType="1"/>
            <a:endCxn id="25" idx="0"/>
          </p:cNvCxnSpPr>
          <p:nvPr>
            <p:custDataLst>
              <p:tags r:id="rId19"/>
            </p:custDataLst>
          </p:nvPr>
        </p:nvCxnSpPr>
        <p:spPr bwMode="auto">
          <a:xfrm rot="16200000" flipH="1">
            <a:off x="3822700" y="2895600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4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3022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25" name="Oval 25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3911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sp>
        <p:nvSpPr>
          <p:cNvPr id="26" name="Oval 26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4749800" y="2514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27" name="AutoShape 27"/>
          <p:cNvCxnSpPr>
            <a:cxnSpLocks noChangeShapeType="1"/>
          </p:cNvCxnSpPr>
          <p:nvPr>
            <p:custDataLst>
              <p:tags r:id="rId23"/>
            </p:custDataLst>
          </p:nvPr>
        </p:nvCxnSpPr>
        <p:spPr bwMode="auto">
          <a:xfrm>
            <a:off x="4521200" y="2133600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0"/>
          <p:cNvCxnSpPr>
            <a:cxnSpLocks noChangeShapeType="1"/>
            <a:endCxn id="29" idx="0"/>
          </p:cNvCxnSpPr>
          <p:nvPr>
            <p:custDataLst>
              <p:tags r:id="rId24"/>
            </p:custDataLst>
          </p:nvPr>
        </p:nvCxnSpPr>
        <p:spPr bwMode="auto">
          <a:xfrm flipH="1">
            <a:off x="2921000" y="3505200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9" name="Oval 31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2667000" y="37719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sp>
        <p:nvSpPr>
          <p:cNvPr id="30" name="Oval 4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4572000" y="5124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31" name="Oval 5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3479800" y="5124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2" name="Oval 7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191000" y="4457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3" name="Oval 8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5511800" y="3943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34" name="AutoShape 9"/>
          <p:cNvCxnSpPr>
            <a:cxnSpLocks noChangeShapeType="1"/>
            <a:stCxn id="33" idx="3"/>
            <a:endCxn id="32" idx="0"/>
          </p:cNvCxnSpPr>
          <p:nvPr>
            <p:custDataLst>
              <p:tags r:id="rId30"/>
            </p:custDataLst>
          </p:nvPr>
        </p:nvCxnSpPr>
        <p:spPr bwMode="auto">
          <a:xfrm flipH="1">
            <a:off x="4445000" y="420687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" name="AutoShape 12"/>
          <p:cNvCxnSpPr>
            <a:cxnSpLocks noChangeShapeType="1"/>
            <a:stCxn id="32" idx="3"/>
            <a:endCxn id="31" idx="0"/>
          </p:cNvCxnSpPr>
          <p:nvPr>
            <p:custDataLst>
              <p:tags r:id="rId31"/>
            </p:custDataLst>
          </p:nvPr>
        </p:nvCxnSpPr>
        <p:spPr bwMode="auto">
          <a:xfrm flipH="1">
            <a:off x="3733800" y="472122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3"/>
          <p:cNvCxnSpPr>
            <a:cxnSpLocks noChangeShapeType="1"/>
            <a:stCxn id="32" idx="5"/>
            <a:endCxn id="30" idx="0"/>
          </p:cNvCxnSpPr>
          <p:nvPr>
            <p:custDataLst>
              <p:tags r:id="rId32"/>
            </p:custDataLst>
          </p:nvPr>
        </p:nvCxnSpPr>
        <p:spPr bwMode="auto">
          <a:xfrm rot="16200000" flipH="1">
            <a:off x="4513879" y="481232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7" name="Oval 14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2870200" y="57912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38" name="AutoShape 15"/>
          <p:cNvCxnSpPr>
            <a:cxnSpLocks noChangeShapeType="1"/>
            <a:stCxn id="31" idx="3"/>
            <a:endCxn id="37" idx="0"/>
          </p:cNvCxnSpPr>
          <p:nvPr>
            <p:custDataLst>
              <p:tags r:id="rId34"/>
            </p:custDataLst>
          </p:nvPr>
        </p:nvCxnSpPr>
        <p:spPr bwMode="auto">
          <a:xfrm flipH="1">
            <a:off x="3124200" y="538797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9" name="Oval 16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3987800" y="5772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40" name="AutoShape 17"/>
          <p:cNvCxnSpPr>
            <a:cxnSpLocks noChangeShapeType="1"/>
            <a:stCxn id="31" idx="5"/>
            <a:endCxn id="39" idx="0"/>
          </p:cNvCxnSpPr>
          <p:nvPr>
            <p:custDataLst>
              <p:tags r:id="rId36"/>
            </p:custDataLst>
          </p:nvPr>
        </p:nvCxnSpPr>
        <p:spPr bwMode="auto">
          <a:xfrm>
            <a:off x="3913188" y="538797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" name="Oval 18"/>
          <p:cNvSpPr>
            <a:spLocks noChangeAspect="1" noChangeArrowheads="1"/>
          </p:cNvSpPr>
          <p:nvPr>
            <p:custDataLst>
              <p:tags r:id="rId37"/>
            </p:custDataLst>
          </p:nvPr>
        </p:nvSpPr>
        <p:spPr bwMode="auto">
          <a:xfrm>
            <a:off x="6527800" y="44958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43" name="AutoShape 22"/>
          <p:cNvCxnSpPr>
            <a:cxnSpLocks noChangeShapeType="1"/>
            <a:stCxn id="42" idx="3"/>
            <a:endCxn id="45" idx="0"/>
          </p:cNvCxnSpPr>
          <p:nvPr>
            <p:custDataLst>
              <p:tags r:id="rId38"/>
            </p:custDataLst>
          </p:nvPr>
        </p:nvCxnSpPr>
        <p:spPr bwMode="auto">
          <a:xfrm rot="5400000">
            <a:off x="6241656" y="4822648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23"/>
          <p:cNvCxnSpPr>
            <a:cxnSpLocks noChangeShapeType="1"/>
            <a:stCxn id="52" idx="3"/>
            <a:endCxn id="46" idx="0"/>
          </p:cNvCxnSpPr>
          <p:nvPr>
            <p:custDataLst>
              <p:tags r:id="rId39"/>
            </p:custDataLst>
          </p:nvPr>
        </p:nvCxnSpPr>
        <p:spPr bwMode="auto">
          <a:xfrm rot="5400000">
            <a:off x="7134625" y="5410816"/>
            <a:ext cx="384747" cy="2267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5" name="Oval 24"/>
          <p:cNvSpPr>
            <a:spLocks noChangeAspect="1" noChangeArrowheads="1"/>
          </p:cNvSpPr>
          <p:nvPr>
            <p:custDataLst>
              <p:tags r:id="rId40"/>
            </p:custDataLst>
          </p:nvPr>
        </p:nvSpPr>
        <p:spPr bwMode="auto">
          <a:xfrm>
            <a:off x="6070600" y="51831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46" name="Oval 25"/>
          <p:cNvSpPr>
            <a:spLocks noChangeAspect="1" noChangeArrowheads="1"/>
          </p:cNvSpPr>
          <p:nvPr>
            <p:custDataLst>
              <p:tags r:id="rId41"/>
            </p:custDataLst>
          </p:nvPr>
        </p:nvSpPr>
        <p:spPr bwMode="auto">
          <a:xfrm>
            <a:off x="6959600" y="57165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cxnSp>
        <p:nvCxnSpPr>
          <p:cNvPr id="47" name="AutoShape 30"/>
          <p:cNvCxnSpPr>
            <a:cxnSpLocks noChangeShapeType="1"/>
            <a:stCxn id="45" idx="3"/>
            <a:endCxn id="48" idx="0"/>
          </p:cNvCxnSpPr>
          <p:nvPr>
            <p:custDataLst>
              <p:tags r:id="rId42"/>
            </p:custDataLst>
          </p:nvPr>
        </p:nvCxnSpPr>
        <p:spPr bwMode="auto">
          <a:xfrm rot="5400000">
            <a:off x="5912250" y="5483841"/>
            <a:ext cx="289497" cy="175995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48" name="Oval 31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5715000" y="5716587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cxnSp>
        <p:nvCxnSpPr>
          <p:cNvPr id="49" name="AutoShape 10"/>
          <p:cNvCxnSpPr>
            <a:cxnSpLocks noChangeShapeType="1"/>
            <a:stCxn id="33" idx="5"/>
            <a:endCxn id="42" idx="1"/>
          </p:cNvCxnSpPr>
          <p:nvPr>
            <p:custDataLst>
              <p:tags r:id="rId44"/>
            </p:custDataLst>
          </p:nvPr>
        </p:nvCxnSpPr>
        <p:spPr bwMode="auto">
          <a:xfrm rot="16200000" flipH="1">
            <a:off x="6098603" y="4034055"/>
            <a:ext cx="350394" cy="6567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6"/>
          <p:cNvSpPr>
            <a:spLocks noChangeAspect="1" noChangeArrowheads="1"/>
          </p:cNvSpPr>
          <p:nvPr>
            <p:custDataLst>
              <p:tags r:id="rId45"/>
            </p:custDataLst>
          </p:nvPr>
        </p:nvSpPr>
        <p:spPr bwMode="auto">
          <a:xfrm>
            <a:off x="7366000" y="5087937"/>
            <a:ext cx="508000" cy="28575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53" name="Oval 26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7950200" y="57165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54" name="AutoShape 27"/>
          <p:cNvCxnSpPr>
            <a:cxnSpLocks noChangeShapeType="1"/>
          </p:cNvCxnSpPr>
          <p:nvPr>
            <p:custDataLst>
              <p:tags r:id="rId47"/>
            </p:custDataLst>
          </p:nvPr>
        </p:nvCxnSpPr>
        <p:spPr bwMode="auto">
          <a:xfrm>
            <a:off x="7721600" y="53355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10"/>
          <p:cNvCxnSpPr>
            <a:cxnSpLocks noChangeShapeType="1"/>
            <a:stCxn id="42" idx="5"/>
            <a:endCxn id="52" idx="1"/>
          </p:cNvCxnSpPr>
          <p:nvPr>
            <p:custDataLst>
              <p:tags r:id="rId48"/>
            </p:custDataLst>
          </p:nvPr>
        </p:nvCxnSpPr>
        <p:spPr bwMode="auto">
          <a:xfrm rot="16200000" flipH="1">
            <a:off x="7005860" y="4695248"/>
            <a:ext cx="390081" cy="4789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246280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5" grpId="0" animBg="1"/>
      <p:bldP spid="7" grpId="0" animBg="1"/>
      <p:bldP spid="8" grpId="0" animBg="1"/>
      <p:bldP spid="9" grpId="0" animBg="1"/>
      <p:bldP spid="10" grpId="0" animBg="1"/>
      <p:bldP spid="11" grpId="0" animBg="1"/>
      <p:bldP spid="16" grpId="0" animBg="1"/>
      <p:bldP spid="18" grpId="0" animBg="1"/>
      <p:bldP spid="20" grpId="0" animBg="1"/>
      <p:bldP spid="24" grpId="0" animBg="1"/>
      <p:bldP spid="25" grpId="0" animBg="1"/>
      <p:bldP spid="26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7" grpId="0" animBg="1"/>
      <p:bldP spid="39" grpId="0" animBg="1"/>
      <p:bldP spid="42" grpId="0" animBg="1"/>
      <p:bldP spid="45" grpId="0" animBg="1"/>
      <p:bldP spid="46" grpId="0" animBg="1"/>
      <p:bldP spid="48" grpId="0" animBg="1"/>
      <p:bldP spid="52" grpId="0" animBg="1"/>
      <p:bldP spid="5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right-right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dirty="0" smtClean="0"/>
              <a:t>Mirror image to left-left case, so you rotate the other way</a:t>
            </a:r>
          </a:p>
          <a:p>
            <a:pPr lvl="1"/>
            <a:r>
              <a:rPr lang="en-US" dirty="0" smtClean="0"/>
              <a:t>Exact same concept, but need different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C00000"/>
                </a:solidFill>
              </a:rPr>
              <a:t>a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9" name="AutoShape 5"/>
          <p:cNvCxnSpPr>
            <a:cxnSpLocks noChangeShapeType="1"/>
            <a:stCxn id="8" idx="5"/>
          </p:cNvCxnSpPr>
          <p:nvPr>
            <p:custDataLst>
              <p:tags r:id="rId2"/>
            </p:custDataLst>
          </p:nvPr>
        </p:nvCxnSpPr>
        <p:spPr bwMode="auto">
          <a:xfrm rot="16200000" flipH="1">
            <a:off x="2254355" y="3397354"/>
            <a:ext cx="431219" cy="6988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AutoShap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46482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1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05000" y="46482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cxnSp>
        <p:nvCxnSpPr>
          <p:cNvPr id="13" name="AutoShape 9"/>
          <p:cNvCxnSpPr>
            <a:cxnSpLocks noChangeShapeType="1"/>
            <a:stCxn id="45" idx="3"/>
            <a:endCxn id="11" idx="0"/>
          </p:cNvCxnSpPr>
          <p:nvPr>
            <p:custDataLst>
              <p:tags r:id="rId5"/>
            </p:custDataLst>
          </p:nvPr>
        </p:nvCxnSpPr>
        <p:spPr bwMode="auto">
          <a:xfrm rot="5400000">
            <a:off x="2413479" y="4153004"/>
            <a:ext cx="431217" cy="559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" y="38290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5" name="AutoShape 11"/>
          <p:cNvCxnSpPr>
            <a:cxnSpLocks noChangeShapeType="1"/>
            <a:stCxn id="8" idx="3"/>
            <a:endCxn id="14" idx="0"/>
          </p:cNvCxnSpPr>
          <p:nvPr>
            <p:custDataLst>
              <p:tags r:id="rId7"/>
            </p:custDataLst>
          </p:nvPr>
        </p:nvCxnSpPr>
        <p:spPr bwMode="auto">
          <a:xfrm rot="5400000">
            <a:off x="1210154" y="3349729"/>
            <a:ext cx="2978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3581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09800" y="42513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18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7600" y="446087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0" name="Text Box 5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33600" y="3048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h+3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2" name="Oval 1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56959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3810000" y="55435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Oval 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819400" y="39243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46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70163" y="353536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cxnSp>
        <p:nvCxnSpPr>
          <p:cNvPr id="48" name="AutoShape 5"/>
          <p:cNvCxnSpPr>
            <a:cxnSpLocks noChangeShapeType="1"/>
            <a:endCxn id="10" idx="0"/>
          </p:cNvCxnSpPr>
          <p:nvPr>
            <p:custDataLst>
              <p:tags r:id="rId15"/>
            </p:custDataLst>
          </p:nvPr>
        </p:nvCxnSpPr>
        <p:spPr bwMode="auto">
          <a:xfrm rot="16200000" flipH="1">
            <a:off x="3219450" y="4324350"/>
            <a:ext cx="381000" cy="2666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3"/>
          <p:cNvCxnSpPr>
            <a:cxnSpLocks noChangeShapeType="1"/>
            <a:stCxn id="69" idx="3"/>
            <a:endCxn id="73" idx="7"/>
          </p:cNvCxnSpPr>
          <p:nvPr>
            <p:custDataLst>
              <p:tags r:id="rId16"/>
            </p:custDataLst>
          </p:nvPr>
        </p:nvCxnSpPr>
        <p:spPr bwMode="auto">
          <a:xfrm rot="5400000">
            <a:off x="6626808" y="36731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010400" y="34671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70" name="AutoShape 5"/>
          <p:cNvCxnSpPr>
            <a:cxnSpLocks noChangeShapeType="1"/>
            <a:stCxn id="69" idx="5"/>
            <a:endCxn id="71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635980" y="36545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1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0" y="4210050"/>
            <a:ext cx="1143000" cy="10477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72" name="AutoShap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26200" y="46672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73" name="Oval 8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019800" y="40957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74" name="AutoShape 9"/>
          <p:cNvCxnSpPr>
            <a:cxnSpLocks noChangeShapeType="1"/>
            <a:stCxn id="73" idx="5"/>
            <a:endCxn id="72" idx="0"/>
          </p:cNvCxnSpPr>
          <p:nvPr>
            <p:custDataLst>
              <p:tags r:id="rId22"/>
            </p:custDataLst>
          </p:nvPr>
        </p:nvCxnSpPr>
        <p:spPr bwMode="auto">
          <a:xfrm rot="16200000" flipH="1">
            <a:off x="6566005" y="43625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5" name="AutoShap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46672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76" name="AutoShape 11"/>
          <p:cNvCxnSpPr>
            <a:cxnSpLocks noChangeShapeType="1"/>
            <a:stCxn id="73" idx="3"/>
            <a:endCxn id="75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5753579" y="43117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Text Box 1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130800" y="4343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8" name="Text Box 1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010400" y="44037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79" name="Text Box 1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05800" y="40227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0" name="Text Box 5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770563" y="37068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1" name="Text Box 5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696200" y="3413125"/>
            <a:ext cx="6337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cxnSp>
        <p:nvCxnSpPr>
          <p:cNvPr id="82" name="AutoShape 3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7156265" y="32700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5" name="Oval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382000" y="541020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39"/>
          <p:cNvSpPr>
            <a:spLocks noChangeShapeType="1"/>
          </p:cNvSpPr>
          <p:nvPr/>
        </p:nvSpPr>
        <p:spPr bwMode="auto">
          <a:xfrm>
            <a:off x="8534400" y="525780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" name="AutoShape 11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4252912" y="37338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811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10" grpId="0" animBg="1"/>
      <p:bldP spid="11" grpId="0" animBg="1"/>
      <p:bldP spid="14" grpId="0" animBg="1"/>
      <p:bldP spid="16" grpId="0"/>
      <p:bldP spid="17" grpId="0"/>
      <p:bldP spid="18" grpId="0"/>
      <p:bldP spid="20" grpId="0"/>
      <p:bldP spid="42" grpId="0" animBg="1"/>
      <p:bldP spid="43" grpId="0" animBg="1"/>
      <p:bldP spid="45" grpId="0" animBg="1"/>
      <p:bldP spid="46" grpId="0"/>
      <p:bldP spid="69" grpId="0" animBg="1"/>
      <p:bldP spid="71" grpId="0" animBg="1"/>
      <p:bldP spid="72" grpId="0" animBg="1"/>
      <p:bldP spid="73" grpId="0" animBg="1"/>
      <p:bldP spid="75" grpId="0" animBg="1"/>
      <p:bldP spid="77" grpId="0"/>
      <p:bldP spid="78" grpId="0"/>
      <p:bldP spid="79" grpId="0"/>
      <p:bldP spid="80" grpId="0"/>
      <p:bldP spid="81" grpId="0"/>
      <p:bldP spid="85" grpId="0" animBg="1"/>
      <p:bldP spid="86" grpId="0" animBg="1"/>
      <p:bldP spid="8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cases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Unfortunately, single rotations are not enough for insertions in the left-right </a:t>
            </a:r>
            <a:r>
              <a:rPr lang="en-US" dirty="0" err="1" smtClean="0"/>
              <a:t>subtree</a:t>
            </a:r>
            <a:r>
              <a:rPr lang="en-US" dirty="0" smtClean="0"/>
              <a:t> or the right-left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Simple example: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(1),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(6),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(3)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First wrong idea:</a:t>
            </a:r>
            <a:r>
              <a:rPr lang="en-US" dirty="0" smtClean="0"/>
              <a:t> single rotation like we did for left-left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821112" y="46609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5410200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600575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981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489661" y="4179554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2399110" y="5070936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346325" y="3581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9" name="Oval 13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975350" y="41910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0" name="Oval 15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029200" y="5181600"/>
            <a:ext cx="488950" cy="488950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21" name="AutoShape 16"/>
          <p:cNvCxnSpPr>
            <a:cxnSpLocks noChangeAspect="1" noChangeShapeType="1"/>
            <a:endCxn id="20" idx="0"/>
          </p:cNvCxnSpPr>
          <p:nvPr>
            <p:custDataLst>
              <p:tags r:id="rId12"/>
            </p:custDataLst>
          </p:nvPr>
        </p:nvCxnSpPr>
        <p:spPr bwMode="auto">
          <a:xfrm flipH="1">
            <a:off x="5273675" y="4506913"/>
            <a:ext cx="741363" cy="655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Oval 22" descr="50%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011987" y="5164138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cxnSp>
        <p:nvCxnSpPr>
          <p:cNvPr id="23" name="AutoShape 24"/>
          <p:cNvCxnSpPr>
            <a:cxnSpLocks noChangeAspect="1" noChangeShapeType="1"/>
            <a:endCxn id="22" idx="0"/>
          </p:cNvCxnSpPr>
          <p:nvPr>
            <p:custDataLst>
              <p:tags r:id="rId14"/>
            </p:custDataLst>
          </p:nvPr>
        </p:nvCxnSpPr>
        <p:spPr bwMode="auto">
          <a:xfrm>
            <a:off x="6454775" y="4438650"/>
            <a:ext cx="801687" cy="709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Text Box 19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432550" y="3886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5" name="Text Box 18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518150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6" name="Text Box 1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467600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14606" y="3918083"/>
            <a:ext cx="17753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Violates order </a:t>
            </a:r>
          </a:p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property!</a:t>
            </a:r>
            <a:endParaRPr lang="en-US" sz="2000" b="0" dirty="0" smtClean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65761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  <p:bldP spid="9" grpId="0" animBg="1"/>
      <p:bldP spid="10" grpId="0" animBg="1"/>
      <p:bldP spid="13" grpId="0"/>
      <p:bldP spid="14" grpId="0"/>
      <p:bldP spid="15" grpId="0"/>
      <p:bldP spid="19" grpId="0" animBg="1"/>
      <p:bldP spid="20" grpId="0" animBg="1"/>
      <p:bldP spid="22" grpId="0" animBg="1"/>
      <p:bldP spid="24" grpId="0"/>
      <p:bldP spid="25" grpId="0"/>
      <p:bldP spid="26" grpId="0"/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cases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Unfortunately, single rotations are not enough for insertions in the left-right </a:t>
            </a:r>
            <a:r>
              <a:rPr lang="en-US" dirty="0" err="1" smtClean="0"/>
              <a:t>subtree</a:t>
            </a:r>
            <a:r>
              <a:rPr lang="en-US" dirty="0" smtClean="0"/>
              <a:t> or the right-left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Simple example: 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(1),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(6),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(3)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Second wrong idea:</a:t>
            </a:r>
            <a:r>
              <a:rPr lang="en-US" dirty="0" smtClean="0"/>
              <a:t> single rotation on the child of the unbalanced node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038600" y="46609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5410200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600575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981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489661" y="4179554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2399110" y="5070936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346325" y="3581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7" name="Oval 21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477000" y="5486400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8" name="Oval 22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019800" y="4648200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29" name="Oval 23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30" name="AutoShape 24"/>
          <p:cNvCxnSpPr>
            <a:cxnSpLocks noChangeAspect="1" noChangeShapeType="1"/>
            <a:stCxn id="29" idx="5"/>
            <a:endCxn id="28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5856749" y="4241466"/>
            <a:ext cx="376173" cy="4372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25"/>
          <p:cNvCxnSpPr>
            <a:cxnSpLocks noChangeAspect="1" noChangeShapeType="1"/>
            <a:stCxn id="28" idx="5"/>
            <a:endCxn id="27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6366453" y="5132171"/>
            <a:ext cx="423565" cy="2848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Text Box 26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781800" y="5181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3" name="Text Box 27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519862" y="454025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1</a:t>
            </a:r>
          </a:p>
        </p:txBody>
      </p:sp>
      <p:sp>
        <p:nvSpPr>
          <p:cNvPr id="34" name="Text Box 2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667375" y="35052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25986" y="3918083"/>
            <a:ext cx="20668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Still 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unbalanced!</a:t>
            </a:r>
            <a:endParaRPr lang="en-US" sz="2000" b="0" dirty="0" smtClean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63549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7" grpId="0" animBg="1"/>
      <p:bldP spid="28" grpId="0" animBg="1"/>
      <p:bldP spid="29" grpId="0" animBg="1"/>
      <p:bldP spid="32" grpId="0"/>
      <p:bldP spid="33" grpId="0"/>
      <p:bldP spid="34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305800" cy="1143000"/>
          </a:xfrm>
        </p:spPr>
        <p:txBody>
          <a:bodyPr/>
          <a:lstStyle/>
          <a:p>
            <a:r>
              <a:rPr lang="en-US" sz="3200" dirty="0" smtClean="0"/>
              <a:t>Review: Binary </a:t>
            </a:r>
            <a:r>
              <a:rPr lang="en-US" sz="3200" dirty="0" smtClean="0">
                <a:solidFill>
                  <a:srgbClr val="0000FF"/>
                </a:solidFill>
              </a:rPr>
              <a:t>Search</a:t>
            </a:r>
            <a:r>
              <a:rPr lang="en-US" sz="3200" dirty="0" smtClean="0"/>
              <a:t> Tree (BST)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876800" y="2133600"/>
            <a:ext cx="3886200" cy="3886200"/>
            <a:chOff x="4610100" y="2133600"/>
            <a:chExt cx="3886200" cy="3886200"/>
          </a:xfrm>
        </p:grpSpPr>
        <p:sp>
          <p:nvSpPr>
            <p:cNvPr id="15363" name="Oval 3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8768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5364" name="Oval 4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8105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12</a:t>
              </a:r>
            </a:p>
          </p:txBody>
        </p:sp>
        <p:sp>
          <p:nvSpPr>
            <p:cNvPr id="15365" name="Oval 5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7437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5366" name="Oval 6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769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5367" name="Oval 7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6101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5368" name="Oval 8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2771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15369" name="Oval 9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1435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5370" name="Oval 10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210300" y="213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</a:p>
          </p:txBody>
        </p:sp>
        <p:cxnSp>
          <p:nvCxnSpPr>
            <p:cNvPr id="15371" name="AutoShape 11"/>
            <p:cNvCxnSpPr>
              <a:cxnSpLocks noChangeShapeType="1"/>
              <a:stCxn id="15370" idx="3"/>
              <a:endCxn id="15369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5334000" y="2478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2" name="AutoShape 12"/>
            <p:cNvCxnSpPr>
              <a:cxnSpLocks noChangeShapeType="1"/>
              <a:stCxn id="15370" idx="5"/>
              <a:endCxn id="15368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6535738" y="2478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3" name="AutoShape 13"/>
            <p:cNvCxnSpPr>
              <a:cxnSpLocks noChangeShapeType="1"/>
              <a:stCxn id="15368" idx="3"/>
              <a:endCxn id="15365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69342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4" name="AutoShape 14"/>
            <p:cNvCxnSpPr>
              <a:cxnSpLocks noChangeShapeType="1"/>
              <a:stCxn id="15368" idx="5"/>
              <a:endCxn id="15364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76025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5" name="AutoShape 15"/>
            <p:cNvCxnSpPr>
              <a:cxnSpLocks noChangeShapeType="1"/>
              <a:stCxn id="15369" idx="3"/>
              <a:endCxn id="15367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48006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6" name="AutoShape 16"/>
            <p:cNvCxnSpPr>
              <a:cxnSpLocks noChangeShapeType="1"/>
              <a:stCxn id="15369" idx="5"/>
              <a:endCxn id="15366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54689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7" name="AutoShape 17"/>
            <p:cNvCxnSpPr>
              <a:cxnSpLocks noChangeShapeType="1"/>
              <a:stCxn id="15367" idx="5"/>
              <a:endCxn id="15363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49355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78" name="Oval 18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1153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14</a:t>
              </a:r>
            </a:p>
          </p:txBody>
        </p:sp>
        <p:sp>
          <p:nvSpPr>
            <p:cNvPr id="15379" name="Oval 1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810500" y="5638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13</a:t>
              </a:r>
            </a:p>
          </p:txBody>
        </p:sp>
        <p:sp>
          <p:nvSpPr>
            <p:cNvPr id="15380" name="Oval 20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9436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7</a:t>
              </a:r>
            </a:p>
          </p:txBody>
        </p:sp>
        <p:cxnSp>
          <p:nvCxnSpPr>
            <p:cNvPr id="15381" name="AutoShape 21"/>
            <p:cNvCxnSpPr>
              <a:cxnSpLocks noChangeShapeType="1"/>
              <a:stCxn id="15366" idx="5"/>
              <a:endCxn id="15380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60023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82" name="Oval 22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4770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9</a:t>
              </a:r>
            </a:p>
          </p:txBody>
        </p:sp>
        <p:cxnSp>
          <p:nvCxnSpPr>
            <p:cNvPr id="15383" name="AutoShape 23"/>
            <p:cNvCxnSpPr>
              <a:cxnSpLocks noChangeShapeType="1"/>
              <a:stCxn id="15365" idx="3"/>
              <a:endCxn id="15382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6667500" y="42560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4" name="AutoShape 24"/>
            <p:cNvCxnSpPr>
              <a:cxnSpLocks noChangeShapeType="1"/>
              <a:stCxn id="15378" idx="4"/>
              <a:endCxn id="15379" idx="0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8001000" y="5181600"/>
              <a:ext cx="304800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5" name="AutoShape 25"/>
            <p:cNvCxnSpPr>
              <a:cxnSpLocks noChangeShapeType="1"/>
              <a:stCxn id="15364" idx="5"/>
              <a:endCxn id="15378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8135704" y="4236804"/>
              <a:ext cx="170096" cy="5637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5386" name="Rectangle 27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228600" y="1371600"/>
            <a:ext cx="4876800" cy="4800600"/>
          </a:xfrm>
        </p:spPr>
        <p:txBody>
          <a:bodyPr/>
          <a:lstStyle/>
          <a:p>
            <a:r>
              <a:rPr lang="en-US" sz="2400" dirty="0" smtClean="0">
                <a:solidFill>
                  <a:srgbClr val="0000FF"/>
                </a:solidFill>
              </a:rPr>
              <a:t>Structure</a:t>
            </a:r>
            <a:r>
              <a:rPr lang="en-US" sz="2400" dirty="0" smtClean="0"/>
              <a:t> property (binary tree)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ach node has </a:t>
            </a:r>
            <a:r>
              <a:rPr lang="en-US" sz="2000" dirty="0" smtClean="0">
                <a:sym typeface="Symbol" pitchFamily="18" charset="2"/>
              </a:rPr>
              <a:t> 2</a:t>
            </a:r>
            <a:r>
              <a:rPr lang="en-US" sz="2000" dirty="0" smtClean="0"/>
              <a:t> children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esult: keeps operations simple</a:t>
            </a:r>
          </a:p>
          <a:p>
            <a:pPr lvl="2">
              <a:buFontTx/>
              <a:buNone/>
            </a:pPr>
            <a:endParaRPr lang="en-US" sz="1800" dirty="0" smtClean="0"/>
          </a:p>
          <a:p>
            <a:r>
              <a:rPr lang="en-US" sz="2400" dirty="0" smtClean="0">
                <a:solidFill>
                  <a:srgbClr val="0000FF"/>
                </a:solidFill>
              </a:rPr>
              <a:t>Order</a:t>
            </a:r>
            <a:r>
              <a:rPr lang="en-US" sz="2400" dirty="0" smtClean="0"/>
              <a:t> property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ll keys in left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smaller</a:t>
            </a:r>
            <a:br>
              <a:rPr lang="en-US" sz="2000" dirty="0" smtClean="0"/>
            </a:br>
            <a:r>
              <a:rPr lang="en-US" sz="2000" dirty="0" smtClean="0"/>
              <a:t>than node’s key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ll keys in right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larger</a:t>
            </a:r>
            <a:br>
              <a:rPr lang="en-US" sz="2000" dirty="0" smtClean="0"/>
            </a:br>
            <a:r>
              <a:rPr lang="en-US" sz="2000" dirty="0" smtClean="0"/>
              <a:t>than node’s key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esult: easy to find any given key</a:t>
            </a:r>
          </a:p>
          <a:p>
            <a:pPr lvl="1">
              <a:buFontTx/>
              <a:buNone/>
            </a:pPr>
            <a:endParaRPr lang="en-US" sz="2000" dirty="0" smtClean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421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Sometimes two wrongs make a right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743200"/>
          </a:xfrm>
        </p:spPr>
        <p:txBody>
          <a:bodyPr/>
          <a:lstStyle/>
          <a:p>
            <a:r>
              <a:rPr lang="en-US" dirty="0" smtClean="0"/>
              <a:t>First idea violated the </a:t>
            </a:r>
            <a:r>
              <a:rPr lang="en-US" dirty="0" smtClean="0"/>
              <a:t>order property</a:t>
            </a:r>
            <a:endParaRPr lang="en-US" dirty="0" smtClean="0"/>
          </a:p>
          <a:p>
            <a:r>
              <a:rPr lang="en-US" dirty="0" smtClean="0"/>
              <a:t>Second idea didn’t fix balance</a:t>
            </a:r>
          </a:p>
          <a:p>
            <a:r>
              <a:rPr lang="en-US" dirty="0" smtClean="0"/>
              <a:t>But if we do both single rotations, starting with the second, it works!  (And not just for this example.)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Double rotation: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Rotate problematic child and grandchild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Then rotate between self and new child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066800" y="3932238"/>
            <a:ext cx="1479550" cy="2314575"/>
            <a:chOff x="1066800" y="3932238"/>
            <a:chExt cx="1479550" cy="2314575"/>
          </a:xfrm>
        </p:grpSpPr>
        <p:grpSp>
          <p:nvGrpSpPr>
            <p:cNvPr id="27" name="Group 26"/>
            <p:cNvGrpSpPr/>
            <p:nvPr/>
          </p:nvGrpSpPr>
          <p:grpSpPr>
            <a:xfrm>
              <a:off x="1066800" y="4206875"/>
              <a:ext cx="1479550" cy="2039938"/>
              <a:chOff x="1066800" y="4206875"/>
              <a:chExt cx="1479550" cy="2039938"/>
            </a:xfrm>
          </p:grpSpPr>
          <p:sp>
            <p:nvSpPr>
              <p:cNvPr id="8" name="Oval 13" descr="50%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295400" y="5761038"/>
                <a:ext cx="487362" cy="485775"/>
              </a:xfrm>
              <a:prstGeom prst="ellipse">
                <a:avLst/>
              </a:prstGeom>
              <a:pattFill prst="pct50">
                <a:fgClr>
                  <a:srgbClr val="008000"/>
                </a:fgClr>
                <a:bgClr>
                  <a:schemeClr val="bg1"/>
                </a:bgClr>
              </a:pattFill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 dirty="0"/>
                  <a:t>3</a:t>
                </a:r>
              </a:p>
            </p:txBody>
          </p:sp>
          <p:sp>
            <p:nvSpPr>
              <p:cNvPr id="9" name="Oval 14" descr="50%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752600" y="4951413"/>
                <a:ext cx="487363" cy="487362"/>
              </a:xfrm>
              <a:prstGeom prst="ellipse">
                <a:avLst/>
              </a:prstGeom>
              <a:pattFill prst="pct50">
                <a:fgClr>
                  <a:srgbClr val="0000FF"/>
                </a:fgClr>
                <a:bgClr>
                  <a:schemeClr val="bg1"/>
                </a:bgClr>
              </a:patt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/>
                  <a:t>6</a:t>
                </a:r>
              </a:p>
            </p:txBody>
          </p:sp>
          <p:sp>
            <p:nvSpPr>
              <p:cNvPr id="10" name="Oval 15" descr="50%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066800" y="4206875"/>
                <a:ext cx="487362" cy="487363"/>
              </a:xfrm>
              <a:prstGeom prst="ellipse">
                <a:avLst/>
              </a:prstGeom>
              <a:pattFill prst="pct50">
                <a:fgClr>
                  <a:srgbClr val="CC9900"/>
                </a:fgClr>
                <a:bgClr>
                  <a:srgbClr val="FFFFFF"/>
                </a:bgClr>
              </a:pattFill>
              <a:ln w="38100">
                <a:solidFill>
                  <a:srgbClr val="C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 dirty="0"/>
                  <a:t>1</a:t>
                </a:r>
              </a:p>
            </p:txBody>
          </p:sp>
          <p:cxnSp>
            <p:nvCxnSpPr>
              <p:cNvPr id="11" name="AutoShape 16"/>
              <p:cNvCxnSpPr>
                <a:cxnSpLocks noChangeAspect="1" noChangeShapeType="1"/>
                <a:stCxn id="10" idx="5"/>
                <a:endCxn id="9" idx="0"/>
              </p:cNvCxnSpPr>
              <p:nvPr>
                <p:custDataLst>
                  <p:tags r:id="rId23"/>
                </p:custDataLst>
              </p:nvPr>
            </p:nvCxnSpPr>
            <p:spPr bwMode="auto">
              <a:xfrm rot="16200000" flipH="1">
                <a:off x="1575261" y="4530392"/>
                <a:ext cx="328548" cy="51349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2" name="AutoShape 17"/>
              <p:cNvCxnSpPr>
                <a:cxnSpLocks noChangeAspect="1" noChangeShapeType="1"/>
                <a:stCxn id="9" idx="3"/>
                <a:endCxn id="8" idx="0"/>
              </p:cNvCxnSpPr>
              <p:nvPr>
                <p:custDataLst>
                  <p:tags r:id="rId24"/>
                </p:custDataLst>
              </p:nvPr>
            </p:nvCxnSpPr>
            <p:spPr bwMode="auto">
              <a:xfrm rot="5400000">
                <a:off x="1484710" y="5421774"/>
                <a:ext cx="393635" cy="28489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13" name="Text Box 18"/>
              <p:cNvSpPr txBox="1">
                <a:spLocks noChangeAspect="1"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752600" y="5608638"/>
                <a:ext cx="3365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0</a:t>
                </a:r>
              </a:p>
            </p:txBody>
          </p:sp>
          <p:sp>
            <p:nvSpPr>
              <p:cNvPr id="14" name="Text Box 19"/>
              <p:cNvSpPr txBox="1">
                <a:spLocks noChangeAspect="1"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2209800" y="4770438"/>
                <a:ext cx="3365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</p:grpSp>
        <p:sp>
          <p:nvSpPr>
            <p:cNvPr id="15" name="Text Box 20"/>
            <p:cNvSpPr txBox="1"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431925" y="3932238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 2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743200" y="3932238"/>
            <a:ext cx="2546350" cy="2468562"/>
            <a:chOff x="2743200" y="3932238"/>
            <a:chExt cx="2546350" cy="2468562"/>
          </a:xfrm>
        </p:grpSpPr>
        <p:sp>
          <p:nvSpPr>
            <p:cNvPr id="7" name="AutoShape 11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743200" y="5011738"/>
              <a:ext cx="852488" cy="304800"/>
            </a:xfrm>
            <a:prstGeom prst="rightArrow">
              <a:avLst>
                <a:gd name="adj1" fmla="val 50000"/>
                <a:gd name="adj2" fmla="val 69922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21" descr="50%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648200" y="5913438"/>
              <a:ext cx="487362" cy="487362"/>
            </a:xfrm>
            <a:prstGeom prst="ellipse">
              <a:avLst/>
            </a:prstGeom>
            <a:pattFill prst="pct50">
              <a:fgClr>
                <a:srgbClr val="0000FF"/>
              </a:fgClr>
              <a:bgClr>
                <a:schemeClr val="bg1"/>
              </a:bgClr>
            </a:patt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dirty="0"/>
                <a:t>6</a:t>
              </a:r>
            </a:p>
          </p:txBody>
        </p:sp>
        <p:sp>
          <p:nvSpPr>
            <p:cNvPr id="17" name="Oval 22" descr="50%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191000" y="5075238"/>
              <a:ext cx="487363" cy="485775"/>
            </a:xfrm>
            <a:prstGeom prst="ellipse">
              <a:avLst/>
            </a:prstGeom>
            <a:pattFill prst="pct50">
              <a:fgClr>
                <a:srgbClr val="008000"/>
              </a:fgClr>
              <a:bgClr>
                <a:schemeClr val="bg1"/>
              </a:bgClr>
            </a:pattFill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3</a:t>
              </a:r>
            </a:p>
          </p:txBody>
        </p:sp>
        <p:sp>
          <p:nvSpPr>
            <p:cNvPr id="18" name="Oval 23" descr="50%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581400" y="4283075"/>
              <a:ext cx="487362" cy="487363"/>
            </a:xfrm>
            <a:prstGeom prst="ellipse">
              <a:avLst/>
            </a:prstGeom>
            <a:pattFill prst="pct50">
              <a:fgClr>
                <a:srgbClr val="CC9900"/>
              </a:fgClr>
              <a:bgClr>
                <a:srgbClr val="FFFFFF"/>
              </a:bgClr>
            </a:pattFill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1</a:t>
              </a:r>
            </a:p>
          </p:txBody>
        </p:sp>
        <p:cxnSp>
          <p:nvCxnSpPr>
            <p:cNvPr id="19" name="AutoShape 24"/>
            <p:cNvCxnSpPr>
              <a:cxnSpLocks noChangeAspect="1" noChangeShapeType="1"/>
              <a:stCxn id="18" idx="5"/>
              <a:endCxn id="17" idx="0"/>
            </p:cNvCxnSpPr>
            <p:nvPr>
              <p:custDataLst>
                <p:tags r:id="rId14"/>
              </p:custDataLst>
            </p:nvPr>
          </p:nvCxnSpPr>
          <p:spPr bwMode="auto">
            <a:xfrm rot="16200000" flipH="1">
              <a:off x="4027949" y="4668504"/>
              <a:ext cx="376173" cy="4372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25"/>
            <p:cNvCxnSpPr>
              <a:cxnSpLocks noChangeAspect="1" noChangeShapeType="1"/>
              <a:stCxn id="17" idx="5"/>
              <a:endCxn id="16" idx="0"/>
            </p:cNvCxnSpPr>
            <p:nvPr>
              <p:custDataLst>
                <p:tags r:id="rId15"/>
              </p:custDataLst>
            </p:nvPr>
          </p:nvCxnSpPr>
          <p:spPr bwMode="auto">
            <a:xfrm rot="16200000" flipH="1">
              <a:off x="4537653" y="5559209"/>
              <a:ext cx="423565" cy="28489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26"/>
            <p:cNvSpPr txBox="1"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953000" y="5608638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22" name="Text Box 27"/>
            <p:cNvSpPr txBox="1"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691062" y="4967288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 1</a:t>
              </a:r>
            </a:p>
          </p:txBody>
        </p:sp>
        <p:sp>
          <p:nvSpPr>
            <p:cNvPr id="23" name="Text Box 28"/>
            <p:cNvSpPr txBox="1"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838575" y="3932238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 2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319712" y="4422775"/>
            <a:ext cx="3125788" cy="1825625"/>
            <a:chOff x="5319712" y="4422775"/>
            <a:chExt cx="3125788" cy="1825625"/>
          </a:xfrm>
        </p:grpSpPr>
        <p:sp>
          <p:nvSpPr>
            <p:cNvPr id="32" name="Text Box 10"/>
            <p:cNvSpPr txBox="1"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488238" y="4422775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1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5319712" y="4770437"/>
              <a:ext cx="3125788" cy="1477963"/>
              <a:chOff x="5319712" y="4770437"/>
              <a:chExt cx="3125788" cy="1477963"/>
            </a:xfrm>
          </p:grpSpPr>
          <p:sp>
            <p:nvSpPr>
              <p:cNvPr id="24" name="AutoShape 11"/>
              <p:cNvSpPr>
                <a:spLocks noChangeAspect="1"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5319712" y="5029200"/>
                <a:ext cx="852488" cy="304800"/>
              </a:xfrm>
              <a:prstGeom prst="rightArrow">
                <a:avLst>
                  <a:gd name="adj1" fmla="val 50000"/>
                  <a:gd name="adj2" fmla="val 69922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8" name="AutoShape 6"/>
              <p:cNvCxnSpPr>
                <a:cxnSpLocks noChangeAspect="1" noChangeShapeType="1"/>
                <a:stCxn id="34" idx="3"/>
                <a:endCxn id="33" idx="0"/>
              </p:cNvCxnSpPr>
              <p:nvPr>
                <p:custDataLst>
                  <p:tags r:id="rId3"/>
                </p:custDataLst>
              </p:nvPr>
            </p:nvCxnSpPr>
            <p:spPr bwMode="auto">
              <a:xfrm rot="5400000">
                <a:off x="6668014" y="5239327"/>
                <a:ext cx="575965" cy="46745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9" name="AutoShape 7"/>
              <p:cNvCxnSpPr>
                <a:cxnSpLocks noChangeAspect="1" noChangeShapeType="1"/>
                <a:stCxn id="34" idx="5"/>
                <a:endCxn id="35" idx="0"/>
              </p:cNvCxnSpPr>
              <p:nvPr>
                <p:custDataLst>
                  <p:tags r:id="rId4"/>
                </p:custDataLst>
              </p:nvPr>
            </p:nvCxnSpPr>
            <p:spPr bwMode="auto">
              <a:xfrm rot="16200000" flipH="1">
                <a:off x="7465003" y="5254408"/>
                <a:ext cx="575965" cy="4372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30" name="Text Box 8"/>
              <p:cNvSpPr txBox="1">
                <a:spLocks noChangeAspect="1"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8108950" y="5456237"/>
                <a:ext cx="3365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0</a:t>
                </a:r>
              </a:p>
            </p:txBody>
          </p:sp>
          <p:sp>
            <p:nvSpPr>
              <p:cNvPr id="31" name="Text Box 9"/>
              <p:cNvSpPr txBox="1">
                <a:spLocks noChangeAspect="1"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6172200" y="5532437"/>
                <a:ext cx="3365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0</a:t>
                </a:r>
              </a:p>
            </p:txBody>
          </p:sp>
          <p:sp>
            <p:nvSpPr>
              <p:cNvPr id="33" name="Oval 23" descr="50%"/>
              <p:cNvSpPr>
                <a:spLocks noChangeAspect="1"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6478588" y="5761037"/>
                <a:ext cx="487362" cy="487363"/>
              </a:xfrm>
              <a:prstGeom prst="ellipse">
                <a:avLst/>
              </a:prstGeom>
              <a:pattFill prst="pct50">
                <a:fgClr>
                  <a:srgbClr val="CC9900"/>
                </a:fgClr>
                <a:bgClr>
                  <a:srgbClr val="FFFFFF"/>
                </a:bgClr>
              </a:pattFill>
              <a:ln w="38100">
                <a:solidFill>
                  <a:srgbClr val="C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 dirty="0"/>
                  <a:t>1</a:t>
                </a:r>
              </a:p>
            </p:txBody>
          </p:sp>
          <p:sp>
            <p:nvSpPr>
              <p:cNvPr id="34" name="Oval 22" descr="50%"/>
              <p:cNvSpPr>
                <a:spLocks noChangeAspect="1"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7118350" y="4770437"/>
                <a:ext cx="487363" cy="485775"/>
              </a:xfrm>
              <a:prstGeom prst="ellipse">
                <a:avLst/>
              </a:prstGeom>
              <a:pattFill prst="pct50">
                <a:fgClr>
                  <a:srgbClr val="008000"/>
                </a:fgClr>
                <a:bgClr>
                  <a:schemeClr val="bg1"/>
                </a:bgClr>
              </a:pattFill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/>
                  <a:t>3</a:t>
                </a:r>
              </a:p>
            </p:txBody>
          </p:sp>
          <p:sp>
            <p:nvSpPr>
              <p:cNvPr id="35" name="Oval 21" descr="50%"/>
              <p:cNvSpPr>
                <a:spLocks noChangeAspect="1"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7727950" y="5761037"/>
                <a:ext cx="487362" cy="487362"/>
              </a:xfrm>
              <a:prstGeom prst="ellipse">
                <a:avLst/>
              </a:prstGeom>
              <a:pattFill prst="pct50">
                <a:fgClr>
                  <a:srgbClr val="0000FF"/>
                </a:fgClr>
                <a:bgClr>
                  <a:schemeClr val="bg1"/>
                </a:bgClr>
              </a:patt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 dirty="0"/>
                  <a:t>6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326808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right-left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533400" y="1219200"/>
            <a:ext cx="4267200" cy="2619375"/>
            <a:chOff x="533400" y="381000"/>
            <a:chExt cx="4267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47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49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3" name="AutoShape 10"/>
            <p:cNvCxnSpPr>
              <a:cxnSpLocks noChangeShapeType="1"/>
              <a:stCxn id="11" idx="6"/>
              <a:endCxn id="35" idx="0"/>
            </p:cNvCxnSpPr>
            <p:nvPr>
              <p:custDataLst>
                <p:tags r:id="rId52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5" name="AutoShape 12"/>
            <p:cNvCxnSpPr>
              <a:cxnSpLocks noChangeShapeType="1"/>
              <a:stCxn id="14" idx="3"/>
              <a:endCxn id="24" idx="0"/>
            </p:cNvCxnSpPr>
            <p:nvPr>
              <p:custDataLst>
                <p:tags r:id="rId54"/>
              </p:custDataLst>
            </p:nvPr>
          </p:nvCxnSpPr>
          <p:spPr bwMode="auto">
            <a:xfrm rot="5400000">
              <a:off x="2213996" y="1738613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14" idx="5"/>
              <a:endCxn id="22" idx="0"/>
            </p:cNvCxnSpPr>
            <p:nvPr>
              <p:custDataLst>
                <p:tags r:id="rId55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752600" y="16922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cxnSp>
          <p:nvCxnSpPr>
            <p:cNvPr id="20" name="AutoShape 40"/>
            <p:cNvCxnSpPr>
              <a:cxnSpLocks noChangeShapeType="1"/>
              <a:stCxn id="11" idx="2"/>
              <a:endCxn id="14" idx="7"/>
            </p:cNvCxnSpPr>
            <p:nvPr>
              <p:custDataLst>
                <p:tags r:id="rId59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42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2" name="AutoShape 51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4" name="AutoShape 5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676400" y="2085975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5" name="Oval 5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306281" y="2813339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55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2414196" y="2667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62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281238" y="1143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28" name="Text Box 63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754438" y="738188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29" name="Text Box 64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1246188" y="381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35" name="AutoShape 6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</p:grpSp>
      <p:sp>
        <p:nvSpPr>
          <p:cNvPr id="3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 rot="5400000">
            <a:off x="259556" y="3612356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304800" y="3885334"/>
            <a:ext cx="4284336" cy="2591666"/>
            <a:chOff x="304800" y="3885334"/>
            <a:chExt cx="4284336" cy="2591666"/>
          </a:xfrm>
        </p:grpSpPr>
        <p:cxnSp>
          <p:nvCxnSpPr>
            <p:cNvPr id="38" name="AutoShape 3"/>
            <p:cNvCxnSpPr>
              <a:cxnSpLocks noChangeShapeType="1"/>
              <a:stCxn id="39" idx="6"/>
              <a:endCxn id="42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2122488" y="4306022"/>
              <a:ext cx="606425" cy="29368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544638" y="4142509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40" name="AutoShape 5"/>
            <p:cNvCxnSpPr>
              <a:cxnSpLocks noChangeShapeType="1"/>
              <a:stCxn id="39" idx="2"/>
              <a:endCxn id="41" idx="0"/>
            </p:cNvCxnSpPr>
            <p:nvPr>
              <p:custDataLst>
                <p:tags r:id="rId27"/>
              </p:custDataLst>
            </p:nvPr>
          </p:nvCxnSpPr>
          <p:spPr bwMode="auto">
            <a:xfrm rot="10800000" flipV="1">
              <a:off x="782638" y="4306021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AutoShape 6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5438" y="4752109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42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438400" y="4599709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43" name="AutoShape 10"/>
            <p:cNvCxnSpPr>
              <a:cxnSpLocks noChangeShapeType="1"/>
              <a:stCxn id="42" idx="6"/>
              <a:endCxn id="61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3019425" y="4762428"/>
              <a:ext cx="394494" cy="2667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5" name="AutoShape 12"/>
            <p:cNvCxnSpPr>
              <a:cxnSpLocks noChangeShapeType="1"/>
              <a:stCxn id="42" idx="3"/>
              <a:endCxn id="53" idx="0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181685" y="4791304"/>
              <a:ext cx="255621" cy="4279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3"/>
            <p:cNvCxnSpPr>
              <a:cxnSpLocks noChangeShapeType="1"/>
              <a:stCxn id="61" idx="3"/>
              <a:endCxn id="52" idx="0"/>
            </p:cNvCxnSpPr>
            <p:nvPr>
              <p:custDataLst>
                <p:tags r:id="rId32"/>
              </p:custDataLst>
            </p:nvPr>
          </p:nvCxnSpPr>
          <p:spPr bwMode="auto">
            <a:xfrm rot="5400000">
              <a:off x="2968491" y="5273543"/>
              <a:ext cx="205776" cy="2753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Text Box 16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438400" y="51816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48" name="Text Box 17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657599" y="4828309"/>
              <a:ext cx="93153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49" name="Text Box 19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655762" y="48768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51" name="Text Box 4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04800" y="4523509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52" name="AutoShape 5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514600" y="5514109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53" name="AutoShape 5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5133109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54" name="Oval 5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696681" y="5881255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5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800840" y="5715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Text Box 6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95600" y="4327525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58" name="Text Box 6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017588" y="3885334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59" name="AutoShape 6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715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61" name="Oval 11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124200" y="50292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63" name="AutoShape 10"/>
            <p:cNvCxnSpPr>
              <a:cxnSpLocks noChangeShapeType="1"/>
              <a:stCxn id="61" idx="5"/>
              <a:endCxn id="59" idx="0"/>
            </p:cNvCxnSpPr>
            <p:nvPr>
              <p:custDataLst>
                <p:tags r:id="rId45"/>
              </p:custDataLst>
            </p:nvPr>
          </p:nvCxnSpPr>
          <p:spPr bwMode="auto">
            <a:xfrm rot="16200000" flipH="1">
              <a:off x="3511057" y="5416056"/>
              <a:ext cx="406667" cy="1912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9" name="Text Box 17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937000" y="54864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  <p:sp>
        <p:nvSpPr>
          <p:cNvPr id="93" name="AutoShape 11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962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4876800" y="3505200"/>
            <a:ext cx="4267200" cy="2286000"/>
            <a:chOff x="4876800" y="3505200"/>
            <a:chExt cx="4267200" cy="2286000"/>
          </a:xfrm>
        </p:grpSpPr>
        <p:sp>
          <p:nvSpPr>
            <p:cNvPr id="72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813550" y="37338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73" name="AutoShape 5"/>
            <p:cNvCxnSpPr>
              <a:cxnSpLocks noChangeShapeType="1"/>
              <a:stCxn id="72" idx="3"/>
              <a:endCxn id="94" idx="0"/>
            </p:cNvCxnSpPr>
            <p:nvPr>
              <p:custDataLst>
                <p:tags r:id="rId4"/>
              </p:custDataLst>
            </p:nvPr>
          </p:nvCxnSpPr>
          <p:spPr bwMode="auto">
            <a:xfrm rot="5400000">
              <a:off x="6273117" y="37739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4" name="AutoShap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76800" y="4953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76" name="AutoShape 10"/>
            <p:cNvCxnSpPr>
              <a:cxnSpLocks noChangeShapeType="1"/>
              <a:stCxn id="72" idx="5"/>
              <a:endCxn id="90" idx="0"/>
            </p:cNvCxnSpPr>
            <p:nvPr>
              <p:custDataLst>
                <p:tags r:id="rId6"/>
              </p:custDataLst>
            </p:nvPr>
          </p:nvCxnSpPr>
          <p:spPr bwMode="auto">
            <a:xfrm rot="16200000" flipH="1">
              <a:off x="7496195" y="38235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7" name="AutoShape 12"/>
            <p:cNvCxnSpPr>
              <a:cxnSpLocks noChangeShapeType="1"/>
              <a:stCxn id="94" idx="5"/>
              <a:endCxn id="84" idx="0"/>
            </p:cNvCxnSpPr>
            <p:nvPr>
              <p:custDataLst>
                <p:tags r:id="rId7"/>
              </p:custDataLst>
            </p:nvPr>
          </p:nvCxnSpPr>
          <p:spPr bwMode="auto">
            <a:xfrm rot="16200000" flipH="1">
              <a:off x="6315376" y="46008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8" name="AutoShape 13"/>
            <p:cNvCxnSpPr>
              <a:cxnSpLocks noChangeShapeType="1"/>
              <a:stCxn id="90" idx="3"/>
              <a:endCxn id="83" idx="0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7536883" y="47437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9" name="Text Box 16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086600" y="48776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80" name="Text Box 17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305800" y="4191000"/>
              <a:ext cx="838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81" name="Text Box 1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08762" y="45720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82" name="Text Box 42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342153" y="41148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83" name="AutoShape 5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50180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84" name="AutoShape 5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096000" y="48768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85" name="Oval 5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324600" y="56041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5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6428759" y="54379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63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391400" y="35052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89" name="AutoShape 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153400" y="5029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90" name="Oval 11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726362" y="4343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91" name="AutoShape 10"/>
            <p:cNvCxnSpPr>
              <a:cxnSpLocks noChangeShapeType="1"/>
              <a:stCxn id="90" idx="5"/>
              <a:endCxn id="89" idx="0"/>
            </p:cNvCxnSpPr>
            <p:nvPr>
              <p:custDataLst>
                <p:tags r:id="rId20"/>
              </p:custDataLst>
            </p:nvPr>
          </p:nvCxnSpPr>
          <p:spPr bwMode="auto">
            <a:xfrm rot="16200000" flipH="1">
              <a:off x="8212438" y="46310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2" name="Text Box 17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8661400" y="4800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94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743575" y="43989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99" name="AutoShape 3"/>
            <p:cNvCxnSpPr>
              <a:cxnSpLocks noChangeShapeType="1"/>
              <a:stCxn id="94" idx="3"/>
              <a:endCxn id="74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443203" y="45675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6" name="Text Box 19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953000" y="47244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87376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9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524000"/>
          </a:xfrm>
        </p:spPr>
        <p:txBody>
          <a:bodyPr/>
          <a:lstStyle/>
          <a:p>
            <a:r>
              <a:rPr lang="en-US" dirty="0" smtClean="0"/>
              <a:t>Like in the left-left and right-right cases, the height of the </a:t>
            </a:r>
            <a:r>
              <a:rPr lang="en-US" dirty="0" err="1" smtClean="0"/>
              <a:t>subtree</a:t>
            </a:r>
            <a:r>
              <a:rPr lang="en-US" dirty="0" smtClean="0"/>
              <a:t> after rebalancing is the same as before the insert</a:t>
            </a:r>
          </a:p>
          <a:p>
            <a:pPr lvl="1"/>
            <a:r>
              <a:rPr lang="en-US" sz="1800" dirty="0" smtClean="0"/>
              <a:t>So no ancestor in the tree will need rebalancing</a:t>
            </a:r>
          </a:p>
          <a:p>
            <a:r>
              <a:rPr lang="en-US" dirty="0" smtClean="0"/>
              <a:t>Does not have to be implemented as two rotations; can just do: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228600" y="2714625"/>
            <a:ext cx="8839200" cy="2619375"/>
            <a:chOff x="228600" y="2714625"/>
            <a:chExt cx="8839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1"/>
              </p:custDataLst>
            </p:nvPr>
          </p:nvCxnSpPr>
          <p:spPr bwMode="auto">
            <a:xfrm>
              <a:off x="2046288" y="3135313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468438" y="2971800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3"/>
              </p:custDataLst>
            </p:nvPr>
          </p:nvCxnSpPr>
          <p:spPr bwMode="auto">
            <a:xfrm rot="10800000" flipV="1">
              <a:off x="706438" y="3135312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49238" y="35814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48000" y="3429000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2" name="AutoShape 10"/>
            <p:cNvCxnSpPr>
              <a:cxnSpLocks noChangeShapeType="1"/>
              <a:stCxn id="11" idx="6"/>
              <a:endCxn id="28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3629025" y="3591719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Oval 1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171700" y="3835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4" name="AutoShape 12"/>
            <p:cNvCxnSpPr>
              <a:cxnSpLocks noChangeShapeType="1"/>
              <a:stCxn id="13" idx="3"/>
              <a:endCxn id="22" idx="0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1909196" y="4072238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3"/>
            <p:cNvCxnSpPr>
              <a:cxnSpLocks noChangeShapeType="1"/>
              <a:stCxn id="13" idx="5"/>
              <a:endCxn id="21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2685557" y="4095256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Text Box 16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971800" y="4098925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038600" y="3657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18" name="Text Box 19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447800" y="40259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cxnSp>
          <p:nvCxnSpPr>
            <p:cNvPr id="19" name="AutoShape 40"/>
            <p:cNvCxnSpPr>
              <a:cxnSpLocks noChangeShapeType="1"/>
              <a:stCxn id="11" idx="2"/>
              <a:endCxn id="13" idx="7"/>
            </p:cNvCxnSpPr>
            <p:nvPr>
              <p:custDataLst>
                <p:tags r:id="rId13"/>
              </p:custDataLst>
            </p:nvPr>
          </p:nvCxnSpPr>
          <p:spPr bwMode="auto">
            <a:xfrm rot="10800000" flipV="1">
              <a:off x="2666282" y="3591718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Text Box 42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28600" y="33528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1" name="AutoShape 51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514600" y="4343400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2" name="AutoShape 5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371600" y="44196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3" name="Oval 5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001481" y="51469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55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2109396" y="50292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62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976438" y="3476625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26" name="Text Box 6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449638" y="3071813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27" name="Text Box 64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941388" y="2714625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28" name="AutoShape 6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581400" y="40386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29" name="Oval 4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6813550" y="30480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30" name="AutoShape 5"/>
            <p:cNvCxnSpPr>
              <a:cxnSpLocks noChangeShapeType="1"/>
              <a:stCxn id="29" idx="3"/>
              <a:endCxn id="49" idx="0"/>
            </p:cNvCxnSpPr>
            <p:nvPr>
              <p:custDataLst>
                <p:tags r:id="rId24"/>
              </p:custDataLst>
            </p:nvPr>
          </p:nvCxnSpPr>
          <p:spPr bwMode="auto">
            <a:xfrm rot="5400000">
              <a:off x="6273117" y="30881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1" name="AutoShape 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876800" y="4267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32" name="AutoShape 10"/>
            <p:cNvCxnSpPr>
              <a:cxnSpLocks noChangeShapeType="1"/>
              <a:stCxn id="29" idx="5"/>
              <a:endCxn id="45" idx="0"/>
            </p:cNvCxnSpPr>
            <p:nvPr>
              <p:custDataLst>
                <p:tags r:id="rId26"/>
              </p:custDataLst>
            </p:nvPr>
          </p:nvCxnSpPr>
          <p:spPr bwMode="auto">
            <a:xfrm rot="16200000" flipH="1">
              <a:off x="7496195" y="31377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12"/>
            <p:cNvCxnSpPr>
              <a:cxnSpLocks noChangeShapeType="1"/>
              <a:stCxn id="49" idx="5"/>
              <a:endCxn id="40" idx="0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6315376" y="39150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13"/>
            <p:cNvCxnSpPr>
              <a:cxnSpLocks noChangeShapeType="1"/>
              <a:stCxn id="45" idx="3"/>
              <a:endCxn id="39" idx="0"/>
            </p:cNvCxnSpPr>
            <p:nvPr>
              <p:custDataLst>
                <p:tags r:id="rId28"/>
              </p:custDataLst>
            </p:nvPr>
          </p:nvCxnSpPr>
          <p:spPr bwMode="auto">
            <a:xfrm rot="5400000">
              <a:off x="7536883" y="40579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" name="Text Box 16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086600" y="41918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36" name="Text Box 17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8305800" y="350520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37" name="Text Box 19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608762" y="38862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38" name="Text Box 42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5342153" y="34290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39" name="AutoShape 51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7239000" y="43322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40" name="AutoShape 53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096000" y="41910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41" name="Oval 54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6324600" y="49183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55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6428759" y="47521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63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7391400" y="28194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44" name="AutoShape 6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8153400" y="43434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45" name="Oval 11"/>
            <p:cNvSpPr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7726362" y="36576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46" name="AutoShape 10"/>
            <p:cNvCxnSpPr>
              <a:cxnSpLocks noChangeShapeType="1"/>
              <a:stCxn id="45" idx="5"/>
              <a:endCxn id="44" idx="0"/>
            </p:cNvCxnSpPr>
            <p:nvPr>
              <p:custDataLst>
                <p:tags r:id="rId40"/>
              </p:custDataLst>
            </p:nvPr>
          </p:nvCxnSpPr>
          <p:spPr bwMode="auto">
            <a:xfrm rot="16200000" flipH="1">
              <a:off x="8212438" y="39452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Text Box 17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8661400" y="41148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48" name="AutoShape 11"/>
            <p:cNvSpPr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4405312" y="3048000"/>
              <a:ext cx="852488" cy="304800"/>
            </a:xfrm>
            <a:prstGeom prst="rightArrow">
              <a:avLst>
                <a:gd name="adj1" fmla="val 50000"/>
                <a:gd name="adj2" fmla="val 69922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7"/>
            <p:cNvSpPr>
              <a:spLocks noChangeAspect="1"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5743575" y="37131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50" name="AutoShape 3"/>
            <p:cNvCxnSpPr>
              <a:cxnSpLocks noChangeShapeType="1"/>
              <a:stCxn id="49" idx="3"/>
              <a:endCxn id="31" idx="0"/>
            </p:cNvCxnSpPr>
            <p:nvPr>
              <p:custDataLst>
                <p:tags r:id="rId44"/>
              </p:custDataLst>
            </p:nvPr>
          </p:nvCxnSpPr>
          <p:spPr bwMode="auto">
            <a:xfrm rot="5400000">
              <a:off x="5443203" y="38817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1" name="Text Box 19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4953000" y="40386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  <p:sp>
        <p:nvSpPr>
          <p:cNvPr id="52" name="Content Placeholder 2"/>
          <p:cNvSpPr txBox="1">
            <a:spLocks/>
          </p:cNvSpPr>
          <p:nvPr/>
        </p:nvSpPr>
        <p:spPr bwMode="auto">
          <a:xfrm>
            <a:off x="685800" y="532362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Easier to remember than you may think: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b="0" kern="0" dirty="0" smtClean="0">
                <a:latin typeface="+mn-lt"/>
              </a:rPr>
              <a:t>	Move c to grandparent’s position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b="0" kern="0" dirty="0">
                <a:latin typeface="+mn-lt"/>
              </a:rPr>
              <a:t> </a:t>
            </a:r>
            <a:r>
              <a:rPr lang="en-US" b="0" kern="0" dirty="0" smtClean="0">
                <a:latin typeface="+mn-lt"/>
              </a:rPr>
              <a:t>    Put a, b, X, U, V, and Z in the only legal positions for a BST</a:t>
            </a:r>
            <a:endParaRPr lang="en-US" b="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13229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last case: left-right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90600"/>
          </a:xfrm>
        </p:spPr>
        <p:txBody>
          <a:bodyPr/>
          <a:lstStyle/>
          <a:p>
            <a:r>
              <a:rPr lang="en-US" dirty="0" smtClean="0"/>
              <a:t>Mirror image of right-left</a:t>
            </a:r>
          </a:p>
          <a:p>
            <a:pPr lvl="1"/>
            <a:r>
              <a:rPr lang="en-US" dirty="0" smtClean="0"/>
              <a:t>Again, no new concepts, only new code to write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317750" y="2847975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10" name="AutoShape 5"/>
          <p:cNvCxnSpPr>
            <a:cxnSpLocks noChangeShapeType="1"/>
            <a:stCxn id="9" idx="3"/>
            <a:endCxn id="31" idx="0"/>
          </p:cNvCxnSpPr>
          <p:nvPr>
            <p:custDataLst>
              <p:tags r:id="rId2"/>
            </p:custDataLst>
          </p:nvPr>
        </p:nvCxnSpPr>
        <p:spPr bwMode="auto">
          <a:xfrm rot="5400000">
            <a:off x="1652698" y="26793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9" idx="5"/>
            <a:endCxn id="29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69042" y="29690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2"/>
          <p:cNvCxnSpPr>
            <a:cxnSpLocks noChangeShapeType="1"/>
            <a:stCxn id="32" idx="3"/>
            <a:endCxn id="23" idx="0"/>
          </p:cNvCxnSpPr>
          <p:nvPr>
            <p:custDataLst>
              <p:tags r:id="rId4"/>
            </p:custDataLst>
          </p:nvPr>
        </p:nvCxnSpPr>
        <p:spPr bwMode="auto">
          <a:xfrm rot="5400000">
            <a:off x="1702027" y="4177807"/>
            <a:ext cx="254267" cy="229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3"/>
          <p:cNvCxnSpPr>
            <a:cxnSpLocks noChangeShapeType="1"/>
            <a:stCxn id="32" idx="5"/>
            <a:endCxn id="22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325854" y="41930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44196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18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3352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19" name="Text Box 1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43000" y="4267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20" name="AutoShape 40"/>
          <p:cNvCxnSpPr>
            <a:cxnSpLocks noChangeShapeType="1"/>
            <a:stCxn id="31" idx="5"/>
            <a:endCxn id="32" idx="1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563421" y="35536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4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" y="4114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22" name="AutoShape 5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0" y="45722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23" name="AutoShape 5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19200" y="4419600"/>
            <a:ext cx="990600" cy="609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24" name="Oval 5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49081" y="51469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5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956996" y="5029200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6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09800" y="3581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27" name="Text Box 6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33400" y="31242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28" name="Text Box 64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676400" y="2590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29" name="AutoShape 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124200" y="3581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30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24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31" name="Oval 7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914400" y="3429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32" name="Oval 11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858962" y="38862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36" name="AutoShape 12"/>
          <p:cNvCxnSpPr>
            <a:cxnSpLocks noChangeShapeType="1"/>
            <a:stCxn id="31" idx="3"/>
            <a:endCxn id="30" idx="0"/>
          </p:cNvCxnSpPr>
          <p:nvPr>
            <p:custDataLst>
              <p:tags r:id="rId22"/>
            </p:custDataLst>
          </p:nvPr>
        </p:nvCxnSpPr>
        <p:spPr bwMode="auto">
          <a:xfrm rot="5400000">
            <a:off x="524335" y="3792045"/>
            <a:ext cx="560421" cy="389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AutoShape 1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267200" y="3048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4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6737350" y="3048000"/>
            <a:ext cx="577850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c</a:t>
            </a:r>
            <a:endParaRPr lang="en-US" b="1" dirty="0"/>
          </a:p>
        </p:txBody>
      </p:sp>
      <p:cxnSp>
        <p:nvCxnSpPr>
          <p:cNvPr id="51" name="AutoShape 5"/>
          <p:cNvCxnSpPr>
            <a:cxnSpLocks noChangeShapeType="1"/>
            <a:stCxn id="50" idx="3"/>
            <a:endCxn id="70" idx="0"/>
          </p:cNvCxnSpPr>
          <p:nvPr>
            <p:custDataLst>
              <p:tags r:id="rId25"/>
            </p:custDataLst>
          </p:nvPr>
        </p:nvCxnSpPr>
        <p:spPr bwMode="auto">
          <a:xfrm rot="5400000">
            <a:off x="6196917" y="30881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AutoShape 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8006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53" name="AutoShape 10"/>
          <p:cNvCxnSpPr>
            <a:cxnSpLocks noChangeShapeType="1"/>
            <a:stCxn id="50" idx="5"/>
            <a:endCxn id="66" idx="0"/>
          </p:cNvCxnSpPr>
          <p:nvPr>
            <p:custDataLst>
              <p:tags r:id="rId27"/>
            </p:custDataLst>
          </p:nvPr>
        </p:nvCxnSpPr>
        <p:spPr bwMode="auto">
          <a:xfrm rot="16200000" flipH="1">
            <a:off x="7419995" y="31377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AutoShape 12"/>
          <p:cNvCxnSpPr>
            <a:cxnSpLocks noChangeShapeType="1"/>
            <a:stCxn id="70" idx="5"/>
            <a:endCxn id="61" idx="0"/>
          </p:cNvCxnSpPr>
          <p:nvPr>
            <p:custDataLst>
              <p:tags r:id="rId28"/>
            </p:custDataLst>
          </p:nvPr>
        </p:nvCxnSpPr>
        <p:spPr bwMode="auto">
          <a:xfrm rot="16200000" flipH="1">
            <a:off x="6239176" y="39150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13"/>
          <p:cNvCxnSpPr>
            <a:cxnSpLocks noChangeShapeType="1"/>
            <a:stCxn id="66" idx="3"/>
            <a:endCxn id="60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7460683" y="40579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" name="Text Box 1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010400" y="41918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57" name="Text Box 17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229600" y="3505200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58" name="Text Box 19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532562" y="38862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59" name="Text Box 4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265953" y="3429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60" name="AutoShape 51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162800" y="43322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61" name="AutoShape 5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9800" y="41910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62" name="Oval 5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248400" y="49183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5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6352559" y="4752109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Text Box 6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315200" y="2819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65" name="AutoShape 6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8077200" y="4343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6" name="Oval 11"/>
          <p:cNvSpPr>
            <a:spLocks noChangeAspect="1" noChangeArrowheads="1"/>
          </p:cNvSpPr>
          <p:nvPr>
            <p:custDataLst>
              <p:tags r:id="rId40"/>
            </p:custDataLst>
          </p:nvPr>
        </p:nvSpPr>
        <p:spPr bwMode="auto">
          <a:xfrm>
            <a:off x="7650162" y="36576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67" name="AutoShape 10"/>
          <p:cNvCxnSpPr>
            <a:cxnSpLocks noChangeShapeType="1"/>
            <a:stCxn id="66" idx="5"/>
            <a:endCxn id="65" idx="0"/>
          </p:cNvCxnSpPr>
          <p:nvPr>
            <p:custDataLst>
              <p:tags r:id="rId41"/>
            </p:custDataLst>
          </p:nvPr>
        </p:nvCxnSpPr>
        <p:spPr bwMode="auto">
          <a:xfrm rot="16200000" flipH="1">
            <a:off x="8136238" y="39452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8" name="Text Box 1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585200" y="4114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70" name="Oval 7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5667375" y="37131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71" name="AutoShape 3"/>
          <p:cNvCxnSpPr>
            <a:cxnSpLocks noChangeShapeType="1"/>
            <a:stCxn id="70" idx="3"/>
            <a:endCxn id="52" idx="0"/>
          </p:cNvCxnSpPr>
          <p:nvPr>
            <p:custDataLst>
              <p:tags r:id="rId44"/>
            </p:custDataLst>
          </p:nvPr>
        </p:nvCxnSpPr>
        <p:spPr bwMode="auto">
          <a:xfrm rot="5400000">
            <a:off x="5367003" y="38817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2" name="Text Box 1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876800" y="4038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2634449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0" grpId="0" animBg="1"/>
      <p:bldP spid="52" grpId="0" animBg="1"/>
      <p:bldP spid="56" grpId="0"/>
      <p:bldP spid="57" grpId="0"/>
      <p:bldP spid="58" grpId="0"/>
      <p:bldP spid="59" grpId="0"/>
      <p:bldP spid="60" grpId="0" animBg="1"/>
      <p:bldP spid="61" grpId="0" animBg="1"/>
      <p:bldP spid="62" grpId="0" animBg="1"/>
      <p:bldP spid="63" grpId="0" animBg="1"/>
      <p:bldP spid="64" grpId="0"/>
      <p:bldP spid="65" grpId="0" animBg="1"/>
      <p:bldP spid="66" grpId="0" animBg="1"/>
      <p:bldP spid="68" grpId="0"/>
      <p:bldP spid="70" grpId="0" animBg="1"/>
      <p:bldP spid="7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Insert, summarized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as in a BST</a:t>
            </a:r>
          </a:p>
          <a:p>
            <a:endParaRPr lang="en-US" sz="1000" dirty="0" smtClean="0"/>
          </a:p>
          <a:p>
            <a:r>
              <a:rPr lang="en-US" dirty="0" smtClean="0"/>
              <a:t>Check back up path for imbalance, which will be 1 of 4 cases: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ode’s left-left grandchild is too tall</a:t>
            </a:r>
          </a:p>
          <a:p>
            <a:pPr lvl="1"/>
            <a:r>
              <a:rPr lang="en-US" dirty="0" smtClean="0"/>
              <a:t>Node’s left-right grandchild is too tall</a:t>
            </a:r>
          </a:p>
          <a:p>
            <a:pPr lvl="1"/>
            <a:r>
              <a:rPr lang="en-US" dirty="0" smtClean="0"/>
              <a:t>Node’s right-left grandchild is too tall</a:t>
            </a:r>
          </a:p>
          <a:p>
            <a:pPr lvl="1"/>
            <a:r>
              <a:rPr lang="en-US" dirty="0" smtClean="0"/>
              <a:t>Node’s right-right grandchild is too tall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Only one case occurs because tree was balanced before insert</a:t>
            </a:r>
          </a:p>
          <a:p>
            <a:endParaRPr lang="en-US" sz="1000" dirty="0" smtClean="0"/>
          </a:p>
          <a:p>
            <a:r>
              <a:rPr lang="en-US" dirty="0" smtClean="0"/>
              <a:t>After the appropriate single or double rotation, the smallest-unbalanced </a:t>
            </a:r>
            <a:r>
              <a:rPr lang="en-US" dirty="0" err="1" smtClean="0"/>
              <a:t>subtree</a:t>
            </a:r>
            <a:r>
              <a:rPr lang="en-US" dirty="0" smtClean="0"/>
              <a:t> has the same height as before the insertion</a:t>
            </a:r>
          </a:p>
          <a:p>
            <a:pPr lvl="1"/>
            <a:r>
              <a:rPr lang="en-US" dirty="0" smtClean="0"/>
              <a:t>So all ancestors are now balanced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757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Tree is balanced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Tree starts balanced</a:t>
            </a:r>
          </a:p>
          <a:p>
            <a:pPr lvl="1"/>
            <a:r>
              <a:rPr lang="en-US" dirty="0" smtClean="0"/>
              <a:t>A rotation is </a:t>
            </a:r>
            <a:r>
              <a:rPr lang="en-US" i="1" dirty="0" smtClean="0"/>
              <a:t>O</a:t>
            </a:r>
            <a:r>
              <a:rPr lang="en-US" dirty="0" smtClean="0"/>
              <a:t>(1) and there’s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path to root</a:t>
            </a:r>
          </a:p>
          <a:p>
            <a:pPr lvl="1"/>
            <a:r>
              <a:rPr lang="en-US" dirty="0" smtClean="0"/>
              <a:t>Tree </a:t>
            </a:r>
            <a:r>
              <a:rPr lang="en-US" dirty="0" smtClean="0"/>
              <a:t>ends balanced</a:t>
            </a:r>
          </a:p>
          <a:p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buildTree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Takes some more rotation action to handle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201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AVL Trees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3400" y="1295400"/>
            <a:ext cx="83185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000" b="0" dirty="0">
                <a:latin typeface="+mj-lt"/>
              </a:rPr>
              <a:t>Arguments for AVL trees:</a:t>
            </a: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All operations logarithmic worst-case because trees </a:t>
            </a:r>
            <a:r>
              <a:rPr lang="en-US" sz="2000" b="0" dirty="0">
                <a:latin typeface="+mj-lt"/>
              </a:rPr>
              <a:t>are </a:t>
            </a:r>
            <a:r>
              <a:rPr lang="en-US" sz="2000" b="0" i="1" dirty="0">
                <a:latin typeface="+mj-lt"/>
              </a:rPr>
              <a:t>always</a:t>
            </a:r>
            <a:r>
              <a:rPr lang="en-US" sz="2000" b="0" dirty="0">
                <a:latin typeface="+mj-lt"/>
              </a:rPr>
              <a:t> </a:t>
            </a:r>
            <a:r>
              <a:rPr lang="en-US" sz="2000" b="0" dirty="0" smtClean="0">
                <a:latin typeface="+mj-lt"/>
              </a:rPr>
              <a:t> balanced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Height </a:t>
            </a:r>
            <a:r>
              <a:rPr lang="en-US" sz="2000" b="0" dirty="0">
                <a:latin typeface="+mj-lt"/>
              </a:rPr>
              <a:t>balancing adds no more than a constant factor to the speed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0" dirty="0" smtClean="0">
                <a:latin typeface="+mj-lt"/>
              </a:rPr>
              <a:t> 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sz="2000" b="0" dirty="0">
              <a:latin typeface="+mj-lt"/>
            </a:endParaRP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/>
            <a:r>
              <a:rPr lang="en-US" sz="2000" b="0" dirty="0">
                <a:latin typeface="+mj-lt"/>
              </a:rPr>
              <a:t>Arguments against </a:t>
            </a:r>
            <a:r>
              <a:rPr lang="en-US" sz="2000" b="0" dirty="0" smtClean="0">
                <a:latin typeface="+mj-lt"/>
              </a:rPr>
              <a:t>AVL </a:t>
            </a:r>
            <a:r>
              <a:rPr lang="en-US" sz="2000" b="0" dirty="0">
                <a:latin typeface="+mj-lt"/>
              </a:rPr>
              <a:t>trees</a:t>
            </a:r>
            <a:r>
              <a:rPr lang="en-US" sz="2000" b="0" dirty="0" smtClean="0">
                <a:latin typeface="+mj-lt"/>
              </a:rPr>
              <a:t>:</a:t>
            </a: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Difficult to program &amp; </a:t>
            </a:r>
            <a:r>
              <a:rPr lang="en-US" sz="2000" b="0" dirty="0" smtClean="0">
                <a:latin typeface="+mj-lt"/>
              </a:rPr>
              <a:t>debug [but done once in a library!]</a:t>
            </a: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More </a:t>
            </a:r>
            <a:r>
              <a:rPr lang="en-US" sz="2000" b="0" dirty="0">
                <a:latin typeface="+mj-lt"/>
              </a:rPr>
              <a:t>space for height </a:t>
            </a:r>
            <a:r>
              <a:rPr lang="en-US" sz="2000" b="0" dirty="0" smtClean="0">
                <a:latin typeface="+mj-lt"/>
              </a:rPr>
              <a:t>field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Asymptotically faster but rebalancing </a:t>
            </a:r>
            <a:r>
              <a:rPr lang="en-US" sz="2000" b="0" dirty="0" smtClean="0">
                <a:latin typeface="+mj-lt"/>
              </a:rPr>
              <a:t>takes a little time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If </a:t>
            </a:r>
            <a:r>
              <a:rPr lang="en-US" sz="2000" b="0" i="1" dirty="0" smtClean="0">
                <a:latin typeface="+mj-lt"/>
              </a:rPr>
              <a:t>amortized</a:t>
            </a:r>
            <a:r>
              <a:rPr lang="en-US" sz="2000" b="0" dirty="0" smtClean="0">
                <a:latin typeface="+mj-lt"/>
              </a:rPr>
              <a:t> (later, I promise) logarithmic time is enough, use splay trees (also in the text)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62290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BST: Efficiency of Operations?</a:t>
            </a:r>
            <a:endParaRPr lang="en-US" i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4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Problem: operations may be inefficient if BST is unbalanced.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Find, insert, delete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O(n) in the worst </a:t>
            </a:r>
            <a:r>
              <a:rPr lang="en-US" dirty="0" smtClean="0">
                <a:solidFill>
                  <a:srgbClr val="0000FF"/>
                </a:solidFill>
              </a:rPr>
              <a:t>case</a:t>
            </a:r>
          </a:p>
          <a:p>
            <a:r>
              <a:rPr lang="en-US" dirty="0" err="1" smtClean="0"/>
              <a:t>BuildTree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O(n</a:t>
            </a:r>
            <a:r>
              <a:rPr lang="en-US" baseline="30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) in the worst case</a:t>
            </a:r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828249" y="2743823"/>
            <a:ext cx="2059663" cy="3382340"/>
            <a:chOff x="6779537" y="1371600"/>
            <a:chExt cx="2059663" cy="3382340"/>
          </a:xfrm>
        </p:grpSpPr>
        <p:sp>
          <p:nvSpPr>
            <p:cNvPr id="11" name="Oval 4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772400" y="23622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" name="Oval 8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7391400" y="19050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" name="Oval 10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779537" y="13716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18" name="AutoShape 12"/>
            <p:cNvCxnSpPr>
              <a:cxnSpLocks noChangeShapeType="1"/>
              <a:stCxn id="16" idx="5"/>
              <a:endCxn id="14" idx="0"/>
            </p:cNvCxnSpPr>
            <p:nvPr>
              <p:custDataLst>
                <p:tags r:id="rId4"/>
              </p:custDataLst>
            </p:nvPr>
          </p:nvCxnSpPr>
          <p:spPr bwMode="auto">
            <a:xfrm rot="16200000" flipH="1">
              <a:off x="7088667" y="1466464"/>
              <a:ext cx="361233" cy="515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" name="AutoShape 14"/>
            <p:cNvCxnSpPr>
              <a:cxnSpLocks noChangeShapeType="1"/>
              <a:stCxn id="14" idx="5"/>
              <a:endCxn id="11" idx="0"/>
            </p:cNvCxnSpPr>
            <p:nvPr>
              <p:custDataLst>
                <p:tags r:id="rId5"/>
              </p:custDataLst>
            </p:nvPr>
          </p:nvCxnSpPr>
          <p:spPr bwMode="auto">
            <a:xfrm rot="16200000" flipH="1">
              <a:off x="7623199" y="2077196"/>
              <a:ext cx="285033" cy="284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3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8110396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" name="Oval 19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8229600" y="32004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27" name="AutoShape 24"/>
            <p:cNvCxnSpPr>
              <a:cxnSpLocks noChangeShapeType="1"/>
              <a:stCxn id="23" idx="4"/>
              <a:endCxn id="24" idx="0"/>
            </p:cNvCxnSpPr>
            <p:nvPr>
              <p:custDataLst>
                <p:tags r:id="rId8"/>
              </p:custDataLst>
            </p:nvPr>
          </p:nvCxnSpPr>
          <p:spPr bwMode="auto">
            <a:xfrm rot="16200000" flipH="1">
              <a:off x="8198224" y="3033221"/>
              <a:ext cx="215153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8" name="AutoShape 25"/>
            <p:cNvCxnSpPr>
              <a:cxnSpLocks noChangeShapeType="1"/>
              <a:stCxn id="11" idx="5"/>
              <a:endCxn id="23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8000626" y="2537969"/>
              <a:ext cx="249174" cy="2419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3" name="Oval 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305800" y="37140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34" name="AutoShape 14"/>
            <p:cNvCxnSpPr>
              <a:cxnSpLocks noChangeShapeType="1"/>
              <a:endCxn id="33" idx="0"/>
            </p:cNvCxnSpPr>
            <p:nvPr>
              <p:custDataLst>
                <p:tags r:id="rId11"/>
              </p:custDataLst>
            </p:nvPr>
          </p:nvCxnSpPr>
          <p:spPr bwMode="auto">
            <a:xfrm rot="16200000" flipH="1">
              <a:off x="8279197" y="3551629"/>
              <a:ext cx="285034" cy="397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5" name="Oval 18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8458200" y="4135375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6" name="Oval 19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8567596" y="45522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37" name="AutoShape 24"/>
            <p:cNvCxnSpPr>
              <a:cxnSpLocks noChangeShapeType="1"/>
              <a:stCxn id="35" idx="4"/>
              <a:endCxn id="36" idx="0"/>
            </p:cNvCxnSpPr>
            <p:nvPr>
              <p:custDataLst>
                <p:tags r:id="rId14"/>
              </p:custDataLst>
            </p:nvPr>
          </p:nvCxnSpPr>
          <p:spPr bwMode="auto">
            <a:xfrm rot="16200000" flipH="1">
              <a:off x="8541124" y="4389959"/>
              <a:ext cx="215153" cy="1093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8" name="AutoShape 25"/>
            <p:cNvCxnSpPr>
              <a:cxnSpLocks noChangeShapeType="1"/>
              <a:stCxn id="33" idx="5"/>
              <a:endCxn id="35" idx="0"/>
            </p:cNvCxnSpPr>
            <p:nvPr>
              <p:custDataLst>
                <p:tags r:id="rId15"/>
              </p:custDataLst>
            </p:nvPr>
          </p:nvCxnSpPr>
          <p:spPr bwMode="auto">
            <a:xfrm rot="16200000" flipH="1">
              <a:off x="8441228" y="3982601"/>
              <a:ext cx="249174" cy="563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428077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i="1" dirty="0" smtClean="0"/>
              <a:t>Observation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BST: the shallower the better!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 smtClean="0">
              <a:sym typeface="Symbol" pitchFamily="18" charset="2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i="1" dirty="0" smtClean="0">
                <a:sym typeface="Symbol" pitchFamily="18" charset="2"/>
              </a:rPr>
              <a:t>Solution</a:t>
            </a:r>
            <a:r>
              <a:rPr lang="en-US" dirty="0" smtClean="0">
                <a:sym typeface="Symbol" pitchFamily="18" charset="2"/>
              </a:rPr>
              <a:t>:  Require and maintain a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Balance Condition</a:t>
            </a:r>
            <a:r>
              <a:rPr lang="en-US" dirty="0" smtClean="0">
                <a:sym typeface="Symbol" pitchFamily="18" charset="2"/>
              </a:rPr>
              <a:t> that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>
                <a:sym typeface="Symbol" pitchFamily="18" charset="2"/>
              </a:rPr>
              <a:t>E</a:t>
            </a:r>
            <a:r>
              <a:rPr lang="en-US" dirty="0" smtClean="0">
                <a:sym typeface="Symbol" pitchFamily="18" charset="2"/>
              </a:rPr>
              <a:t>nsures depth is always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sz="2400" dirty="0" smtClean="0">
                <a:sym typeface="Symbol" pitchFamily="18" charset="2"/>
              </a:rPr>
              <a:t>     </a:t>
            </a:r>
            <a:r>
              <a:rPr lang="en-US" dirty="0" smtClean="0">
                <a:sym typeface="Symbol" pitchFamily="18" charset="2"/>
              </a:rPr>
              <a:t>– strong enough!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s efficient to maintain         		   – not too strong!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How can we m</a:t>
            </a:r>
            <a:r>
              <a:rPr lang="en-US" dirty="0" smtClean="0"/>
              <a:t>ake </a:t>
            </a:r>
            <a:r>
              <a:rPr lang="en-US" dirty="0" smtClean="0"/>
              <a:t>a BST </a:t>
            </a:r>
            <a:r>
              <a:rPr lang="en-US" dirty="0"/>
              <a:t>e</a:t>
            </a:r>
            <a:r>
              <a:rPr lang="en-US" dirty="0" smtClean="0"/>
              <a:t>fficient? </a:t>
            </a:r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685800" y="3965077"/>
            <a:ext cx="8458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/>
              <a:t>When we </a:t>
            </a:r>
            <a:r>
              <a:rPr lang="en-US" sz="2000" dirty="0">
                <a:solidFill>
                  <a:srgbClr val="0000FF"/>
                </a:solidFill>
              </a:rPr>
              <a:t>build</a:t>
            </a:r>
            <a:r>
              <a:rPr lang="en-US" sz="2000" dirty="0"/>
              <a:t> the tree, make sure it’s balanced. </a:t>
            </a:r>
            <a:endParaRPr lang="en-US" sz="2000" dirty="0" smtClean="0"/>
          </a:p>
          <a:p>
            <a:endParaRPr lang="en-US" sz="1200" dirty="0"/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BUT</a:t>
            </a:r>
            <a:r>
              <a:rPr lang="en-US" sz="2000" dirty="0"/>
              <a:t>…Balancing a tree </a:t>
            </a:r>
            <a:r>
              <a:rPr lang="en-US" sz="2000" dirty="0">
                <a:solidFill>
                  <a:srgbClr val="0000FF"/>
                </a:solidFill>
              </a:rPr>
              <a:t>only</a:t>
            </a:r>
            <a:r>
              <a:rPr lang="en-US" sz="2000" dirty="0"/>
              <a:t> at build time is insufficient because sequences of operations can eventually transform our carefully balanced tree into the </a:t>
            </a:r>
            <a:r>
              <a:rPr lang="en-US" sz="2000" i="1" dirty="0">
                <a:solidFill>
                  <a:srgbClr val="FF0000"/>
                </a:solidFill>
              </a:rPr>
              <a:t>dreaded list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</a:t>
            </a:r>
          </a:p>
          <a:p>
            <a:endParaRPr lang="en-US" sz="1200" dirty="0"/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So, we also need to also </a:t>
            </a:r>
            <a:r>
              <a:rPr lang="en-US" sz="2000" dirty="0">
                <a:solidFill>
                  <a:srgbClr val="0000FF"/>
                </a:solidFill>
              </a:rPr>
              <a:t>keep</a:t>
            </a:r>
            <a:r>
              <a:rPr lang="en-US" sz="2000" dirty="0"/>
              <a:t> the tree balanced as we perform </a:t>
            </a:r>
            <a:r>
              <a:rPr lang="en-US" sz="2000" dirty="0" smtClean="0"/>
              <a:t>operations.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98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Potential Balance Conditions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0"/>
            <a:ext cx="4648200" cy="5014913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the </a:t>
            </a:r>
            <a:r>
              <a:rPr lang="en-US" i="1" dirty="0" smtClean="0">
                <a:solidFill>
                  <a:srgbClr val="0000FF"/>
                </a:solidFill>
              </a:rPr>
              <a:t>root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have equal number of nodes</a:t>
            </a:r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>
              <a:buFontTx/>
              <a:buNone/>
            </a:pPr>
            <a:r>
              <a:rPr lang="en-US" dirty="0" smtClean="0"/>
              <a:t>2.	Left and right </a:t>
            </a:r>
            <a:r>
              <a:rPr lang="en-US" dirty="0" err="1" smtClean="0"/>
              <a:t>subtrees</a:t>
            </a:r>
            <a:r>
              <a:rPr lang="en-US" dirty="0" smtClean="0"/>
              <a:t> of the </a:t>
            </a:r>
            <a:r>
              <a:rPr lang="en-US" i="1" dirty="0" smtClean="0">
                <a:solidFill>
                  <a:srgbClr val="0000FF"/>
                </a:solidFill>
              </a:rPr>
              <a:t>root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have equal </a:t>
            </a:r>
            <a:r>
              <a:rPr lang="en-US" i="1" dirty="0" smtClean="0"/>
              <a:t>height</a:t>
            </a:r>
          </a:p>
        </p:txBody>
      </p:sp>
      <p:sp>
        <p:nvSpPr>
          <p:cNvPr id="303108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2209800"/>
            <a:ext cx="3657600" cy="6096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</a:rPr>
              <a:t>Too weak!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</a:rPr>
              <a:t>Height mismatch example:</a:t>
            </a:r>
          </a:p>
        </p:txBody>
      </p:sp>
      <p:sp>
        <p:nvSpPr>
          <p:cNvPr id="303109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191000"/>
            <a:ext cx="36576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</a:rPr>
              <a:t>Too weak!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</a:rPr>
              <a:t>Double chain example: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5443396" y="1371600"/>
            <a:ext cx="3395804" cy="3382340"/>
            <a:chOff x="5443396" y="1371600"/>
            <a:chExt cx="3395804" cy="3382340"/>
          </a:xfrm>
        </p:grpSpPr>
        <p:sp>
          <p:nvSpPr>
            <p:cNvPr id="10" name="Oval 3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828923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" name="Oval 4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772400" y="23622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" name="Oval 6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6399291" y="231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638800" y="231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" name="Oval 8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7391400" y="19050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" name="Oval 9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019046" y="184224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" name="Oval 10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779537" y="13716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18" name="AutoShape 11"/>
            <p:cNvCxnSpPr>
              <a:cxnSpLocks noChangeShapeType="1"/>
              <a:stCxn id="17" idx="3"/>
              <a:endCxn id="16" idx="0"/>
            </p:cNvCxnSpPr>
            <p:nvPr>
              <p:custDataLst>
                <p:tags r:id="rId33"/>
              </p:custDataLst>
            </p:nvPr>
          </p:nvCxnSpPr>
          <p:spPr bwMode="auto">
            <a:xfrm flipH="1">
              <a:off x="6154848" y="1553976"/>
              <a:ext cx="664298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" name="AutoShape 12"/>
            <p:cNvCxnSpPr>
              <a:cxnSpLocks noChangeShapeType="1"/>
              <a:stCxn id="17" idx="5"/>
              <a:endCxn id="15" idx="0"/>
            </p:cNvCxnSpPr>
            <p:nvPr>
              <p:custDataLst>
                <p:tags r:id="rId34"/>
              </p:custDataLst>
            </p:nvPr>
          </p:nvCxnSpPr>
          <p:spPr bwMode="auto">
            <a:xfrm rot="16200000" flipH="1">
              <a:off x="7088667" y="1466464"/>
              <a:ext cx="361233" cy="515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1" name="AutoShape 14"/>
            <p:cNvCxnSpPr>
              <a:cxnSpLocks noChangeShapeType="1"/>
              <a:stCxn id="15" idx="5"/>
              <a:endCxn id="11" idx="0"/>
            </p:cNvCxnSpPr>
            <p:nvPr>
              <p:custDataLst>
                <p:tags r:id="rId35"/>
              </p:custDataLst>
            </p:nvPr>
          </p:nvCxnSpPr>
          <p:spPr bwMode="auto">
            <a:xfrm rot="16200000" flipH="1">
              <a:off x="7623199" y="2077196"/>
              <a:ext cx="285033" cy="284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" name="AutoShape 15"/>
            <p:cNvCxnSpPr>
              <a:cxnSpLocks noChangeShapeType="1"/>
              <a:stCxn id="16" idx="3"/>
              <a:endCxn id="14" idx="0"/>
            </p:cNvCxnSpPr>
            <p:nvPr>
              <p:custDataLst>
                <p:tags r:id="rId36"/>
              </p:custDataLst>
            </p:nvPr>
          </p:nvCxnSpPr>
          <p:spPr bwMode="auto">
            <a:xfrm flipH="1">
              <a:off x="5774602" y="2024623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3" name="AutoShape 16"/>
            <p:cNvCxnSpPr>
              <a:cxnSpLocks noChangeShapeType="1"/>
              <a:stCxn id="16" idx="5"/>
              <a:endCxn id="13" idx="0"/>
            </p:cNvCxnSpPr>
            <p:nvPr>
              <p:custDataLst>
                <p:tags r:id="rId37"/>
              </p:custDataLst>
            </p:nvPr>
          </p:nvCxnSpPr>
          <p:spPr bwMode="auto">
            <a:xfrm>
              <a:off x="6251041" y="2024623"/>
              <a:ext cx="284052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4" name="AutoShape 17"/>
            <p:cNvCxnSpPr>
              <a:cxnSpLocks noChangeShapeType="1"/>
              <a:stCxn id="14" idx="5"/>
              <a:endCxn id="10" idx="0"/>
            </p:cNvCxnSpPr>
            <p:nvPr>
              <p:custDataLst>
                <p:tags r:id="rId38"/>
              </p:custDataLst>
            </p:nvPr>
          </p:nvCxnSpPr>
          <p:spPr bwMode="auto">
            <a:xfrm>
              <a:off x="5870795" y="2495270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5" name="Oval 18"/>
            <p:cNvSpPr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8110396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" name="Oval 19"/>
            <p:cNvSpPr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8229600" y="32004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" name="Oval 20"/>
            <p:cNvSpPr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6589414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28" name="AutoShape 21"/>
            <p:cNvCxnSpPr>
              <a:cxnSpLocks noChangeShapeType="1"/>
              <a:stCxn id="13" idx="5"/>
              <a:endCxn id="27" idx="0"/>
            </p:cNvCxnSpPr>
            <p:nvPr>
              <p:custDataLst>
                <p:tags r:id="rId42"/>
              </p:custDataLst>
            </p:nvPr>
          </p:nvCxnSpPr>
          <p:spPr bwMode="auto">
            <a:xfrm>
              <a:off x="6631286" y="2495270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" name="AutoShape 24"/>
            <p:cNvCxnSpPr>
              <a:cxnSpLocks noChangeShapeType="1"/>
              <a:stCxn id="25" idx="4"/>
              <a:endCxn id="26" idx="0"/>
            </p:cNvCxnSpPr>
            <p:nvPr>
              <p:custDataLst>
                <p:tags r:id="rId43"/>
              </p:custDataLst>
            </p:nvPr>
          </p:nvCxnSpPr>
          <p:spPr bwMode="auto">
            <a:xfrm rot="16200000" flipH="1">
              <a:off x="8198224" y="3033221"/>
              <a:ext cx="215153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" name="AutoShape 25"/>
            <p:cNvCxnSpPr>
              <a:cxnSpLocks noChangeShapeType="1"/>
              <a:stCxn id="11" idx="5"/>
              <a:endCxn id="25" idx="0"/>
            </p:cNvCxnSpPr>
            <p:nvPr>
              <p:custDataLst>
                <p:tags r:id="rId44"/>
              </p:custDataLst>
            </p:nvPr>
          </p:nvCxnSpPr>
          <p:spPr bwMode="auto">
            <a:xfrm rot="16200000" flipH="1">
              <a:off x="8000626" y="2537969"/>
              <a:ext cx="249174" cy="2419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3" name="Oval 22"/>
            <p:cNvSpPr>
              <a:spLocks noChangeAspect="1"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5443396" y="280287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34" name="AutoShape 23"/>
            <p:cNvCxnSpPr>
              <a:cxnSpLocks noChangeShapeType="1"/>
              <a:endCxn id="33" idx="0"/>
            </p:cNvCxnSpPr>
            <p:nvPr>
              <p:custDataLst>
                <p:tags r:id="rId46"/>
              </p:custDataLst>
            </p:nvPr>
          </p:nvCxnSpPr>
          <p:spPr bwMode="auto">
            <a:xfrm flipH="1">
              <a:off x="5579198" y="251460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5" name="Oval 22"/>
            <p:cNvSpPr>
              <a:spLocks noChangeAspect="1"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6205396" y="27700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36" name="AutoShape 23"/>
            <p:cNvCxnSpPr>
              <a:cxnSpLocks noChangeShapeType="1"/>
              <a:endCxn id="35" idx="0"/>
            </p:cNvCxnSpPr>
            <p:nvPr>
              <p:custDataLst>
                <p:tags r:id="rId48"/>
              </p:custDataLst>
            </p:nvPr>
          </p:nvCxnSpPr>
          <p:spPr bwMode="auto">
            <a:xfrm flipH="1">
              <a:off x="6341198" y="2481823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4" name="Oval 4"/>
            <p:cNvSpPr>
              <a:spLocks noChangeAspect="1"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8305800" y="37140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45" name="AutoShape 14"/>
            <p:cNvCxnSpPr>
              <a:cxnSpLocks noChangeShapeType="1"/>
              <a:endCxn id="44" idx="0"/>
            </p:cNvCxnSpPr>
            <p:nvPr>
              <p:custDataLst>
                <p:tags r:id="rId50"/>
              </p:custDataLst>
            </p:nvPr>
          </p:nvCxnSpPr>
          <p:spPr bwMode="auto">
            <a:xfrm rot="16200000" flipH="1">
              <a:off x="8279197" y="3551629"/>
              <a:ext cx="285034" cy="397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" name="Oval 18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8458200" y="4135375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7" name="Oval 19"/>
            <p:cNvSpPr>
              <a:spLocks noChangeAspect="1"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8567596" y="45522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48" name="AutoShape 24"/>
            <p:cNvCxnSpPr>
              <a:cxnSpLocks noChangeShapeType="1"/>
              <a:stCxn id="46" idx="4"/>
              <a:endCxn id="47" idx="0"/>
            </p:cNvCxnSpPr>
            <p:nvPr>
              <p:custDataLst>
                <p:tags r:id="rId53"/>
              </p:custDataLst>
            </p:nvPr>
          </p:nvCxnSpPr>
          <p:spPr bwMode="auto">
            <a:xfrm rot="16200000" flipH="1">
              <a:off x="8541124" y="4389959"/>
              <a:ext cx="215153" cy="1093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" name="AutoShape 25"/>
            <p:cNvCxnSpPr>
              <a:cxnSpLocks noChangeShapeType="1"/>
              <a:stCxn id="44" idx="5"/>
              <a:endCxn id="46" idx="0"/>
            </p:cNvCxnSpPr>
            <p:nvPr>
              <p:custDataLst>
                <p:tags r:id="rId54"/>
              </p:custDataLst>
            </p:nvPr>
          </p:nvCxnSpPr>
          <p:spPr bwMode="auto">
            <a:xfrm rot="16200000" flipH="1">
              <a:off x="8441228" y="3982601"/>
              <a:ext cx="249174" cy="563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87" name="Group 86"/>
          <p:cNvGrpSpPr/>
          <p:nvPr/>
        </p:nvGrpSpPr>
        <p:grpSpPr>
          <a:xfrm>
            <a:off x="5029200" y="3780460"/>
            <a:ext cx="3405612" cy="2544140"/>
            <a:chOff x="4833796" y="3780460"/>
            <a:chExt cx="3405612" cy="2544140"/>
          </a:xfrm>
        </p:grpSpPr>
        <p:sp>
          <p:nvSpPr>
            <p:cNvPr id="52" name="Oval 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434404" y="47710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4" name="Oval 7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300804" y="472175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5" name="Oval 8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053404" y="43138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6" name="Oval 9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681050" y="425110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7" name="Oval 10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441541" y="37804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58" name="AutoShape 11"/>
            <p:cNvCxnSpPr>
              <a:cxnSpLocks noChangeShapeType="1"/>
              <a:stCxn id="57" idx="3"/>
              <a:endCxn id="56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816852" y="3962836"/>
              <a:ext cx="664298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9" name="AutoShape 12"/>
            <p:cNvCxnSpPr>
              <a:cxnSpLocks noChangeShapeType="1"/>
              <a:stCxn id="57" idx="5"/>
              <a:endCxn id="55" idx="0"/>
            </p:cNvCxnSpPr>
            <p:nvPr>
              <p:custDataLst>
                <p:tags r:id="rId11"/>
              </p:custDataLst>
            </p:nvPr>
          </p:nvCxnSpPr>
          <p:spPr bwMode="auto">
            <a:xfrm rot="16200000" flipH="1">
              <a:off x="6750671" y="3875324"/>
              <a:ext cx="361233" cy="515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0" name="AutoShape 14"/>
            <p:cNvCxnSpPr>
              <a:cxnSpLocks noChangeShapeType="1"/>
              <a:stCxn id="55" idx="5"/>
              <a:endCxn id="52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7285203" y="4486056"/>
              <a:ext cx="285033" cy="284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1" name="AutoShape 15"/>
            <p:cNvCxnSpPr>
              <a:cxnSpLocks noChangeShapeType="1"/>
              <a:stCxn id="56" idx="3"/>
              <a:endCxn id="54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436606" y="4433483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4" name="Oval 18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772400" y="519240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5" name="Oval 1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891604" y="56092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68" name="AutoShape 24"/>
            <p:cNvCxnSpPr>
              <a:cxnSpLocks noChangeShapeType="1"/>
              <a:stCxn id="64" idx="4"/>
              <a:endCxn id="65" idx="0"/>
            </p:cNvCxnSpPr>
            <p:nvPr>
              <p:custDataLst>
                <p:tags r:id="rId16"/>
              </p:custDataLst>
            </p:nvPr>
          </p:nvCxnSpPr>
          <p:spPr bwMode="auto">
            <a:xfrm rot="16200000" flipH="1">
              <a:off x="7860228" y="5442081"/>
              <a:ext cx="215153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9" name="AutoShape 25"/>
            <p:cNvCxnSpPr>
              <a:cxnSpLocks noChangeShapeType="1"/>
              <a:stCxn id="52" idx="5"/>
              <a:endCxn id="64" idx="0"/>
            </p:cNvCxnSpPr>
            <p:nvPr>
              <p:custDataLst>
                <p:tags r:id="rId17"/>
              </p:custDataLst>
            </p:nvPr>
          </p:nvCxnSpPr>
          <p:spPr bwMode="auto">
            <a:xfrm rot="16200000" flipH="1">
              <a:off x="7662630" y="4946829"/>
              <a:ext cx="249174" cy="2419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0" name="Oval 22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05400" y="521173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71" name="AutoShape 23"/>
            <p:cNvCxnSpPr>
              <a:cxnSpLocks noChangeShapeType="1"/>
              <a:endCxn id="70" idx="0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5241202" y="492346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4" name="Oval 4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967804" y="612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75" name="AutoShape 14"/>
            <p:cNvCxnSpPr>
              <a:cxnSpLocks noChangeShapeType="1"/>
              <a:endCxn id="74" idx="0"/>
            </p:cNvCxnSpPr>
            <p:nvPr>
              <p:custDataLst>
                <p:tags r:id="rId21"/>
              </p:custDataLst>
            </p:nvPr>
          </p:nvCxnSpPr>
          <p:spPr bwMode="auto">
            <a:xfrm rot="16200000" flipH="1">
              <a:off x="7941201" y="5960489"/>
              <a:ext cx="285034" cy="397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0" name="Oval 19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986196" y="562535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81" name="AutoShape 24"/>
            <p:cNvCxnSpPr>
              <a:cxnSpLocks noChangeShapeType="1"/>
              <a:stCxn id="70" idx="4"/>
              <a:endCxn id="80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075642" y="5459793"/>
              <a:ext cx="211917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2" name="Oval 4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833796" y="60960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83" name="AutoShape 14"/>
            <p:cNvCxnSpPr>
              <a:cxnSpLocks noChangeShapeType="1"/>
              <a:stCxn id="80" idx="4"/>
              <a:endCxn id="82" idx="0"/>
            </p:cNvCxnSpPr>
            <p:nvPr>
              <p:custDataLst>
                <p:tags r:id="rId25"/>
              </p:custDataLst>
            </p:nvPr>
          </p:nvCxnSpPr>
          <p:spPr bwMode="auto">
            <a:xfrm rot="5400000">
              <a:off x="4911328" y="5885330"/>
              <a:ext cx="26894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932081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 animBg="1"/>
      <p:bldP spid="30310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Potential Balance Conditions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0"/>
            <a:ext cx="8229600" cy="5014913"/>
          </a:xfrm>
        </p:spPr>
        <p:txBody>
          <a:bodyPr/>
          <a:lstStyle/>
          <a:p>
            <a:pPr marL="533400" indent="-533400">
              <a:buFont typeface="+mj-lt"/>
              <a:buAutoNum type="arabicPeriod" startAt="3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FF"/>
                </a:solidFill>
              </a:rPr>
              <a:t>every node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have equal number of nodes</a:t>
            </a:r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>
              <a:buFont typeface="+mj-lt"/>
              <a:buAutoNum type="arabicPeriod" startAt="4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FF"/>
                </a:solidFill>
              </a:rPr>
              <a:t>every node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have equal </a:t>
            </a:r>
            <a:r>
              <a:rPr lang="en-US" i="1" dirty="0" smtClean="0"/>
              <a:t>height</a:t>
            </a:r>
          </a:p>
        </p:txBody>
      </p:sp>
      <p:sp>
        <p:nvSpPr>
          <p:cNvPr id="303108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2209800"/>
            <a:ext cx="3657600" cy="6096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</a:rPr>
              <a:t>Too strong!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</a:rPr>
              <a:t>Only perfect trees (2</a:t>
            </a:r>
            <a:r>
              <a:rPr lang="en-US" sz="2000" i="1" baseline="3000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i="1" dirty="0">
                <a:solidFill>
                  <a:srgbClr val="000000"/>
                </a:solidFill>
                <a:latin typeface="Arial"/>
              </a:rPr>
              <a:t> – 1 nodes)</a:t>
            </a:r>
          </a:p>
        </p:txBody>
      </p:sp>
      <p:sp>
        <p:nvSpPr>
          <p:cNvPr id="303109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191000"/>
            <a:ext cx="36576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</a:rPr>
              <a:t>Too strong!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</a:rPr>
              <a:t>Only perfect trees (2</a:t>
            </a:r>
            <a:r>
              <a:rPr lang="en-US" sz="2000" i="1" baseline="3000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i="1" dirty="0">
                <a:solidFill>
                  <a:srgbClr val="000000"/>
                </a:solidFill>
                <a:latin typeface="Arial"/>
              </a:rPr>
              <a:t> – 1 nodes)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Oval 3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828923" y="2783541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Oval 6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399291" y="23128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Oval 7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638800" y="23128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019046" y="18422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779537" y="1371600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18" name="AutoShape 11"/>
          <p:cNvCxnSpPr>
            <a:cxnSpLocks noChangeShapeType="1"/>
            <a:stCxn id="17" idx="3"/>
            <a:endCxn id="16" idx="0"/>
          </p:cNvCxnSpPr>
          <p:nvPr>
            <p:custDataLst>
              <p:tags r:id="rId10"/>
            </p:custDataLst>
          </p:nvPr>
        </p:nvCxnSpPr>
        <p:spPr bwMode="auto">
          <a:xfrm flipH="1">
            <a:off x="6154848" y="1553976"/>
            <a:ext cx="664298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12"/>
          <p:cNvCxnSpPr>
            <a:cxnSpLocks noChangeShapeType="1"/>
            <a:stCxn id="17" idx="5"/>
            <a:endCxn id="67" idx="1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7138298" y="1416833"/>
            <a:ext cx="314572" cy="56843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15"/>
          <p:cNvCxnSpPr>
            <a:cxnSpLocks noChangeShapeType="1"/>
            <a:stCxn id="16" idx="3"/>
            <a:endCxn id="14" idx="0"/>
          </p:cNvCxnSpPr>
          <p:nvPr>
            <p:custDataLst>
              <p:tags r:id="rId12"/>
            </p:custDataLst>
          </p:nvPr>
        </p:nvCxnSpPr>
        <p:spPr bwMode="auto">
          <a:xfrm flipH="1">
            <a:off x="5774602" y="2024623"/>
            <a:ext cx="284053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16"/>
          <p:cNvCxnSpPr>
            <a:cxnSpLocks noChangeShapeType="1"/>
            <a:stCxn id="16" idx="5"/>
            <a:endCxn id="13" idx="0"/>
          </p:cNvCxnSpPr>
          <p:nvPr>
            <p:custDataLst>
              <p:tags r:id="rId13"/>
            </p:custDataLst>
          </p:nvPr>
        </p:nvCxnSpPr>
        <p:spPr bwMode="auto">
          <a:xfrm>
            <a:off x="6251041" y="2024623"/>
            <a:ext cx="284052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17"/>
          <p:cNvCxnSpPr>
            <a:cxnSpLocks noChangeShapeType="1"/>
            <a:stCxn id="14" idx="5"/>
            <a:endCxn id="10" idx="0"/>
          </p:cNvCxnSpPr>
          <p:nvPr>
            <p:custDataLst>
              <p:tags r:id="rId14"/>
            </p:custDataLst>
          </p:nvPr>
        </p:nvCxnSpPr>
        <p:spPr bwMode="auto">
          <a:xfrm>
            <a:off x="5870795" y="2495270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Oval 20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589414" y="2783541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8" name="AutoShape 21"/>
          <p:cNvCxnSpPr>
            <a:cxnSpLocks noChangeShapeType="1"/>
            <a:stCxn id="13" idx="5"/>
            <a:endCxn id="27" idx="0"/>
          </p:cNvCxnSpPr>
          <p:nvPr>
            <p:custDataLst>
              <p:tags r:id="rId16"/>
            </p:custDataLst>
          </p:nvPr>
        </p:nvCxnSpPr>
        <p:spPr bwMode="auto">
          <a:xfrm>
            <a:off x="6631286" y="2495270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" name="Oval 22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443396" y="2802871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34" name="AutoShape 23"/>
          <p:cNvCxnSpPr>
            <a:cxnSpLocks noChangeShapeType="1"/>
            <a:endCxn id="33" idx="0"/>
          </p:cNvCxnSpPr>
          <p:nvPr>
            <p:custDataLst>
              <p:tags r:id="rId18"/>
            </p:custDataLst>
          </p:nvPr>
        </p:nvCxnSpPr>
        <p:spPr bwMode="auto">
          <a:xfrm flipH="1">
            <a:off x="5579198" y="2514600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5" name="Oval 22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205396" y="27700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36" name="AutoShape 23"/>
          <p:cNvCxnSpPr>
            <a:cxnSpLocks noChangeShapeType="1"/>
            <a:endCxn id="35" idx="0"/>
          </p:cNvCxnSpPr>
          <p:nvPr>
            <p:custDataLst>
              <p:tags r:id="rId20"/>
            </p:custDataLst>
          </p:nvPr>
        </p:nvCxnSpPr>
        <p:spPr bwMode="auto">
          <a:xfrm flipH="1">
            <a:off x="6341198" y="2481823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2" name="Oval 3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7349905" y="27700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3" name="Oval 6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920273" y="22994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159782" y="22994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" name="Oval 9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7540028" y="1828800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72" name="AutoShape 15"/>
          <p:cNvCxnSpPr>
            <a:cxnSpLocks noChangeShapeType="1"/>
            <a:stCxn id="67" idx="3"/>
            <a:endCxn id="66" idx="0"/>
          </p:cNvCxnSpPr>
          <p:nvPr>
            <p:custDataLst>
              <p:tags r:id="rId25"/>
            </p:custDataLst>
          </p:nvPr>
        </p:nvCxnSpPr>
        <p:spPr bwMode="auto">
          <a:xfrm flipH="1">
            <a:off x="7295584" y="2011176"/>
            <a:ext cx="284053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3" name="AutoShape 16"/>
          <p:cNvCxnSpPr>
            <a:cxnSpLocks noChangeShapeType="1"/>
            <a:stCxn id="67" idx="5"/>
            <a:endCxn id="63" idx="0"/>
          </p:cNvCxnSpPr>
          <p:nvPr>
            <p:custDataLst>
              <p:tags r:id="rId26"/>
            </p:custDataLst>
          </p:nvPr>
        </p:nvCxnSpPr>
        <p:spPr bwMode="auto">
          <a:xfrm>
            <a:off x="7772023" y="2011176"/>
            <a:ext cx="284052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6" name="AutoShape 17"/>
          <p:cNvCxnSpPr>
            <a:cxnSpLocks noChangeShapeType="1"/>
            <a:stCxn id="66" idx="5"/>
            <a:endCxn id="62" idx="0"/>
          </p:cNvCxnSpPr>
          <p:nvPr>
            <p:custDataLst>
              <p:tags r:id="rId27"/>
            </p:custDataLst>
          </p:nvPr>
        </p:nvCxnSpPr>
        <p:spPr bwMode="auto">
          <a:xfrm>
            <a:off x="7391777" y="2481823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7" name="Oval 20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110396" y="27700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78" name="AutoShape 21"/>
          <p:cNvCxnSpPr>
            <a:cxnSpLocks noChangeShapeType="1"/>
            <a:stCxn id="63" idx="5"/>
            <a:endCxn id="77" idx="0"/>
          </p:cNvCxnSpPr>
          <p:nvPr>
            <p:custDataLst>
              <p:tags r:id="rId29"/>
            </p:custDataLst>
          </p:nvPr>
        </p:nvCxnSpPr>
        <p:spPr bwMode="auto">
          <a:xfrm>
            <a:off x="8152268" y="2481823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9" name="Oval 22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6964378" y="278942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84" name="AutoShape 23"/>
          <p:cNvCxnSpPr>
            <a:cxnSpLocks noChangeShapeType="1"/>
            <a:endCxn id="79" idx="0"/>
          </p:cNvCxnSpPr>
          <p:nvPr>
            <p:custDataLst>
              <p:tags r:id="rId31"/>
            </p:custDataLst>
          </p:nvPr>
        </p:nvCxnSpPr>
        <p:spPr bwMode="auto">
          <a:xfrm flipH="1">
            <a:off x="7100180" y="2501153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5" name="Oval 2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7726378" y="27566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86" name="AutoShape 23"/>
          <p:cNvCxnSpPr>
            <a:cxnSpLocks noChangeShapeType="1"/>
            <a:endCxn id="85" idx="0"/>
          </p:cNvCxnSpPr>
          <p:nvPr>
            <p:custDataLst>
              <p:tags r:id="rId33"/>
            </p:custDataLst>
          </p:nvPr>
        </p:nvCxnSpPr>
        <p:spPr bwMode="auto">
          <a:xfrm flipH="1">
            <a:off x="7862180" y="2468376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100502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 animBg="1"/>
      <p:bldP spid="303109" grpId="0" animBg="1"/>
      <p:bldP spid="10" grpId="0" animBg="1"/>
      <p:bldP spid="13" grpId="0" animBg="1"/>
      <p:bldP spid="14" grpId="0" animBg="1"/>
      <p:bldP spid="16" grpId="0" animBg="1"/>
      <p:bldP spid="17" grpId="0" animBg="1"/>
      <p:bldP spid="27" grpId="0" animBg="1"/>
      <p:bldP spid="33" grpId="0" animBg="1"/>
      <p:bldP spid="35" grpId="0" animBg="1"/>
      <p:bldP spid="62" grpId="0" animBg="1"/>
      <p:bldP spid="63" grpId="0" animBg="1"/>
      <p:bldP spid="66" grpId="0" animBg="1"/>
      <p:bldP spid="67" grpId="0" animBg="1"/>
      <p:bldP spid="77" grpId="0" animBg="1"/>
      <p:bldP spid="79" grpId="0" animBg="1"/>
      <p:bldP spid="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24600"/>
            <a:ext cx="3429000" cy="457200"/>
          </a:xfrm>
        </p:spPr>
        <p:txBody>
          <a:bodyPr/>
          <a:lstStyle/>
          <a:p>
            <a:fld id="{5CF82CBE-DADA-47CE-83AB-4F35C1CE1BFC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The AVL Balance Condition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68445" y="1371600"/>
            <a:ext cx="85344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Left </a:t>
            </a:r>
            <a:r>
              <a:rPr lang="en-US" dirty="0"/>
              <a:t>and right </a:t>
            </a:r>
            <a:r>
              <a:rPr lang="en-US" dirty="0" err="1"/>
              <a:t>subtrees</a:t>
            </a:r>
            <a:r>
              <a:rPr lang="en-US" dirty="0"/>
              <a:t> of </a:t>
            </a:r>
            <a:r>
              <a:rPr lang="en-US" i="1" dirty="0">
                <a:solidFill>
                  <a:srgbClr val="0000FF"/>
                </a:solidFill>
              </a:rPr>
              <a:t>every </a:t>
            </a:r>
            <a:r>
              <a:rPr lang="en-US" i="1" dirty="0" smtClean="0">
                <a:solidFill>
                  <a:srgbClr val="0000FF"/>
                </a:solidFill>
              </a:rPr>
              <a:t>node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/>
              <a:t>have </a:t>
            </a:r>
            <a:r>
              <a:rPr lang="en-US" i="1" dirty="0" smtClean="0">
                <a:solidFill>
                  <a:srgbClr val="0000FF"/>
                </a:solidFill>
              </a:rPr>
              <a:t>heights</a:t>
            </a:r>
            <a:r>
              <a:rPr lang="en-US" i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differing by at most 1</a:t>
            </a:r>
            <a:endParaRPr lang="en-US" i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US" b="1" dirty="0"/>
          </a:p>
          <a:p>
            <a:pPr>
              <a:buFontTx/>
              <a:buNone/>
            </a:pPr>
            <a:r>
              <a:rPr lang="en-US" i="1" dirty="0" smtClean="0"/>
              <a:t>Definition</a:t>
            </a:r>
            <a:r>
              <a:rPr lang="en-US" dirty="0" smtClean="0"/>
              <a:t>:  </a:t>
            </a:r>
            <a:r>
              <a:rPr lang="en-US" b="1" dirty="0" smtClean="0">
                <a:solidFill>
                  <a:srgbClr val="FF0000"/>
                </a:solidFill>
              </a:rPr>
              <a:t>balance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node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/>
              <a:t>= </a:t>
            </a:r>
            <a:r>
              <a:rPr lang="en-US" dirty="0" smtClean="0"/>
              <a:t>height(</a:t>
            </a:r>
            <a:r>
              <a:rPr lang="en-US" i="1" dirty="0" err="1" smtClean="0"/>
              <a:t>node</a:t>
            </a:r>
            <a:r>
              <a:rPr lang="en-US" dirty="0" err="1" smtClean="0"/>
              <a:t>.left</a:t>
            </a:r>
            <a:r>
              <a:rPr lang="en-US" dirty="0"/>
              <a:t>) – </a:t>
            </a:r>
            <a:r>
              <a:rPr lang="en-US" dirty="0" smtClean="0"/>
              <a:t>height(</a:t>
            </a:r>
            <a:r>
              <a:rPr lang="en-US" i="1" dirty="0" err="1" smtClean="0"/>
              <a:t>node</a:t>
            </a:r>
            <a:r>
              <a:rPr lang="en-US" dirty="0" err="1" smtClean="0"/>
              <a:t>.right</a:t>
            </a:r>
            <a:r>
              <a:rPr lang="en-US" dirty="0"/>
              <a:t>)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AVL </a:t>
            </a:r>
            <a:r>
              <a:rPr lang="en-US" i="1" dirty="0"/>
              <a:t>property</a:t>
            </a:r>
            <a:r>
              <a:rPr lang="en-US" dirty="0"/>
              <a:t>: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chemeClr val="accent2"/>
                </a:solidFill>
              </a:rPr>
              <a:t>for every node </a:t>
            </a:r>
            <a:r>
              <a:rPr lang="en-US" b="1" i="1" dirty="0" smtClean="0">
                <a:solidFill>
                  <a:schemeClr val="accent2"/>
                </a:solidFill>
              </a:rPr>
              <a:t>x,   </a:t>
            </a:r>
            <a:r>
              <a:rPr lang="en-US" b="1" dirty="0" smtClean="0">
                <a:solidFill>
                  <a:srgbClr val="FF0000"/>
                </a:solidFill>
              </a:rPr>
              <a:t>–1 </a:t>
            </a:r>
            <a:r>
              <a:rPr lang="en-US" b="1" dirty="0" smtClean="0">
                <a:solidFill>
                  <a:srgbClr val="FF0000"/>
                </a:solidFill>
                <a:sym typeface="Symbol" pitchFamily="18" charset="2"/>
              </a:rPr>
              <a:t> </a:t>
            </a:r>
            <a:r>
              <a:rPr lang="en-US" b="1" dirty="0">
                <a:solidFill>
                  <a:srgbClr val="FF0000"/>
                </a:solidFill>
                <a:sym typeface="Symbol" pitchFamily="18" charset="2"/>
              </a:rPr>
              <a:t>balance(</a:t>
            </a:r>
            <a:r>
              <a:rPr lang="en-US" b="1" i="1" dirty="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b="1" dirty="0">
                <a:solidFill>
                  <a:srgbClr val="FF0000"/>
                </a:solidFill>
                <a:sym typeface="Symbol" pitchFamily="18" charset="2"/>
              </a:rPr>
              <a:t>) 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1   </a:t>
            </a:r>
            <a:endParaRPr lang="en-US" b="1" i="1" dirty="0">
              <a:solidFill>
                <a:srgbClr val="FF0000"/>
              </a:solidFill>
            </a:endParaRPr>
          </a:p>
          <a:p>
            <a:pPr lvl="3"/>
            <a:endParaRPr lang="en-US" dirty="0"/>
          </a:p>
          <a:p>
            <a:r>
              <a:rPr lang="en-US" dirty="0"/>
              <a:t>Ensures small depth</a:t>
            </a:r>
          </a:p>
          <a:p>
            <a:pPr lvl="1"/>
            <a:r>
              <a:rPr lang="en-US" dirty="0"/>
              <a:t>Will prove this by showing that an AVL tree of height</a:t>
            </a:r>
            <a:br>
              <a:rPr lang="en-US" dirty="0"/>
            </a:br>
            <a:r>
              <a:rPr lang="en-US" i="1" dirty="0"/>
              <a:t>h</a:t>
            </a:r>
            <a:r>
              <a:rPr lang="en-US" dirty="0"/>
              <a:t> must have </a:t>
            </a:r>
            <a:r>
              <a:rPr lang="en-US" dirty="0" smtClean="0"/>
              <a:t>a number of nodes </a:t>
            </a:r>
            <a:r>
              <a:rPr lang="en-US" i="1" dirty="0" smtClean="0"/>
              <a:t>exponential</a:t>
            </a:r>
            <a:r>
              <a:rPr lang="en-US" dirty="0" smtClean="0"/>
              <a:t> in </a:t>
            </a:r>
            <a:r>
              <a:rPr lang="en-US" i="1" dirty="0" smtClean="0"/>
              <a:t>h </a:t>
            </a:r>
          </a:p>
          <a:p>
            <a:pPr marL="457200" lvl="1" indent="0">
              <a:buNone/>
            </a:pPr>
            <a:r>
              <a:rPr lang="en-US" i="1" dirty="0"/>
              <a:t>	</a:t>
            </a:r>
            <a:r>
              <a:rPr lang="en-US" i="1" dirty="0" smtClean="0"/>
              <a:t>(i.e. height must be logarithmic in number of nodes)</a:t>
            </a:r>
            <a:endParaRPr lang="en-US" i="1" dirty="0" smtClean="0"/>
          </a:p>
          <a:p>
            <a:pPr lvl="1"/>
            <a:endParaRPr lang="en-US" i="1" dirty="0"/>
          </a:p>
          <a:p>
            <a:r>
              <a:rPr lang="en-US" dirty="0" smtClean="0"/>
              <a:t>Efficient </a:t>
            </a:r>
            <a:r>
              <a:rPr lang="en-US" dirty="0"/>
              <a:t>to maintain</a:t>
            </a:r>
          </a:p>
          <a:p>
            <a:pPr lvl="1"/>
            <a:r>
              <a:rPr lang="en-US" dirty="0"/>
              <a:t>Using single and double rotations</a:t>
            </a:r>
          </a:p>
        </p:txBody>
      </p:sp>
      <p:sp>
        <p:nvSpPr>
          <p:cNvPr id="237572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CC99"/>
                </a:solidFill>
                <a:latin typeface="Times New Roman" pitchFamily="18" charset="0"/>
              </a:rPr>
              <a:t>Adelson-Velskii and Landis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218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3FB4-0CEE-4CDE-9E9E-CFB7392ADB87}" type="slidenum">
              <a:rPr lang="en-US"/>
              <a:pPr/>
              <a:t>9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AVL Tree </a:t>
            </a:r>
            <a:r>
              <a:rPr lang="en-US" dirty="0"/>
              <a:t>Data Structure</a:t>
            </a:r>
          </a:p>
        </p:txBody>
      </p:sp>
      <p:sp>
        <p:nvSpPr>
          <p:cNvPr id="238618" name="Rectangle 26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685800" y="1371600"/>
            <a:ext cx="7353300" cy="4953000"/>
          </a:xfrm>
        </p:spPr>
        <p:txBody>
          <a:bodyPr/>
          <a:lstStyle/>
          <a:p>
            <a:pPr marL="457200" indent="-457200">
              <a:buNone/>
            </a:pPr>
            <a:r>
              <a:rPr lang="en-US" sz="2000" dirty="0"/>
              <a:t>An AVL tree is a </a:t>
            </a:r>
            <a:r>
              <a:rPr lang="en-US" sz="2000" dirty="0">
                <a:solidFill>
                  <a:srgbClr val="0000FF"/>
                </a:solidFill>
              </a:rPr>
              <a:t>self-balancing </a:t>
            </a:r>
            <a:r>
              <a:rPr lang="en-US" sz="2000" dirty="0"/>
              <a:t>binary search tree.</a:t>
            </a:r>
          </a:p>
          <a:p>
            <a:pPr marL="457200" indent="-457200">
              <a:buFontTx/>
              <a:buNone/>
            </a:pPr>
            <a:endParaRPr lang="en-US" sz="2000" i="1" dirty="0" smtClean="0"/>
          </a:p>
          <a:p>
            <a:pPr marL="457200" indent="-457200">
              <a:buFontTx/>
              <a:buNone/>
            </a:pPr>
            <a:r>
              <a:rPr lang="en-US" sz="2000" i="1" dirty="0" smtClean="0"/>
              <a:t>Structural </a:t>
            </a:r>
            <a:r>
              <a:rPr lang="en-US" sz="2000" i="1" dirty="0"/>
              <a:t>properties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rgbClr val="0000FF"/>
                </a:solidFill>
              </a:rPr>
              <a:t>Binary tree </a:t>
            </a:r>
            <a:r>
              <a:rPr lang="en-US" sz="2000" dirty="0" smtClean="0"/>
              <a:t>property (</a:t>
            </a:r>
            <a:r>
              <a:rPr lang="en-US" sz="2000" dirty="0"/>
              <a:t>same as BST</a:t>
            </a:r>
            <a:r>
              <a:rPr lang="en-US" sz="2000" dirty="0" smtClean="0"/>
              <a:t>)</a:t>
            </a:r>
            <a:endParaRPr lang="en-US" sz="2000" dirty="0"/>
          </a:p>
          <a:p>
            <a:pPr marL="838200" lvl="1" indent="-381000">
              <a:buFontTx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Order</a:t>
            </a:r>
            <a:r>
              <a:rPr lang="en-US" sz="2000" dirty="0" smtClean="0"/>
              <a:t> property </a:t>
            </a:r>
            <a:r>
              <a:rPr lang="en-US" sz="2000" dirty="0" smtClean="0">
                <a:sym typeface="Symbol" pitchFamily="18" charset="2"/>
              </a:rPr>
              <a:t>(same </a:t>
            </a:r>
            <a:r>
              <a:rPr lang="en-US" sz="2000" dirty="0">
                <a:sym typeface="Symbol" pitchFamily="18" charset="2"/>
              </a:rPr>
              <a:t>as for </a:t>
            </a:r>
            <a:r>
              <a:rPr lang="en-US" sz="2000" dirty="0" smtClean="0">
                <a:sym typeface="Symbol" pitchFamily="18" charset="2"/>
              </a:rPr>
              <a:t>BST)</a:t>
            </a:r>
            <a:endParaRPr lang="en-US" sz="2000" dirty="0">
              <a:sym typeface="Symbol" pitchFamily="18" charset="2"/>
            </a:endParaRPr>
          </a:p>
          <a:p>
            <a:pPr marL="457200" lvl="1" indent="0">
              <a:buNone/>
            </a:pPr>
            <a:endParaRPr lang="en-US" sz="2000" dirty="0"/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rgbClr val="0000FF"/>
                </a:solidFill>
              </a:rPr>
              <a:t>Balance property:</a:t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/>
              <a:t>balance of every node </a:t>
            </a:r>
            <a:r>
              <a:rPr lang="en-US" sz="2000" dirty="0" smtClean="0"/>
              <a:t>is between </a:t>
            </a:r>
            <a:r>
              <a:rPr lang="en-US" sz="2000" dirty="0"/>
              <a:t>-1 and </a:t>
            </a:r>
            <a:r>
              <a:rPr lang="en-US" sz="2000" dirty="0" smtClean="0"/>
              <a:t>1</a:t>
            </a:r>
            <a:endParaRPr lang="en-US" sz="2000" dirty="0">
              <a:solidFill>
                <a:schemeClr val="accent2"/>
              </a:solidFill>
            </a:endParaRPr>
          </a:p>
          <a:p>
            <a:pPr marL="838200" lvl="1" indent="-381000">
              <a:buFontTx/>
              <a:buNone/>
            </a:pPr>
            <a:endParaRPr lang="en-US" sz="2000" dirty="0" smtClean="0"/>
          </a:p>
          <a:p>
            <a:pPr marL="838200" lvl="1" indent="-381000">
              <a:buFontTx/>
              <a:buNone/>
            </a:pPr>
            <a:r>
              <a:rPr lang="en-US" sz="2000" dirty="0" smtClean="0"/>
              <a:t>Result: </a:t>
            </a:r>
            <a:r>
              <a:rPr lang="en-US" sz="2000" b="1" dirty="0" smtClean="0">
                <a:solidFill>
                  <a:srgbClr val="0000FF"/>
                </a:solidFill>
              </a:rPr>
              <a:t>Worst</a:t>
            </a:r>
            <a:r>
              <a:rPr lang="en-US" sz="2000" b="1" dirty="0" smtClean="0">
                <a:solidFill>
                  <a:srgbClr val="0000FF"/>
                </a:solidFill>
              </a:rPr>
              <a:t>-case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depth </a:t>
            </a:r>
            <a:r>
              <a:rPr lang="en-US" sz="2000" dirty="0" smtClean="0">
                <a:solidFill>
                  <a:srgbClr val="0000FF"/>
                </a:solidFill>
              </a:rPr>
              <a:t>is </a:t>
            </a:r>
            <a:r>
              <a:rPr lang="en-US" sz="2000" dirty="0" smtClean="0">
                <a:solidFill>
                  <a:srgbClr val="0000FF"/>
                </a:solidFill>
                <a:sym typeface="Symbol" pitchFamily="18" charset="2"/>
              </a:rPr>
              <a:t>O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(log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n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)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 </a:t>
            </a:r>
            <a:endParaRPr lang="en-US" sz="2000" b="1" dirty="0" smtClean="0">
              <a:solidFill>
                <a:srgbClr val="0000FF"/>
              </a:solidFill>
              <a:latin typeface="Courier New" pitchFamily="49" charset="0"/>
              <a:sym typeface="Symbol" pitchFamily="18" charset="2"/>
            </a:endParaRP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000" dirty="0"/>
              <a:t>Named after inventors </a:t>
            </a:r>
            <a:r>
              <a:rPr lang="en-US" sz="2000" dirty="0" err="1"/>
              <a:t>Adelson-Velskii</a:t>
            </a:r>
            <a:r>
              <a:rPr lang="en-US" sz="2000" dirty="0"/>
              <a:t> and Landis (AVL)</a:t>
            </a:r>
          </a:p>
          <a:p>
            <a:pPr lvl="1"/>
            <a:r>
              <a:rPr lang="en-US" sz="2000" dirty="0"/>
              <a:t>First invented in 1962</a:t>
            </a:r>
          </a:p>
          <a:p>
            <a:pPr marL="838200" lvl="1" indent="-381000">
              <a:buFontTx/>
              <a:buNone/>
            </a:pPr>
            <a:endParaRPr lang="en-US" sz="2000" b="1" dirty="0" smtClean="0">
              <a:solidFill>
                <a:srgbClr val="0000FF"/>
              </a:solidFill>
              <a:latin typeface="Courier New" pitchFamily="49" charset="0"/>
              <a:sym typeface="Symbol" pitchFamily="18" charset="2"/>
            </a:endParaRPr>
          </a:p>
          <a:p>
            <a:pPr marL="1257300" lvl="2" indent="-342900">
              <a:buFontTx/>
              <a:buNone/>
            </a:pPr>
            <a:endParaRPr lang="en-US" b="1" dirty="0">
              <a:solidFill>
                <a:srgbClr val="0000FF"/>
              </a:solidFill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78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18" grpId="0" uiExpand="1" build="p" bldLvl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5778</TotalTime>
  <Words>2951</Words>
  <Application>Microsoft Macintosh PowerPoint</Application>
  <PresentationFormat>On-screen Show (4:3)</PresentationFormat>
  <Paragraphs>786</Paragraphs>
  <Slides>36</Slides>
  <Notes>34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Office Theme</vt:lpstr>
      <vt:lpstr>dan_design_template</vt:lpstr>
      <vt:lpstr>Equation</vt:lpstr>
      <vt:lpstr>CSE373: Data Structures &amp; Algorithms  Lecture 7: AVL Trees</vt:lpstr>
      <vt:lpstr>Announcements</vt:lpstr>
      <vt:lpstr>Review: Binary Search Tree (BST)</vt:lpstr>
      <vt:lpstr>BST: Efficiency of Operations?</vt:lpstr>
      <vt:lpstr>How can we make a BST efficient? </vt:lpstr>
      <vt:lpstr>Potential Balance Conditions</vt:lpstr>
      <vt:lpstr>Potential Balance Conditions</vt:lpstr>
      <vt:lpstr>The AVL Balance Condition</vt:lpstr>
      <vt:lpstr>The AVL Tree Data Structure</vt:lpstr>
      <vt:lpstr>Is this an AVL tree?</vt:lpstr>
      <vt:lpstr>Is this an AVL tree?</vt:lpstr>
      <vt:lpstr>The shallowness bound</vt:lpstr>
      <vt:lpstr>Before we prove it</vt:lpstr>
      <vt:lpstr>The Golden Ratio</vt:lpstr>
      <vt:lpstr>The Golden Ratio</vt:lpstr>
      <vt:lpstr>Prove that S(h) grows exponentially in h (then a tree with n nodes has a logarithmic height)</vt:lpstr>
      <vt:lpstr>Prove that S(h) grows exponentially in h (then a tree with n nodes has a logarithmic height)</vt:lpstr>
      <vt:lpstr>Good news</vt:lpstr>
      <vt:lpstr>An AVL Tree</vt:lpstr>
      <vt:lpstr>AVL tree operations</vt:lpstr>
      <vt:lpstr>Insert: detect potential imbalance</vt:lpstr>
      <vt:lpstr>Case #1: Example</vt:lpstr>
      <vt:lpstr>Fix: Apply “Single Rotation”</vt:lpstr>
      <vt:lpstr>The example generalized</vt:lpstr>
      <vt:lpstr>The general left-left case</vt:lpstr>
      <vt:lpstr>Another example: insert(16)</vt:lpstr>
      <vt:lpstr>The general right-right case</vt:lpstr>
      <vt:lpstr>Two cases to go</vt:lpstr>
      <vt:lpstr>Two cases to go</vt:lpstr>
      <vt:lpstr>Sometimes two wrongs make a right </vt:lpstr>
      <vt:lpstr>The general right-left case</vt:lpstr>
      <vt:lpstr>Comments</vt:lpstr>
      <vt:lpstr>The last case: left-right</vt:lpstr>
      <vt:lpstr>Insert, summarized</vt:lpstr>
      <vt:lpstr>Now efficiency</vt:lpstr>
      <vt:lpstr>Pros and Cons of AVL Trees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&amp; Algorithms  Lecture 6: Binary Search Trees continued</dc:title>
  <dc:creator>Aaron Bauer</dc:creator>
  <cp:lastModifiedBy>Nicola Dell</cp:lastModifiedBy>
  <cp:revision>171</cp:revision>
  <dcterms:created xsi:type="dcterms:W3CDTF">2014-01-16T19:44:47Z</dcterms:created>
  <dcterms:modified xsi:type="dcterms:W3CDTF">2014-04-14T19:36:34Z</dcterms:modified>
</cp:coreProperties>
</file>