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vml" ContentType="application/vnd.openxmlformats-officedocument.vmlDrawing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embeddings/oleObject4.bin" ContentType="application/vnd.openxmlformats-officedocument.oleObject"/>
  <Override PartName="/ppt/tags/tag7.xml" ContentType="application/vnd.openxmlformats-officedocument.presentationml.tags+xml"/>
  <Override PartName="/ppt/embeddings/oleObject5.bin" ContentType="application/vnd.openxmlformats-officedocument.oleObject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tags/tag8.xml" ContentType="application/vnd.openxmlformats-officedocument.presentationml.tags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6"/>
  </p:notesMasterIdLst>
  <p:handoutMasterIdLst>
    <p:handoutMasterId r:id="rId27"/>
  </p:handoutMasterIdLst>
  <p:sldIdLst>
    <p:sldId id="256" r:id="rId2"/>
    <p:sldId id="258" r:id="rId3"/>
    <p:sldId id="284" r:id="rId4"/>
    <p:sldId id="285" r:id="rId5"/>
    <p:sldId id="305" r:id="rId6"/>
    <p:sldId id="306" r:id="rId7"/>
    <p:sldId id="263" r:id="rId8"/>
    <p:sldId id="304" r:id="rId9"/>
    <p:sldId id="286" r:id="rId10"/>
    <p:sldId id="268" r:id="rId11"/>
    <p:sldId id="269" r:id="rId12"/>
    <p:sldId id="270" r:id="rId13"/>
    <p:sldId id="267" r:id="rId14"/>
    <p:sldId id="271" r:id="rId15"/>
    <p:sldId id="282" r:id="rId16"/>
    <p:sldId id="283" r:id="rId17"/>
    <p:sldId id="272" r:id="rId18"/>
    <p:sldId id="307" r:id="rId19"/>
    <p:sldId id="308" r:id="rId20"/>
    <p:sldId id="310" r:id="rId21"/>
    <p:sldId id="311" r:id="rId22"/>
    <p:sldId id="312" r:id="rId23"/>
    <p:sldId id="313" r:id="rId24"/>
    <p:sldId id="314" r:id="rId25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58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10" d="100"/>
        <a:sy n="11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notesMaster" Target="notesMasters/notesMaster1.xml"/><Relationship Id="rId27" Type="http://schemas.openxmlformats.org/officeDocument/2006/relationships/handoutMaster" Target="handoutMasters/handoutMaster1.xml"/><Relationship Id="rId28" Type="http://schemas.openxmlformats.org/officeDocument/2006/relationships/printerSettings" Target="printerSettings/printerSettings1.bin"/><Relationship Id="rId29" Type="http://schemas.openxmlformats.org/officeDocument/2006/relationships/presProps" Target="presProps.xml"/><Relationship Id="rId30" Type="http://schemas.openxmlformats.org/officeDocument/2006/relationships/viewProps" Target="viewProps.xml"/><Relationship Id="rId31" Type="http://schemas.openxmlformats.org/officeDocument/2006/relationships/theme" Target="theme/theme1.xml"/><Relationship Id="rId3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4" Type="http://schemas.openxmlformats.org/officeDocument/2006/relationships/image" Target="../media/image10.wmf"/><Relationship Id="rId1" Type="http://schemas.openxmlformats.org/officeDocument/2006/relationships/image" Target="../media/image7.wmf"/><Relationship Id="rId2" Type="http://schemas.openxmlformats.org/officeDocument/2006/relationships/image" Target="../media/image8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EAEC8E-1A79-2F4E-B08F-966F9E6974FB}" type="datetimeFigureOut">
              <a:rPr lang="en-US" smtClean="0"/>
              <a:t>4/4/14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6ED2DC-268E-7B43-AA9B-ACB240DBD3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865161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>
              <a:defRPr sz="13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587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>
              <a:defRPr sz="13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520" y="4560570"/>
            <a:ext cx="5852160" cy="4320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19474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>
              <a:defRPr sz="13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587" y="9119474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>
              <a:defRPr sz="1300" b="0">
                <a:latin typeface="Arial" pitchFamily="34" charset="0"/>
              </a:defRPr>
            </a:lvl1pPr>
          </a:lstStyle>
          <a:p>
            <a:fld id="{C142CCA2-2949-4325-A78A-A7C3B63D73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95799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06237E7-6AFD-47D9-A01F-F634E91D81A0}" type="slidenum">
              <a:rPr lang="en-US"/>
              <a:pPr/>
              <a:t>23</a:t>
            </a:fld>
            <a:endParaRPr lang="en-US"/>
          </a:p>
        </p:txBody>
      </p:sp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CSE 373 Spring 2014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115C0-909B-4E1C-9E6E-04B3E91035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CSE 373 Spring 2014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2AAE3-B489-4A15-89C7-18993943A3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DE" smtClean="0"/>
              <a:t>CSE 373 Spring 2014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CSE 373 Spring 2014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883048-0376-4A94-A445-C2F5CD3FC3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CSE 373 Spring 2014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A12F5-03B5-4BEE-BF40-7EC1D15EBE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CSE 373 Spring 2014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FCB40-9664-45B5-BAA8-170CAD3533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CSE 373 Spring 2014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D69B1-7287-44D7-BAC9-82A718B312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CSE 373 Spring 2014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CE0B5-4587-46C9-88FF-288BD15E32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CSE 373 Spring 2014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7DB5F-D2ED-41DB-B30F-B019AB82D7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CSE 373 Spring 2014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279E5-AC96-4A1A-8381-1C3686D400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r>
              <a:rPr lang="de-DE" smtClean="0"/>
              <a:t>CSE 373 Spring 2014</a:t>
            </a:r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3B048AC8-D41E-4C7B-8EE3-A52489AA1F0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 xmlns:p14="http://schemas.microsoft.com/office/powerpoint/2010/main"/>
  <p:hf hdr="0" dt="0"/>
  <p:txStyles>
    <p:titleStyle>
      <a:lvl1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6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1" Type="http://schemas.openxmlformats.org/officeDocument/2006/relationships/oleObject" Target="../embeddings/oleObject2.bin"/><Relationship Id="rId12" Type="http://schemas.openxmlformats.org/officeDocument/2006/relationships/image" Target="../media/image8.wmf"/><Relationship Id="rId13" Type="http://schemas.openxmlformats.org/officeDocument/2006/relationships/oleObject" Target="../embeddings/oleObject3.bin"/><Relationship Id="rId14" Type="http://schemas.openxmlformats.org/officeDocument/2006/relationships/image" Target="../media/image9.wmf"/><Relationship Id="rId15" Type="http://schemas.openxmlformats.org/officeDocument/2006/relationships/oleObject" Target="../embeddings/oleObject4.bin"/><Relationship Id="rId16" Type="http://schemas.openxmlformats.org/officeDocument/2006/relationships/image" Target="../media/image10.wmf"/><Relationship Id="rId1" Type="http://schemas.openxmlformats.org/officeDocument/2006/relationships/vmlDrawing" Target="../drawings/vmlDrawing1.vml"/><Relationship Id="rId2" Type="http://schemas.openxmlformats.org/officeDocument/2006/relationships/tags" Target="../tags/tag1.xml"/><Relationship Id="rId3" Type="http://schemas.openxmlformats.org/officeDocument/2006/relationships/tags" Target="../tags/tag2.xml"/><Relationship Id="rId4" Type="http://schemas.openxmlformats.org/officeDocument/2006/relationships/tags" Target="../tags/tag3.xml"/><Relationship Id="rId5" Type="http://schemas.openxmlformats.org/officeDocument/2006/relationships/tags" Target="../tags/tag4.xml"/><Relationship Id="rId6" Type="http://schemas.openxmlformats.org/officeDocument/2006/relationships/tags" Target="../tags/tag5.xml"/><Relationship Id="rId7" Type="http://schemas.openxmlformats.org/officeDocument/2006/relationships/tags" Target="../tags/tag6.xml"/><Relationship Id="rId8" Type="http://schemas.openxmlformats.org/officeDocument/2006/relationships/slideLayout" Target="../slideLayouts/slideLayout2.xml"/><Relationship Id="rId9" Type="http://schemas.openxmlformats.org/officeDocument/2006/relationships/oleObject" Target="../embeddings/oleObject1.bin"/><Relationship Id="rId10" Type="http://schemas.openxmlformats.org/officeDocument/2006/relationships/image" Target="../media/image7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oleObject" Target="../embeddings/oleObject5.bin"/><Relationship Id="rId5" Type="http://schemas.openxmlformats.org/officeDocument/2006/relationships/image" Target="../media/image11.wmf"/><Relationship Id="rId1" Type="http://schemas.openxmlformats.org/officeDocument/2006/relationships/vmlDrawing" Target="../drawings/vmlDrawing2.vml"/><Relationship Id="rId2" Type="http://schemas.openxmlformats.org/officeDocument/2006/relationships/tags" Target="../tags/tag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4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tags" Target="../tags/tag8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18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2590800"/>
            <a:ext cx="8305800" cy="1447800"/>
          </a:xfrm>
        </p:spPr>
        <p:txBody>
          <a:bodyPr/>
          <a:lstStyle/>
          <a:p>
            <a:pPr algn="ctr"/>
            <a:r>
              <a:rPr lang="en-US" sz="3200" i="0" dirty="0"/>
              <a:t>CSE373: Data Structures and Algorithms</a:t>
            </a:r>
            <a:r>
              <a:rPr lang="en-US" sz="3200" i="0" dirty="0" smtClean="0"/>
              <a:t/>
            </a:r>
            <a:br>
              <a:rPr lang="en-US" sz="3200" i="0" dirty="0" smtClean="0"/>
            </a:br>
            <a:r>
              <a:rPr lang="en-US" sz="1400" i="0" dirty="0" smtClean="0"/>
              <a:t/>
            </a:r>
            <a:br>
              <a:rPr lang="en-US" sz="1400" i="0" dirty="0" smtClean="0"/>
            </a:br>
            <a:r>
              <a:rPr lang="en-US" sz="3200" i="0" dirty="0" smtClean="0"/>
              <a:t>Lecture 3: Math Review; Algorithm Analysis</a:t>
            </a:r>
            <a:endParaRPr lang="en-US" sz="3200" i="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4572000"/>
            <a:ext cx="6629400" cy="1219200"/>
          </a:xfrm>
        </p:spPr>
        <p:txBody>
          <a:bodyPr/>
          <a:lstStyle/>
          <a:p>
            <a:r>
              <a:rPr lang="en-US" sz="2400" dirty="0" smtClean="0"/>
              <a:t>Nicki Dell	</a:t>
            </a:r>
          </a:p>
          <a:p>
            <a:r>
              <a:rPr lang="en-US" sz="2400" dirty="0" smtClean="0"/>
              <a:t>Spring 2014</a:t>
            </a:r>
            <a:endParaRPr lang="en-US" sz="2400" dirty="0"/>
          </a:p>
        </p:txBody>
      </p:sp>
      <p:pic>
        <p:nvPicPr>
          <p:cNvPr id="2052" name="Picture 4" descr="cse_logo_80x13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838200"/>
            <a:ext cx="1905000" cy="1146175"/>
          </a:xfrm>
          <a:prstGeom prst="rect">
            <a:avLst/>
          </a:prstGeom>
          <a:noFill/>
        </p:spPr>
      </p:pic>
      <p:pic>
        <p:nvPicPr>
          <p:cNvPr id="2062" name="Picture 14" descr="WashingtonColorSeal-21-cli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86600" y="762000"/>
            <a:ext cx="1371600" cy="1371600"/>
          </a:xfrm>
          <a:prstGeom prst="rect">
            <a:avLst/>
          </a:prstGeom>
          <a:noFill/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Logarithms and Exponents</a:t>
            </a:r>
            <a:endParaRPr lang="en-US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" y="1676400"/>
            <a:ext cx="7507681" cy="452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TextBox 8"/>
          <p:cNvSpPr txBox="1"/>
          <p:nvPr/>
        </p:nvSpPr>
        <p:spPr>
          <a:xfrm>
            <a:off x="6172200" y="381000"/>
            <a:ext cx="2362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j-lt"/>
              </a:rPr>
              <a:t>See Excel file</a:t>
            </a:r>
          </a:p>
          <a:p>
            <a:r>
              <a:rPr lang="en-US" sz="2000" b="0" dirty="0" smtClean="0">
                <a:latin typeface="+mj-lt"/>
              </a:rPr>
              <a:t>for plot data –</a:t>
            </a:r>
          </a:p>
          <a:p>
            <a:r>
              <a:rPr lang="en-US" sz="2000" b="0" dirty="0" smtClean="0">
                <a:latin typeface="+mj-lt"/>
              </a:rPr>
              <a:t>play with it!</a:t>
            </a:r>
            <a:endParaRPr lang="en-US" sz="2000" b="0" dirty="0">
              <a:latin typeface="+mj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509351" y="5791200"/>
            <a:ext cx="3674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i="1" dirty="0" smtClean="0">
                <a:latin typeface="+mn-lt"/>
              </a:rPr>
              <a:t>n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DE" smtClean="0"/>
              <a:t>CSE 373 Spring 2014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8" name="Rectangle 7"/>
          <p:cNvSpPr/>
          <p:nvPr/>
        </p:nvSpPr>
        <p:spPr bwMode="auto">
          <a:xfrm>
            <a:off x="7162800" y="3276600"/>
            <a:ext cx="990600" cy="15240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Logarithms and Exponents</a:t>
            </a:r>
            <a:endParaRPr lang="en-US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66800" y="1524000"/>
            <a:ext cx="7391400" cy="445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TextBox 8"/>
          <p:cNvSpPr txBox="1"/>
          <p:nvPr/>
        </p:nvSpPr>
        <p:spPr>
          <a:xfrm>
            <a:off x="6172200" y="381000"/>
            <a:ext cx="2362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j-lt"/>
              </a:rPr>
              <a:t>See Excel file</a:t>
            </a:r>
          </a:p>
          <a:p>
            <a:r>
              <a:rPr lang="en-US" sz="2000" b="0" dirty="0" smtClean="0">
                <a:latin typeface="+mj-lt"/>
              </a:rPr>
              <a:t>for plot data –</a:t>
            </a:r>
          </a:p>
          <a:p>
            <a:r>
              <a:rPr lang="en-US" sz="2000" b="0" dirty="0" smtClean="0">
                <a:latin typeface="+mj-lt"/>
              </a:rPr>
              <a:t>play with it!</a:t>
            </a:r>
            <a:endParaRPr lang="en-US" sz="2000" b="0" dirty="0">
              <a:latin typeface="+mj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433151" y="5650468"/>
            <a:ext cx="3674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i="1" dirty="0" smtClean="0">
                <a:latin typeface="+mn-lt"/>
              </a:rPr>
              <a:t>n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DE" smtClean="0"/>
              <a:t>CSE 373 Spring 2014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7162800" y="3200400"/>
            <a:ext cx="1066800" cy="15240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Logarithms and Exponents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" y="1676400"/>
            <a:ext cx="7465503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TextBox 8"/>
          <p:cNvSpPr txBox="1"/>
          <p:nvPr/>
        </p:nvSpPr>
        <p:spPr>
          <a:xfrm>
            <a:off x="6172200" y="381000"/>
            <a:ext cx="2362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j-lt"/>
              </a:rPr>
              <a:t>See Excel file</a:t>
            </a:r>
          </a:p>
          <a:p>
            <a:r>
              <a:rPr lang="en-US" sz="2000" b="0" dirty="0" smtClean="0">
                <a:latin typeface="+mj-lt"/>
              </a:rPr>
              <a:t>for plot data –</a:t>
            </a:r>
          </a:p>
          <a:p>
            <a:r>
              <a:rPr lang="en-US" sz="2000" b="0" dirty="0" smtClean="0">
                <a:latin typeface="+mj-lt"/>
              </a:rPr>
              <a:t>play with it!</a:t>
            </a:r>
            <a:endParaRPr lang="en-US" sz="2000" b="0" dirty="0">
              <a:latin typeface="+mj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204551" y="5802868"/>
            <a:ext cx="3674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i="1" dirty="0" smtClean="0">
                <a:latin typeface="+mn-lt"/>
              </a:rPr>
              <a:t>n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DE" smtClean="0"/>
              <a:t>CSE 373 Spring 2014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7162800" y="3200400"/>
            <a:ext cx="1066800" cy="15240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Properties of logarithms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log(A*B) = log A + log B</a:t>
            </a: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N</a:t>
            </a:r>
            <a:r>
              <a:rPr lang="en-US" b="1" baseline="30000" dirty="0" err="1" smtClean="0">
                <a:latin typeface="Courier New" pitchFamily="49" charset="0"/>
                <a:cs typeface="Courier New" pitchFamily="49" charset="0"/>
              </a:rPr>
              <a:t>k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)= k log N</a:t>
            </a:r>
          </a:p>
          <a:p>
            <a:pPr lvl="1"/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log(A/B) = log A – log B</a:t>
            </a:r>
          </a:p>
          <a:p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log(log x) </a:t>
            </a:r>
            <a:r>
              <a:rPr lang="en-US" dirty="0" smtClean="0">
                <a:cs typeface="Courier New" pitchFamily="49" charset="0"/>
              </a:rPr>
              <a:t>is written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x</a:t>
            </a:r>
          </a:p>
          <a:p>
            <a:pPr lvl="1"/>
            <a:r>
              <a:rPr lang="en-US" dirty="0" smtClean="0">
                <a:cs typeface="Courier New" pitchFamily="49" charset="0"/>
              </a:rPr>
              <a:t>Grows as slowly as 2</a:t>
            </a:r>
            <a:r>
              <a:rPr lang="en-US" baseline="30000" dirty="0" smtClean="0">
                <a:cs typeface="Courier New" pitchFamily="49" charset="0"/>
              </a:rPr>
              <a:t>2</a:t>
            </a:r>
            <a:r>
              <a:rPr lang="en-US" dirty="0" smtClean="0">
                <a:cs typeface="Courier New" pitchFamily="49" charset="0"/>
              </a:rPr>
              <a:t>  grows quickly</a:t>
            </a:r>
          </a:p>
          <a:p>
            <a:pPr lvl="1"/>
            <a:endParaRPr lang="en-US" dirty="0" smtClean="0">
              <a:cs typeface="Courier New" pitchFamily="49" charset="0"/>
            </a:endParaRP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(log x)(log x)</a:t>
            </a:r>
            <a:r>
              <a:rPr lang="en-US" dirty="0" smtClean="0">
                <a:cs typeface="Courier New" pitchFamily="49" charset="0"/>
              </a:rPr>
              <a:t> is written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b="1" baseline="30000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</a:t>
            </a:r>
          </a:p>
          <a:p>
            <a:pPr lvl="1"/>
            <a:r>
              <a:rPr lang="en-US" dirty="0" smtClean="0">
                <a:cs typeface="Courier New" pitchFamily="49" charset="0"/>
              </a:rPr>
              <a:t>It is greater than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 x</a:t>
            </a:r>
            <a:r>
              <a:rPr lang="en-US" dirty="0" smtClean="0">
                <a:cs typeface="Courier New" pitchFamily="49" charset="0"/>
              </a:rPr>
              <a:t> for all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 &gt; 2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It is not the same as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log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x</a:t>
            </a:r>
            <a:endParaRPr lang="en-US" dirty="0">
              <a:latin typeface="+mj-lt"/>
              <a:cs typeface="Courier New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886200" y="4038600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+mn-lt"/>
              </a:rPr>
              <a:t>y</a:t>
            </a:r>
            <a:endParaRPr lang="en-US" sz="1400" dirty="0">
              <a:latin typeface="+mn-lt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DE" smtClean="0"/>
              <a:t>CSE 373 Spring 2014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 base doesn’t matter much!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362200"/>
            <a:ext cx="7772400" cy="23622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“Any base </a:t>
            </a:r>
            <a:r>
              <a:rPr lang="en-US" i="1" dirty="0" smtClean="0"/>
              <a:t>B</a:t>
            </a:r>
            <a:r>
              <a:rPr lang="en-US" dirty="0" smtClean="0"/>
              <a:t> log is equivalent to base 2 log within a constant factor”</a:t>
            </a:r>
          </a:p>
          <a:p>
            <a:pPr lvl="1"/>
            <a:r>
              <a:rPr lang="en-US" dirty="0" smtClean="0"/>
              <a:t>And we are about to stop worrying about constant factors!</a:t>
            </a:r>
          </a:p>
          <a:p>
            <a:pPr lvl="1"/>
            <a:r>
              <a:rPr lang="en-US" dirty="0" smtClean="0"/>
              <a:t>In particular,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b="1" baseline="-25000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x = 3.22 log</a:t>
            </a:r>
            <a:r>
              <a:rPr lang="en-US" b="1" baseline="-25000" dirty="0" smtClean="0">
                <a:latin typeface="Courier New" pitchFamily="49" charset="0"/>
                <a:cs typeface="Courier New" pitchFamily="49" charset="0"/>
              </a:rPr>
              <a:t>10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x</a:t>
            </a:r>
          </a:p>
          <a:p>
            <a:pPr lvl="1"/>
            <a:r>
              <a:rPr lang="en-US" dirty="0" smtClean="0">
                <a:cs typeface="Courier New" pitchFamily="49" charset="0"/>
              </a:rPr>
              <a:t>In general we can convert log bases via a constant multiplier </a:t>
            </a:r>
          </a:p>
          <a:p>
            <a:pPr lvl="1"/>
            <a:r>
              <a:rPr lang="en-US" dirty="0" smtClean="0">
                <a:cs typeface="Courier New" pitchFamily="49" charset="0"/>
              </a:rPr>
              <a:t>To convert from base B to base A:</a:t>
            </a:r>
          </a:p>
          <a:p>
            <a:pPr lvl="2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b="1" baseline="-25000" dirty="0" err="1" smtClean="0">
                <a:latin typeface="Courier New" pitchFamily="49" charset="0"/>
                <a:cs typeface="Courier New" pitchFamily="49" charset="0"/>
              </a:rPr>
              <a:t>B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x = 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b="1" baseline="-25000" dirty="0" err="1" smtClean="0">
                <a:latin typeface="Courier New" pitchFamily="49" charset="0"/>
                <a:cs typeface="Courier New" pitchFamily="49" charset="0"/>
              </a:rPr>
              <a:t>A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x) / 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b="1" baseline="-25000" dirty="0" err="1" smtClean="0">
                <a:latin typeface="Courier New" pitchFamily="49" charset="0"/>
                <a:cs typeface="Courier New" pitchFamily="49" charset="0"/>
              </a:rPr>
              <a:t>A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B)</a:t>
            </a:r>
          </a:p>
          <a:p>
            <a:pPr lvl="2"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2">
              <a:buNone/>
            </a:pPr>
            <a:endParaRPr lang="en-US" b="1" dirty="0" smtClean="0">
              <a:cs typeface="Courier New" pitchFamily="49" charset="0"/>
            </a:endParaRPr>
          </a:p>
          <a:p>
            <a:pPr lvl="2">
              <a:buNone/>
            </a:pPr>
            <a:r>
              <a:rPr lang="en-US" dirty="0" smtClean="0">
                <a:cs typeface="Courier New" pitchFamily="49" charset="0"/>
              </a:rPr>
              <a:t>                    </a:t>
            </a:r>
          </a:p>
          <a:p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endParaRPr lang="en-US" b="1" dirty="0" smtClean="0">
              <a:cs typeface="Courier New" pitchFamily="49" charset="0"/>
            </a:endParaRPr>
          </a:p>
          <a:p>
            <a:pPr lvl="1"/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DE" smtClean="0"/>
              <a:t>CSE 373 Spring 2014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Floor and ceiling</a:t>
            </a:r>
            <a:endParaRPr lang="en-US" dirty="0"/>
          </a:p>
        </p:txBody>
      </p:sp>
      <p:graphicFrame>
        <p:nvGraphicFramePr>
          <p:cNvPr id="7" name="Object 3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371600" y="2133600"/>
          <a:ext cx="66675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43" name="Equation" r:id="rId9" imgW="266584" imgH="228501" progId="Equation.3">
                  <p:embed/>
                </p:oleObj>
              </mc:Choice>
              <mc:Fallback>
                <p:oleObj name="Equation" r:id="rId9" imgW="266584" imgH="228501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2133600"/>
                        <a:ext cx="666750" cy="571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4"/>
          <p:cNvGraphicFramePr>
            <a:graphicFrameLocks noChangeAspect="1"/>
          </p:cNvGraphicFramePr>
          <p:nvPr>
            <p:custDataLst>
              <p:tags r:id="rId3"/>
            </p:custDataLst>
          </p:nvPr>
        </p:nvGraphicFramePr>
        <p:xfrm>
          <a:off x="1371600" y="4267200"/>
          <a:ext cx="66675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44" name="Equation" r:id="rId11" imgW="266584" imgH="228501" progId="Equation.3">
                  <p:embed/>
                </p:oleObj>
              </mc:Choice>
              <mc:Fallback>
                <p:oleObj name="Equation" r:id="rId11" imgW="266584" imgH="228501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4267200"/>
                        <a:ext cx="666750" cy="571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 Box 5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286000" y="2209800"/>
            <a:ext cx="43497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accent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accent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Floor function: the largest integer </a:t>
            </a:r>
            <a:r>
              <a:rPr lang="en-US" altLang="en-US" sz="2000" b="0" u="sng" dirty="0">
                <a:solidFill>
                  <a:schemeClr val="tx1"/>
                </a:solidFill>
                <a:latin typeface="Arial" charset="0"/>
              </a:rPr>
              <a:t>&lt;</a:t>
            </a: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 X</a:t>
            </a:r>
          </a:p>
        </p:txBody>
      </p:sp>
      <p:sp>
        <p:nvSpPr>
          <p:cNvPr id="10" name="Text Box 6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362200" y="4343400"/>
            <a:ext cx="47196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accent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accent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Ceiling function: the smallest integer </a:t>
            </a:r>
            <a:r>
              <a:rPr lang="en-US" altLang="en-US" sz="2000" b="0" u="sng" dirty="0">
                <a:solidFill>
                  <a:schemeClr val="tx1"/>
                </a:solidFill>
                <a:latin typeface="Arial" charset="0"/>
              </a:rPr>
              <a:t>&gt;</a:t>
            </a: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 X</a:t>
            </a:r>
          </a:p>
        </p:txBody>
      </p:sp>
      <p:graphicFrame>
        <p:nvGraphicFramePr>
          <p:cNvPr id="11" name="Object 7"/>
          <p:cNvGraphicFramePr>
            <a:graphicFrameLocks noChangeAspect="1"/>
          </p:cNvGraphicFramePr>
          <p:nvPr>
            <p:custDataLst>
              <p:tags r:id="rId6"/>
            </p:custDataLst>
          </p:nvPr>
        </p:nvGraphicFramePr>
        <p:xfrm>
          <a:off x="1371600" y="3048000"/>
          <a:ext cx="593725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45" name="Equation" r:id="rId13" imgW="2374900" imgH="228600" progId="Equation.3">
                  <p:embed/>
                </p:oleObj>
              </mc:Choice>
              <mc:Fallback>
                <p:oleObj name="Equation" r:id="rId13" imgW="23749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3048000"/>
                        <a:ext cx="5937250" cy="571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8"/>
          <p:cNvGraphicFramePr>
            <a:graphicFrameLocks noChangeAspect="1"/>
          </p:cNvGraphicFramePr>
          <p:nvPr>
            <p:custDataLst>
              <p:tags r:id="rId7"/>
            </p:custDataLst>
          </p:nvPr>
        </p:nvGraphicFramePr>
        <p:xfrm>
          <a:off x="1463675" y="5105400"/>
          <a:ext cx="590550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46" name="Equation" r:id="rId15" imgW="2362200" imgH="228600" progId="Equation.3">
                  <p:embed/>
                </p:oleObj>
              </mc:Choice>
              <mc:Fallback>
                <p:oleObj name="Equation" r:id="rId15" imgW="23622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63675" y="5105400"/>
                        <a:ext cx="5905500" cy="571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DE" smtClean="0"/>
              <a:t>CSE 373 Spring 2014</a:t>
            </a:r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096172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Facts about floor and ceiling</a:t>
            </a:r>
            <a:endParaRPr lang="en-US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295400" y="1905000"/>
          <a:ext cx="6191250" cy="171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6" name="Equation" r:id="rId4" imgW="2476500" imgH="685800" progId="Equation.3">
                  <p:embed/>
                </p:oleObj>
              </mc:Choice>
              <mc:Fallback>
                <p:oleObj name="Equation" r:id="rId4" imgW="2476500" imgH="6858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1905000"/>
                        <a:ext cx="6191250" cy="1714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DE" smtClean="0"/>
              <a:t>CSE 373 Spring 2014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45434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Algorithm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As the “size” of an algorithm’s input grows (integer, length of array, size of queue, etc.</a:t>
            </a:r>
            <a:r>
              <a:rPr lang="en-US" dirty="0"/>
              <a:t>), </a:t>
            </a:r>
            <a:r>
              <a:rPr lang="en-US" dirty="0" smtClean="0"/>
              <a:t>we </a:t>
            </a:r>
            <a:r>
              <a:rPr lang="en-US" dirty="0"/>
              <a:t>want to </a:t>
            </a:r>
            <a:r>
              <a:rPr lang="en-US" dirty="0" smtClean="0"/>
              <a:t>know</a:t>
            </a:r>
          </a:p>
          <a:p>
            <a:pPr lvl="1"/>
            <a:r>
              <a:rPr lang="en-US" dirty="0" smtClean="0"/>
              <a:t>How much longer does the algorithm take to run? (time)</a:t>
            </a:r>
          </a:p>
          <a:p>
            <a:pPr lvl="1"/>
            <a:r>
              <a:rPr lang="en-US" dirty="0" smtClean="0"/>
              <a:t>How much more memory does the algorithm need? (space)</a:t>
            </a:r>
          </a:p>
          <a:p>
            <a:pPr lvl="1"/>
            <a:endParaRPr lang="en-US" dirty="0" smtClean="0"/>
          </a:p>
          <a:p>
            <a:pPr>
              <a:buNone/>
            </a:pPr>
            <a:r>
              <a:rPr lang="en-US" dirty="0" smtClean="0"/>
              <a:t>Because the curves we saw are so different, often care about only “which curve we are like”</a:t>
            </a:r>
          </a:p>
          <a:p>
            <a:pPr lvl="1"/>
            <a:endParaRPr lang="en-US" dirty="0" smtClean="0"/>
          </a:p>
          <a:p>
            <a:pPr>
              <a:buNone/>
            </a:pPr>
            <a:r>
              <a:rPr lang="en-US" dirty="0" smtClean="0"/>
              <a:t>Separate issue: Algorithm </a:t>
            </a:r>
            <a:r>
              <a:rPr lang="en-US" i="1" dirty="0" smtClean="0"/>
              <a:t>correctness</a:t>
            </a:r>
            <a:r>
              <a:rPr lang="en-US" dirty="0" smtClean="0"/>
              <a:t> – does it produce the right answer for all inputs</a:t>
            </a:r>
          </a:p>
          <a:p>
            <a:pPr lvl="1"/>
            <a:r>
              <a:rPr lang="en-US" dirty="0" smtClean="0"/>
              <a:t>Usually more important, naturally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DE" smtClean="0"/>
              <a:t>CSE 373 Spring 2014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Algorithm Analysis: A first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7772400" cy="5029200"/>
          </a:xfrm>
        </p:spPr>
        <p:txBody>
          <a:bodyPr/>
          <a:lstStyle/>
          <a:p>
            <a:r>
              <a:rPr lang="da-DK" dirty="0" err="1" smtClean="0">
                <a:latin typeface="+mj-lt"/>
                <a:cs typeface="Courier"/>
              </a:rPr>
              <a:t>Consider</a:t>
            </a:r>
            <a:r>
              <a:rPr lang="da-DK" dirty="0" smtClean="0">
                <a:latin typeface="+mj-lt"/>
                <a:cs typeface="Courier"/>
              </a:rPr>
              <a:t> the </a:t>
            </a:r>
            <a:r>
              <a:rPr lang="da-DK" dirty="0" err="1" smtClean="0">
                <a:latin typeface="+mj-lt"/>
                <a:cs typeface="Courier"/>
              </a:rPr>
              <a:t>following</a:t>
            </a:r>
            <a:r>
              <a:rPr lang="da-DK" dirty="0" smtClean="0">
                <a:latin typeface="+mj-lt"/>
                <a:cs typeface="Courier"/>
              </a:rPr>
              <a:t> program segment: </a:t>
            </a:r>
          </a:p>
          <a:p>
            <a:pPr marL="0" indent="0">
              <a:buNone/>
            </a:pPr>
            <a:r>
              <a:rPr lang="da-DK" sz="1800" dirty="0" smtClean="0">
                <a:latin typeface="Courier"/>
                <a:cs typeface="Courier"/>
              </a:rPr>
              <a:t>	x</a:t>
            </a:r>
            <a:r>
              <a:rPr lang="da-DK" sz="1800" dirty="0">
                <a:latin typeface="Courier"/>
                <a:cs typeface="Courier"/>
              </a:rPr>
              <a:t>:= 0;</a:t>
            </a:r>
          </a:p>
          <a:p>
            <a:pPr marL="0" indent="0">
              <a:buNone/>
            </a:pPr>
            <a:r>
              <a:rPr lang="da-DK" sz="1800" dirty="0" smtClean="0">
                <a:latin typeface="Courier"/>
                <a:cs typeface="Courier"/>
              </a:rPr>
              <a:t>	for </a:t>
            </a:r>
            <a:r>
              <a:rPr lang="da-DK" sz="1800" dirty="0">
                <a:latin typeface="Courier"/>
                <a:cs typeface="Courier"/>
              </a:rPr>
              <a:t>i = 1 to </a:t>
            </a:r>
            <a:r>
              <a:rPr lang="da-DK" sz="1800" dirty="0" smtClean="0">
                <a:latin typeface="Courier"/>
                <a:cs typeface="Courier"/>
              </a:rPr>
              <a:t>n </a:t>
            </a:r>
            <a:r>
              <a:rPr lang="da-DK" sz="1800" dirty="0">
                <a:latin typeface="Courier"/>
                <a:cs typeface="Courier"/>
              </a:rPr>
              <a:t>do</a:t>
            </a:r>
          </a:p>
          <a:p>
            <a:pPr marL="0" indent="0">
              <a:buNone/>
            </a:pPr>
            <a:r>
              <a:rPr lang="da-DK" sz="1800" dirty="0" smtClean="0">
                <a:latin typeface="Courier"/>
                <a:cs typeface="Courier"/>
              </a:rPr>
              <a:t>	   for </a:t>
            </a:r>
            <a:r>
              <a:rPr lang="da-DK" sz="1800" dirty="0">
                <a:latin typeface="Courier"/>
                <a:cs typeface="Courier"/>
              </a:rPr>
              <a:t>j = 1 to i do</a:t>
            </a:r>
          </a:p>
          <a:p>
            <a:pPr marL="0" indent="0">
              <a:buNone/>
            </a:pPr>
            <a:r>
              <a:rPr lang="da-DK" sz="1800" dirty="0" smtClean="0">
                <a:latin typeface="Courier"/>
                <a:cs typeface="Courier"/>
              </a:rPr>
              <a:t>		x </a:t>
            </a:r>
            <a:r>
              <a:rPr lang="da-DK" sz="1800" dirty="0">
                <a:latin typeface="Courier"/>
                <a:cs typeface="Courier"/>
              </a:rPr>
              <a:t>:= x + 1</a:t>
            </a:r>
            <a:r>
              <a:rPr lang="da-DK" sz="1800" dirty="0" smtClean="0">
                <a:latin typeface="Courier"/>
                <a:cs typeface="Courier"/>
              </a:rPr>
              <a:t>;</a:t>
            </a:r>
          </a:p>
          <a:p>
            <a:r>
              <a:rPr lang="en-US" sz="1800" dirty="0" smtClean="0">
                <a:latin typeface="+mj-lt"/>
                <a:cs typeface="Courier"/>
              </a:rPr>
              <a:t>What is the value of x at the end?</a:t>
            </a:r>
            <a:endParaRPr lang="en-US" sz="1800" dirty="0">
              <a:latin typeface="+mj-lt"/>
              <a:cs typeface="Courier"/>
            </a:endParaRPr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457200" indent="-457200">
              <a:buAutoNum type="arabicPlain"/>
            </a:pPr>
            <a:r>
              <a:rPr lang="en-US" sz="1800" dirty="0" smtClean="0"/>
              <a:t>1 to 1      1</a:t>
            </a:r>
          </a:p>
          <a:p>
            <a:pPr marL="457200" indent="-457200">
              <a:buAutoNum type="arabicPlain"/>
            </a:pPr>
            <a:r>
              <a:rPr lang="en-US" sz="1800" dirty="0" smtClean="0"/>
              <a:t>1 to 2      3</a:t>
            </a:r>
          </a:p>
          <a:p>
            <a:pPr marL="457200" indent="-457200">
              <a:buAutoNum type="arabicPlain"/>
            </a:pPr>
            <a:r>
              <a:rPr lang="en-US" sz="1800" dirty="0" smtClean="0"/>
              <a:t>1 to 3      6</a:t>
            </a:r>
          </a:p>
          <a:p>
            <a:pPr marL="457200" indent="-457200">
              <a:buAutoNum type="arabicPlain"/>
            </a:pPr>
            <a:r>
              <a:rPr lang="en-US" sz="1800" dirty="0" smtClean="0"/>
              <a:t>1 to 4      10</a:t>
            </a:r>
          </a:p>
          <a:p>
            <a:pPr marL="0" indent="0">
              <a:buNone/>
            </a:pPr>
            <a:r>
              <a:rPr lang="en-US" sz="1800" dirty="0" smtClean="0"/>
              <a:t>…</a:t>
            </a:r>
          </a:p>
          <a:p>
            <a:pPr marL="0" indent="0">
              <a:buNone/>
            </a:pPr>
            <a:r>
              <a:rPr lang="en-US" sz="1800" dirty="0"/>
              <a:t>n</a:t>
            </a:r>
            <a:r>
              <a:rPr lang="en-US" sz="1800" dirty="0" smtClean="0"/>
              <a:t>    1 to n        ?</a:t>
            </a:r>
            <a:endParaRPr lang="en-US" sz="1800" dirty="0"/>
          </a:p>
        </p:txBody>
      </p:sp>
      <p:sp>
        <p:nvSpPr>
          <p:cNvPr id="7" name="TextBox 6"/>
          <p:cNvSpPr txBox="1"/>
          <p:nvPr/>
        </p:nvSpPr>
        <p:spPr>
          <a:xfrm>
            <a:off x="3657600" y="4572000"/>
            <a:ext cx="323575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= 1 + 2 + 3 + … + (n-1) + n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62000" y="3581400"/>
            <a:ext cx="1752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+mn-lt"/>
              </a:rPr>
              <a:t>i</a:t>
            </a:r>
            <a:r>
              <a:rPr lang="en-US" dirty="0" smtClean="0">
                <a:latin typeface="+mn-lt"/>
              </a:rPr>
              <a:t>       j	     x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657600" y="4191000"/>
            <a:ext cx="456073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Number of times x gets incremented is</a:t>
            </a:r>
          </a:p>
        </p:txBody>
      </p:sp>
      <p:sp>
        <p:nvSpPr>
          <p:cNvPr id="10" name="Rectangle 9"/>
          <p:cNvSpPr/>
          <p:nvPr/>
        </p:nvSpPr>
        <p:spPr>
          <a:xfrm>
            <a:off x="3657600" y="4953000"/>
            <a:ext cx="146794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0" dirty="0">
                <a:latin typeface="+mn-lt"/>
              </a:rPr>
              <a:t>= n*(n+1)/2</a:t>
            </a: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DE" smtClean="0"/>
              <a:t>CSE 373 Spring 2014</a:t>
            </a:r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941216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Analyzing the loop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7772400" cy="5029200"/>
          </a:xfrm>
        </p:spPr>
        <p:txBody>
          <a:bodyPr/>
          <a:lstStyle/>
          <a:p>
            <a:r>
              <a:rPr lang="da-DK" dirty="0" err="1" smtClean="0">
                <a:latin typeface="+mj-lt"/>
                <a:cs typeface="Courier"/>
              </a:rPr>
              <a:t>Consider</a:t>
            </a:r>
            <a:r>
              <a:rPr lang="da-DK" dirty="0" smtClean="0">
                <a:latin typeface="+mj-lt"/>
                <a:cs typeface="Courier"/>
              </a:rPr>
              <a:t> the </a:t>
            </a:r>
            <a:r>
              <a:rPr lang="da-DK" dirty="0" err="1" smtClean="0">
                <a:latin typeface="+mj-lt"/>
                <a:cs typeface="Courier"/>
              </a:rPr>
              <a:t>following</a:t>
            </a:r>
            <a:r>
              <a:rPr lang="da-DK" dirty="0" smtClean="0">
                <a:latin typeface="+mj-lt"/>
                <a:cs typeface="Courier"/>
              </a:rPr>
              <a:t> program segment: </a:t>
            </a:r>
          </a:p>
          <a:p>
            <a:pPr marL="0" indent="0">
              <a:buNone/>
            </a:pPr>
            <a:r>
              <a:rPr lang="da-DK" sz="1800" dirty="0" smtClean="0">
                <a:latin typeface="Courier"/>
                <a:cs typeface="Courier"/>
              </a:rPr>
              <a:t>	x</a:t>
            </a:r>
            <a:r>
              <a:rPr lang="da-DK" sz="1800" dirty="0">
                <a:latin typeface="Courier"/>
                <a:cs typeface="Courier"/>
              </a:rPr>
              <a:t>:= 0;</a:t>
            </a:r>
          </a:p>
          <a:p>
            <a:pPr marL="0" indent="0">
              <a:buNone/>
            </a:pPr>
            <a:r>
              <a:rPr lang="da-DK" sz="1800" dirty="0" smtClean="0">
                <a:latin typeface="Courier"/>
                <a:cs typeface="Courier"/>
              </a:rPr>
              <a:t>	for </a:t>
            </a:r>
            <a:r>
              <a:rPr lang="da-DK" sz="1800" dirty="0">
                <a:latin typeface="Courier"/>
                <a:cs typeface="Courier"/>
              </a:rPr>
              <a:t>i = 1 to </a:t>
            </a:r>
            <a:r>
              <a:rPr lang="da-DK" sz="1800" dirty="0" smtClean="0">
                <a:latin typeface="Courier"/>
                <a:cs typeface="Courier"/>
              </a:rPr>
              <a:t>n </a:t>
            </a:r>
            <a:r>
              <a:rPr lang="da-DK" sz="1800" dirty="0">
                <a:latin typeface="Courier"/>
                <a:cs typeface="Courier"/>
              </a:rPr>
              <a:t>do</a:t>
            </a:r>
          </a:p>
          <a:p>
            <a:pPr marL="0" indent="0">
              <a:buNone/>
            </a:pPr>
            <a:r>
              <a:rPr lang="da-DK" sz="1800" dirty="0" smtClean="0">
                <a:latin typeface="Courier"/>
                <a:cs typeface="Courier"/>
              </a:rPr>
              <a:t>	   for </a:t>
            </a:r>
            <a:r>
              <a:rPr lang="da-DK" sz="1800" dirty="0">
                <a:latin typeface="Courier"/>
                <a:cs typeface="Courier"/>
              </a:rPr>
              <a:t>j = 1 to i do</a:t>
            </a:r>
          </a:p>
          <a:p>
            <a:pPr marL="0" indent="0">
              <a:buNone/>
            </a:pPr>
            <a:r>
              <a:rPr lang="da-DK" sz="1800" dirty="0" smtClean="0">
                <a:latin typeface="Courier"/>
                <a:cs typeface="Courier"/>
              </a:rPr>
              <a:t>		x </a:t>
            </a:r>
            <a:r>
              <a:rPr lang="da-DK" sz="1800" dirty="0">
                <a:latin typeface="Courier"/>
                <a:cs typeface="Courier"/>
              </a:rPr>
              <a:t>:= x + 1</a:t>
            </a:r>
            <a:r>
              <a:rPr lang="da-DK" sz="1800" dirty="0" smtClean="0">
                <a:latin typeface="Courier"/>
                <a:cs typeface="Courier"/>
              </a:rPr>
              <a:t>;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total number of loop iterations is </a:t>
            </a:r>
            <a:r>
              <a:rPr lang="en-US" dirty="0" smtClean="0"/>
              <a:t>n*(n+</a:t>
            </a:r>
            <a:r>
              <a:rPr lang="en-US" dirty="0"/>
              <a:t>1)/2</a:t>
            </a:r>
          </a:p>
          <a:p>
            <a:pPr lvl="1"/>
            <a:r>
              <a:rPr lang="en-US" dirty="0"/>
              <a:t>This is a very common loop structure, worth memorizing</a:t>
            </a:r>
          </a:p>
          <a:p>
            <a:pPr lvl="1"/>
            <a:r>
              <a:rPr lang="en-US" dirty="0" smtClean="0"/>
              <a:t>This </a:t>
            </a:r>
            <a:r>
              <a:rPr lang="en-US" dirty="0"/>
              <a:t>is </a:t>
            </a:r>
            <a:r>
              <a:rPr lang="en-US" i="1" dirty="0"/>
              <a:t>proportional to</a:t>
            </a:r>
            <a:r>
              <a:rPr lang="en-US" dirty="0"/>
              <a:t> </a:t>
            </a:r>
            <a:r>
              <a:rPr lang="en-US" dirty="0" smtClean="0"/>
              <a:t>n</a:t>
            </a:r>
            <a:r>
              <a:rPr lang="en-US" baseline="30000" dirty="0" smtClean="0"/>
              <a:t>2</a:t>
            </a:r>
            <a:r>
              <a:rPr lang="en-US" dirty="0" smtClean="0"/>
              <a:t> </a:t>
            </a:r>
            <a:r>
              <a:rPr lang="en-US" dirty="0"/>
              <a:t>, and we say </a:t>
            </a:r>
            <a:r>
              <a:rPr lang="en-US" i="1" dirty="0"/>
              <a:t>O</a:t>
            </a:r>
            <a:r>
              <a:rPr lang="en-US" dirty="0" smtClean="0"/>
              <a:t>(n</a:t>
            </a:r>
            <a:r>
              <a:rPr lang="en-US" baseline="30000" dirty="0" smtClean="0"/>
              <a:t>2</a:t>
            </a:r>
            <a:r>
              <a:rPr lang="en-US" dirty="0"/>
              <a:t>), “big-Oh </a:t>
            </a:r>
            <a:r>
              <a:rPr lang="en-US" dirty="0" smtClean="0"/>
              <a:t>of”</a:t>
            </a:r>
          </a:p>
          <a:p>
            <a:pPr lvl="2"/>
            <a:r>
              <a:rPr lang="en-US" dirty="0"/>
              <a:t>n*(n+1)/</a:t>
            </a:r>
            <a:r>
              <a:rPr lang="en-US" dirty="0" smtClean="0"/>
              <a:t>2 = (</a:t>
            </a:r>
            <a:r>
              <a:rPr lang="en-US" dirty="0"/>
              <a:t>n</a:t>
            </a:r>
            <a:r>
              <a:rPr lang="en-US" baseline="30000" dirty="0"/>
              <a:t>2</a:t>
            </a:r>
            <a:r>
              <a:rPr lang="en-US" dirty="0" smtClean="0"/>
              <a:t>+ n)/2</a:t>
            </a:r>
            <a:endParaRPr lang="en-US" baseline="30000" dirty="0"/>
          </a:p>
          <a:p>
            <a:pPr lvl="2"/>
            <a:r>
              <a:rPr lang="en-US" dirty="0"/>
              <a:t>For large enough </a:t>
            </a:r>
            <a:r>
              <a:rPr lang="en-US" dirty="0" smtClean="0"/>
              <a:t>n, </a:t>
            </a:r>
            <a:r>
              <a:rPr lang="en-US" dirty="0"/>
              <a:t>the </a:t>
            </a:r>
            <a:r>
              <a:rPr lang="en-US" dirty="0" smtClean="0"/>
              <a:t>lower order </a:t>
            </a:r>
            <a:r>
              <a:rPr lang="en-US" dirty="0"/>
              <a:t>and constant terms are irrelevant, as are the </a:t>
            </a:r>
            <a:r>
              <a:rPr lang="en-US" dirty="0" smtClean="0"/>
              <a:t>assignment statements</a:t>
            </a:r>
            <a:endParaRPr lang="en-US" dirty="0"/>
          </a:p>
          <a:p>
            <a:pPr lvl="2"/>
            <a:r>
              <a:rPr lang="en-US" dirty="0"/>
              <a:t>See plot… (n</a:t>
            </a:r>
            <a:r>
              <a:rPr lang="en-US" baseline="30000" dirty="0"/>
              <a:t>2</a:t>
            </a:r>
            <a:r>
              <a:rPr lang="en-US" dirty="0"/>
              <a:t>+ n)/</a:t>
            </a:r>
            <a:r>
              <a:rPr lang="en-US" dirty="0" smtClean="0"/>
              <a:t>2 </a:t>
            </a:r>
            <a:r>
              <a:rPr lang="en-US" dirty="0"/>
              <a:t>vs. just </a:t>
            </a:r>
            <a:r>
              <a:rPr lang="en-US" dirty="0" smtClean="0"/>
              <a:t>n</a:t>
            </a:r>
            <a:r>
              <a:rPr lang="en-US" baseline="30000" dirty="0" smtClean="0"/>
              <a:t>2</a:t>
            </a:r>
            <a:r>
              <a:rPr lang="en-US" dirty="0"/>
              <a:t>/2</a:t>
            </a:r>
          </a:p>
          <a:p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DE" smtClean="0"/>
              <a:t>CSE 373 Spring 2014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291601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Registration should be done. </a:t>
            </a:r>
          </a:p>
          <a:p>
            <a:r>
              <a:rPr lang="en-US" dirty="0" smtClean="0"/>
              <a:t>Homework 1 due 11pm next Wednesday, April 9</a:t>
            </a:r>
            <a:r>
              <a:rPr lang="en-US" baseline="30000" dirty="0" smtClean="0"/>
              <a:t>th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Review math essential to algorithm analysis</a:t>
            </a:r>
          </a:p>
          <a:p>
            <a:pPr lvl="1"/>
            <a:r>
              <a:rPr lang="en-US" dirty="0" smtClean="0"/>
              <a:t>Proof by induction (</a:t>
            </a:r>
            <a:r>
              <a:rPr lang="en-US" dirty="0" smtClean="0">
                <a:solidFill>
                  <a:srgbClr val="0000FF"/>
                </a:solidFill>
              </a:rPr>
              <a:t>another example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Exponents and logarithms</a:t>
            </a:r>
          </a:p>
          <a:p>
            <a:pPr lvl="1"/>
            <a:r>
              <a:rPr lang="en-US" dirty="0" smtClean="0"/>
              <a:t>Floor and ceiling functions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 smtClean="0"/>
              <a:t>Begin algorithm analysis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DE" smtClean="0"/>
              <a:t>CSE 373 Spring 2014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Lower-order terms don’t matter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57200"/>
          </a:xfrm>
        </p:spPr>
        <p:txBody>
          <a:bodyPr/>
          <a:lstStyle/>
          <a:p>
            <a:pPr marL="342900" lvl="2" indent="-342900">
              <a:buNone/>
            </a:pPr>
            <a:r>
              <a:rPr lang="en-US" sz="2400" dirty="0"/>
              <a:t>n</a:t>
            </a:r>
            <a:r>
              <a:rPr lang="en-US" sz="2400" dirty="0" smtClean="0"/>
              <a:t>*(n+ </a:t>
            </a:r>
            <a:r>
              <a:rPr lang="en-US" sz="2400" dirty="0"/>
              <a:t>1</a:t>
            </a:r>
            <a:r>
              <a:rPr lang="en-US" sz="2400" dirty="0" smtClean="0"/>
              <a:t>)</a:t>
            </a:r>
            <a:r>
              <a:rPr lang="en-US" sz="2400" dirty="0"/>
              <a:t>/</a:t>
            </a:r>
            <a:r>
              <a:rPr lang="en-US" sz="2400" dirty="0" smtClean="0"/>
              <a:t>2</a:t>
            </a:r>
            <a:r>
              <a:rPr lang="en-US" sz="2400" baseline="30000" dirty="0" smtClean="0"/>
              <a:t> </a:t>
            </a:r>
            <a:r>
              <a:rPr lang="en-US" sz="2400" dirty="0" smtClean="0"/>
              <a:t>  vs. just n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/2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2209800"/>
            <a:ext cx="4428689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57289" y="2209800"/>
            <a:ext cx="4419600" cy="26615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3276600" y="5257800"/>
            <a:ext cx="25848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latin typeface="+mj-lt"/>
              </a:rPr>
              <a:t>We just say </a:t>
            </a:r>
            <a:r>
              <a:rPr lang="en-US" b="0" i="1" dirty="0">
                <a:latin typeface="+mj-lt"/>
              </a:rPr>
              <a:t>O</a:t>
            </a:r>
            <a:r>
              <a:rPr lang="en-US" b="0" dirty="0">
                <a:latin typeface="+mj-lt"/>
              </a:rPr>
              <a:t>(n</a:t>
            </a:r>
            <a:r>
              <a:rPr lang="en-US" b="0" baseline="30000" dirty="0">
                <a:latin typeface="+mj-lt"/>
              </a:rPr>
              <a:t>2</a:t>
            </a:r>
            <a:r>
              <a:rPr lang="en-US" b="0" dirty="0">
                <a:latin typeface="+mj-lt"/>
              </a:rPr>
              <a:t>)</a:t>
            </a:r>
            <a:endParaRPr lang="en-US" b="0" dirty="0" smtClean="0">
              <a:latin typeface="+mj-lt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DE" smtClean="0"/>
              <a:t>CSE 373 Spring 2014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43693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Big-O: Common Names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i="1" dirty="0" smtClean="0"/>
              <a:t>O</a:t>
            </a:r>
            <a:r>
              <a:rPr lang="en-US" dirty="0" smtClean="0"/>
              <a:t>(1)		constant (same as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k</a:t>
            </a:r>
            <a:r>
              <a:rPr lang="en-US" dirty="0" smtClean="0"/>
              <a:t>) for constant </a:t>
            </a:r>
            <a:r>
              <a:rPr lang="en-US" i="1" dirty="0" smtClean="0"/>
              <a:t>k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	logarithmic</a:t>
            </a:r>
          </a:p>
          <a:p>
            <a:pPr>
              <a:buNone/>
            </a:pP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		linear</a:t>
            </a:r>
          </a:p>
          <a:p>
            <a:pPr>
              <a:buNone/>
            </a:pPr>
            <a:r>
              <a:rPr lang="en-US" dirty="0" smtClean="0"/>
              <a:t>O(n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         “n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”</a:t>
            </a:r>
          </a:p>
          <a:p>
            <a:pPr>
              <a:buNone/>
            </a:pP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baseline="30000" dirty="0" smtClean="0"/>
              <a:t>2</a:t>
            </a:r>
            <a:r>
              <a:rPr lang="en-US" dirty="0" smtClean="0"/>
              <a:t>)		quadratic</a:t>
            </a:r>
          </a:p>
          <a:p>
            <a:pPr>
              <a:buNone/>
            </a:pP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baseline="30000" dirty="0" smtClean="0"/>
              <a:t>3</a:t>
            </a:r>
            <a:r>
              <a:rPr lang="en-US" dirty="0" smtClean="0"/>
              <a:t>)		cubic</a:t>
            </a:r>
          </a:p>
          <a:p>
            <a:pPr>
              <a:buNone/>
            </a:pP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err="1" smtClean="0"/>
              <a:t>n</a:t>
            </a:r>
            <a:r>
              <a:rPr lang="en-US" baseline="30000" dirty="0" err="1" smtClean="0"/>
              <a:t>k</a:t>
            </a:r>
            <a:r>
              <a:rPr lang="en-US" dirty="0" smtClean="0"/>
              <a:t>)		polynomial (where is </a:t>
            </a:r>
            <a:r>
              <a:rPr lang="en-US" i="1" dirty="0" smtClean="0"/>
              <a:t>k</a:t>
            </a:r>
            <a:r>
              <a:rPr lang="en-US" dirty="0" smtClean="0"/>
              <a:t> is any constant)</a:t>
            </a:r>
          </a:p>
          <a:p>
            <a:pPr>
              <a:buNone/>
            </a:pP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err="1" smtClean="0"/>
              <a:t>k</a:t>
            </a:r>
            <a:r>
              <a:rPr lang="en-US" baseline="30000" dirty="0" err="1" smtClean="0"/>
              <a:t>n</a:t>
            </a:r>
            <a:r>
              <a:rPr lang="en-US" dirty="0" smtClean="0"/>
              <a:t>)		exponential (where </a:t>
            </a:r>
            <a:r>
              <a:rPr lang="en-US" i="1" dirty="0" smtClean="0"/>
              <a:t>k</a:t>
            </a:r>
            <a:r>
              <a:rPr lang="en-US" dirty="0" smtClean="0"/>
              <a:t> is any constant &gt; 1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dirty="0" smtClean="0"/>
              <a:t>O(n!)		factorial</a:t>
            </a:r>
            <a:endParaRPr lang="en-US" dirty="0" smtClean="0"/>
          </a:p>
          <a:p>
            <a:pPr>
              <a:buNone/>
            </a:pPr>
            <a:endParaRPr lang="en-US" sz="1000" dirty="0" smtClean="0"/>
          </a:p>
          <a:p>
            <a:pPr>
              <a:buNone/>
            </a:pPr>
            <a:r>
              <a:rPr lang="en-US" dirty="0" smtClean="0"/>
              <a:t>Note: “exponential” does not mean “grows really fast”, it means “grows at rate proportional to </a:t>
            </a:r>
            <a:r>
              <a:rPr lang="en-US" i="1" dirty="0" err="1" smtClean="0"/>
              <a:t>k</a:t>
            </a:r>
            <a:r>
              <a:rPr lang="en-US" baseline="30000" dirty="0" err="1" smtClean="0"/>
              <a:t>n</a:t>
            </a:r>
            <a:r>
              <a:rPr lang="en-US" dirty="0" smtClean="0"/>
              <a:t> for some </a:t>
            </a:r>
            <a:r>
              <a:rPr lang="en-US" i="1" dirty="0" smtClean="0"/>
              <a:t>k</a:t>
            </a:r>
            <a:r>
              <a:rPr lang="en-US" dirty="0" smtClean="0"/>
              <a:t>&gt;1”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DE" smtClean="0"/>
              <a:t>CSE 373 Spring 2014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99991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Big-O running times</a:t>
            </a:r>
            <a:endParaRPr lang="en-US" dirty="0"/>
          </a:p>
        </p:txBody>
      </p:sp>
      <p:pic>
        <p:nvPicPr>
          <p:cNvPr id="8" name="Content Placeholder 7" descr="bigOTable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40896" b="-40896"/>
          <a:stretch>
            <a:fillRect/>
          </a:stretch>
        </p:blipFill>
        <p:spPr/>
      </p:pic>
      <p:sp>
        <p:nvSpPr>
          <p:cNvPr id="9" name="TextBox 8"/>
          <p:cNvSpPr txBox="1"/>
          <p:nvPr/>
        </p:nvSpPr>
        <p:spPr>
          <a:xfrm>
            <a:off x="832960" y="1723520"/>
            <a:ext cx="757130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000" b="0" dirty="0" smtClean="0">
                <a:latin typeface="+mn-lt"/>
              </a:rPr>
              <a:t>For a processor capable of one million instructions per second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DE" smtClean="0"/>
              <a:t>CSE 373 Spring 2014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6358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Analyzing code</a:t>
            </a: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447800"/>
            <a:ext cx="7772400" cy="49530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Basic operations  take “some amount of” </a:t>
            </a:r>
            <a:r>
              <a:rPr lang="en-US" dirty="0" smtClean="0">
                <a:solidFill>
                  <a:schemeClr val="accent2"/>
                </a:solidFill>
              </a:rPr>
              <a:t>constant time</a:t>
            </a:r>
          </a:p>
          <a:p>
            <a:pPr lvl="1"/>
            <a:r>
              <a:rPr lang="en-US" dirty="0" smtClean="0"/>
              <a:t>Arithmetic (fixed-width)</a:t>
            </a:r>
          </a:p>
          <a:p>
            <a:pPr lvl="1"/>
            <a:r>
              <a:rPr lang="en-US" dirty="0" smtClean="0"/>
              <a:t>Assignment</a:t>
            </a:r>
          </a:p>
          <a:p>
            <a:pPr lvl="1"/>
            <a:r>
              <a:rPr lang="en-US" dirty="0" smtClean="0"/>
              <a:t>Access one Java field </a:t>
            </a:r>
            <a:r>
              <a:rPr lang="en-US" b="1" dirty="0" smtClean="0"/>
              <a:t>or array index</a:t>
            </a:r>
          </a:p>
          <a:p>
            <a:pPr lvl="1"/>
            <a:r>
              <a:rPr lang="en-US" dirty="0" smtClean="0"/>
              <a:t>Etc.</a:t>
            </a:r>
          </a:p>
          <a:p>
            <a:pPr>
              <a:buNone/>
            </a:pPr>
            <a:r>
              <a:rPr lang="en-US" dirty="0" smtClean="0"/>
              <a:t>(This is an </a:t>
            </a:r>
            <a:r>
              <a:rPr lang="en-US" i="1" dirty="0" smtClean="0"/>
              <a:t>approximation of reality</a:t>
            </a:r>
            <a:r>
              <a:rPr lang="en-US" dirty="0" smtClean="0"/>
              <a:t>: a very useful “lie”.)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Consecutive statements		</a:t>
            </a:r>
            <a:r>
              <a:rPr lang="en-US" dirty="0" smtClean="0">
                <a:solidFill>
                  <a:schemeClr val="accent2"/>
                </a:solidFill>
              </a:rPr>
              <a:t>Sum of times</a:t>
            </a:r>
          </a:p>
          <a:p>
            <a:pPr>
              <a:buNone/>
            </a:pPr>
            <a:r>
              <a:rPr lang="en-US" dirty="0" smtClean="0"/>
              <a:t>Conditionals			</a:t>
            </a:r>
            <a:r>
              <a:rPr lang="en-US" dirty="0" smtClean="0">
                <a:solidFill>
                  <a:schemeClr val="accent2"/>
                </a:solidFill>
              </a:rPr>
              <a:t>Time of test plus slower branch</a:t>
            </a:r>
          </a:p>
          <a:p>
            <a:pPr>
              <a:buNone/>
            </a:pPr>
            <a:r>
              <a:rPr lang="en-US" dirty="0" smtClean="0"/>
              <a:t>Loops				</a:t>
            </a:r>
            <a:r>
              <a:rPr lang="en-US" dirty="0" smtClean="0">
                <a:solidFill>
                  <a:schemeClr val="accent2"/>
                </a:solidFill>
              </a:rPr>
              <a:t>Sum of iterations</a:t>
            </a:r>
          </a:p>
          <a:p>
            <a:pPr>
              <a:buNone/>
            </a:pPr>
            <a:r>
              <a:rPr lang="en-US" dirty="0" smtClean="0"/>
              <a:t>Calls				</a:t>
            </a:r>
            <a:r>
              <a:rPr lang="en-US" dirty="0" smtClean="0">
                <a:solidFill>
                  <a:schemeClr val="accent2"/>
                </a:solidFill>
              </a:rPr>
              <a:t>Time of call’s body</a:t>
            </a:r>
          </a:p>
          <a:p>
            <a:pPr>
              <a:buNone/>
            </a:pPr>
            <a:r>
              <a:rPr lang="en-US" dirty="0" smtClean="0"/>
              <a:t>Recursion			</a:t>
            </a:r>
            <a:r>
              <a:rPr lang="en-US" dirty="0" smtClean="0">
                <a:solidFill>
                  <a:schemeClr val="accent2"/>
                </a:solidFill>
              </a:rPr>
              <a:t>Solve </a:t>
            </a:r>
            <a:r>
              <a:rPr lang="en-US" i="1" dirty="0" smtClean="0">
                <a:solidFill>
                  <a:schemeClr val="accent2"/>
                </a:solidFill>
              </a:rPr>
              <a:t>recurrence equation       						(next lecture)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DE" smtClean="0"/>
              <a:t>CSE 373 Spring 2014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23</a:t>
            </a:fld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3379290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Analyzing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Add up time for all parts of the algorithm</a:t>
            </a:r>
          </a:p>
          <a:p>
            <a:pPr marL="0" lvl="2" indent="0">
              <a:buNone/>
            </a:pPr>
            <a:r>
              <a:rPr lang="en-US" dirty="0" smtClean="0"/>
              <a:t>	e.g. number of iterations = (</a:t>
            </a:r>
            <a:r>
              <a:rPr lang="en-US" dirty="0"/>
              <a:t>n</a:t>
            </a:r>
            <a:r>
              <a:rPr lang="en-US" baseline="30000" dirty="0"/>
              <a:t>2</a:t>
            </a:r>
            <a:r>
              <a:rPr lang="en-US" dirty="0"/>
              <a:t>+ n)/</a:t>
            </a:r>
            <a:r>
              <a:rPr lang="en-US" dirty="0" smtClean="0"/>
              <a:t>2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Eliminate low-order terms i.e</a:t>
            </a:r>
            <a:r>
              <a:rPr lang="en-US" dirty="0"/>
              <a:t>. </a:t>
            </a:r>
            <a:r>
              <a:rPr lang="en-US" dirty="0" smtClean="0"/>
              <a:t>eliminate n: (n</a:t>
            </a:r>
            <a:r>
              <a:rPr lang="en-US" baseline="30000" dirty="0" smtClean="0"/>
              <a:t>2</a:t>
            </a:r>
            <a:r>
              <a:rPr lang="en-US" dirty="0" smtClean="0"/>
              <a:t>)</a:t>
            </a:r>
            <a:r>
              <a:rPr lang="en-US" dirty="0"/>
              <a:t>/</a:t>
            </a:r>
            <a:r>
              <a:rPr lang="en-US" dirty="0" smtClean="0"/>
              <a:t>2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Eliminate </a:t>
            </a:r>
            <a:r>
              <a:rPr lang="en-US" dirty="0"/>
              <a:t>coefficients </a:t>
            </a:r>
            <a:r>
              <a:rPr lang="en-US" dirty="0" smtClean="0"/>
              <a:t>i.e</a:t>
            </a:r>
            <a:r>
              <a:rPr lang="en-US" dirty="0"/>
              <a:t>. </a:t>
            </a:r>
            <a:r>
              <a:rPr lang="en-US" dirty="0" smtClean="0"/>
              <a:t>eliminate 1/2: (n</a:t>
            </a:r>
            <a:r>
              <a:rPr lang="en-US" baseline="30000" dirty="0" smtClean="0"/>
              <a:t>2</a:t>
            </a:r>
            <a:r>
              <a:rPr lang="en-US" dirty="0" smtClean="0"/>
              <a:t>)  </a:t>
            </a:r>
            <a:endParaRPr lang="en-US" dirty="0"/>
          </a:p>
          <a:p>
            <a:pPr marL="457200" indent="-457200">
              <a:buNone/>
            </a:pPr>
            <a:endParaRPr lang="en-US" dirty="0" smtClean="0"/>
          </a:p>
          <a:p>
            <a:pPr marL="457200" indent="-457200">
              <a:buNone/>
            </a:pPr>
            <a:r>
              <a:rPr lang="en-US" dirty="0" smtClean="0"/>
              <a:t>Examples:</a:t>
            </a:r>
          </a:p>
          <a:p>
            <a:pPr marL="857250" lvl="1" indent="-457200"/>
            <a:r>
              <a:rPr lang="en-US" dirty="0" smtClean="0"/>
              <a:t>4</a:t>
            </a:r>
            <a:r>
              <a:rPr lang="en-US" i="1" dirty="0" smtClean="0"/>
              <a:t>n</a:t>
            </a:r>
            <a:r>
              <a:rPr lang="en-US" dirty="0" smtClean="0"/>
              <a:t> + 5	</a:t>
            </a:r>
          </a:p>
          <a:p>
            <a:pPr marL="857250" lvl="1" indent="-457200"/>
            <a:r>
              <a:rPr lang="en-US" dirty="0" smtClean="0"/>
              <a:t>0.5</a:t>
            </a:r>
            <a:r>
              <a:rPr lang="en-US" i="1" dirty="0" smtClean="0"/>
              <a:t>n</a:t>
            </a:r>
            <a:r>
              <a:rPr lang="en-US" dirty="0" smtClean="0"/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 + 2</a:t>
            </a:r>
            <a:r>
              <a:rPr lang="en-US" i="1" dirty="0" smtClean="0"/>
              <a:t>n</a:t>
            </a:r>
            <a:r>
              <a:rPr lang="en-US" dirty="0" smtClean="0"/>
              <a:t> + 7</a:t>
            </a:r>
          </a:p>
          <a:p>
            <a:pPr marL="857250" lvl="1" indent="-457200"/>
            <a:r>
              <a:rPr lang="en-US" i="1" dirty="0" smtClean="0"/>
              <a:t>n</a:t>
            </a:r>
            <a:r>
              <a:rPr lang="en-US" baseline="30000" dirty="0" smtClean="0"/>
              <a:t>3</a:t>
            </a:r>
            <a:r>
              <a:rPr lang="en-US" dirty="0" smtClean="0"/>
              <a:t> + 2</a:t>
            </a:r>
            <a:r>
              <a:rPr lang="en-US" i="1" baseline="30000" dirty="0" smtClean="0"/>
              <a:t>n</a:t>
            </a:r>
            <a:r>
              <a:rPr lang="en-US" dirty="0" smtClean="0"/>
              <a:t> + 3</a:t>
            </a:r>
            <a:r>
              <a:rPr lang="en-US" i="1" dirty="0" smtClean="0"/>
              <a:t>n</a:t>
            </a:r>
            <a:endParaRPr lang="en-US" dirty="0" smtClean="0"/>
          </a:p>
          <a:p>
            <a:pPr marL="857250" lvl="1" indent="-457200"/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(10</a:t>
            </a:r>
            <a:r>
              <a:rPr lang="en-US" i="1" dirty="0" smtClean="0"/>
              <a:t>n</a:t>
            </a:r>
            <a:r>
              <a:rPr lang="en-US" baseline="30000" dirty="0" smtClean="0"/>
              <a:t>2</a:t>
            </a:r>
            <a:r>
              <a:rPr lang="en-US" dirty="0" smtClean="0"/>
              <a:t> )</a:t>
            </a:r>
          </a:p>
          <a:p>
            <a:pPr marL="1257300" lvl="2" indent="-457200"/>
            <a:r>
              <a:rPr lang="en-US" dirty="0" smtClean="0"/>
              <a:t>2n log (10n)	</a:t>
            </a:r>
          </a:p>
          <a:p>
            <a:pPr marL="800100" lvl="2" indent="0">
              <a:buNone/>
            </a:pPr>
            <a:endParaRPr lang="en-US" baseline="30000" dirty="0" smtClean="0"/>
          </a:p>
          <a:p>
            <a:pPr marL="0" indent="0">
              <a:buNone/>
            </a:pPr>
            <a:endParaRPr lang="en-US" dirty="0" smtClean="0"/>
          </a:p>
          <a:p>
            <a:pPr marL="457200" indent="-457200"/>
            <a:endParaRPr lang="en-US" baseline="30000" dirty="0"/>
          </a:p>
        </p:txBody>
      </p:sp>
      <p:sp>
        <p:nvSpPr>
          <p:cNvPr id="7" name="Rectangle 6"/>
          <p:cNvSpPr/>
          <p:nvPr/>
        </p:nvSpPr>
        <p:spPr>
          <a:xfrm>
            <a:off x="4495800" y="3733800"/>
            <a:ext cx="3505200" cy="19287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57250" lvl="1" indent="-457200">
              <a:lnSpc>
                <a:spcPct val="120000"/>
              </a:lnSpc>
            </a:pPr>
            <a:r>
              <a:rPr lang="en-US" sz="2000" b="0" dirty="0" smtClean="0">
                <a:latin typeface="+mn-lt"/>
              </a:rPr>
              <a:t>= </a:t>
            </a:r>
            <a:r>
              <a:rPr lang="en-US" sz="2000" b="0" dirty="0">
                <a:latin typeface="+mn-lt"/>
              </a:rPr>
              <a:t>O(n)</a:t>
            </a:r>
          </a:p>
          <a:p>
            <a:pPr marL="857250" lvl="1" indent="-457200">
              <a:lnSpc>
                <a:spcPct val="120000"/>
              </a:lnSpc>
            </a:pPr>
            <a:r>
              <a:rPr lang="en-US" sz="2000" b="0" dirty="0" smtClean="0">
                <a:latin typeface="+mn-lt"/>
              </a:rPr>
              <a:t>= </a:t>
            </a:r>
            <a:r>
              <a:rPr lang="en-US" sz="2000" b="0" dirty="0">
                <a:latin typeface="+mn-lt"/>
              </a:rPr>
              <a:t>O(n </a:t>
            </a:r>
            <a:r>
              <a:rPr lang="en-US" sz="2000" b="0" dirty="0">
                <a:latin typeface="+mn-lt"/>
                <a:cs typeface="Courier New" pitchFamily="49" charset="0"/>
              </a:rPr>
              <a:t>log</a:t>
            </a:r>
            <a:r>
              <a:rPr lang="en-US" sz="2000" b="0" dirty="0">
                <a:latin typeface="+mn-lt"/>
              </a:rPr>
              <a:t> </a:t>
            </a:r>
            <a:r>
              <a:rPr lang="en-US" sz="2000" b="0" i="1" dirty="0">
                <a:latin typeface="+mn-lt"/>
              </a:rPr>
              <a:t>n)</a:t>
            </a:r>
            <a:endParaRPr lang="en-US" sz="2000" b="0" dirty="0">
              <a:latin typeface="+mn-lt"/>
            </a:endParaRPr>
          </a:p>
          <a:p>
            <a:pPr marL="857250" lvl="1" indent="-457200">
              <a:lnSpc>
                <a:spcPct val="120000"/>
              </a:lnSpc>
            </a:pPr>
            <a:r>
              <a:rPr lang="en-US" sz="2000" b="0" dirty="0" smtClean="0">
                <a:latin typeface="+mn-lt"/>
              </a:rPr>
              <a:t>= </a:t>
            </a:r>
            <a:r>
              <a:rPr lang="en-US" sz="2000" b="0" dirty="0">
                <a:latin typeface="+mn-lt"/>
              </a:rPr>
              <a:t>O(2</a:t>
            </a:r>
            <a:r>
              <a:rPr lang="en-US" sz="2000" b="0" i="1" baseline="30000" dirty="0">
                <a:latin typeface="+mn-lt"/>
              </a:rPr>
              <a:t>n</a:t>
            </a:r>
            <a:r>
              <a:rPr lang="en-US" sz="2000" b="0" dirty="0" smtClean="0">
                <a:latin typeface="+mn-lt"/>
              </a:rPr>
              <a:t>)</a:t>
            </a:r>
          </a:p>
          <a:p>
            <a:pPr marL="857250" lvl="1" indent="-457200">
              <a:lnSpc>
                <a:spcPct val="120000"/>
              </a:lnSpc>
            </a:pPr>
            <a:endParaRPr lang="en-US" sz="2000" b="0" dirty="0">
              <a:latin typeface="+mn-lt"/>
            </a:endParaRPr>
          </a:p>
          <a:p>
            <a:pPr marL="857250" lvl="1" indent="-457200">
              <a:lnSpc>
                <a:spcPct val="120000"/>
              </a:lnSpc>
            </a:pPr>
            <a:r>
              <a:rPr lang="en-US" sz="2000" b="0" dirty="0" smtClean="0">
                <a:latin typeface="+mn-lt"/>
              </a:rPr>
              <a:t>= </a:t>
            </a:r>
            <a:r>
              <a:rPr lang="en-US" sz="2000" b="0" dirty="0">
                <a:latin typeface="+mn-lt"/>
              </a:rPr>
              <a:t>O(n </a:t>
            </a:r>
            <a:r>
              <a:rPr lang="en-US" sz="2000" b="0" dirty="0">
                <a:latin typeface="+mn-lt"/>
                <a:cs typeface="Courier New" pitchFamily="49" charset="0"/>
              </a:rPr>
              <a:t>log</a:t>
            </a:r>
            <a:r>
              <a:rPr lang="en-US" sz="2000" b="0" dirty="0">
                <a:latin typeface="+mn-lt"/>
              </a:rPr>
              <a:t> </a:t>
            </a:r>
            <a:r>
              <a:rPr lang="en-US" sz="2000" b="0" i="1" dirty="0">
                <a:latin typeface="+mn-lt"/>
              </a:rPr>
              <a:t>n)</a:t>
            </a:r>
            <a:endParaRPr lang="en-US" sz="2000" b="0" baseline="30000" dirty="0">
              <a:latin typeface="+mn-lt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DE" smtClean="0"/>
              <a:t>CSE 373 Spring 2014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105996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Mathematical induction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71600"/>
            <a:ext cx="8153400" cy="4876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Suppose </a:t>
            </a:r>
            <a:r>
              <a:rPr lang="en-US" i="1" dirty="0" smtClean="0"/>
              <a:t>P(n)</a:t>
            </a:r>
            <a:r>
              <a:rPr lang="en-US" dirty="0" smtClean="0"/>
              <a:t> is some statement (mentioning integer </a:t>
            </a:r>
            <a:r>
              <a:rPr lang="en-US" i="1" dirty="0" smtClean="0"/>
              <a:t>n</a:t>
            </a:r>
            <a:r>
              <a:rPr lang="en-US" dirty="0" smtClean="0"/>
              <a:t>)</a:t>
            </a:r>
          </a:p>
          <a:p>
            <a:pPr marL="457200" lvl="1" indent="0">
              <a:buNone/>
            </a:pPr>
            <a:r>
              <a:rPr lang="en-US" dirty="0" smtClean="0"/>
              <a:t>Example: </a:t>
            </a:r>
            <a:r>
              <a:rPr lang="en-US" i="1" dirty="0" smtClean="0"/>
              <a:t>n</a:t>
            </a:r>
            <a:r>
              <a:rPr lang="en-US" dirty="0" smtClean="0"/>
              <a:t> </a:t>
            </a:r>
            <a:r>
              <a:rPr lang="en-US" sz="2400" dirty="0" smtClean="0"/>
              <a:t>≥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/2 + 1</a:t>
            </a:r>
          </a:p>
          <a:p>
            <a:pPr lvl="1"/>
            <a:endParaRPr lang="en-US" dirty="0" smtClean="0"/>
          </a:p>
          <a:p>
            <a:pPr>
              <a:buNone/>
            </a:pPr>
            <a:r>
              <a:rPr lang="en-US" dirty="0" smtClean="0"/>
              <a:t>We can use induction to prove P(n) for all integers n ≥ n</a:t>
            </a:r>
            <a:r>
              <a:rPr lang="en-US" sz="2400" baseline="-25000" dirty="0" smtClean="0"/>
              <a:t>0</a:t>
            </a:r>
            <a:r>
              <a:rPr lang="en-US" dirty="0" smtClean="0"/>
              <a:t>. </a:t>
            </a:r>
          </a:p>
          <a:p>
            <a:pPr>
              <a:buNone/>
            </a:pPr>
            <a:r>
              <a:rPr lang="en-US" dirty="0"/>
              <a:t>W</a:t>
            </a:r>
            <a:r>
              <a:rPr lang="en-US" dirty="0" smtClean="0"/>
              <a:t>e need to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Prove the </a:t>
            </a:r>
            <a:r>
              <a:rPr lang="en-US" dirty="0"/>
              <a:t>“base case</a:t>
            </a:r>
            <a:r>
              <a:rPr lang="en-US" dirty="0" smtClean="0"/>
              <a:t>”  i.e. P</a:t>
            </a:r>
            <a:r>
              <a:rPr lang="en-US" dirty="0"/>
              <a:t>(n</a:t>
            </a:r>
            <a:r>
              <a:rPr lang="en-US" sz="2400" baseline="-25000" dirty="0"/>
              <a:t>0</a:t>
            </a:r>
            <a:r>
              <a:rPr lang="en-US" dirty="0" smtClean="0"/>
              <a:t>)</a:t>
            </a:r>
            <a:r>
              <a:rPr lang="en-US" dirty="0"/>
              <a:t>. </a:t>
            </a:r>
            <a:r>
              <a:rPr lang="en-US" dirty="0" smtClean="0"/>
              <a:t>For us n</a:t>
            </a:r>
            <a:r>
              <a:rPr lang="en-US" sz="2400" baseline="-25000" dirty="0" smtClean="0"/>
              <a:t>0 </a:t>
            </a:r>
            <a:r>
              <a:rPr lang="en-US" dirty="0" smtClean="0"/>
              <a:t>is </a:t>
            </a:r>
            <a:r>
              <a:rPr lang="en-US" dirty="0"/>
              <a:t>usually </a:t>
            </a:r>
            <a:r>
              <a:rPr lang="en-US" dirty="0" smtClean="0"/>
              <a:t>1.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Assume the statement holds for P(k).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Prove </a:t>
            </a:r>
            <a:r>
              <a:rPr lang="en-US" dirty="0"/>
              <a:t>the “inductive case</a:t>
            </a:r>
            <a:r>
              <a:rPr lang="en-US" dirty="0" smtClean="0"/>
              <a:t>” i.e. if P(k) is true, then P(k+1) is true.</a:t>
            </a:r>
          </a:p>
          <a:p>
            <a:pPr marL="457200" indent="-457200">
              <a:buFont typeface="+mj-lt"/>
              <a:buAutoNum type="arabicPeriod"/>
            </a:pPr>
            <a:endParaRPr lang="en-US" dirty="0" smtClean="0"/>
          </a:p>
          <a:p>
            <a:pPr marL="457200" indent="-457200">
              <a:buNone/>
            </a:pPr>
            <a:r>
              <a:rPr lang="en-US" dirty="0" smtClean="0"/>
              <a:t>Why we care: </a:t>
            </a:r>
          </a:p>
          <a:p>
            <a:pPr marL="457200" indent="-457200">
              <a:buNone/>
            </a:pPr>
            <a:r>
              <a:rPr lang="en-US" dirty="0" smtClean="0"/>
              <a:t>	To show an algorithm is correct or has a certain running time     </a:t>
            </a:r>
          </a:p>
          <a:p>
            <a:pPr marL="457200" indent="-457200">
              <a:buNone/>
            </a:pPr>
            <a:r>
              <a:rPr lang="en-US" i="1" dirty="0">
                <a:solidFill>
                  <a:srgbClr val="0000FF"/>
                </a:solidFill>
              </a:rPr>
              <a:t>	</a:t>
            </a:r>
            <a:r>
              <a:rPr lang="en-US" i="1" dirty="0" smtClean="0">
                <a:solidFill>
                  <a:srgbClr val="0000FF"/>
                </a:solidFill>
              </a:rPr>
              <a:t>no matter how big a data structure or input value is</a:t>
            </a:r>
          </a:p>
          <a:p>
            <a:pPr marL="457200" indent="-457200">
              <a:buNone/>
            </a:pPr>
            <a:r>
              <a:rPr lang="en-US" i="1" dirty="0" smtClean="0"/>
              <a:t>	</a:t>
            </a:r>
            <a:r>
              <a:rPr lang="en-US" dirty="0" smtClean="0"/>
              <a:t>(Our “</a:t>
            </a:r>
            <a:r>
              <a:rPr lang="en-US" i="1" dirty="0" smtClean="0"/>
              <a:t>n</a:t>
            </a:r>
            <a:r>
              <a:rPr lang="en-US" dirty="0" smtClean="0"/>
              <a:t>” will be the data structure or input size.)</a:t>
            </a:r>
            <a:endParaRPr lang="en-US" i="1" dirty="0" smtClean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DE" smtClean="0"/>
              <a:t>CSE 373 Spring 2014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093514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7772400" cy="4800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i="1" dirty="0" smtClean="0"/>
              <a:t>P(n)</a:t>
            </a:r>
            <a:r>
              <a:rPr lang="en-US" dirty="0" smtClean="0"/>
              <a:t> = “the sum of the first </a:t>
            </a:r>
            <a:r>
              <a:rPr lang="en-US" i="1" dirty="0" smtClean="0"/>
              <a:t>n</a:t>
            </a:r>
            <a:r>
              <a:rPr lang="en-US" dirty="0" smtClean="0"/>
              <a:t> powers of 2 (starting at </a:t>
            </a:r>
            <a:r>
              <a:rPr lang="en-US" dirty="0"/>
              <a:t>2</a:t>
            </a:r>
            <a:r>
              <a:rPr lang="en-US" baseline="30000" dirty="0"/>
              <a:t>0</a:t>
            </a:r>
            <a:r>
              <a:rPr lang="en-US" dirty="0" smtClean="0"/>
              <a:t>) is 2</a:t>
            </a:r>
            <a:r>
              <a:rPr lang="en-US" baseline="30000" dirty="0" smtClean="0"/>
              <a:t>n</a:t>
            </a:r>
            <a:r>
              <a:rPr lang="en-US" dirty="0" smtClean="0"/>
              <a:t>-1”</a:t>
            </a:r>
          </a:p>
        </p:txBody>
      </p:sp>
      <p:sp>
        <p:nvSpPr>
          <p:cNvPr id="8" name="Rectangle 7"/>
          <p:cNvSpPr/>
          <p:nvPr/>
        </p:nvSpPr>
        <p:spPr>
          <a:xfrm>
            <a:off x="762000" y="1905000"/>
            <a:ext cx="74676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0" dirty="0" smtClean="0">
                <a:latin typeface="+mj-lt"/>
              </a:rPr>
              <a:t>		2</a:t>
            </a:r>
            <a:r>
              <a:rPr lang="en-US" sz="2000" b="0" baseline="30000" dirty="0" smtClean="0">
                <a:latin typeface="+mj-lt"/>
              </a:rPr>
              <a:t>0</a:t>
            </a:r>
            <a:r>
              <a:rPr lang="en-US" sz="2000" b="0" dirty="0" smtClean="0">
                <a:latin typeface="+mj-lt"/>
              </a:rPr>
              <a:t> </a:t>
            </a:r>
            <a:r>
              <a:rPr lang="en-US" sz="2000" b="0" dirty="0">
                <a:latin typeface="+mj-lt"/>
              </a:rPr>
              <a:t>+ </a:t>
            </a:r>
            <a:r>
              <a:rPr lang="en-US" sz="2000" b="0" dirty="0" smtClean="0">
                <a:latin typeface="+mj-lt"/>
              </a:rPr>
              <a:t>2</a:t>
            </a:r>
            <a:r>
              <a:rPr lang="en-US" sz="2000" b="0" baseline="30000" dirty="0" smtClean="0">
                <a:latin typeface="+mj-lt"/>
              </a:rPr>
              <a:t>1</a:t>
            </a:r>
            <a:r>
              <a:rPr lang="en-US" sz="2000" b="0" dirty="0" smtClean="0">
                <a:latin typeface="+mj-lt"/>
              </a:rPr>
              <a:t> </a:t>
            </a:r>
            <a:r>
              <a:rPr lang="en-US" sz="2000" b="0" dirty="0">
                <a:latin typeface="+mj-lt"/>
              </a:rPr>
              <a:t>+ </a:t>
            </a:r>
            <a:r>
              <a:rPr lang="en-US" sz="2000" b="0" dirty="0" smtClean="0">
                <a:latin typeface="+mj-lt"/>
              </a:rPr>
              <a:t>2</a:t>
            </a:r>
            <a:r>
              <a:rPr lang="en-US" sz="2000" b="0" baseline="30000" dirty="0">
                <a:latin typeface="+mj-lt"/>
              </a:rPr>
              <a:t>2</a:t>
            </a:r>
            <a:r>
              <a:rPr lang="en-US" sz="2000" b="0" dirty="0" smtClean="0">
                <a:latin typeface="+mj-lt"/>
              </a:rPr>
              <a:t> </a:t>
            </a:r>
            <a:r>
              <a:rPr lang="en-US" sz="2000" b="0" dirty="0">
                <a:latin typeface="+mj-lt"/>
              </a:rPr>
              <a:t>+ … + </a:t>
            </a:r>
            <a:r>
              <a:rPr lang="en-US" sz="2000" b="0" dirty="0" smtClean="0">
                <a:latin typeface="+mj-lt"/>
              </a:rPr>
              <a:t>2</a:t>
            </a:r>
            <a:r>
              <a:rPr lang="en-US" sz="2000" b="0" baseline="30000" dirty="0" smtClean="0">
                <a:latin typeface="+mj-lt"/>
              </a:rPr>
              <a:t>n-1</a:t>
            </a:r>
            <a:r>
              <a:rPr lang="en-US" sz="2000" b="0" dirty="0" smtClean="0">
                <a:latin typeface="+mj-lt"/>
              </a:rPr>
              <a:t> </a:t>
            </a:r>
            <a:r>
              <a:rPr lang="en-US" sz="2000" b="0" dirty="0">
                <a:latin typeface="+mj-lt"/>
              </a:rPr>
              <a:t>= </a:t>
            </a:r>
            <a:r>
              <a:rPr lang="en-US" sz="2000" b="0" dirty="0" smtClean="0">
                <a:latin typeface="+mj-lt"/>
              </a:rPr>
              <a:t>2</a:t>
            </a:r>
            <a:r>
              <a:rPr lang="en-US" sz="2000" b="0" baseline="30000" dirty="0" smtClean="0">
                <a:latin typeface="+mj-lt"/>
              </a:rPr>
              <a:t>n </a:t>
            </a:r>
            <a:r>
              <a:rPr lang="en-US" sz="2000" b="0" dirty="0" smtClean="0">
                <a:latin typeface="+mj-lt"/>
              </a:rPr>
              <a:t>- </a:t>
            </a:r>
            <a:r>
              <a:rPr lang="en-US" sz="2000" b="0" dirty="0">
                <a:latin typeface="+mj-lt"/>
              </a:rPr>
              <a:t>1.</a:t>
            </a:r>
          </a:p>
          <a:p>
            <a:endParaRPr lang="en-US" sz="2000" b="0" dirty="0">
              <a:latin typeface="+mj-lt"/>
            </a:endParaRPr>
          </a:p>
          <a:p>
            <a:r>
              <a:rPr lang="en-US" sz="2000" b="0" dirty="0">
                <a:latin typeface="+mj-lt"/>
              </a:rPr>
              <a:t>in other words: </a:t>
            </a:r>
            <a:r>
              <a:rPr lang="en-US" sz="2000" b="0" dirty="0" smtClean="0">
                <a:latin typeface="+mj-lt"/>
              </a:rPr>
              <a:t>	1 </a:t>
            </a:r>
            <a:r>
              <a:rPr lang="en-US" sz="2000" b="0" dirty="0">
                <a:latin typeface="+mj-lt"/>
              </a:rPr>
              <a:t>+ 2 + 4 + … </a:t>
            </a:r>
            <a:r>
              <a:rPr lang="en-US" sz="2000" b="0" dirty="0" smtClean="0">
                <a:latin typeface="+mj-lt"/>
              </a:rPr>
              <a:t>+ </a:t>
            </a:r>
            <a:r>
              <a:rPr lang="en-US" sz="2000" b="0" dirty="0">
                <a:latin typeface="+mj-lt"/>
              </a:rPr>
              <a:t>2</a:t>
            </a:r>
            <a:r>
              <a:rPr lang="en-US" sz="2000" b="0" baseline="30000" dirty="0">
                <a:latin typeface="+mj-lt"/>
              </a:rPr>
              <a:t>n-1</a:t>
            </a:r>
            <a:r>
              <a:rPr lang="en-US" sz="2000" b="0" dirty="0">
                <a:latin typeface="+mj-lt"/>
              </a:rPr>
              <a:t> = </a:t>
            </a:r>
            <a:r>
              <a:rPr lang="en-US" sz="2000" b="0" dirty="0" smtClean="0">
                <a:latin typeface="+mj-lt"/>
              </a:rPr>
              <a:t>2</a:t>
            </a:r>
            <a:r>
              <a:rPr lang="en-US" sz="2000" b="0" baseline="30000" dirty="0" smtClean="0">
                <a:latin typeface="+mj-lt"/>
              </a:rPr>
              <a:t>n </a:t>
            </a:r>
            <a:r>
              <a:rPr lang="en-US" sz="2000" b="0" dirty="0" smtClean="0">
                <a:latin typeface="+mj-lt"/>
              </a:rPr>
              <a:t>- </a:t>
            </a:r>
            <a:r>
              <a:rPr lang="en-US" sz="2000" b="0" dirty="0">
                <a:latin typeface="+mj-lt"/>
              </a:rPr>
              <a:t>1.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DE" smtClean="0"/>
              <a:t>CSE 373 Spring 2014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81072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7772400" cy="4800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i="1" dirty="0" smtClean="0"/>
              <a:t>P(n)</a:t>
            </a:r>
            <a:r>
              <a:rPr lang="en-US" dirty="0" smtClean="0"/>
              <a:t> = “the sum of the first </a:t>
            </a:r>
            <a:r>
              <a:rPr lang="en-US" i="1" dirty="0" smtClean="0"/>
              <a:t>n</a:t>
            </a:r>
            <a:r>
              <a:rPr lang="en-US" dirty="0" smtClean="0"/>
              <a:t> powers of 2 (starting at </a:t>
            </a:r>
            <a:r>
              <a:rPr lang="en-US" dirty="0"/>
              <a:t>2</a:t>
            </a:r>
            <a:r>
              <a:rPr lang="en-US" baseline="30000" dirty="0"/>
              <a:t>0</a:t>
            </a:r>
            <a:r>
              <a:rPr lang="en-US" dirty="0" smtClean="0"/>
              <a:t>) is 2</a:t>
            </a:r>
            <a:r>
              <a:rPr lang="en-US" baseline="30000" dirty="0" smtClean="0"/>
              <a:t>n</a:t>
            </a:r>
            <a:r>
              <a:rPr lang="en-US" dirty="0" smtClean="0"/>
              <a:t>-1”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We will show that </a:t>
            </a:r>
            <a:r>
              <a:rPr lang="en-US" i="1" dirty="0" smtClean="0"/>
              <a:t>P(n)</a:t>
            </a:r>
            <a:r>
              <a:rPr lang="en-US" dirty="0" smtClean="0"/>
              <a:t> holds for all </a:t>
            </a:r>
            <a:r>
              <a:rPr lang="en-US" i="1" dirty="0" smtClean="0"/>
              <a:t>n</a:t>
            </a:r>
            <a:r>
              <a:rPr lang="en-US" dirty="0" smtClean="0"/>
              <a:t> ≥ 1</a:t>
            </a:r>
          </a:p>
          <a:p>
            <a:pPr>
              <a:buNone/>
            </a:pPr>
            <a:r>
              <a:rPr lang="en-US" dirty="0" smtClean="0"/>
              <a:t>Proof:  By induction on </a:t>
            </a:r>
            <a:r>
              <a:rPr lang="en-US" i="1" dirty="0" smtClean="0"/>
              <a:t>n</a:t>
            </a:r>
          </a:p>
          <a:p>
            <a:r>
              <a:rPr lang="en-US" dirty="0" smtClean="0"/>
              <a:t>Base case: </a:t>
            </a:r>
            <a:r>
              <a:rPr lang="en-US" i="1" dirty="0" smtClean="0"/>
              <a:t>n</a:t>
            </a:r>
            <a:r>
              <a:rPr lang="en-US" dirty="0" smtClean="0"/>
              <a:t>=1.  Sum of first 1 power of 2 is 2</a:t>
            </a:r>
            <a:r>
              <a:rPr lang="en-US" baseline="30000" dirty="0" smtClean="0"/>
              <a:t>0</a:t>
            </a:r>
            <a:r>
              <a:rPr lang="en-US" dirty="0" smtClean="0"/>
              <a:t> , which equals 1.</a:t>
            </a:r>
          </a:p>
          <a:p>
            <a:pPr>
              <a:buNone/>
            </a:pPr>
            <a:r>
              <a:rPr lang="en-US" dirty="0" smtClean="0"/>
              <a:t>			       And for </a:t>
            </a:r>
            <a:r>
              <a:rPr lang="en-US" i="1" dirty="0" smtClean="0"/>
              <a:t>n</a:t>
            </a:r>
            <a:r>
              <a:rPr lang="en-US" dirty="0" smtClean="0"/>
              <a:t>=1, 2</a:t>
            </a:r>
            <a:r>
              <a:rPr lang="en-US" baseline="30000" dirty="0" smtClean="0"/>
              <a:t>n</a:t>
            </a:r>
            <a:r>
              <a:rPr lang="en-US" dirty="0" smtClean="0"/>
              <a:t>-1 equals 1.</a:t>
            </a:r>
            <a:endParaRPr lang="en-US" baseline="30000" dirty="0" smtClean="0">
              <a:solidFill>
                <a:srgbClr val="0000FF"/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DE" smtClean="0"/>
              <a:t>CSE 373 Spring 2014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871935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8534400" cy="5181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1800" i="1" dirty="0" smtClean="0"/>
              <a:t>P(n)</a:t>
            </a:r>
            <a:r>
              <a:rPr lang="en-US" sz="1800" dirty="0" smtClean="0"/>
              <a:t> = “the sum of the first </a:t>
            </a:r>
            <a:r>
              <a:rPr lang="en-US" sz="1800" i="1" dirty="0" smtClean="0"/>
              <a:t>n</a:t>
            </a:r>
            <a:r>
              <a:rPr lang="en-US" sz="1800" dirty="0" smtClean="0"/>
              <a:t> powers of 2 (starting at </a:t>
            </a:r>
            <a:r>
              <a:rPr lang="en-US" sz="1800" dirty="0"/>
              <a:t>2</a:t>
            </a:r>
            <a:r>
              <a:rPr lang="en-US" sz="1800" baseline="30000" dirty="0"/>
              <a:t>0</a:t>
            </a:r>
            <a:r>
              <a:rPr lang="en-US" sz="1800" dirty="0" smtClean="0"/>
              <a:t>) is 2</a:t>
            </a:r>
            <a:r>
              <a:rPr lang="en-US" sz="1800" baseline="30000" dirty="0" smtClean="0"/>
              <a:t>n</a:t>
            </a:r>
            <a:r>
              <a:rPr lang="en-US" sz="1800" dirty="0" smtClean="0"/>
              <a:t>-1”</a:t>
            </a:r>
          </a:p>
          <a:p>
            <a:pPr>
              <a:buNone/>
            </a:pPr>
            <a:endParaRPr lang="en-US" sz="1800" dirty="0" smtClean="0"/>
          </a:p>
          <a:p>
            <a:r>
              <a:rPr lang="en-US" sz="1800" dirty="0" smtClean="0"/>
              <a:t>Inductive case:</a:t>
            </a:r>
          </a:p>
          <a:p>
            <a:pPr lvl="1"/>
            <a:r>
              <a:rPr lang="en-US" sz="1800" dirty="0" smtClean="0"/>
              <a:t>Assume P(k) is true i.e. the sum of the first </a:t>
            </a:r>
            <a:r>
              <a:rPr lang="en-US" sz="1800" i="1" dirty="0" smtClean="0"/>
              <a:t>k</a:t>
            </a:r>
            <a:r>
              <a:rPr lang="en-US" sz="1800" dirty="0" smtClean="0"/>
              <a:t> powers of 2 is 2</a:t>
            </a:r>
            <a:r>
              <a:rPr lang="en-US" sz="1800" baseline="30000" dirty="0" smtClean="0"/>
              <a:t>k</a:t>
            </a:r>
            <a:r>
              <a:rPr lang="en-US" sz="1800" dirty="0" smtClean="0"/>
              <a:t>-1</a:t>
            </a:r>
          </a:p>
          <a:p>
            <a:pPr lvl="1"/>
            <a:r>
              <a:rPr lang="en-US" sz="1800" dirty="0" smtClean="0"/>
              <a:t>Show P(k+1) is true i.e. the sum of the first (</a:t>
            </a:r>
            <a:r>
              <a:rPr lang="en-US" sz="1800" i="1" dirty="0" smtClean="0"/>
              <a:t>k</a:t>
            </a:r>
            <a:r>
              <a:rPr lang="en-US" sz="1800" dirty="0" smtClean="0"/>
              <a:t>+1) powers of 2 is </a:t>
            </a:r>
            <a:r>
              <a:rPr lang="en-US" sz="1800" dirty="0" smtClean="0">
                <a:solidFill>
                  <a:srgbClr val="FF6600"/>
                </a:solidFill>
              </a:rPr>
              <a:t>2</a:t>
            </a:r>
            <a:r>
              <a:rPr lang="en-US" sz="1800" baseline="30000" dirty="0" smtClean="0">
                <a:solidFill>
                  <a:srgbClr val="FF6600"/>
                </a:solidFill>
              </a:rPr>
              <a:t>k+1</a:t>
            </a:r>
            <a:r>
              <a:rPr lang="en-US" sz="1800" dirty="0" smtClean="0">
                <a:solidFill>
                  <a:srgbClr val="FF6600"/>
                </a:solidFill>
              </a:rPr>
              <a:t>-1</a:t>
            </a:r>
          </a:p>
          <a:p>
            <a:pPr marL="457200" lvl="1" indent="0">
              <a:buNone/>
            </a:pPr>
            <a:endParaRPr lang="en-US" sz="1800" dirty="0" smtClean="0"/>
          </a:p>
          <a:p>
            <a:pPr marL="457200" lvl="1" indent="0">
              <a:buNone/>
            </a:pPr>
            <a:r>
              <a:rPr lang="en-US" sz="1800" dirty="0" smtClean="0"/>
              <a:t>Using our assumption, we know the first k powers of 2 is</a:t>
            </a:r>
          </a:p>
          <a:p>
            <a:pPr marL="457200" lvl="1" indent="0">
              <a:buNone/>
            </a:pPr>
            <a:r>
              <a:rPr lang="en-US" sz="1800" dirty="0" smtClean="0"/>
              <a:t>	</a:t>
            </a:r>
            <a:r>
              <a:rPr lang="en-US" sz="1800" dirty="0"/>
              <a:t>2</a:t>
            </a:r>
            <a:r>
              <a:rPr lang="en-US" sz="1800" baseline="30000" dirty="0"/>
              <a:t>0</a:t>
            </a:r>
            <a:r>
              <a:rPr lang="en-US" sz="1800" dirty="0"/>
              <a:t> + 2</a:t>
            </a:r>
            <a:r>
              <a:rPr lang="en-US" sz="1800" baseline="30000" dirty="0"/>
              <a:t>1</a:t>
            </a:r>
            <a:r>
              <a:rPr lang="en-US" sz="1800" dirty="0"/>
              <a:t> + </a:t>
            </a:r>
            <a:r>
              <a:rPr lang="en-US" sz="1800" dirty="0" smtClean="0"/>
              <a:t>2</a:t>
            </a:r>
            <a:r>
              <a:rPr lang="en-US" sz="1800" baseline="30000" dirty="0" smtClean="0"/>
              <a:t>2</a:t>
            </a:r>
            <a:r>
              <a:rPr lang="en-US" sz="1800" dirty="0" smtClean="0"/>
              <a:t> </a:t>
            </a:r>
            <a:r>
              <a:rPr lang="en-US" sz="1800" dirty="0"/>
              <a:t>+ … + </a:t>
            </a:r>
            <a:r>
              <a:rPr lang="en-US" sz="1800" dirty="0" smtClean="0"/>
              <a:t>2</a:t>
            </a:r>
            <a:r>
              <a:rPr lang="en-US" sz="1800" baseline="30000" dirty="0" smtClean="0"/>
              <a:t>k-</a:t>
            </a:r>
            <a:r>
              <a:rPr lang="en-US" sz="1800" baseline="30000" dirty="0"/>
              <a:t>1</a:t>
            </a:r>
            <a:r>
              <a:rPr lang="en-US" sz="1800" dirty="0"/>
              <a:t> = </a:t>
            </a:r>
            <a:r>
              <a:rPr lang="en-US" sz="1800" dirty="0" smtClean="0"/>
              <a:t>2</a:t>
            </a:r>
            <a:r>
              <a:rPr lang="en-US" sz="1800" baseline="30000" dirty="0" smtClean="0"/>
              <a:t>k </a:t>
            </a:r>
            <a:r>
              <a:rPr lang="en-US" sz="1800" dirty="0" smtClean="0"/>
              <a:t>- 1</a:t>
            </a:r>
            <a:endParaRPr lang="en-US" sz="1800" dirty="0"/>
          </a:p>
          <a:p>
            <a:pPr marL="457200" lvl="1" indent="0">
              <a:buNone/>
            </a:pPr>
            <a:endParaRPr lang="en-US" sz="1800" dirty="0" smtClean="0"/>
          </a:p>
          <a:p>
            <a:pPr marL="457200" lvl="1" indent="0">
              <a:buNone/>
            </a:pPr>
            <a:r>
              <a:rPr lang="en-US" sz="1800" dirty="0" smtClean="0"/>
              <a:t>Add the next power of 2 to both sides…</a:t>
            </a:r>
          </a:p>
          <a:p>
            <a:pPr marL="457200" lvl="1" indent="0">
              <a:buNone/>
            </a:pPr>
            <a:r>
              <a:rPr lang="en-US" sz="1800" dirty="0"/>
              <a:t>	2</a:t>
            </a:r>
            <a:r>
              <a:rPr lang="en-US" sz="1800" baseline="30000" dirty="0"/>
              <a:t>0</a:t>
            </a:r>
            <a:r>
              <a:rPr lang="en-US" sz="1800" dirty="0"/>
              <a:t> + 2</a:t>
            </a:r>
            <a:r>
              <a:rPr lang="en-US" sz="1800" baseline="30000" dirty="0"/>
              <a:t>1</a:t>
            </a:r>
            <a:r>
              <a:rPr lang="en-US" sz="1800" dirty="0"/>
              <a:t> + 2</a:t>
            </a:r>
            <a:r>
              <a:rPr lang="en-US" sz="1800" baseline="30000" dirty="0"/>
              <a:t>2</a:t>
            </a:r>
            <a:r>
              <a:rPr lang="en-US" sz="1800" dirty="0"/>
              <a:t> + … + 2</a:t>
            </a:r>
            <a:r>
              <a:rPr lang="en-US" sz="1800" baseline="30000" dirty="0"/>
              <a:t>k-1</a:t>
            </a:r>
            <a:r>
              <a:rPr lang="en-US" sz="1800" dirty="0"/>
              <a:t> </a:t>
            </a:r>
            <a:r>
              <a:rPr lang="en-US" sz="1800" dirty="0" smtClean="0">
                <a:solidFill>
                  <a:srgbClr val="0000FF"/>
                </a:solidFill>
              </a:rPr>
              <a:t>+ 2</a:t>
            </a:r>
            <a:r>
              <a:rPr lang="en-US" sz="1800" baseline="30000" dirty="0" smtClean="0">
                <a:solidFill>
                  <a:srgbClr val="0000FF"/>
                </a:solidFill>
              </a:rPr>
              <a:t>k </a:t>
            </a:r>
            <a:r>
              <a:rPr lang="en-US" sz="1800" dirty="0" smtClean="0"/>
              <a:t>= 2</a:t>
            </a:r>
            <a:r>
              <a:rPr lang="en-US" sz="1800" baseline="30000" dirty="0" smtClean="0"/>
              <a:t>k </a:t>
            </a:r>
            <a:r>
              <a:rPr lang="en-US" sz="1800" dirty="0" smtClean="0"/>
              <a:t>- 1 </a:t>
            </a:r>
            <a:r>
              <a:rPr lang="en-US" sz="1800" dirty="0" smtClean="0">
                <a:solidFill>
                  <a:srgbClr val="0000FF"/>
                </a:solidFill>
              </a:rPr>
              <a:t>+ 2</a:t>
            </a:r>
            <a:r>
              <a:rPr lang="en-US" sz="1800" baseline="30000" dirty="0" smtClean="0">
                <a:solidFill>
                  <a:srgbClr val="0000FF"/>
                </a:solidFill>
              </a:rPr>
              <a:t>k</a:t>
            </a:r>
            <a:endParaRPr lang="en-US" sz="1800" dirty="0" smtClean="0"/>
          </a:p>
          <a:p>
            <a:pPr lvl="1">
              <a:buNone/>
            </a:pPr>
            <a:endParaRPr lang="en-US" sz="1800" dirty="0" smtClean="0"/>
          </a:p>
          <a:p>
            <a:pPr lvl="1">
              <a:buNone/>
            </a:pPr>
            <a:r>
              <a:rPr lang="en-US" sz="1800" dirty="0" smtClean="0"/>
              <a:t>We have what we want on the left; massage the right a bit:</a:t>
            </a:r>
          </a:p>
          <a:p>
            <a:pPr lvl="1">
              <a:buNone/>
            </a:pPr>
            <a:r>
              <a:rPr lang="en-US" sz="1800" dirty="0" smtClean="0"/>
              <a:t>		2</a:t>
            </a:r>
            <a:r>
              <a:rPr lang="en-US" sz="1800" baseline="30000" dirty="0" smtClean="0"/>
              <a:t>0</a:t>
            </a:r>
            <a:r>
              <a:rPr lang="en-US" sz="1800" dirty="0" smtClean="0"/>
              <a:t> </a:t>
            </a:r>
            <a:r>
              <a:rPr lang="en-US" sz="1800" dirty="0"/>
              <a:t>+ 2</a:t>
            </a:r>
            <a:r>
              <a:rPr lang="en-US" sz="1800" baseline="30000" dirty="0"/>
              <a:t>1</a:t>
            </a:r>
            <a:r>
              <a:rPr lang="en-US" sz="1800" dirty="0"/>
              <a:t> + 2</a:t>
            </a:r>
            <a:r>
              <a:rPr lang="en-US" sz="1800" baseline="30000" dirty="0"/>
              <a:t>2</a:t>
            </a:r>
            <a:r>
              <a:rPr lang="en-US" sz="1800" dirty="0"/>
              <a:t> + … + 2</a:t>
            </a:r>
            <a:r>
              <a:rPr lang="en-US" sz="1800" baseline="30000" dirty="0"/>
              <a:t>k-1</a:t>
            </a:r>
            <a:r>
              <a:rPr lang="en-US" sz="1800" dirty="0"/>
              <a:t> + 2</a:t>
            </a:r>
            <a:r>
              <a:rPr lang="en-US" sz="1800" baseline="30000" dirty="0"/>
              <a:t>k </a:t>
            </a:r>
            <a:r>
              <a:rPr lang="en-US" sz="1800" dirty="0"/>
              <a:t>= </a:t>
            </a:r>
            <a:r>
              <a:rPr lang="en-US" sz="1800" dirty="0" smtClean="0"/>
              <a:t>2(2</a:t>
            </a:r>
            <a:r>
              <a:rPr lang="en-US" sz="1800" baseline="30000" dirty="0" smtClean="0"/>
              <a:t>k</a:t>
            </a:r>
            <a:r>
              <a:rPr lang="en-US" sz="1800" dirty="0" smtClean="0"/>
              <a:t>) – 1</a:t>
            </a:r>
          </a:p>
          <a:p>
            <a:pPr lvl="1">
              <a:buNone/>
            </a:pPr>
            <a:r>
              <a:rPr lang="en-US" sz="1800" dirty="0"/>
              <a:t>	</a:t>
            </a:r>
            <a:r>
              <a:rPr lang="en-US" sz="1800" dirty="0" smtClean="0"/>
              <a:t>				     </a:t>
            </a:r>
            <a:r>
              <a:rPr lang="en-US" sz="1800" dirty="0" smtClean="0">
                <a:solidFill>
                  <a:srgbClr val="FF6600"/>
                </a:solidFill>
              </a:rPr>
              <a:t>= 2</a:t>
            </a:r>
            <a:r>
              <a:rPr lang="en-US" sz="1800" baseline="30000" dirty="0" smtClean="0">
                <a:solidFill>
                  <a:srgbClr val="FF6600"/>
                </a:solidFill>
              </a:rPr>
              <a:t>k+1 </a:t>
            </a:r>
            <a:r>
              <a:rPr lang="en-US" sz="1800" dirty="0">
                <a:solidFill>
                  <a:srgbClr val="FF6600"/>
                </a:solidFill>
              </a:rPr>
              <a:t>– </a:t>
            </a:r>
            <a:r>
              <a:rPr lang="en-US" sz="1800" dirty="0" smtClean="0">
                <a:solidFill>
                  <a:srgbClr val="FF6600"/>
                </a:solidFill>
              </a:rPr>
              <a:t>1</a:t>
            </a:r>
            <a:endParaRPr lang="en-US" sz="1800" dirty="0">
              <a:solidFill>
                <a:srgbClr val="FF6600"/>
              </a:solidFill>
            </a:endParaRPr>
          </a:p>
          <a:p>
            <a:pPr lvl="1">
              <a:buNone/>
            </a:pPr>
            <a:endParaRPr lang="en-US" sz="1800" baseline="30000" dirty="0" smtClean="0">
              <a:solidFill>
                <a:srgbClr val="0000FF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324600" y="5638800"/>
            <a:ext cx="127886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Success!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DE" smtClean="0"/>
              <a:t>CSE 373 Spring 2014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408661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Logarithms and Exponents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7848600" cy="5029200"/>
          </a:xfrm>
        </p:spPr>
        <p:txBody>
          <a:bodyPr/>
          <a:lstStyle/>
          <a:p>
            <a:r>
              <a:rPr lang="en-US" dirty="0">
                <a:cs typeface="Courier New" pitchFamily="49" charset="0"/>
              </a:rPr>
              <a:t>Definition: 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x = </a:t>
            </a:r>
            <a:r>
              <a:rPr lang="en-US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2</a:t>
            </a:r>
            <a:r>
              <a:rPr lang="en-US" b="1" baseline="30000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y</a:t>
            </a:r>
            <a:r>
              <a:rPr lang="en-US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if log</a:t>
            </a:r>
            <a:r>
              <a:rPr lang="en-US" b="1" baseline="-25000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2 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x = y</a:t>
            </a:r>
            <a:r>
              <a:rPr lang="en-US" dirty="0">
                <a:solidFill>
                  <a:srgbClr val="0000FF"/>
                </a:solidFill>
                <a:cs typeface="Courier New" pitchFamily="49" charset="0"/>
              </a:rPr>
              <a:t> </a:t>
            </a:r>
            <a:r>
              <a:rPr lang="it-IT" dirty="0">
                <a:solidFill>
                  <a:srgbClr val="0000FF"/>
                </a:solidFill>
              </a:rPr>
              <a:t>	</a:t>
            </a:r>
          </a:p>
          <a:p>
            <a:pPr lvl="1"/>
            <a:r>
              <a:rPr lang="it-IT" dirty="0" smtClean="0">
                <a:solidFill>
                  <a:srgbClr val="000000"/>
                </a:solidFill>
              </a:rPr>
              <a:t>8 </a:t>
            </a:r>
            <a:r>
              <a:rPr lang="it-IT" dirty="0">
                <a:solidFill>
                  <a:srgbClr val="000000"/>
                </a:solidFill>
              </a:rPr>
              <a:t>= 2</a:t>
            </a:r>
            <a:r>
              <a:rPr lang="en-US" baseline="30000" dirty="0"/>
              <a:t>3</a:t>
            </a:r>
            <a:r>
              <a:rPr lang="it-IT" dirty="0">
                <a:solidFill>
                  <a:srgbClr val="000000"/>
                </a:solidFill>
              </a:rPr>
              <a:t>, </a:t>
            </a:r>
            <a:r>
              <a:rPr lang="it-IT" dirty="0" smtClean="0">
                <a:solidFill>
                  <a:srgbClr val="000000"/>
                </a:solidFill>
              </a:rPr>
              <a:t> so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b="1" baseline="-25000" dirty="0">
                <a:latin typeface="Courier New" pitchFamily="49" charset="0"/>
                <a:cs typeface="Courier New" pitchFamily="49" charset="0"/>
              </a:rPr>
              <a:t>2 </a:t>
            </a:r>
            <a:r>
              <a:rPr lang="it-IT" dirty="0">
                <a:solidFill>
                  <a:srgbClr val="000000"/>
                </a:solidFill>
              </a:rPr>
              <a:t>8 = </a:t>
            </a:r>
            <a:r>
              <a:rPr lang="it-IT" dirty="0" smtClean="0">
                <a:solidFill>
                  <a:srgbClr val="000000"/>
                </a:solidFill>
              </a:rPr>
              <a:t>3</a:t>
            </a:r>
          </a:p>
          <a:p>
            <a:pPr lvl="1"/>
            <a:r>
              <a:rPr lang="it-IT" dirty="0" smtClean="0">
                <a:solidFill>
                  <a:srgbClr val="000000"/>
                </a:solidFill>
              </a:rPr>
              <a:t>65536</a:t>
            </a:r>
            <a:r>
              <a:rPr lang="it-IT" dirty="0">
                <a:solidFill>
                  <a:srgbClr val="000000"/>
                </a:solidFill>
              </a:rPr>
              <a:t>= 2</a:t>
            </a:r>
            <a:r>
              <a:rPr lang="en-US" baseline="30000" dirty="0"/>
              <a:t>16</a:t>
            </a:r>
            <a:r>
              <a:rPr lang="it-IT" dirty="0">
                <a:solidFill>
                  <a:srgbClr val="000000"/>
                </a:solidFill>
              </a:rPr>
              <a:t>,  so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b="1" baseline="-25000" dirty="0">
                <a:latin typeface="Courier New" pitchFamily="49" charset="0"/>
                <a:cs typeface="Courier New" pitchFamily="49" charset="0"/>
              </a:rPr>
              <a:t>2 </a:t>
            </a:r>
            <a:r>
              <a:rPr lang="it-IT" dirty="0">
                <a:solidFill>
                  <a:srgbClr val="000000"/>
                </a:solidFill>
              </a:rPr>
              <a:t>65536 = </a:t>
            </a:r>
            <a:r>
              <a:rPr lang="it-IT" dirty="0" smtClean="0">
                <a:solidFill>
                  <a:srgbClr val="000000"/>
                </a:solidFill>
              </a:rPr>
              <a:t>16</a:t>
            </a:r>
          </a:p>
          <a:p>
            <a:pPr marL="0" indent="0">
              <a:buNone/>
            </a:pPr>
            <a:endParaRPr lang="en-US" dirty="0" smtClean="0">
              <a:solidFill>
                <a:srgbClr val="0000FF"/>
              </a:solidFill>
            </a:endParaRPr>
          </a:p>
          <a:p>
            <a:r>
              <a:rPr lang="en-US" dirty="0"/>
              <a:t>The </a:t>
            </a:r>
            <a:r>
              <a:rPr lang="en-US" dirty="0">
                <a:solidFill>
                  <a:srgbClr val="0000FF"/>
                </a:solidFill>
              </a:rPr>
              <a:t>exponent</a:t>
            </a:r>
            <a:r>
              <a:rPr lang="en-US" dirty="0"/>
              <a:t> of a number says how many </a:t>
            </a:r>
            <a:r>
              <a:rPr lang="en-US" dirty="0" smtClean="0"/>
              <a:t>times to </a:t>
            </a:r>
            <a:r>
              <a:rPr lang="en-US" dirty="0"/>
              <a:t>use the number in a </a:t>
            </a:r>
            <a:r>
              <a:rPr lang="en-US" dirty="0" smtClean="0"/>
              <a:t>multiplication. e.g. </a:t>
            </a:r>
            <a:r>
              <a:rPr lang="en-US" dirty="0"/>
              <a:t>2</a:t>
            </a:r>
            <a:r>
              <a:rPr lang="en-US" baseline="30000" dirty="0"/>
              <a:t>3</a:t>
            </a:r>
            <a:r>
              <a:rPr lang="en-US" dirty="0"/>
              <a:t> = 2 × 2 × 2 = </a:t>
            </a:r>
            <a:r>
              <a:rPr lang="en-US" dirty="0" smtClean="0"/>
              <a:t>8 </a:t>
            </a:r>
          </a:p>
          <a:p>
            <a:pPr marL="0" indent="0">
              <a:buNone/>
            </a:pPr>
            <a:r>
              <a:rPr lang="en-US" i="1" dirty="0" smtClean="0"/>
              <a:t>     (</a:t>
            </a:r>
            <a:r>
              <a:rPr lang="en-US" i="1" dirty="0"/>
              <a:t>2 is used 3 times in a multiplication to get 8)</a:t>
            </a:r>
            <a:endParaRPr lang="en-US" dirty="0"/>
          </a:p>
          <a:p>
            <a:pPr marL="0" indent="0">
              <a:buNone/>
            </a:pPr>
            <a:endParaRPr lang="en-US" dirty="0">
              <a:solidFill>
                <a:srgbClr val="0000FF"/>
              </a:solidFill>
            </a:endParaRPr>
          </a:p>
          <a:p>
            <a:r>
              <a:rPr lang="en-US" dirty="0"/>
              <a:t>A </a:t>
            </a:r>
            <a:r>
              <a:rPr lang="en-US" dirty="0" smtClean="0">
                <a:solidFill>
                  <a:srgbClr val="0000FF"/>
                </a:solidFill>
              </a:rPr>
              <a:t>logarithm</a:t>
            </a:r>
            <a:r>
              <a:rPr lang="en-US" dirty="0" smtClean="0"/>
              <a:t> </a:t>
            </a:r>
            <a:r>
              <a:rPr lang="en-US" dirty="0"/>
              <a:t>says how many of one number to multiply to get another number. It asks "what exponent produced this</a:t>
            </a:r>
            <a:r>
              <a:rPr lang="en-US" dirty="0" smtClean="0"/>
              <a:t>?”</a:t>
            </a:r>
            <a:r>
              <a:rPr lang="en-US" dirty="0"/>
              <a:t>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   e.g</a:t>
            </a:r>
            <a:r>
              <a:rPr lang="en-US" dirty="0"/>
              <a:t>.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b="1" baseline="-25000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dirty="0" smtClean="0"/>
              <a:t>8 = 3</a:t>
            </a:r>
            <a:r>
              <a:rPr lang="en-US" dirty="0"/>
              <a:t> </a:t>
            </a:r>
            <a:r>
              <a:rPr lang="en-US" i="1" dirty="0" smtClean="0"/>
              <a:t>(</a:t>
            </a:r>
            <a:r>
              <a:rPr lang="en-US" i="1" dirty="0"/>
              <a:t>2 makes 8 when used 3 times in a multiplication</a:t>
            </a:r>
            <a:r>
              <a:rPr lang="en-US" i="1" dirty="0" smtClean="0"/>
              <a:t>)</a:t>
            </a:r>
          </a:p>
          <a:p>
            <a:pPr marL="0" indent="0">
              <a:buNone/>
            </a:pPr>
            <a:endParaRPr lang="en-US" dirty="0" smtClean="0">
              <a:solidFill>
                <a:srgbClr val="0000FF"/>
              </a:solidFill>
            </a:endParaRPr>
          </a:p>
          <a:p>
            <a:pPr>
              <a:buNone/>
            </a:pPr>
            <a:endParaRPr lang="en-US" dirty="0" smtClean="0">
              <a:latin typeface="+mj-lt"/>
              <a:cs typeface="Courier New" pitchFamily="49" charset="0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DE" smtClean="0"/>
              <a:t>CSE 373 Spring 2014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Logarithms and Exponents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8305800" cy="5029200"/>
          </a:xfrm>
        </p:spPr>
        <p:txBody>
          <a:bodyPr/>
          <a:lstStyle/>
          <a:p>
            <a:r>
              <a:rPr lang="en-US" dirty="0">
                <a:cs typeface="Courier New" pitchFamily="49" charset="0"/>
              </a:rPr>
              <a:t>Definition: 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x = 2</a:t>
            </a:r>
            <a:r>
              <a:rPr lang="en-US" b="1" baseline="30000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y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if log</a:t>
            </a:r>
            <a:r>
              <a:rPr lang="en-US" b="1" baseline="-25000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2 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x = y</a:t>
            </a:r>
            <a:r>
              <a:rPr lang="en-US" dirty="0">
                <a:solidFill>
                  <a:srgbClr val="0000FF"/>
                </a:solidFill>
                <a:cs typeface="Courier New" pitchFamily="49" charset="0"/>
              </a:rPr>
              <a:t> </a:t>
            </a:r>
            <a:r>
              <a:rPr lang="it-IT" dirty="0">
                <a:solidFill>
                  <a:srgbClr val="0000FF"/>
                </a:solidFill>
              </a:rPr>
              <a:t>	</a:t>
            </a:r>
          </a:p>
          <a:p>
            <a:pPr lvl="1"/>
            <a:r>
              <a:rPr lang="it-IT" dirty="0">
                <a:solidFill>
                  <a:srgbClr val="000000"/>
                </a:solidFill>
              </a:rPr>
              <a:t>8 = 2</a:t>
            </a:r>
            <a:r>
              <a:rPr lang="en-US" baseline="30000" dirty="0"/>
              <a:t>3</a:t>
            </a:r>
            <a:r>
              <a:rPr lang="it-IT" dirty="0">
                <a:solidFill>
                  <a:srgbClr val="000000"/>
                </a:solidFill>
              </a:rPr>
              <a:t>,  so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b="1" baseline="-25000" dirty="0">
                <a:latin typeface="Courier New" pitchFamily="49" charset="0"/>
                <a:cs typeface="Courier New" pitchFamily="49" charset="0"/>
              </a:rPr>
              <a:t>2 </a:t>
            </a:r>
            <a:r>
              <a:rPr lang="it-IT" dirty="0">
                <a:solidFill>
                  <a:srgbClr val="000000"/>
                </a:solidFill>
              </a:rPr>
              <a:t>8 = 3</a:t>
            </a:r>
          </a:p>
          <a:p>
            <a:pPr lvl="1"/>
            <a:r>
              <a:rPr lang="it-IT" dirty="0">
                <a:solidFill>
                  <a:srgbClr val="000000"/>
                </a:solidFill>
              </a:rPr>
              <a:t>65536= 2</a:t>
            </a:r>
            <a:r>
              <a:rPr lang="en-US" baseline="30000" dirty="0"/>
              <a:t>16</a:t>
            </a:r>
            <a:r>
              <a:rPr lang="it-IT" dirty="0">
                <a:solidFill>
                  <a:srgbClr val="000000"/>
                </a:solidFill>
              </a:rPr>
              <a:t>,  so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b="1" baseline="-25000" dirty="0">
                <a:latin typeface="Courier New" pitchFamily="49" charset="0"/>
                <a:cs typeface="Courier New" pitchFamily="49" charset="0"/>
              </a:rPr>
              <a:t>2 </a:t>
            </a:r>
            <a:r>
              <a:rPr lang="it-IT" dirty="0">
                <a:solidFill>
                  <a:srgbClr val="000000"/>
                </a:solidFill>
              </a:rPr>
              <a:t>65536 = 16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00FF"/>
                </a:solidFill>
              </a:rPr>
              <a:t> </a:t>
            </a:r>
          </a:p>
          <a:p>
            <a:r>
              <a:rPr lang="en-US" dirty="0"/>
              <a:t>Since so much is binary in CS,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log </a:t>
            </a:r>
            <a:r>
              <a:rPr lang="en-US" dirty="0"/>
              <a:t>almost always means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b="1" baseline="-25000" dirty="0" smtClean="0">
                <a:latin typeface="Courier New" pitchFamily="49" charset="0"/>
                <a:cs typeface="Courier New" pitchFamily="49" charset="0"/>
              </a:rPr>
              <a:t>2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l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og</a:t>
            </a:r>
            <a:r>
              <a:rPr lang="en-US" b="1" baseline="-25000" dirty="0" smtClean="0">
                <a:latin typeface="Courier New" pitchFamily="49" charset="0"/>
                <a:cs typeface="Courier New" pitchFamily="49" charset="0"/>
              </a:rPr>
              <a:t>2 </a:t>
            </a:r>
            <a:r>
              <a:rPr lang="en-US" dirty="0" smtClean="0">
                <a:cs typeface="Courier New" pitchFamily="49" charset="0"/>
              </a:rPr>
              <a:t>n tells you how many bits needed to represent n combinations. </a:t>
            </a:r>
            <a:r>
              <a:rPr lang="en-US" b="1" baseline="-25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>
                <a:cs typeface="Courier New" pitchFamily="49" charset="0"/>
              </a:rPr>
              <a:t>So</a:t>
            </a:r>
            <a:r>
              <a:rPr lang="en-US" dirty="0" smtClean="0">
                <a:cs typeface="Courier New" pitchFamily="49" charset="0"/>
              </a:rPr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b="1" baseline="-25000" dirty="0" smtClean="0">
                <a:latin typeface="Courier New" pitchFamily="49" charset="0"/>
                <a:cs typeface="Courier New" pitchFamily="49" charset="0"/>
              </a:rPr>
              <a:t>2 </a:t>
            </a:r>
            <a:r>
              <a:rPr lang="en-US" dirty="0" smtClean="0">
                <a:cs typeface="Courier New" pitchFamily="49" charset="0"/>
              </a:rPr>
              <a:t>1,000,000 </a:t>
            </a:r>
            <a:r>
              <a:rPr lang="en-US" dirty="0">
                <a:cs typeface="Courier New" pitchFamily="49" charset="0"/>
              </a:rPr>
              <a:t>= “a little under 20” </a:t>
            </a:r>
            <a:endParaRPr lang="en-US" dirty="0" smtClean="0">
              <a:cs typeface="Courier New" pitchFamily="49" charset="0"/>
            </a:endParaRPr>
          </a:p>
          <a:p>
            <a:pPr marL="0" indent="0">
              <a:buNone/>
            </a:pPr>
            <a:endParaRPr lang="en-US" dirty="0" smtClean="0">
              <a:cs typeface="Courier New" pitchFamily="49" charset="0"/>
            </a:endParaRPr>
          </a:p>
          <a:p>
            <a:r>
              <a:rPr lang="en-US" dirty="0" smtClean="0">
                <a:cs typeface="Courier New" pitchFamily="49" charset="0"/>
              </a:rPr>
              <a:t>Logarithms </a:t>
            </a:r>
            <a:r>
              <a:rPr lang="en-US" dirty="0">
                <a:cs typeface="Courier New" pitchFamily="49" charset="0"/>
              </a:rPr>
              <a:t>and exponents are </a:t>
            </a:r>
            <a:r>
              <a:rPr lang="en-US" dirty="0">
                <a:solidFill>
                  <a:srgbClr val="0000FF"/>
                </a:solidFill>
                <a:cs typeface="Courier New" pitchFamily="49" charset="0"/>
              </a:rPr>
              <a:t>inverse</a:t>
            </a:r>
            <a:r>
              <a:rPr lang="en-US" dirty="0">
                <a:cs typeface="Courier New" pitchFamily="49" charset="0"/>
              </a:rPr>
              <a:t> functions. Just as exponents grow </a:t>
            </a:r>
            <a:r>
              <a:rPr lang="en-US" i="1" dirty="0">
                <a:solidFill>
                  <a:srgbClr val="0000FF"/>
                </a:solidFill>
                <a:cs typeface="Courier New" pitchFamily="49" charset="0"/>
              </a:rPr>
              <a:t>very</a:t>
            </a:r>
            <a:r>
              <a:rPr lang="en-US" dirty="0">
                <a:solidFill>
                  <a:srgbClr val="0000FF"/>
                </a:solidFill>
                <a:cs typeface="Courier New" pitchFamily="49" charset="0"/>
              </a:rPr>
              <a:t> quickly</a:t>
            </a:r>
            <a:r>
              <a:rPr lang="en-US" dirty="0">
                <a:cs typeface="Courier New" pitchFamily="49" charset="0"/>
              </a:rPr>
              <a:t>, logarithms grow </a:t>
            </a:r>
            <a:r>
              <a:rPr lang="en-US" i="1" dirty="0">
                <a:solidFill>
                  <a:srgbClr val="0000FF"/>
                </a:solidFill>
                <a:cs typeface="Courier New" pitchFamily="49" charset="0"/>
              </a:rPr>
              <a:t>very</a:t>
            </a:r>
            <a:r>
              <a:rPr lang="en-US" dirty="0">
                <a:solidFill>
                  <a:srgbClr val="0000FF"/>
                </a:solidFill>
                <a:cs typeface="Courier New" pitchFamily="49" charset="0"/>
              </a:rPr>
              <a:t> slowly.</a:t>
            </a:r>
          </a:p>
          <a:p>
            <a:endParaRPr lang="en-US" dirty="0" smtClean="0">
              <a:solidFill>
                <a:srgbClr val="0000FF"/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DE" smtClean="0"/>
              <a:t>CSE 373 Spring 2014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248208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Logarithms and Exponents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172200" y="381000"/>
            <a:ext cx="2362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j-lt"/>
              </a:rPr>
              <a:t>See Excel file</a:t>
            </a:r>
          </a:p>
          <a:p>
            <a:r>
              <a:rPr lang="en-US" sz="2000" b="0" dirty="0" smtClean="0">
                <a:latin typeface="+mj-lt"/>
              </a:rPr>
              <a:t>for plot data –</a:t>
            </a:r>
          </a:p>
          <a:p>
            <a:r>
              <a:rPr lang="en-US" sz="2000" b="0" dirty="0" smtClean="0">
                <a:latin typeface="+mj-lt"/>
              </a:rPr>
              <a:t>play with it!</a:t>
            </a:r>
            <a:endParaRPr lang="en-US" sz="2000" b="0" dirty="0">
              <a:latin typeface="+mj-lt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1676400"/>
            <a:ext cx="7212435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3886200" y="5638800"/>
            <a:ext cx="3674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i="1" dirty="0" smtClean="0">
                <a:latin typeface="+mn-lt"/>
              </a:rPr>
              <a:t>n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DE" smtClean="0"/>
              <a:t>CSE 373 Spring 2014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6705600" y="3200400"/>
            <a:ext cx="554736" cy="14478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771855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0|15.1|16|6.1"/>
</p:tagLst>
</file>

<file path=ppt/theme/theme1.xml><?xml version="1.0" encoding="utf-8"?>
<a:theme xmlns:a="http://schemas.openxmlformats.org/drawingml/2006/main" name="dan_design_template">
  <a:themeElements>
    <a:clrScheme name="dan_design_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an_desig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sz="2000" b="0" dirty="0" err="1" smtClean="0">
            <a:latin typeface="+mn-lt"/>
          </a:defRPr>
        </a:defPPr>
      </a:lstStyle>
    </a:txDef>
  </a:objectDefaults>
  <a:extraClrSchemeLst>
    <a:extraClrScheme>
      <a:clrScheme name="dan_design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_design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30757</TotalTime>
  <Words>1030</Words>
  <Application>Microsoft Macintosh PowerPoint</Application>
  <PresentationFormat>On-screen Show (4:3)</PresentationFormat>
  <Paragraphs>279</Paragraphs>
  <Slides>24</Slides>
  <Notes>19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6" baseType="lpstr">
      <vt:lpstr>dan_design_template</vt:lpstr>
      <vt:lpstr>Equation</vt:lpstr>
      <vt:lpstr>CSE373: Data Structures and Algorithms  Lecture 3: Math Review; Algorithm Analysis</vt:lpstr>
      <vt:lpstr>Today</vt:lpstr>
      <vt:lpstr>Mathematical induction</vt:lpstr>
      <vt:lpstr>Example</vt:lpstr>
      <vt:lpstr>Example</vt:lpstr>
      <vt:lpstr>Example</vt:lpstr>
      <vt:lpstr>Logarithms and Exponents</vt:lpstr>
      <vt:lpstr>Logarithms and Exponents</vt:lpstr>
      <vt:lpstr>Logarithms and Exponents</vt:lpstr>
      <vt:lpstr>Logarithms and Exponents</vt:lpstr>
      <vt:lpstr>Logarithms and Exponents</vt:lpstr>
      <vt:lpstr>Logarithms and Exponents</vt:lpstr>
      <vt:lpstr>Properties of logarithms</vt:lpstr>
      <vt:lpstr>Log base doesn’t matter much!</vt:lpstr>
      <vt:lpstr>Floor and ceiling</vt:lpstr>
      <vt:lpstr>Facts about floor and ceiling</vt:lpstr>
      <vt:lpstr>Algorithm Analysis</vt:lpstr>
      <vt:lpstr>Algorithm Analysis: A first example</vt:lpstr>
      <vt:lpstr>Analyzing the loop</vt:lpstr>
      <vt:lpstr>Lower-order terms don’t matter</vt:lpstr>
      <vt:lpstr>Big-O: Common Names</vt:lpstr>
      <vt:lpstr>Big-O running times</vt:lpstr>
      <vt:lpstr>Analyzing code</vt:lpstr>
      <vt:lpstr>Analyzing code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&amp;  Software Engineering</dc:title>
  <dc:creator>Dan Grossman</dc:creator>
  <cp:lastModifiedBy>Nicola Dell</cp:lastModifiedBy>
  <cp:revision>813</cp:revision>
  <dcterms:created xsi:type="dcterms:W3CDTF">2009-03-13T20:43:19Z</dcterms:created>
  <dcterms:modified xsi:type="dcterms:W3CDTF">2014-04-04T19:33:32Z</dcterms:modified>
</cp:coreProperties>
</file>