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62" r:id="rId2"/>
    <p:sldId id="396" r:id="rId3"/>
    <p:sldId id="363" r:id="rId4"/>
    <p:sldId id="364" r:id="rId5"/>
    <p:sldId id="365" r:id="rId6"/>
    <p:sldId id="366" r:id="rId7"/>
    <p:sldId id="367" r:id="rId8"/>
    <p:sldId id="369" r:id="rId9"/>
    <p:sldId id="371" r:id="rId10"/>
    <p:sldId id="370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80" r:id="rId19"/>
    <p:sldId id="381" r:id="rId20"/>
    <p:sldId id="383" r:id="rId21"/>
    <p:sldId id="384" r:id="rId22"/>
    <p:sldId id="39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0" autoAdjust="0"/>
    <p:restoredTop sz="94660"/>
  </p:normalViewPr>
  <p:slideViewPr>
    <p:cSldViewPr>
      <p:cViewPr varScale="1">
        <p:scale>
          <a:sx n="88" d="100"/>
          <a:sy n="88" d="100"/>
        </p:scale>
        <p:origin x="-1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46" Type="http://schemas.openxmlformats.org/officeDocument/2006/relationships/tags" Target="../tags/tag88.xml"/><Relationship Id="rId47" Type="http://schemas.openxmlformats.org/officeDocument/2006/relationships/tags" Target="../tags/tag89.xml"/><Relationship Id="rId48" Type="http://schemas.openxmlformats.org/officeDocument/2006/relationships/tags" Target="../tags/tag90.xml"/><Relationship Id="rId49" Type="http://schemas.openxmlformats.org/officeDocument/2006/relationships/tags" Target="../tags/tag91.xml"/><Relationship Id="rId20" Type="http://schemas.openxmlformats.org/officeDocument/2006/relationships/tags" Target="../tags/tag62.xml"/><Relationship Id="rId21" Type="http://schemas.openxmlformats.org/officeDocument/2006/relationships/tags" Target="../tags/tag63.xml"/><Relationship Id="rId22" Type="http://schemas.openxmlformats.org/officeDocument/2006/relationships/tags" Target="../tags/tag64.xml"/><Relationship Id="rId23" Type="http://schemas.openxmlformats.org/officeDocument/2006/relationships/tags" Target="../tags/tag65.xml"/><Relationship Id="rId24" Type="http://schemas.openxmlformats.org/officeDocument/2006/relationships/tags" Target="../tags/tag66.xml"/><Relationship Id="rId25" Type="http://schemas.openxmlformats.org/officeDocument/2006/relationships/tags" Target="../tags/tag67.xml"/><Relationship Id="rId26" Type="http://schemas.openxmlformats.org/officeDocument/2006/relationships/tags" Target="../tags/tag68.xml"/><Relationship Id="rId27" Type="http://schemas.openxmlformats.org/officeDocument/2006/relationships/tags" Target="../tags/tag69.xml"/><Relationship Id="rId28" Type="http://schemas.openxmlformats.org/officeDocument/2006/relationships/tags" Target="../tags/tag70.xml"/><Relationship Id="rId29" Type="http://schemas.openxmlformats.org/officeDocument/2006/relationships/tags" Target="../tags/tag71.xml"/><Relationship Id="rId50" Type="http://schemas.openxmlformats.org/officeDocument/2006/relationships/tags" Target="../tags/tag92.xml"/><Relationship Id="rId51" Type="http://schemas.openxmlformats.org/officeDocument/2006/relationships/slideLayout" Target="../slideLayouts/slideLayout2.xml"/><Relationship Id="rId52" Type="http://schemas.openxmlformats.org/officeDocument/2006/relationships/notesSlide" Target="../notesSlides/notesSlide10.xml"/><Relationship Id="rId1" Type="http://schemas.openxmlformats.org/officeDocument/2006/relationships/tags" Target="../tags/tag43.xml"/><Relationship Id="rId2" Type="http://schemas.openxmlformats.org/officeDocument/2006/relationships/tags" Target="../tags/tag44.xml"/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30" Type="http://schemas.openxmlformats.org/officeDocument/2006/relationships/tags" Target="../tags/tag72.xml"/><Relationship Id="rId31" Type="http://schemas.openxmlformats.org/officeDocument/2006/relationships/tags" Target="../tags/tag73.xml"/><Relationship Id="rId32" Type="http://schemas.openxmlformats.org/officeDocument/2006/relationships/tags" Target="../tags/tag74.xml"/><Relationship Id="rId9" Type="http://schemas.openxmlformats.org/officeDocument/2006/relationships/tags" Target="../tags/tag51.xml"/><Relationship Id="rId6" Type="http://schemas.openxmlformats.org/officeDocument/2006/relationships/tags" Target="../tags/tag48.xml"/><Relationship Id="rId7" Type="http://schemas.openxmlformats.org/officeDocument/2006/relationships/tags" Target="../tags/tag49.xml"/><Relationship Id="rId8" Type="http://schemas.openxmlformats.org/officeDocument/2006/relationships/tags" Target="../tags/tag50.xml"/><Relationship Id="rId33" Type="http://schemas.openxmlformats.org/officeDocument/2006/relationships/tags" Target="../tags/tag75.xml"/><Relationship Id="rId34" Type="http://schemas.openxmlformats.org/officeDocument/2006/relationships/tags" Target="../tags/tag76.xml"/><Relationship Id="rId35" Type="http://schemas.openxmlformats.org/officeDocument/2006/relationships/tags" Target="../tags/tag77.xml"/><Relationship Id="rId36" Type="http://schemas.openxmlformats.org/officeDocument/2006/relationships/tags" Target="../tags/tag78.xml"/><Relationship Id="rId10" Type="http://schemas.openxmlformats.org/officeDocument/2006/relationships/tags" Target="../tags/tag52.xml"/><Relationship Id="rId11" Type="http://schemas.openxmlformats.org/officeDocument/2006/relationships/tags" Target="../tags/tag53.xml"/><Relationship Id="rId12" Type="http://schemas.openxmlformats.org/officeDocument/2006/relationships/tags" Target="../tags/tag54.xml"/><Relationship Id="rId13" Type="http://schemas.openxmlformats.org/officeDocument/2006/relationships/tags" Target="../tags/tag55.xml"/><Relationship Id="rId14" Type="http://schemas.openxmlformats.org/officeDocument/2006/relationships/tags" Target="../tags/tag56.xml"/><Relationship Id="rId15" Type="http://schemas.openxmlformats.org/officeDocument/2006/relationships/tags" Target="../tags/tag57.xml"/><Relationship Id="rId16" Type="http://schemas.openxmlformats.org/officeDocument/2006/relationships/tags" Target="../tags/tag58.xml"/><Relationship Id="rId17" Type="http://schemas.openxmlformats.org/officeDocument/2006/relationships/tags" Target="../tags/tag59.xml"/><Relationship Id="rId18" Type="http://schemas.openxmlformats.org/officeDocument/2006/relationships/tags" Target="../tags/tag60.xml"/><Relationship Id="rId19" Type="http://schemas.openxmlformats.org/officeDocument/2006/relationships/tags" Target="../tags/tag61.xml"/><Relationship Id="rId37" Type="http://schemas.openxmlformats.org/officeDocument/2006/relationships/tags" Target="../tags/tag79.xml"/><Relationship Id="rId38" Type="http://schemas.openxmlformats.org/officeDocument/2006/relationships/tags" Target="../tags/tag80.xml"/><Relationship Id="rId39" Type="http://schemas.openxmlformats.org/officeDocument/2006/relationships/tags" Target="../tags/tag81.xml"/><Relationship Id="rId40" Type="http://schemas.openxmlformats.org/officeDocument/2006/relationships/tags" Target="../tags/tag82.xml"/><Relationship Id="rId41" Type="http://schemas.openxmlformats.org/officeDocument/2006/relationships/tags" Target="../tags/tag83.xml"/><Relationship Id="rId42" Type="http://schemas.openxmlformats.org/officeDocument/2006/relationships/tags" Target="../tags/tag84.xml"/><Relationship Id="rId43" Type="http://schemas.openxmlformats.org/officeDocument/2006/relationships/tags" Target="../tags/tag85.xml"/><Relationship Id="rId44" Type="http://schemas.openxmlformats.org/officeDocument/2006/relationships/tags" Target="../tags/tag86.xml"/><Relationship Id="rId45" Type="http://schemas.openxmlformats.org/officeDocument/2006/relationships/tags" Target="../tags/tag8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slideLayout" Target="../slideLayouts/slideLayout2.xml"/><Relationship Id="rId27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36.xml"/><Relationship Id="rId12" Type="http://schemas.openxmlformats.org/officeDocument/2006/relationships/tags" Target="../tags/tag37.xml"/><Relationship Id="rId13" Type="http://schemas.openxmlformats.org/officeDocument/2006/relationships/tags" Target="../tags/tag38.xml"/><Relationship Id="rId14" Type="http://schemas.openxmlformats.org/officeDocument/2006/relationships/tags" Target="../tags/tag39.xml"/><Relationship Id="rId15" Type="http://schemas.openxmlformats.org/officeDocument/2006/relationships/tags" Target="../tags/tag40.xml"/><Relationship Id="rId16" Type="http://schemas.openxmlformats.org/officeDocument/2006/relationships/tags" Target="../tags/tag41.xml"/><Relationship Id="rId17" Type="http://schemas.openxmlformats.org/officeDocument/2006/relationships/tags" Target="../tags/tag42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27: </a:t>
            </a:r>
            <a:r>
              <a:rPr lang="en-US" sz="3200" i="0" dirty="0" smtClean="0"/>
              <a:t>Parallel Reductions, Maps, and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</a:t>
            </a:r>
            <a:r>
              <a:rPr lang="en-US" dirty="0" err="1" smtClean="0"/>
              <a:t>MapReduce</a:t>
            </a:r>
            <a:r>
              <a:rPr lang="en-US" dirty="0" smtClean="0"/>
              <a:t> on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Separating concerns is good software engineering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4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Here: Identify the “best we can do” </a:t>
            </a:r>
            <a:r>
              <a:rPr lang="en-US" i="1" dirty="0" smtClean="0"/>
              <a:t>if</a:t>
            </a:r>
            <a:r>
              <a:rPr lang="en-US" dirty="0" smtClean="0"/>
              <a:t> the underlying </a:t>
            </a:r>
            <a:r>
              <a:rPr lang="en-US" i="1" dirty="0" smtClean="0"/>
              <a:t>thread-scheduler</a:t>
            </a:r>
            <a:r>
              <a:rPr lang="en-US" dirty="0" smtClean="0"/>
              <a:t> does its part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08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infinite 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2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Picture showing all the “stuff that happens” during a reduction or a map: it’s a (conceptual!) DAG</a:t>
            </a:r>
            <a:endParaRPr lang="en-US" dirty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2098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2804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280001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612822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590800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256276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263848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4864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249223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348968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47934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57912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751989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715431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2150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205968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377167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298676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739367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196568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72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</a:t>
            </a:r>
            <a:r>
              <a:rPr lang="en-US" i="1" dirty="0" smtClean="0"/>
              <a:t>much</a:t>
            </a:r>
          </a:p>
          <a:p>
            <a:pPr marL="0" indent="0" algn="ctr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dirty="0"/>
          </a:p>
          <a:p>
            <a:r>
              <a:rPr lang="en-US" dirty="0" smtClean="0"/>
              <a:t>In practice we have </a:t>
            </a:r>
            <a:r>
              <a:rPr lang="en-US" b="1" dirty="0"/>
              <a:t>P</a:t>
            </a:r>
            <a:r>
              <a:rPr lang="en-US" dirty="0" smtClean="0"/>
              <a:t> processors.  How well can we do?</a:t>
            </a:r>
          </a:p>
          <a:p>
            <a:pPr lvl="1"/>
            <a:r>
              <a:rPr lang="en-US" dirty="0" smtClean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(“must obey the span”)</a:t>
            </a:r>
            <a:endParaRPr lang="en-US" b="1" dirty="0" smtClean="0"/>
          </a:p>
          <a:p>
            <a:pPr lvl="1"/>
            <a:r>
              <a:rPr lang="en-US" dirty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</a:t>
            </a:r>
            <a:r>
              <a:rPr lang="en-US" b="1" dirty="0" smtClean="0"/>
              <a:t>) </a:t>
            </a:r>
            <a:r>
              <a:rPr lang="en-US" dirty="0"/>
              <a:t>(“must </a:t>
            </a:r>
            <a:r>
              <a:rPr lang="en-US" dirty="0" smtClean="0"/>
              <a:t>do all the work”)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8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(max((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P) </a:t>
            </a:r>
            <a:r>
              <a:rPr lang="en-US" b="1" dirty="0" smtClean="0"/>
              <a:t>,T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b="1" dirty="0" smtClean="0"/>
              <a:t>/P,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/P,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0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</a:t>
            </a:r>
            <a:r>
              <a:rPr lang="en-US" i="1" dirty="0" smtClean="0">
                <a:cs typeface="Latha" pitchFamily="2"/>
              </a:rPr>
              <a:t>parallel portion parallelizes perfectly (generous assumption)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76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91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6 due today! </a:t>
            </a:r>
          </a:p>
          <a:p>
            <a:pPr lvl="1"/>
            <a:r>
              <a:rPr lang="en-US" dirty="0" smtClean="0"/>
              <a:t>Done with all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TA session tomorrow</a:t>
            </a:r>
          </a:p>
          <a:p>
            <a:pPr lvl="1"/>
            <a:r>
              <a:rPr lang="en-US" dirty="0" smtClean="0">
                <a:sym typeface="Wingdings"/>
              </a:rPr>
              <a:t>Final exam review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Lecture Friday</a:t>
            </a:r>
          </a:p>
          <a:p>
            <a:pPr lvl="1"/>
            <a:r>
              <a:rPr lang="en-US" dirty="0" smtClean="0">
                <a:sym typeface="Wingdings"/>
              </a:rPr>
              <a:t>Final exam review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Final exam next Tuesday in this room at 2.30pm</a:t>
            </a:r>
          </a:p>
          <a:p>
            <a:pPr lvl="1"/>
            <a:r>
              <a:rPr lang="en-US" dirty="0" smtClean="0">
                <a:sym typeface="Wingdings"/>
              </a:rPr>
              <a:t>Details will be on the website within the next day or two</a:t>
            </a:r>
          </a:p>
          <a:p>
            <a:pPr lvl="1"/>
            <a:r>
              <a:rPr lang="en-US" dirty="0" smtClean="0">
                <a:sym typeface="Wingdings"/>
              </a:rPr>
              <a:t>Practice past midterms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80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computer graphics use tons of parallel processors</a:t>
            </a:r>
          </a:p>
          <a:p>
            <a:pPr lvl="2"/>
            <a:r>
              <a:rPr lang="en-US" dirty="0" smtClean="0"/>
              <a:t>Graphics Processing Units (GPUs) are massively parallel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detailed/sophisticated images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1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6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do them </a:t>
            </a:r>
          </a:p>
          <a:p>
            <a:pPr lvl="1"/>
            <a:r>
              <a:rPr lang="en-US" dirty="0" smtClean="0"/>
              <a:t>I’m giving you time now </a:t>
            </a:r>
            <a:r>
              <a:rPr lang="en-US" dirty="0" smtClean="0">
                <a:sym typeface="Wingdings"/>
              </a:rPr>
              <a:t>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you liked, what you didn’t like</a:t>
            </a:r>
          </a:p>
          <a:p>
            <a:endParaRPr lang="en-US" dirty="0"/>
          </a:p>
          <a:p>
            <a:r>
              <a:rPr lang="en-US" dirty="0" smtClean="0"/>
              <a:t>https://</a:t>
            </a:r>
            <a:r>
              <a:rPr lang="en-US" dirty="0" err="1" smtClean="0"/>
              <a:t>uw.iasystem.org</a:t>
            </a:r>
            <a:r>
              <a:rPr lang="en-US" dirty="0" smtClean="0"/>
              <a:t>/survey/130410</a:t>
            </a:r>
          </a:p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03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write a parallel algorithm with fork and join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pPr lvl="1"/>
            <a:r>
              <a:rPr lang="en-US" dirty="0" smtClean="0"/>
              <a:t>(Assuming library can handle “lots of small threads”)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 that fit the “map” or “reduce” patterns</a:t>
            </a:r>
          </a:p>
          <a:p>
            <a:r>
              <a:rPr lang="en-US" dirty="0" smtClean="0"/>
              <a:t>Teaser: Beyond maps and reductions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01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0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1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Associative: a + (</a:t>
            </a:r>
            <a:r>
              <a:rPr lang="en-US" dirty="0" err="1" smtClean="0"/>
              <a:t>b+c</a:t>
            </a:r>
            <a:r>
              <a:rPr lang="en-US" dirty="0" smtClean="0"/>
              <a:t>) = (</a:t>
            </a:r>
            <a:r>
              <a:rPr lang="en-US" dirty="0" err="1" smtClean="0"/>
              <a:t>a+b</a:t>
            </a:r>
            <a:r>
              <a:rPr lang="en-US" dirty="0" smtClean="0"/>
              <a:t>) + c</a:t>
            </a:r>
          </a:p>
          <a:p>
            <a:pPr lvl="1"/>
            <a:r>
              <a:rPr lang="en-US" dirty="0" smtClean="0"/>
              <a:t>Examples: max, count, leftmost, rightmost, sum, product, …</a:t>
            </a:r>
          </a:p>
          <a:p>
            <a:pPr lvl="1"/>
            <a:r>
              <a:rPr lang="en-US" dirty="0" smtClean="0"/>
              <a:t>Non-examples: median, subtraction, exponentiation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4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Even easier: Maps (Data Parallelism)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</a:t>
            </a:r>
            <a:r>
              <a:rPr lang="en-US" dirty="0" smtClean="0"/>
              <a:t>support</a:t>
            </a:r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44196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2743200"/>
            <a:ext cx="8575596" cy="933510"/>
            <a:chOff x="263604" y="5486400"/>
            <a:chExt cx="8575596" cy="933510"/>
          </a:xfrm>
        </p:grpSpPr>
        <p:sp>
          <p:nvSpPr>
            <p:cNvPr id="9" name="TextBox 8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6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8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 smtClean="0">
                  <a:latin typeface="+mj-lt"/>
                </a:rPr>
                <a:t>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7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8600" y="38100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889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+mj-lt"/>
              </a:rPr>
              <a:t>8</a:t>
            </a:r>
            <a:endParaRPr lang="en-US" sz="2000" dirty="0">
              <a:latin typeface="+mj-lt"/>
            </a:endParaRP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033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177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22</a:t>
            </a:r>
            <a:endParaRPr lang="en-US" sz="2000" dirty="0">
              <a:latin typeface="+mj-lt"/>
            </a:endParaRPr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321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3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465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18</a:t>
            </a:r>
            <a:endParaRPr lang="en-US" sz="2000" dirty="0">
              <a:latin typeface="+mj-lt"/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609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20</a:t>
            </a:r>
            <a:endParaRPr lang="en-US" sz="2000" dirty="0">
              <a:latin typeface="+mj-lt"/>
            </a:endParaRPr>
          </a:p>
        </p:txBody>
      </p:sp>
      <p:sp>
        <p:nvSpPr>
          <p:cNvPr id="37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753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38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897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15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7495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8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/>
          <a:lstStyle/>
          <a:p>
            <a:r>
              <a:rPr lang="en-US" dirty="0" smtClean="0"/>
              <a:t>Some problems are “inherently sequential”</a:t>
            </a:r>
          </a:p>
          <a:p>
            <a:pPr marL="0" lvl="1" indent="0" algn="ctr">
              <a:buNone/>
            </a:pPr>
            <a:r>
              <a:rPr lang="en-US" i="1" dirty="0" smtClean="0"/>
              <a:t>“Six ovens can’t bake a pie in 10 minutes instead of an hour”</a:t>
            </a:r>
            <a:endParaRPr lang="en-US" i="1" dirty="0"/>
          </a:p>
          <a:p>
            <a:endParaRPr lang="en-US" sz="1000" dirty="0"/>
          </a:p>
          <a:p>
            <a:r>
              <a:rPr lang="en-US" dirty="0" smtClean="0"/>
              <a:t>But not all parallelizable problems are maps and reductions</a:t>
            </a:r>
          </a:p>
          <a:p>
            <a:endParaRPr lang="en-US" sz="1000" dirty="0"/>
          </a:p>
          <a:p>
            <a:r>
              <a:rPr lang="en-US" dirty="0" smtClean="0"/>
              <a:t>If had one more lecture, would show “parallel prefix”, a clever algorithm to parallelize the </a:t>
            </a:r>
            <a:r>
              <a:rPr lang="en-US" i="1" dirty="0" smtClean="0"/>
              <a:t>problem</a:t>
            </a:r>
            <a:r>
              <a:rPr lang="en-US" dirty="0" smtClean="0"/>
              <a:t> that this sequential </a:t>
            </a:r>
            <a:r>
              <a:rPr lang="en-US" i="1" dirty="0" smtClean="0"/>
              <a:t>code</a:t>
            </a:r>
            <a:r>
              <a:rPr lang="en-US" dirty="0" smtClean="0"/>
              <a:t> solves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Beyond maps and reductions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4958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3505200"/>
            <a:ext cx="8575596" cy="933510"/>
            <a:chOff x="263604" y="5486400"/>
            <a:chExt cx="8575596" cy="93351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943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30746</TotalTime>
  <Words>1805</Words>
  <Application>Microsoft Macintosh PowerPoint</Application>
  <PresentationFormat>On-screen Show (4:3)</PresentationFormat>
  <Paragraphs>370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CSE373: Data Structures &amp; Algorithms Lecture 27: Parallel Reductions, Maps, and Algorithm Analysis</vt:lpstr>
      <vt:lpstr>This week….</vt:lpstr>
      <vt:lpstr>Outline</vt:lpstr>
      <vt:lpstr>What else looks like this?</vt:lpstr>
      <vt:lpstr>Examples</vt:lpstr>
      <vt:lpstr>Reductions</vt:lpstr>
      <vt:lpstr>Even easier: Maps (Data Parallelism)</vt:lpstr>
      <vt:lpstr>Maps and reductions</vt:lpstr>
      <vt:lpstr>Beyond maps and reductions</vt:lpstr>
      <vt:lpstr>Digression:  MapReduce on clusters</vt:lpstr>
      <vt:lpstr>Analyzing algorithms</vt:lpstr>
      <vt:lpstr>Work and Span</vt:lpstr>
      <vt:lpstr>Our simple examples</vt:lpstr>
      <vt:lpstr>Connecting to performance</vt:lpstr>
      <vt:lpstr>Speed-up</vt:lpstr>
      <vt:lpstr>Examples</vt:lpstr>
      <vt:lpstr>Amdahl’s Law (mostly bad news)</vt:lpstr>
      <vt:lpstr>Amdahl’s Law (mostly bad news)</vt:lpstr>
      <vt:lpstr>Why such bad news</vt:lpstr>
      <vt:lpstr>All is not lost</vt:lpstr>
      <vt:lpstr>Moore and Amdahl</vt:lpstr>
      <vt:lpstr>Course evals….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1437</cp:revision>
  <dcterms:created xsi:type="dcterms:W3CDTF">2009-03-13T20:43:19Z</dcterms:created>
  <dcterms:modified xsi:type="dcterms:W3CDTF">2014-06-04T20:38:15Z</dcterms:modified>
</cp:coreProperties>
</file>