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2" r:id="rId3"/>
    <p:sldId id="303" r:id="rId4"/>
    <p:sldId id="304" r:id="rId5"/>
    <p:sldId id="283" r:id="rId6"/>
    <p:sldId id="296" r:id="rId7"/>
    <p:sldId id="297" r:id="rId8"/>
    <p:sldId id="275" r:id="rId9"/>
    <p:sldId id="276" r:id="rId10"/>
    <p:sldId id="282" r:id="rId11"/>
    <p:sldId id="277" r:id="rId12"/>
    <p:sldId id="278" r:id="rId13"/>
    <p:sldId id="295" r:id="rId14"/>
    <p:sldId id="279" r:id="rId15"/>
    <p:sldId id="294" r:id="rId16"/>
    <p:sldId id="284" r:id="rId17"/>
    <p:sldId id="299" r:id="rId18"/>
    <p:sldId id="285" r:id="rId19"/>
    <p:sldId id="286" r:id="rId20"/>
    <p:sldId id="300" r:id="rId21"/>
    <p:sldId id="287" r:id="rId22"/>
    <p:sldId id="292" r:id="rId23"/>
    <p:sldId id="293" r:id="rId24"/>
    <p:sldId id="288" r:id="rId25"/>
    <p:sldId id="289" r:id="rId26"/>
    <p:sldId id="290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1" autoAdjust="0"/>
    <p:restoredTop sz="99416" autoAdjust="0"/>
  </p:normalViewPr>
  <p:slideViewPr>
    <p:cSldViewPr>
      <p:cViewPr varScale="1">
        <p:scale>
          <a:sx n="102" d="100"/>
          <a:sy n="102" d="100"/>
        </p:scale>
        <p:origin x="-1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 373</a:t>
            </a:r>
            <a:r>
              <a:rPr lang="en-US" sz="3200" i="0" dirty="0" smtClean="0"/>
              <a:t>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25: </a:t>
            </a:r>
            <a:r>
              <a:rPr lang="en-US" sz="3200" i="0" dirty="0" smtClean="0"/>
              <a:t>Programming Languages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143000"/>
          </a:xfrm>
        </p:spPr>
        <p:txBody>
          <a:bodyPr/>
          <a:lstStyle/>
          <a:p>
            <a:r>
              <a:rPr lang="en-US" dirty="0" smtClean="0"/>
              <a:t>When Does it Check</a:t>
            </a:r>
            <a:r>
              <a:rPr lang="en-US" dirty="0"/>
              <a:t>? – </a:t>
            </a:r>
            <a:r>
              <a:rPr lang="en-US" dirty="0" smtClean="0"/>
              <a:t>Dynamic type </a:t>
            </a:r>
            <a:r>
              <a:rPr lang="en-US" dirty="0"/>
              <a:t>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type-checking (check at run-time)</a:t>
            </a:r>
          </a:p>
          <a:p>
            <a:pPr lvl="1"/>
            <a:r>
              <a:rPr lang="en-US" dirty="0" smtClean="0"/>
              <a:t>Performed as the program is executing</a:t>
            </a:r>
          </a:p>
          <a:p>
            <a:pPr lvl="1"/>
            <a:r>
              <a:rPr lang="en-US" dirty="0" smtClean="0"/>
              <a:t>Often “tag” objects with their type information</a:t>
            </a:r>
          </a:p>
          <a:p>
            <a:pPr lvl="1"/>
            <a:r>
              <a:rPr lang="en-US" dirty="0" smtClean="0"/>
              <a:t>Look up type information when performing operations</a:t>
            </a:r>
          </a:p>
          <a:p>
            <a:pPr lvl="1"/>
            <a:r>
              <a:rPr lang="en-US" dirty="0" smtClean="0"/>
              <a:t>Possibly faster development time</a:t>
            </a:r>
          </a:p>
          <a:p>
            <a:pPr lvl="2"/>
            <a:r>
              <a:rPr lang="en-US" dirty="0" smtClean="0"/>
              <a:t>edit-compile-test-debug cycle</a:t>
            </a:r>
          </a:p>
          <a:p>
            <a:pPr lvl="1"/>
            <a:r>
              <a:rPr lang="en-US" dirty="0" smtClean="0"/>
              <a:t>Fewer guarantees about program correctness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type system (name-based type system)</a:t>
            </a:r>
          </a:p>
          <a:p>
            <a:pPr lvl="1"/>
            <a:r>
              <a:rPr lang="en-US" dirty="0" smtClean="0"/>
              <a:t>Equivalence of types based on declared type names</a:t>
            </a:r>
          </a:p>
          <a:p>
            <a:pPr lvl="1"/>
            <a:r>
              <a:rPr lang="en-US" dirty="0" smtClean="0"/>
              <a:t>Objects are only subtypes if explicitly declared so</a:t>
            </a:r>
          </a:p>
          <a:p>
            <a:pPr lvl="1"/>
            <a:r>
              <a:rPr lang="en-US" dirty="0" smtClean="0"/>
              <a:t>Can be statically or dynamically checked</a:t>
            </a:r>
          </a:p>
          <a:p>
            <a:r>
              <a:rPr lang="en-US" dirty="0" smtClean="0"/>
              <a:t>Structural type system (property-based type system)</a:t>
            </a:r>
          </a:p>
          <a:p>
            <a:pPr lvl="1"/>
            <a:r>
              <a:rPr lang="en-US" dirty="0" smtClean="0"/>
              <a:t>Equivalence of types based on structure/definition</a:t>
            </a:r>
          </a:p>
          <a:p>
            <a:pPr lvl="1"/>
            <a:r>
              <a:rPr lang="en-US" dirty="0" smtClean="0"/>
              <a:t>An element A is compatible with an element B if for each feature in B’s type, there’s an identical feature in A’s type</a:t>
            </a:r>
          </a:p>
          <a:p>
            <a:pPr lvl="2"/>
            <a:r>
              <a:rPr lang="en-US" dirty="0" smtClean="0"/>
              <a:t>Not symmetric, subtyping handled similarly</a:t>
            </a:r>
          </a:p>
          <a:p>
            <a:r>
              <a:rPr lang="en-US" dirty="0" smtClean="0"/>
              <a:t>Duck typing</a:t>
            </a:r>
          </a:p>
          <a:p>
            <a:pPr lvl="1"/>
            <a:r>
              <a:rPr lang="en-US" dirty="0" smtClean="0"/>
              <a:t>Type-checking only based on features actually used</a:t>
            </a:r>
          </a:p>
          <a:p>
            <a:pPr lvl="1"/>
            <a:r>
              <a:rPr lang="en-US" dirty="0" smtClean="0"/>
              <a:t>Only generates run-time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92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we Have to Tell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Automatically determining the type of an expression</a:t>
            </a:r>
          </a:p>
          <a:p>
            <a:pPr lvl="1"/>
            <a:r>
              <a:rPr lang="en-US" dirty="0" smtClean="0"/>
              <a:t>Programmer can omit type </a:t>
            </a:r>
            <a:r>
              <a:rPr lang="en-US" dirty="0" smtClean="0">
                <a:solidFill>
                  <a:srgbClr val="3333CC"/>
                </a:solidFill>
              </a:rPr>
              <a:t>annotations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Instead of </a:t>
            </a:r>
            <a:r>
              <a:rPr lang="en-US" dirty="0" smtClean="0">
                <a:solidFill>
                  <a:srgbClr val="000000"/>
                </a:solidFill>
              </a:rPr>
              <a:t>(in C++)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 smtClean="0">
                <a:solidFill>
                  <a:srgbClr val="000000"/>
                </a:solidFill>
              </a:rPr>
              <a:t>std</a:t>
            </a:r>
            <a:r>
              <a:rPr lang="en-US" dirty="0">
                <a:solidFill>
                  <a:srgbClr val="000000"/>
                </a:solidFill>
              </a:rPr>
              <a:t>::vector&lt;</a:t>
            </a:r>
            <a:r>
              <a:rPr lang="en-US" dirty="0" err="1">
                <a:solidFill>
                  <a:srgbClr val="000000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&gt;::</a:t>
            </a:r>
            <a:r>
              <a:rPr lang="en-US" dirty="0" err="1">
                <a:solidFill>
                  <a:srgbClr val="000000"/>
                </a:solidFill>
              </a:rPr>
              <a:t>const_iterator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itr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000000"/>
                </a:solidFill>
              </a:rPr>
              <a:t>myvec.cbegin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use (in C++11)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auto </a:t>
            </a:r>
            <a:r>
              <a:rPr lang="en-US" dirty="0" err="1" smtClean="0">
                <a:solidFill>
                  <a:srgbClr val="000000"/>
                </a:solidFill>
              </a:rPr>
              <a:t>itr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err="1">
                <a:solidFill>
                  <a:srgbClr val="000000"/>
                </a:solidFill>
              </a:rPr>
              <a:t>myvec.cbegin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Can make programming tasks easier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Only happens at compile-time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Otherwise, types must be </a:t>
            </a:r>
            <a:r>
              <a:rPr lang="en-US" dirty="0" smtClean="0">
                <a:solidFill>
                  <a:schemeClr val="accent2"/>
                </a:solidFill>
              </a:rPr>
              <a:t>manifest</a:t>
            </a:r>
            <a:r>
              <a:rPr lang="en-US" dirty="0" smtClean="0">
                <a:solidFill>
                  <a:srgbClr val="000000"/>
                </a:solidFill>
              </a:rPr>
              <a:t> (always written out)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558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Flexible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conversion (typecasting)</a:t>
            </a:r>
          </a:p>
          <a:p>
            <a:pPr lvl="1"/>
            <a:r>
              <a:rPr lang="en-US" dirty="0" smtClean="0"/>
              <a:t>Changing a value from one type to another, potentially changing the storage requirements</a:t>
            </a:r>
          </a:p>
          <a:p>
            <a:pPr lvl="1"/>
            <a:r>
              <a:rPr lang="en-US" dirty="0" smtClean="0"/>
              <a:t>Reinterpreting the bit pattern of a value from one type to another</a:t>
            </a:r>
          </a:p>
          <a:p>
            <a:r>
              <a:rPr lang="en-US" dirty="0" smtClean="0"/>
              <a:t>Can happen explicitly or implicitly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704272"/>
            <a:ext cx="7543800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  <a:latin typeface="Courier New"/>
                <a:cs typeface="Courier New"/>
              </a:rPr>
              <a:t>double</a:t>
            </a:r>
            <a:r>
              <a:rPr lang="en-US" sz="1800" dirty="0" smtClean="0">
                <a:latin typeface="Courier New"/>
                <a:cs typeface="Courier New"/>
              </a:rPr>
              <a:t> da = 3.3</a:t>
            </a:r>
          </a:p>
          <a:p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double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db</a:t>
            </a:r>
            <a:r>
              <a:rPr lang="en-US" sz="1800" dirty="0">
                <a:latin typeface="Courier New"/>
                <a:cs typeface="Courier New"/>
              </a:rPr>
              <a:t> = 3.3;</a:t>
            </a:r>
          </a:p>
          <a:p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double</a:t>
            </a:r>
            <a:r>
              <a:rPr lang="en-US" sz="1800" dirty="0">
                <a:latin typeface="Courier New"/>
                <a:cs typeface="Courier New"/>
              </a:rPr>
              <a:t> dc = 3.4;</a:t>
            </a:r>
          </a:p>
          <a:p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result = (</a:t>
            </a:r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)da + (</a:t>
            </a:r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)</a:t>
            </a:r>
            <a:r>
              <a:rPr lang="en-US" sz="1800" dirty="0" err="1">
                <a:latin typeface="Courier New"/>
                <a:cs typeface="Courier New"/>
              </a:rPr>
              <a:t>db</a:t>
            </a:r>
            <a:r>
              <a:rPr lang="en-US" sz="1800" dirty="0">
                <a:latin typeface="Courier New"/>
                <a:cs typeface="Courier New"/>
              </a:rPr>
              <a:t> + (</a:t>
            </a:r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)dc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result = </a:t>
            </a:r>
            <a:r>
              <a:rPr lang="en-US" sz="1800" dirty="0" smtClean="0">
                <a:latin typeface="Courier New"/>
                <a:cs typeface="Courier New"/>
              </a:rPr>
              <a:t>da </a:t>
            </a:r>
            <a:r>
              <a:rPr lang="en-US" sz="1800" dirty="0">
                <a:latin typeface="Courier New"/>
                <a:cs typeface="Courier New"/>
              </a:rPr>
              <a:t>+ </a:t>
            </a:r>
            <a:r>
              <a:rPr lang="en-US" sz="1800" dirty="0" err="1" smtClean="0">
                <a:latin typeface="Courier New"/>
                <a:cs typeface="Courier New"/>
              </a:rPr>
              <a:t>db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+ </a:t>
            </a:r>
            <a:r>
              <a:rPr lang="en-US" sz="1800" dirty="0" smtClean="0">
                <a:latin typeface="Courier New"/>
                <a:cs typeface="Courier New"/>
              </a:rPr>
              <a:t>dc;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998843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All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these distinctions are not mutually exclusive</a:t>
            </a:r>
          </a:p>
          <a:p>
            <a:pPr lvl="1"/>
            <a:r>
              <a:rPr lang="en-US" dirty="0" smtClean="0"/>
              <a:t>Languages that do static type-checking often have to do some dynamic type-checking as well</a:t>
            </a:r>
          </a:p>
          <a:p>
            <a:pPr lvl="1"/>
            <a:r>
              <a:rPr lang="en-US" dirty="0" smtClean="0"/>
              <a:t>Some languages use a combination of nominal and duck typing</a:t>
            </a:r>
          </a:p>
          <a:p>
            <a:r>
              <a:rPr lang="en-US" dirty="0" smtClean="0"/>
              <a:t>Terminology </a:t>
            </a:r>
            <a:r>
              <a:rPr lang="en-US" dirty="0" smtClean="0"/>
              <a:t>is useful for </a:t>
            </a:r>
            <a:r>
              <a:rPr lang="en-US" dirty="0" smtClean="0"/>
              <a:t>describing language characteristics </a:t>
            </a:r>
          </a:p>
          <a:p>
            <a:r>
              <a:rPr lang="en-US" dirty="0" smtClean="0"/>
              <a:t>The terms “strong” or “weak” typing are often applied</a:t>
            </a:r>
          </a:p>
          <a:p>
            <a:pPr lvl="1"/>
            <a:r>
              <a:rPr lang="en-US" dirty="0" smtClean="0"/>
              <a:t>These lack any formal definition</a:t>
            </a:r>
          </a:p>
          <a:p>
            <a:r>
              <a:rPr lang="en-US" dirty="0" smtClean="0"/>
              <a:t>Languages </a:t>
            </a:r>
            <a:r>
              <a:rPr lang="en-US" dirty="0" smtClean="0"/>
              <a:t>aren’t necessarily limited to “official”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19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errors</a:t>
            </a:r>
          </a:p>
          <a:p>
            <a:pPr lvl="1"/>
            <a:r>
              <a:rPr lang="en-US" dirty="0" smtClean="0"/>
              <a:t>Buffer overflow</a:t>
            </a:r>
          </a:p>
          <a:p>
            <a:pPr lvl="1"/>
            <a:r>
              <a:rPr lang="en-US" dirty="0" smtClean="0"/>
              <a:t>Dynamic </a:t>
            </a:r>
          </a:p>
          <a:p>
            <a:pPr lvl="1"/>
            <a:r>
              <a:rPr lang="en-US" dirty="0" smtClean="0"/>
              <a:t>Uninitialized variables</a:t>
            </a:r>
          </a:p>
          <a:p>
            <a:pPr lvl="1"/>
            <a:r>
              <a:rPr lang="en-US" dirty="0" smtClean="0"/>
              <a:t>Out of memory</a:t>
            </a:r>
          </a:p>
          <a:p>
            <a:r>
              <a:rPr lang="en-US" dirty="0" smtClean="0"/>
              <a:t>Often closely tied to type safety</a:t>
            </a:r>
          </a:p>
          <a:p>
            <a:r>
              <a:rPr lang="en-US" dirty="0" smtClean="0"/>
              <a:t>Can be checked at compile-time or run-time (or not at all)</a:t>
            </a:r>
          </a:p>
          <a:p>
            <a:r>
              <a:rPr lang="en-US" dirty="0" smtClean="0"/>
              <a:t>Memory can be managed manually or automatically</a:t>
            </a:r>
          </a:p>
          <a:p>
            <a:pPr lvl="1"/>
            <a:r>
              <a:rPr lang="en-US" dirty="0" smtClean="0"/>
              <a:t>Garbage collection is a type of automatic management</a:t>
            </a:r>
          </a:p>
          <a:p>
            <a:pPr lvl="1"/>
            <a:r>
              <a:rPr lang="en-US" dirty="0" smtClean="0"/>
              <a:t>Some languages make use of both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21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3333CC"/>
                </a:solidFill>
              </a:rPr>
              <a:t>programming paradigm </a:t>
            </a:r>
            <a:r>
              <a:rPr lang="en-US" dirty="0" smtClean="0"/>
              <a:t>describes some fundamental way of constructing and organizing computer programs</a:t>
            </a:r>
          </a:p>
          <a:p>
            <a:pPr lvl="1"/>
            <a:r>
              <a:rPr lang="en-US" dirty="0" smtClean="0"/>
              <a:t>A programming language supports one or more paradigms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Imperative</a:t>
            </a:r>
          </a:p>
          <a:p>
            <a:pPr lvl="1"/>
            <a:r>
              <a:rPr lang="en-US" dirty="0" smtClean="0"/>
              <a:t>A program is a series of statements </a:t>
            </a:r>
            <a:r>
              <a:rPr lang="en-US" dirty="0" smtClean="0"/>
              <a:t>that explicitly </a:t>
            </a:r>
            <a:r>
              <a:rPr lang="en-US" dirty="0" smtClean="0"/>
              <a:t>change the program state.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Declarative</a:t>
            </a:r>
          </a:p>
          <a:p>
            <a:pPr lvl="1"/>
            <a:r>
              <a:rPr lang="en-US" dirty="0" smtClean="0"/>
              <a:t>A program describes </a:t>
            </a:r>
            <a:r>
              <a:rPr lang="en-US" i="1" dirty="0" smtClean="0"/>
              <a:t>what</a:t>
            </a:r>
            <a:r>
              <a:rPr lang="en-US" dirty="0" smtClean="0"/>
              <a:t> should happen without describing </a:t>
            </a:r>
            <a:r>
              <a:rPr lang="en-US" i="1" dirty="0" smtClean="0"/>
              <a:t>how </a:t>
            </a:r>
            <a:r>
              <a:rPr lang="en-US" dirty="0" smtClean="0"/>
              <a:t>it happens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Functional</a:t>
            </a:r>
            <a:r>
              <a:rPr lang="en-US" dirty="0" smtClean="0"/>
              <a:t> (can be considered a type of declarative)</a:t>
            </a:r>
          </a:p>
          <a:p>
            <a:pPr lvl="1"/>
            <a:r>
              <a:rPr lang="en-US" dirty="0" smtClean="0"/>
              <a:t>Computation done by evaluation of functions, avoiding state and mutable data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Object-oriented </a:t>
            </a:r>
            <a:r>
              <a:rPr lang="en-US" dirty="0" smtClean="0"/>
              <a:t>(as opposed to </a:t>
            </a:r>
            <a:r>
              <a:rPr lang="en-US" dirty="0" smtClean="0">
                <a:solidFill>
                  <a:schemeClr val="accent2"/>
                </a:solidFill>
              </a:rPr>
              <a:t>procedural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Computation done via objects (containing data and methods)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57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attempts to develop a “universal language”</a:t>
            </a:r>
          </a:p>
          <a:p>
            <a:pPr lvl="1"/>
            <a:r>
              <a:rPr lang="en-US" dirty="0" smtClean="0"/>
              <a:t>have failed due to diverse needs</a:t>
            </a:r>
          </a:p>
          <a:p>
            <a:pPr lvl="1"/>
            <a:r>
              <a:rPr lang="en-US" dirty="0" smtClean="0"/>
              <a:t>program size, programmer expertise, program requirements, program evolution, and personal taste</a:t>
            </a:r>
          </a:p>
          <a:p>
            <a:r>
              <a:rPr lang="en-US" dirty="0" smtClean="0"/>
              <a:t>Languages often change over time</a:t>
            </a:r>
          </a:p>
          <a:p>
            <a:pPr lvl="1"/>
            <a:r>
              <a:rPr lang="en-US" dirty="0" smtClean="0"/>
              <a:t>Generics were added to Java 9 years after initial release</a:t>
            </a:r>
          </a:p>
          <a:p>
            <a:pPr lvl="1"/>
            <a:r>
              <a:rPr lang="en-US" dirty="0" smtClean="0"/>
              <a:t>Take extreme care not to break existing code</a:t>
            </a:r>
          </a:p>
          <a:p>
            <a:r>
              <a:rPr lang="en-US" dirty="0" smtClean="0"/>
              <a:t>One “standard,” many implementations</a:t>
            </a:r>
          </a:p>
          <a:p>
            <a:pPr lvl="1"/>
            <a:r>
              <a:rPr lang="en-US" dirty="0" smtClean="0"/>
              <a:t>Standard defines syntax and semantics</a:t>
            </a:r>
          </a:p>
          <a:p>
            <a:r>
              <a:rPr lang="en-US" dirty="0" smtClean="0"/>
              <a:t>Whether a language will become popular is unpredictable</a:t>
            </a:r>
          </a:p>
          <a:p>
            <a:pPr lvl="1"/>
            <a:r>
              <a:rPr lang="en-US" dirty="0" smtClean="0"/>
              <a:t>Some research suggests things like library availability and social factors may be more important than language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889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 19 years</a:t>
            </a:r>
          </a:p>
          <a:p>
            <a:r>
              <a:rPr lang="en-US" dirty="0" smtClean="0"/>
              <a:t>Developer: Oracle Corporation</a:t>
            </a:r>
          </a:p>
          <a:p>
            <a:r>
              <a:rPr lang="en-US" dirty="0" smtClean="0"/>
              <a:t>Paradigms: imperative, object-oriented</a:t>
            </a:r>
          </a:p>
          <a:p>
            <a:r>
              <a:rPr lang="en-US" dirty="0" smtClean="0"/>
              <a:t>Type system: static, nominative, manifest</a:t>
            </a:r>
            <a:endParaRPr lang="en-US" dirty="0"/>
          </a:p>
          <a:p>
            <a:r>
              <a:rPr lang="en-US" dirty="0" smtClean="0"/>
              <a:t>One of the most popular languages in use today</a:t>
            </a:r>
          </a:p>
          <a:p>
            <a:pPr lvl="1"/>
            <a:r>
              <a:rPr lang="en-US" dirty="0" smtClean="0"/>
              <a:t>Lots of great tools and other resources</a:t>
            </a:r>
          </a:p>
          <a:p>
            <a:r>
              <a:rPr lang="en-US" dirty="0" smtClean="0"/>
              <a:t>Write Once, Run Anywhere approach (via JVM)</a:t>
            </a:r>
          </a:p>
          <a:p>
            <a:pPr lvl="1"/>
            <a:r>
              <a:rPr lang="en-US" dirty="0" smtClean="0"/>
              <a:t>Used to be considered slow, improved by JIT optimization</a:t>
            </a:r>
          </a:p>
          <a:p>
            <a:pPr lvl="1"/>
            <a:r>
              <a:rPr lang="en-US" dirty="0" smtClean="0"/>
              <a:t>Other languages using JVM (</a:t>
            </a:r>
            <a:r>
              <a:rPr lang="en-US" dirty="0" err="1" smtClean="0"/>
              <a:t>Scala</a:t>
            </a:r>
            <a:r>
              <a:rPr lang="en-US" dirty="0" smtClean="0"/>
              <a:t>, </a:t>
            </a:r>
            <a:r>
              <a:rPr lang="en-US" dirty="0" err="1" smtClean="0"/>
              <a:t>Jython</a:t>
            </a:r>
            <a:r>
              <a:rPr lang="en-US" dirty="0" smtClean="0"/>
              <a:t>, </a:t>
            </a:r>
            <a:r>
              <a:rPr lang="en-US" dirty="0" err="1" smtClean="0"/>
              <a:t>Clojure</a:t>
            </a:r>
            <a:r>
              <a:rPr lang="en-US" dirty="0" smtClean="0"/>
              <a:t>, Groovy)</a:t>
            </a:r>
          </a:p>
          <a:p>
            <a:r>
              <a:rPr lang="en-US" dirty="0" smtClean="0"/>
              <a:t>Can be quite </a:t>
            </a:r>
            <a:r>
              <a:rPr lang="en-US" dirty="0" smtClean="0"/>
              <a:t>verbose</a:t>
            </a:r>
            <a:endParaRPr lang="en-US" dirty="0" smtClean="0"/>
          </a:p>
          <a:p>
            <a:r>
              <a:rPr lang="en-US" dirty="0" smtClean="0"/>
              <a:t>Sees lots of use in large-scale enterprise software</a:t>
            </a:r>
          </a:p>
          <a:p>
            <a:r>
              <a:rPr lang="en-US" dirty="0" smtClean="0"/>
              <a:t>I like Java (I’ve used it a </a:t>
            </a:r>
            <a:r>
              <a:rPr lang="en-US" dirty="0" smtClean="0"/>
              <a:t>lot</a:t>
            </a:r>
            <a:r>
              <a:rPr lang="en-US" dirty="0" smtClean="0">
                <a:sym typeface="Wingdings"/>
              </a:rPr>
              <a:t>). </a:t>
            </a:r>
            <a:r>
              <a:rPr lang="en-US" dirty="0" smtClean="0">
                <a:sym typeface="Wingdings"/>
              </a:rPr>
              <a:t>Some people hate java.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849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C/C++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Age: </a:t>
            </a:r>
            <a:r>
              <a:rPr lang="en-US" dirty="0" smtClean="0"/>
              <a:t>42/31 </a:t>
            </a:r>
            <a:r>
              <a:rPr lang="en-US" dirty="0"/>
              <a:t>years</a:t>
            </a:r>
          </a:p>
          <a:p>
            <a:r>
              <a:rPr lang="en-US" dirty="0"/>
              <a:t>Developer: </a:t>
            </a:r>
            <a:r>
              <a:rPr lang="en-US" dirty="0" smtClean="0"/>
              <a:t>International </a:t>
            </a:r>
            <a:r>
              <a:rPr lang="en-US" dirty="0"/>
              <a:t>Organization for Standardization</a:t>
            </a:r>
          </a:p>
          <a:p>
            <a:r>
              <a:rPr lang="en-US" dirty="0"/>
              <a:t>Paradigms: imperative, </a:t>
            </a:r>
            <a:r>
              <a:rPr lang="en-US" dirty="0" smtClean="0"/>
              <a:t>procedural, object</a:t>
            </a:r>
            <a:r>
              <a:rPr lang="en-US" dirty="0"/>
              <a:t>-</a:t>
            </a:r>
            <a:r>
              <a:rPr lang="en-US" dirty="0" smtClean="0"/>
              <a:t>oriented (C++ only)</a:t>
            </a:r>
            <a:endParaRPr lang="en-US" dirty="0"/>
          </a:p>
          <a:p>
            <a:r>
              <a:rPr lang="en-US" dirty="0"/>
              <a:t>Type system: static, nominative, </a:t>
            </a:r>
            <a:r>
              <a:rPr lang="en-US" dirty="0" smtClean="0"/>
              <a:t>manifest (C++11 has inference)</a:t>
            </a:r>
            <a:endParaRPr lang="en-US" dirty="0"/>
          </a:p>
          <a:p>
            <a:r>
              <a:rPr lang="en-US" dirty="0" smtClean="0"/>
              <a:t>Two of the most popular languages in use today</a:t>
            </a:r>
          </a:p>
          <a:p>
            <a:r>
              <a:rPr lang="en-US" dirty="0" smtClean="0"/>
              <a:t>“Closer to the hardware” than Java</a:t>
            </a:r>
          </a:p>
          <a:p>
            <a:pPr lvl="1"/>
            <a:r>
              <a:rPr lang="en-US" dirty="0" smtClean="0"/>
              <a:t>Used where </a:t>
            </a:r>
            <a:r>
              <a:rPr lang="en-US" dirty="0"/>
              <a:t>predictable resource use is </a:t>
            </a:r>
            <a:r>
              <a:rPr lang="en-US" dirty="0" smtClean="0"/>
              <a:t>necessary</a:t>
            </a:r>
          </a:p>
          <a:p>
            <a:pPr lvl="1"/>
            <a:r>
              <a:rPr lang="en-US" dirty="0" smtClean="0"/>
              <a:t>OS, graphics, games, compilers</a:t>
            </a:r>
          </a:p>
          <a:p>
            <a:r>
              <a:rPr lang="en-US" dirty="0" smtClean="0"/>
              <a:t>Manual memory management, less protection from memory errors, sometimes inscrutable compiler errors</a:t>
            </a:r>
          </a:p>
          <a:p>
            <a:pPr lvl="1"/>
            <a:r>
              <a:rPr lang="en-US" dirty="0" smtClean="0"/>
              <a:t>Generally easier to “do dumb things”</a:t>
            </a:r>
          </a:p>
          <a:p>
            <a:r>
              <a:rPr lang="en-US" dirty="0" smtClean="0"/>
              <a:t>I’ve </a:t>
            </a:r>
            <a:r>
              <a:rPr lang="en-US" dirty="0" smtClean="0"/>
              <a:t>used </a:t>
            </a:r>
            <a:r>
              <a:rPr lang="en-US" dirty="0" smtClean="0"/>
              <a:t>C/C++ </a:t>
            </a:r>
            <a:r>
              <a:rPr lang="en-US" dirty="0" smtClean="0"/>
              <a:t>for systems </a:t>
            </a:r>
            <a:r>
              <a:rPr lang="en-US" dirty="0" smtClean="0"/>
              <a:t>programming </a:t>
            </a:r>
            <a:r>
              <a:rPr lang="en-US" dirty="0" smtClean="0"/>
              <a:t>and for building graphics/vision applications.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56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symbols and associated tools that translate (if necessary) collections of symbols into instructions to a machine</a:t>
            </a:r>
          </a:p>
          <a:p>
            <a:pPr lvl="1"/>
            <a:r>
              <a:rPr lang="en-US" dirty="0" smtClean="0"/>
              <a:t>Compiler, execution platform (e.g. Java Virtual Machine)</a:t>
            </a:r>
          </a:p>
          <a:p>
            <a:pPr lvl="1"/>
            <a:r>
              <a:rPr lang="en-US" dirty="0" smtClean="0"/>
              <a:t>Designed by someone or some people</a:t>
            </a:r>
          </a:p>
          <a:p>
            <a:pPr lvl="2"/>
            <a:r>
              <a:rPr lang="en-US" dirty="0" smtClean="0"/>
              <a:t>Can have flaws, poor decisions, mistakes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What combinations of symbols are allowed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What those combinations mean</a:t>
            </a:r>
          </a:p>
          <a:p>
            <a:r>
              <a:rPr lang="en-US" dirty="0" smtClean="0"/>
              <a:t>These can be defined in different ways for different languages</a:t>
            </a:r>
          </a:p>
          <a:p>
            <a:r>
              <a:rPr lang="en-US" dirty="0" smtClean="0"/>
              <a:t>There are a lot of languages</a:t>
            </a:r>
          </a:p>
          <a:p>
            <a:pPr lvl="1"/>
            <a:r>
              <a:rPr lang="en-US" dirty="0" smtClean="0"/>
              <a:t>Wikipedia lists 675 excluding dialects of BASIC and esoteric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305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awesome-c_plusplus-template-err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240"/>
            <a:ext cx="9144000" cy="703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1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 14 years</a:t>
            </a:r>
          </a:p>
          <a:p>
            <a:r>
              <a:rPr lang="en-US" dirty="0" smtClean="0"/>
              <a:t>Developer: Microsoft</a:t>
            </a:r>
          </a:p>
          <a:p>
            <a:r>
              <a:rPr lang="en-US" dirty="0" smtClean="0"/>
              <a:t>Paradigms: imperative, object-oriented, functional</a:t>
            </a:r>
          </a:p>
          <a:p>
            <a:r>
              <a:rPr lang="en-US" dirty="0" smtClean="0"/>
              <a:t>Type system: static, nominative, partially inferred</a:t>
            </a:r>
          </a:p>
          <a:p>
            <a:pPr lvl="1"/>
            <a:r>
              <a:rPr lang="en-US" dirty="0"/>
              <a:t>optionally </a:t>
            </a:r>
            <a:r>
              <a:rPr lang="en-US" dirty="0" smtClean="0"/>
              <a:t>dynamic</a:t>
            </a:r>
          </a:p>
          <a:p>
            <a:r>
              <a:rPr lang="en-US" dirty="0" smtClean="0"/>
              <a:t>Runs on the .NET Framework</a:t>
            </a:r>
          </a:p>
          <a:p>
            <a:pPr lvl="1"/>
            <a:r>
              <a:rPr lang="en-US" dirty="0" smtClean="0"/>
              <a:t>Provides things like garbage collection (similar to the JVM)</a:t>
            </a:r>
          </a:p>
          <a:p>
            <a:r>
              <a:rPr lang="en-US" dirty="0" smtClean="0"/>
              <a:t>Allows access to system functions with </a:t>
            </a:r>
            <a:r>
              <a:rPr lang="en-US" b="1" dirty="0" smtClean="0">
                <a:latin typeface="Courier New"/>
                <a:cs typeface="Courier New"/>
              </a:rPr>
              <a:t>unsafe</a:t>
            </a:r>
            <a:r>
              <a:rPr lang="en-US" dirty="0" smtClean="0"/>
              <a:t> keyword</a:t>
            </a:r>
          </a:p>
          <a:p>
            <a:r>
              <a:rPr lang="en-US" dirty="0" smtClean="0"/>
              <a:t>Less verbose than Java, safer than C++</a:t>
            </a:r>
          </a:p>
          <a:p>
            <a:r>
              <a:rPr lang="en-US" dirty="0" smtClean="0"/>
              <a:t>Primary use is writing Windows applications</a:t>
            </a:r>
          </a:p>
          <a:p>
            <a:r>
              <a:rPr lang="en-US" dirty="0" smtClean="0"/>
              <a:t>I have </a:t>
            </a:r>
            <a:r>
              <a:rPr lang="en-US" dirty="0" smtClean="0"/>
              <a:t>programmed a little </a:t>
            </a:r>
            <a:r>
              <a:rPr lang="en-US" dirty="0" smtClean="0"/>
              <a:t>in C</a:t>
            </a:r>
            <a:r>
              <a:rPr lang="en-US" dirty="0" smtClean="0"/>
              <a:t># (when at Microsoft), </a:t>
            </a:r>
            <a:r>
              <a:rPr lang="en-US" dirty="0" smtClean="0"/>
              <a:t>but Windows-only can be a big drawback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587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 24 years</a:t>
            </a:r>
          </a:p>
          <a:p>
            <a:r>
              <a:rPr lang="en-US" dirty="0" smtClean="0"/>
              <a:t>Developer: many (research language)</a:t>
            </a:r>
          </a:p>
          <a:p>
            <a:r>
              <a:rPr lang="en-US" dirty="0" smtClean="0"/>
              <a:t>Paradigm: pure functional, lazy evaluation</a:t>
            </a:r>
          </a:p>
          <a:p>
            <a:r>
              <a:rPr lang="en-US" dirty="0" smtClean="0"/>
              <a:t>Type system: static, inferred</a:t>
            </a:r>
          </a:p>
          <a:p>
            <a:r>
              <a:rPr lang="en-US" dirty="0" smtClean="0"/>
              <a:t>Pure functional programming is a different way of thinking</a:t>
            </a:r>
          </a:p>
          <a:p>
            <a:pPr lvl="1"/>
            <a:r>
              <a:rPr lang="en-US" dirty="0" smtClean="0"/>
              <a:t>maybe liberating, maybe frustrating</a:t>
            </a:r>
          </a:p>
          <a:p>
            <a:r>
              <a:rPr lang="en-US" dirty="0" smtClean="0"/>
              <a:t>Functional programming has seen only limited industrial use</a:t>
            </a:r>
          </a:p>
          <a:p>
            <a:r>
              <a:rPr lang="en-US" dirty="0" smtClean="0"/>
              <a:t>Safer and more transparent than an imperative language</a:t>
            </a:r>
          </a:p>
          <a:p>
            <a:pPr lvl="1"/>
            <a:r>
              <a:rPr lang="en-US" dirty="0" smtClean="0"/>
              <a:t>Same function with same </a:t>
            </a:r>
            <a:r>
              <a:rPr lang="en-US" dirty="0" err="1" smtClean="0"/>
              <a:t>args</a:t>
            </a:r>
            <a:r>
              <a:rPr lang="en-US" dirty="0" smtClean="0"/>
              <a:t> always returns same value</a:t>
            </a:r>
          </a:p>
          <a:p>
            <a:pPr lvl="1"/>
            <a:r>
              <a:rPr lang="en-US" dirty="0" smtClean="0"/>
              <a:t>Allows for compiler optimizations</a:t>
            </a:r>
          </a:p>
          <a:p>
            <a:r>
              <a:rPr lang="en-US" dirty="0" smtClean="0"/>
              <a:t>Performance suffers as hardware better suited to mutable data</a:t>
            </a:r>
          </a:p>
          <a:p>
            <a:r>
              <a:rPr lang="en-US" dirty="0" smtClean="0"/>
              <a:t>I think functional programming is fascinating, and enough languages include functional elements to make it worth learning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2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(Structured Query Language)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Age: 40 years</a:t>
            </a:r>
          </a:p>
          <a:p>
            <a:r>
              <a:rPr lang="en-US" dirty="0" smtClean="0"/>
              <a:t>Developer: ISO</a:t>
            </a:r>
          </a:p>
          <a:p>
            <a:r>
              <a:rPr lang="en-US" dirty="0" smtClean="0"/>
              <a:t>Paradigms: declarative</a:t>
            </a:r>
          </a:p>
          <a:p>
            <a:r>
              <a:rPr lang="en-US" dirty="0" smtClean="0"/>
              <a:t>Type system: static</a:t>
            </a:r>
          </a:p>
          <a:p>
            <a:r>
              <a:rPr lang="en-US" dirty="0" smtClean="0"/>
              <a:t>Used as a database query language</a:t>
            </a:r>
          </a:p>
          <a:p>
            <a:pPr lvl="1"/>
            <a:r>
              <a:rPr lang="en-US" dirty="0" smtClean="0"/>
              <a:t>Declarative paradigm perfect for this application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Using SQL is both easy and very powerful </a:t>
            </a:r>
          </a:p>
          <a:p>
            <a:r>
              <a:rPr lang="en-US" dirty="0"/>
              <a:t>I</a:t>
            </a:r>
            <a:r>
              <a:rPr lang="en-US" dirty="0" smtClean="0"/>
              <a:t>f you have a lot of data, definitely consider using free database software like MySQL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SQL_ANATOMY_wiki.svg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2" b="13241"/>
          <a:stretch/>
        </p:blipFill>
        <p:spPr>
          <a:xfrm>
            <a:off x="-228600" y="3581400"/>
            <a:ext cx="9646763" cy="202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567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Age: 23 years</a:t>
            </a:r>
          </a:p>
          <a:p>
            <a:r>
              <a:rPr lang="en-US" dirty="0" smtClean="0"/>
              <a:t>Developer: Python Software Foundation</a:t>
            </a:r>
          </a:p>
          <a:p>
            <a:r>
              <a:rPr lang="en-US" dirty="0" smtClean="0"/>
              <a:t>Paradigm: imperative, object-oriented, functional, procedural</a:t>
            </a:r>
          </a:p>
          <a:p>
            <a:r>
              <a:rPr lang="en-US" dirty="0" smtClean="0"/>
              <a:t>Type system: dynamic, duck</a:t>
            </a:r>
          </a:p>
          <a:p>
            <a:r>
              <a:rPr lang="en-US" dirty="0" smtClean="0"/>
              <a:t>Has a Read-</a:t>
            </a:r>
            <a:r>
              <a:rPr lang="en-US" dirty="0" err="1" smtClean="0"/>
              <a:t>Eval</a:t>
            </a:r>
            <a:r>
              <a:rPr lang="en-US" dirty="0" smtClean="0"/>
              <a:t>-Print-Loop (REPL)</a:t>
            </a:r>
          </a:p>
          <a:p>
            <a:pPr lvl="1"/>
            <a:r>
              <a:rPr lang="en-US" dirty="0" smtClean="0"/>
              <a:t>Useful for experimenting or one-off tasks</a:t>
            </a:r>
          </a:p>
          <a:p>
            <a:r>
              <a:rPr lang="en-US" dirty="0" smtClean="0"/>
              <a:t>Scripting language</a:t>
            </a:r>
          </a:p>
          <a:p>
            <a:pPr lvl="1"/>
            <a:r>
              <a:rPr lang="en-US" dirty="0" smtClean="0"/>
              <a:t>Supports “scripts,” small programs run without compilation</a:t>
            </a:r>
          </a:p>
          <a:p>
            <a:r>
              <a:rPr lang="en-US" dirty="0" smtClean="0"/>
              <a:t>Often used in web development or scientific/numeric computing</a:t>
            </a:r>
          </a:p>
          <a:p>
            <a:r>
              <a:rPr lang="en-US" dirty="0" smtClean="0"/>
              <a:t>Variables don’t have types, only values have types</a:t>
            </a:r>
          </a:p>
          <a:p>
            <a:r>
              <a:rPr lang="en-US" dirty="0" smtClean="0"/>
              <a:t>Whitespace has semantic meaning</a:t>
            </a:r>
          </a:p>
          <a:p>
            <a:r>
              <a:rPr lang="en-US" dirty="0" smtClean="0"/>
              <a:t>Lack of variable types and compile-time checks mean more may be required of documentation and testing</a:t>
            </a:r>
          </a:p>
          <a:p>
            <a:r>
              <a:rPr lang="en-US" dirty="0" smtClean="0"/>
              <a:t>Python is my language of choice for accomplishing small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23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Age: </a:t>
            </a:r>
            <a:r>
              <a:rPr lang="en-US" dirty="0" smtClean="0"/>
              <a:t>19 </a:t>
            </a:r>
            <a:r>
              <a:rPr lang="en-US" dirty="0"/>
              <a:t>years</a:t>
            </a:r>
          </a:p>
          <a:p>
            <a:r>
              <a:rPr lang="en-US" dirty="0"/>
              <a:t>Developer: </a:t>
            </a:r>
            <a:r>
              <a:rPr lang="en-US" dirty="0" smtClean="0"/>
              <a:t>Mozilla Foundation</a:t>
            </a:r>
            <a:endParaRPr lang="en-US" dirty="0"/>
          </a:p>
          <a:p>
            <a:r>
              <a:rPr lang="en-US" dirty="0"/>
              <a:t>Paradigm: imperative, object-oriented, functional, procedural</a:t>
            </a:r>
          </a:p>
          <a:p>
            <a:r>
              <a:rPr lang="en-US" dirty="0"/>
              <a:t>Type system: dynamic, </a:t>
            </a:r>
            <a:r>
              <a:rPr lang="en-US" dirty="0" smtClean="0"/>
              <a:t>duck</a:t>
            </a:r>
          </a:p>
          <a:p>
            <a:r>
              <a:rPr lang="en-US" dirty="0" smtClean="0"/>
              <a:t>Also a scripting language (online/browser REPLs exist)</a:t>
            </a:r>
          </a:p>
          <a:p>
            <a:r>
              <a:rPr lang="en-US" dirty="0" smtClean="0"/>
              <a:t>Primary client-side language of the web</a:t>
            </a:r>
          </a:p>
          <a:p>
            <a:r>
              <a:rPr lang="en-US" dirty="0" smtClean="0"/>
              <a:t>Takes </a:t>
            </a:r>
            <a:r>
              <a:rPr lang="en-US" dirty="0" smtClean="0"/>
              <a:t>a continue at any cost approach </a:t>
            </a:r>
          </a:p>
          <a:p>
            <a:pPr lvl="1"/>
            <a:r>
              <a:rPr lang="en-US" dirty="0" smtClean="0"/>
              <a:t>Shared by many web-focused languages (PHP, HTML)</a:t>
            </a:r>
          </a:p>
          <a:p>
            <a:pPr lvl="1"/>
            <a:r>
              <a:rPr lang="en-US" dirty="0" smtClean="0"/>
              <a:t>Things that would be errors in other languages don’t stop execution, and are allowed to fail silently</a:t>
            </a:r>
          </a:p>
          <a:p>
            <a:r>
              <a:rPr lang="en-US" dirty="0" smtClean="0"/>
              <a:t>JavaScript is nice for simple things, immediately running on the web is great, but doing larger/more complex software is terrible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15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Age: 19 years</a:t>
            </a:r>
          </a:p>
          <a:p>
            <a:r>
              <a:rPr lang="en-US" dirty="0"/>
              <a:t>Developer: </a:t>
            </a:r>
            <a:r>
              <a:rPr lang="en-US" dirty="0" smtClean="0"/>
              <a:t>The PHP Group</a:t>
            </a:r>
            <a:endParaRPr lang="en-US" dirty="0"/>
          </a:p>
          <a:p>
            <a:r>
              <a:rPr lang="en-US" dirty="0"/>
              <a:t>Paradigm: imperative, object-oriented, functional, procedural</a:t>
            </a:r>
          </a:p>
          <a:p>
            <a:r>
              <a:rPr lang="en-US" dirty="0"/>
              <a:t>Type system: </a:t>
            </a:r>
            <a:r>
              <a:rPr lang="en-US" dirty="0" smtClean="0"/>
              <a:t>dynamic</a:t>
            </a:r>
            <a:endParaRPr lang="en-US" dirty="0"/>
          </a:p>
          <a:p>
            <a:r>
              <a:rPr lang="en-US" dirty="0" smtClean="0"/>
              <a:t>Works with Apache (&gt;50% all websites), so very common server-side language</a:t>
            </a:r>
          </a:p>
          <a:p>
            <a:r>
              <a:rPr lang="en-US" dirty="0" smtClean="0"/>
              <a:t>Minimal type system, lots of strange behavior, just awful</a:t>
            </a:r>
          </a:p>
          <a:p>
            <a:pPr lvl="1"/>
            <a:r>
              <a:rPr lang="en-US" dirty="0" smtClean="0"/>
              <a:t>If two strings are compared with ==, PHP will silently cast them to numbers (0e45h7 == 0w2318 evaluates to true)</a:t>
            </a:r>
          </a:p>
          <a:p>
            <a:r>
              <a:rPr lang="en-US" dirty="0" smtClean="0"/>
              <a:t>I hope </a:t>
            </a:r>
            <a:r>
              <a:rPr lang="en-US" dirty="0" smtClean="0"/>
              <a:t>none of you will ever have </a:t>
            </a:r>
            <a:r>
              <a:rPr lang="en-US" dirty="0" smtClean="0"/>
              <a:t>to use </a:t>
            </a:r>
            <a:r>
              <a:rPr lang="en-US" dirty="0" smtClean="0"/>
              <a:t>(or choose to use) PHP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457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High-Level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done machine code or an assembly language</a:t>
            </a:r>
          </a:p>
          <a:p>
            <a:pPr lvl="1"/>
            <a:r>
              <a:rPr lang="en-US" dirty="0" smtClean="0"/>
              <a:t>Arithmetic operations (add, multiply, etc.)</a:t>
            </a:r>
          </a:p>
          <a:p>
            <a:pPr lvl="1"/>
            <a:r>
              <a:rPr lang="en-US" dirty="0" smtClean="0"/>
              <a:t>Memory operations (storing, loading)</a:t>
            </a:r>
          </a:p>
          <a:p>
            <a:pPr lvl="1"/>
            <a:r>
              <a:rPr lang="en-US" dirty="0" smtClean="0"/>
              <a:t>Control operations (jump, branch)</a:t>
            </a:r>
          </a:p>
          <a:p>
            <a:r>
              <a:rPr lang="en-US" dirty="0" smtClean="0"/>
              <a:t>Example: move 8-bit value into a register</a:t>
            </a:r>
          </a:p>
          <a:p>
            <a:pPr lvl="1"/>
            <a:r>
              <a:rPr lang="en-US" dirty="0" smtClean="0"/>
              <a:t>1101 is binary code for move followed by 3-bit register id</a:t>
            </a:r>
          </a:p>
          <a:p>
            <a:pPr lvl="1"/>
            <a:r>
              <a:rPr lang="en-US" dirty="0" smtClean="0"/>
              <a:t>1101000 01100001</a:t>
            </a:r>
          </a:p>
          <a:p>
            <a:pPr lvl="1"/>
            <a:r>
              <a:rPr lang="en-US" dirty="0" smtClean="0"/>
              <a:t>B0 61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MOV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AL,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61h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2"/>
                </a:solidFill>
              </a:rPr>
              <a:t>; Load AL with 97 decimal (61 hex)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C: 1973</a:t>
            </a:r>
          </a:p>
          <a:p>
            <a:r>
              <a:rPr lang="en-US" dirty="0"/>
              <a:t>C++: 1980</a:t>
            </a:r>
          </a:p>
          <a:p>
            <a:r>
              <a:rPr lang="en-US" dirty="0"/>
              <a:t>MATLAB: 1984</a:t>
            </a:r>
          </a:p>
          <a:p>
            <a:r>
              <a:rPr lang="en-US" dirty="0"/>
              <a:t>Objective-C: 1986</a:t>
            </a:r>
          </a:p>
          <a:p>
            <a:r>
              <a:rPr lang="en-US" dirty="0"/>
              <a:t>Mathematic (Wolfram): 1988</a:t>
            </a:r>
          </a:p>
          <a:p>
            <a:r>
              <a:rPr lang="en-US" dirty="0" smtClean="0"/>
              <a:t>Python: 1991</a:t>
            </a:r>
          </a:p>
          <a:p>
            <a:r>
              <a:rPr lang="en-US" dirty="0" smtClean="0"/>
              <a:t>Ruby: 1993</a:t>
            </a:r>
          </a:p>
          <a:p>
            <a:r>
              <a:rPr lang="en-US" dirty="0" smtClean="0"/>
              <a:t>Java: 1995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: 1995</a:t>
            </a:r>
          </a:p>
          <a:p>
            <a:r>
              <a:rPr lang="en-US" dirty="0" smtClean="0"/>
              <a:t>PHP: 1995</a:t>
            </a:r>
          </a:p>
          <a:p>
            <a:r>
              <a:rPr lang="en-US" dirty="0" smtClean="0"/>
              <a:t>C#: 2001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: 2003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316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time you won’t have a choice about what programming language to use</a:t>
            </a:r>
          </a:p>
          <a:p>
            <a:pPr lvl="1"/>
            <a:r>
              <a:rPr lang="en-US" dirty="0" smtClean="0"/>
              <a:t>Software is already written in a particular language</a:t>
            </a:r>
          </a:p>
          <a:p>
            <a:pPr lvl="1"/>
            <a:r>
              <a:rPr lang="en-US" dirty="0" smtClean="0"/>
              <a:t>Platform requires a specific language (Objective-C for </a:t>
            </a:r>
            <a:r>
              <a:rPr lang="en-US" dirty="0" err="1" smtClean="0"/>
              <a:t>iOS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Language required by computational tool (</a:t>
            </a:r>
            <a:r>
              <a:rPr lang="en-US" dirty="0" err="1" smtClean="0"/>
              <a:t>Mathematica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Still important to understand capabilities and limitations of language</a:t>
            </a:r>
          </a:p>
          <a:p>
            <a:r>
              <a:rPr lang="en-US" dirty="0" smtClean="0"/>
              <a:t>When you do get to choose, your choice can have tremendous impact</a:t>
            </a:r>
          </a:p>
          <a:p>
            <a:pPr lvl="1"/>
            <a:r>
              <a:rPr lang="en-US" dirty="0" smtClean="0"/>
              <a:t>This is despite theoretical equivalence!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09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programming language is said to be </a:t>
            </a:r>
            <a:r>
              <a:rPr lang="en-US" dirty="0" smtClean="0">
                <a:solidFill>
                  <a:srgbClr val="3333CC"/>
                </a:solidFill>
              </a:rPr>
              <a:t>Turing complete </a:t>
            </a:r>
            <a:r>
              <a:rPr lang="en-US" dirty="0" smtClean="0"/>
              <a:t>if it can compute every </a:t>
            </a:r>
            <a:r>
              <a:rPr lang="en-US" dirty="0" smtClean="0">
                <a:solidFill>
                  <a:schemeClr val="accent2"/>
                </a:solidFill>
              </a:rPr>
              <a:t>computable function</a:t>
            </a:r>
          </a:p>
          <a:p>
            <a:pPr lvl="1"/>
            <a:r>
              <a:rPr lang="en-US" dirty="0" smtClean="0"/>
              <a:t>Famous non-computable function </a:t>
            </a:r>
            <a:r>
              <a:rPr lang="en-US" dirty="0"/>
              <a:t>is the </a:t>
            </a:r>
            <a:r>
              <a:rPr lang="en-US" dirty="0" smtClean="0"/>
              <a:t>Halting </a:t>
            </a:r>
            <a:r>
              <a:rPr lang="en-US" dirty="0"/>
              <a:t>Problem </a:t>
            </a:r>
            <a:endParaRPr lang="en-US" dirty="0" smtClean="0"/>
          </a:p>
          <a:p>
            <a:r>
              <a:rPr lang="en-US" dirty="0" smtClean="0"/>
              <a:t>So every Turing complete language can approximately simulate every other Turing complete language (do the same stuff)</a:t>
            </a:r>
          </a:p>
          <a:p>
            <a:r>
              <a:rPr lang="en-US" dirty="0" smtClean="0"/>
              <a:t>Virtually every programming language you might encounter is Turing complete</a:t>
            </a:r>
          </a:p>
          <a:p>
            <a:pPr lvl="1"/>
            <a:r>
              <a:rPr lang="en-US" dirty="0" smtClean="0"/>
              <a:t>Data or markup languages (e.g. JSON, XML, HTML) are an exception</a:t>
            </a:r>
          </a:p>
          <a:p>
            <a:r>
              <a:rPr lang="en-US" dirty="0" smtClean="0"/>
              <a:t>So a choice of language is about how computation is described, not about what it’s possible to compute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03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might want from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Readable (good syntax, intuitive semantics)</a:t>
            </a:r>
          </a:p>
          <a:p>
            <a:r>
              <a:rPr lang="en-US" dirty="0" smtClean="0"/>
              <a:t>High-level of abstraction (but still possible to access low level)</a:t>
            </a:r>
          </a:p>
          <a:p>
            <a:r>
              <a:rPr lang="en-US" dirty="0" smtClean="0"/>
              <a:t>Fast</a:t>
            </a:r>
          </a:p>
          <a:p>
            <a:r>
              <a:rPr lang="en-US" dirty="0" smtClean="0"/>
              <a:t>Good concurrency and parallelism  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Manage side effects</a:t>
            </a:r>
          </a:p>
          <a:p>
            <a:r>
              <a:rPr lang="en-US" dirty="0" smtClean="0"/>
              <a:t>Expressive</a:t>
            </a:r>
          </a:p>
          <a:p>
            <a:r>
              <a:rPr lang="en-US" dirty="0" smtClean="0"/>
              <a:t>Make dumb things hard</a:t>
            </a:r>
          </a:p>
          <a:p>
            <a:r>
              <a:rPr lang="en-US" dirty="0" smtClean="0"/>
              <a:t>Secure</a:t>
            </a:r>
          </a:p>
          <a:p>
            <a:r>
              <a:rPr lang="en-US" dirty="0" smtClean="0"/>
              <a:t>Provably correct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4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Collection of rules to assign </a:t>
            </a:r>
            <a:r>
              <a:rPr lang="en-US" dirty="0" smtClean="0">
                <a:solidFill>
                  <a:srgbClr val="3333CC"/>
                </a:solidFill>
              </a:rPr>
              <a:t>types</a:t>
            </a:r>
            <a:r>
              <a:rPr lang="en-US" dirty="0" smtClean="0"/>
              <a:t> to elements of the language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alues, variables, functions, etc.</a:t>
            </a:r>
          </a:p>
          <a:p>
            <a:r>
              <a:rPr lang="en-US" dirty="0" smtClean="0"/>
              <a:t>The goal is to reduce bugs</a:t>
            </a:r>
          </a:p>
          <a:p>
            <a:pPr lvl="1"/>
            <a:r>
              <a:rPr lang="en-US" dirty="0" smtClean="0"/>
              <a:t>Logic errors, memory errors </a:t>
            </a:r>
            <a:endParaRPr lang="en-US" dirty="0" smtClean="0"/>
          </a:p>
          <a:p>
            <a:pPr lvl="1"/>
            <a:r>
              <a:rPr lang="en-US" dirty="0" smtClean="0"/>
              <a:t>Governed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3333CC"/>
                </a:solidFill>
              </a:rPr>
              <a:t>type theory</a:t>
            </a:r>
            <a:r>
              <a:rPr lang="en-US" dirty="0" smtClean="0"/>
              <a:t>, an incredibly deep and complex topic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3333CC"/>
                </a:solidFill>
              </a:rPr>
              <a:t>type safety </a:t>
            </a:r>
            <a:r>
              <a:rPr lang="en-US" dirty="0" smtClean="0"/>
              <a:t>of a language is the extent to which its type system prevents or discourages relevant type errors</a:t>
            </a:r>
          </a:p>
          <a:p>
            <a:pPr lvl="1"/>
            <a:r>
              <a:rPr lang="en-US" dirty="0" smtClean="0"/>
              <a:t>Via </a:t>
            </a:r>
            <a:r>
              <a:rPr lang="en-US" dirty="0" smtClean="0">
                <a:solidFill>
                  <a:srgbClr val="3333CC"/>
                </a:solidFill>
              </a:rPr>
              <a:t>type checking</a:t>
            </a:r>
          </a:p>
          <a:p>
            <a:r>
              <a:rPr lang="en-US" dirty="0" smtClean="0"/>
              <a:t>We’ll cover the following questions:</a:t>
            </a:r>
          </a:p>
          <a:p>
            <a:pPr lvl="1"/>
            <a:r>
              <a:rPr lang="en-US" dirty="0" smtClean="0"/>
              <a:t>When does the type system check?</a:t>
            </a:r>
          </a:p>
          <a:p>
            <a:pPr lvl="1"/>
            <a:r>
              <a:rPr lang="en-US" dirty="0" smtClean="0"/>
              <a:t>What does the type system check?</a:t>
            </a:r>
          </a:p>
          <a:p>
            <a:pPr lvl="1"/>
            <a:r>
              <a:rPr lang="en-US" dirty="0" smtClean="0"/>
              <a:t>What do we have to tell the type system?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1143000"/>
          </a:xfrm>
        </p:spPr>
        <p:txBody>
          <a:bodyPr/>
          <a:lstStyle/>
          <a:p>
            <a:r>
              <a:rPr lang="en-US" dirty="0" smtClean="0"/>
              <a:t>When Does It Check</a:t>
            </a:r>
            <a:r>
              <a:rPr lang="en-US" dirty="0" smtClean="0"/>
              <a:t>? – Static type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type-checking (check at compile-time)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source code (program text)</a:t>
            </a:r>
          </a:p>
          <a:p>
            <a:pPr lvl="1"/>
            <a:r>
              <a:rPr lang="en-US" dirty="0" smtClean="0"/>
              <a:t>If program passes, it’s guaranteed to satisfy some type-safety properties on all possible inputs</a:t>
            </a:r>
          </a:p>
          <a:p>
            <a:pPr lvl="1"/>
            <a:r>
              <a:rPr lang="en-US" dirty="0" smtClean="0"/>
              <a:t>Catches bugs early (program doesn’t have to be run)</a:t>
            </a:r>
          </a:p>
          <a:p>
            <a:pPr lvl="1"/>
            <a:r>
              <a:rPr lang="en-US" dirty="0" smtClean="0"/>
              <a:t>Possibly better run-time performance</a:t>
            </a:r>
          </a:p>
          <a:p>
            <a:pPr lvl="2"/>
            <a:r>
              <a:rPr lang="en-US" dirty="0" smtClean="0"/>
              <a:t>Less (or no) checking to do while program runs</a:t>
            </a:r>
          </a:p>
          <a:p>
            <a:pPr lvl="2"/>
            <a:r>
              <a:rPr lang="en-US" dirty="0" smtClean="0"/>
              <a:t>Compiler can optimize based on type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all useful features can be statically checked</a:t>
            </a:r>
          </a:p>
          <a:p>
            <a:pPr lvl="2"/>
            <a:r>
              <a:rPr lang="en-US" dirty="0" smtClean="0"/>
              <a:t>Many languages use both static and dynamic checking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1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49706</TotalTime>
  <Words>2218</Words>
  <Application>Microsoft Macintosh PowerPoint</Application>
  <PresentationFormat>On-screen Show (4:3)</PresentationFormat>
  <Paragraphs>344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 373: Data Structure &amp; Algorithms  Lecture 25: Programming Languages</vt:lpstr>
      <vt:lpstr>What is a Programming Language?</vt:lpstr>
      <vt:lpstr>Before High-Level Languages</vt:lpstr>
      <vt:lpstr>Programming Language timeline</vt:lpstr>
      <vt:lpstr>Choosing a Programming Language</vt:lpstr>
      <vt:lpstr>Turing Completeness</vt:lpstr>
      <vt:lpstr>What we might want from a Language</vt:lpstr>
      <vt:lpstr> Type System</vt:lpstr>
      <vt:lpstr>When Does It Check? – Static type checking</vt:lpstr>
      <vt:lpstr>When Does it Check? – Dynamic type checking</vt:lpstr>
      <vt:lpstr>What Does it Check?</vt:lpstr>
      <vt:lpstr>How Much do we Have to Tell it?</vt:lpstr>
      <vt:lpstr>How Flexible is it?</vt:lpstr>
      <vt:lpstr>What Does it All Mean?</vt:lpstr>
      <vt:lpstr>Memory Safety</vt:lpstr>
      <vt:lpstr>Programming Paradigms</vt:lpstr>
      <vt:lpstr>Language Development</vt:lpstr>
      <vt:lpstr>Java</vt:lpstr>
      <vt:lpstr>C/C++</vt:lpstr>
      <vt:lpstr>PowerPoint Presentation</vt:lpstr>
      <vt:lpstr>C#</vt:lpstr>
      <vt:lpstr>Haskell</vt:lpstr>
      <vt:lpstr>SQL (Structured Query Language)</vt:lpstr>
      <vt:lpstr>Python</vt:lpstr>
      <vt:lpstr>JavaScript</vt:lpstr>
      <vt:lpstr>PHP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2072</cp:revision>
  <dcterms:created xsi:type="dcterms:W3CDTF">2009-03-13T20:43:19Z</dcterms:created>
  <dcterms:modified xsi:type="dcterms:W3CDTF">2014-05-30T17:28:16Z</dcterms:modified>
</cp:coreProperties>
</file>