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93" r:id="rId3"/>
    <p:sldId id="438" r:id="rId4"/>
    <p:sldId id="44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9" r:id="rId14"/>
    <p:sldId id="437" r:id="rId15"/>
    <p:sldId id="336" r:id="rId16"/>
    <p:sldId id="337" r:id="rId17"/>
    <p:sldId id="338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96" d="100"/>
          <a:sy n="96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4.xml"/><Relationship Id="rId15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</a:t>
            </a:r>
            <a:r>
              <a:rPr lang="en-US" sz="3200" i="0" dirty="0" err="1"/>
              <a:t>Dijkstra’s</a:t>
            </a:r>
            <a:r>
              <a:rPr lang="en-US" sz="3200" i="0" dirty="0"/>
              <a:t> </a:t>
            </a:r>
            <a:r>
              <a:rPr lang="en-US" sz="3200" i="0" dirty="0" smtClean="0"/>
              <a:t>algorithm and </a:t>
            </a:r>
            <a:r>
              <a:rPr lang="en-US" sz="3200" i="0" dirty="0" smtClean="0"/>
              <a:t>Spanning </a:t>
            </a:r>
            <a:r>
              <a:rPr lang="en-US" sz="3200" i="0" dirty="0" smtClean="0"/>
              <a:t>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65015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12394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</a:t>
            </a:r>
            <a:r>
              <a:rPr lang="en-US" dirty="0" err="1" smtClean="0"/>
              <a:t>Dijkstra’s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implement </a:t>
            </a:r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in homework 5 </a:t>
            </a:r>
            <a:r>
              <a:rPr lang="en-US" dirty="0" smtClean="0">
                <a:sym typeface="Wingdings"/>
              </a:rPr>
              <a:t> 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Onward….. Spanning trees!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24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9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2813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5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due tonight at 11pm!!</a:t>
            </a:r>
          </a:p>
          <a:p>
            <a:pPr lvl="1"/>
            <a:r>
              <a:rPr lang="en-US" sz="2400" dirty="0" smtClean="0"/>
              <a:t>David’s office hours right after class in CSE 220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Homework 5 </a:t>
            </a:r>
            <a:r>
              <a:rPr lang="en-US" sz="2400" dirty="0" smtClean="0"/>
              <a:t>out today</a:t>
            </a:r>
            <a:endParaRPr lang="en-US" sz="2400" dirty="0" smtClean="0"/>
          </a:p>
          <a:p>
            <a:pPr lvl="1"/>
            <a:r>
              <a:rPr lang="en-US" sz="2400" dirty="0" smtClean="0"/>
              <a:t>Due May 28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/>
            <a:r>
              <a:rPr lang="en-US" sz="2400" dirty="0" smtClean="0"/>
              <a:t>As with HW4 you’re allowed to work with a partner</a:t>
            </a:r>
          </a:p>
          <a:p>
            <a:pPr lvl="2"/>
            <a:r>
              <a:rPr lang="en-US" sz="2400" dirty="0" smtClean="0">
                <a:solidFill>
                  <a:srgbClr val="0000FF"/>
                </a:solidFill>
              </a:rPr>
              <a:t>New partner selection method?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Midterm back at the end of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3682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0812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8695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7421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7597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7947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1750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02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15111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3671478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48006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algorithm: Compute shortest paths in a weighted graph with no negative weights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7" name="Picture 6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3733800" cy="23622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191000"/>
            <a:ext cx="8001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Initially, start node has cost 0 and all other nodes have cost </a:t>
            </a:r>
            <a:r>
              <a:rPr lang="en-US" sz="2800" b="0" dirty="0" smtClean="0">
                <a:sym typeface="Symbol"/>
              </a:rPr>
              <a:t></a:t>
            </a:r>
            <a:endParaRPr lang="en-US" sz="2800" b="0" dirty="0" smtClean="0"/>
          </a:p>
          <a:p>
            <a:endParaRPr lang="en-US" sz="1000" b="0" dirty="0" smtClean="0"/>
          </a:p>
          <a:p>
            <a:r>
              <a:rPr lang="en-US" b="0" dirty="0" smtClean="0"/>
              <a:t>At each step:</a:t>
            </a:r>
          </a:p>
          <a:p>
            <a:pPr lvl="1"/>
            <a:r>
              <a:rPr lang="en-US" b="0" dirty="0" smtClean="0"/>
              <a:t>Pick an unknown vertex v with the lowest “cost”</a:t>
            </a:r>
          </a:p>
          <a:p>
            <a:pPr lvl="1"/>
            <a:r>
              <a:rPr lang="en-US" b="0" dirty="0" smtClean="0"/>
              <a:t>Add it to the “cloud” of known vertices</a:t>
            </a:r>
          </a:p>
          <a:p>
            <a:pPr lvl="1"/>
            <a:r>
              <a:rPr lang="en-US" b="0" dirty="0" smtClean="0"/>
              <a:t>Update distances for nodes with edges from v</a:t>
            </a:r>
          </a:p>
          <a:p>
            <a:pPr marL="457200" lvl="1" indent="0">
              <a:buFontTx/>
              <a:buNone/>
            </a:pPr>
            <a:endParaRPr lang="en-US" sz="1000" b="0" dirty="0" smtClean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329304" y="2266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2190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3486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3124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22668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22668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3505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30288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9" idx="6"/>
            <a:endCxn id="12" idx="1"/>
          </p:cNvCxnSpPr>
          <p:nvPr/>
        </p:nvCxnSpPr>
        <p:spPr bwMode="auto">
          <a:xfrm>
            <a:off x="2710304" y="24573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32193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9" idx="3"/>
            <a:endCxn id="11" idx="0"/>
          </p:cNvCxnSpPr>
          <p:nvPr/>
        </p:nvCxnSpPr>
        <p:spPr bwMode="auto">
          <a:xfrm flipH="1">
            <a:off x="2367404" y="26018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34494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9" idx="7"/>
            <a:endCxn id="10" idx="2"/>
          </p:cNvCxnSpPr>
          <p:nvPr/>
        </p:nvCxnSpPr>
        <p:spPr bwMode="auto">
          <a:xfrm>
            <a:off x="2654508" y="23226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23811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24573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26574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25158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34494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8112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2389629" y="19462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4066029" y="18208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403049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5377304" y="1914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6324600" y="1914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1872104" y="35908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878094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4920104" y="38194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6019800" y="2981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3167504" y="20398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46153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8345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6215504" y="2724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1" name="Text Box 57"/>
          <p:cNvSpPr txBox="1">
            <a:spLocks noChangeArrowheads="1"/>
          </p:cNvSpPr>
          <p:nvPr/>
        </p:nvSpPr>
        <p:spPr bwMode="auto">
          <a:xfrm>
            <a:off x="4539104" y="28002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2" name="Text Box 59"/>
          <p:cNvSpPr txBox="1">
            <a:spLocks noChangeArrowheads="1"/>
          </p:cNvSpPr>
          <p:nvPr/>
        </p:nvSpPr>
        <p:spPr bwMode="auto">
          <a:xfrm>
            <a:off x="5167754" y="29638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4234304" y="34098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3700904" y="3867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5" name="Text Box 63"/>
          <p:cNvSpPr txBox="1">
            <a:spLocks noChangeArrowheads="1"/>
          </p:cNvSpPr>
          <p:nvPr/>
        </p:nvSpPr>
        <p:spPr bwMode="auto">
          <a:xfrm>
            <a:off x="3548504" y="2571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65"/>
          <p:cNvSpPr txBox="1">
            <a:spLocks noChangeArrowheads="1"/>
          </p:cNvSpPr>
          <p:nvPr/>
        </p:nvSpPr>
        <p:spPr bwMode="auto">
          <a:xfrm>
            <a:off x="2786504" y="3333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66"/>
          <p:cNvSpPr txBox="1">
            <a:spLocks noChangeArrowheads="1"/>
          </p:cNvSpPr>
          <p:nvPr/>
        </p:nvSpPr>
        <p:spPr bwMode="auto">
          <a:xfrm>
            <a:off x="2100704" y="2876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38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1458633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586388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450845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9362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32831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002243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4133033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</a:t>
            </a:r>
            <a:r>
              <a:rPr lang="en-US" dirty="0" smtClean="0"/>
              <a:t>know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smtClean="0"/>
              <a:t>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1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0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/>
              <a:t>|E| </a:t>
            </a:r>
            <a:r>
              <a:rPr lang="en-US" dirty="0">
                <a:cs typeface="Courier New" pitchFamily="49" charset="0"/>
              </a:rPr>
              <a:t>log </a:t>
            </a:r>
            <a:r>
              <a:rPr lang="en-US" dirty="0"/>
              <a:t>|V|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and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after learning an algorithm?</a:t>
            </a:r>
          </a:p>
          <a:p>
            <a:pPr lvl="1"/>
            <a:r>
              <a:rPr lang="en-US" dirty="0"/>
              <a:t>Prove it is correct</a:t>
            </a:r>
          </a:p>
          <a:p>
            <a:pPr lvl="2"/>
            <a:r>
              <a:rPr lang="en-US" dirty="0"/>
              <a:t>Not obvious!</a:t>
            </a:r>
          </a:p>
          <a:p>
            <a:pPr lvl="2"/>
            <a:r>
              <a:rPr lang="en-US" dirty="0"/>
              <a:t>We will sketch the key ideas</a:t>
            </a:r>
          </a:p>
          <a:p>
            <a:pPr lvl="1"/>
            <a:r>
              <a:rPr lang="en-US" dirty="0"/>
              <a:t>Analyze its efficiency</a:t>
            </a:r>
          </a:p>
          <a:p>
            <a:pPr lvl="2"/>
            <a:r>
              <a:rPr lang="en-US" dirty="0"/>
              <a:t>Will do better by using a data structure we learned earlier!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4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</a:t>
            </a:r>
            <a:r>
              <a:rPr lang="en-US" dirty="0" smtClean="0">
                <a:solidFill>
                  <a:srgbClr val="0000FF"/>
                </a:solidFill>
              </a:rPr>
              <a:t>When we mark a vertex “known” we won’t discover a shorter path later!</a:t>
            </a:r>
          </a:p>
          <a:p>
            <a:pPr lvl="1"/>
            <a:r>
              <a:rPr lang="en-US" dirty="0" smtClean="0"/>
              <a:t>This holds </a:t>
            </a:r>
            <a:r>
              <a:rPr lang="en-US" dirty="0" smtClean="0">
                <a:solidFill>
                  <a:srgbClr val="0000FF"/>
                </a:solidFill>
              </a:rPr>
              <a:t>only</a:t>
            </a:r>
            <a:r>
              <a:rPr lang="en-US" dirty="0" smtClean="0"/>
              <a:t>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</a:t>
            </a:r>
            <a:r>
              <a:rPr lang="en-US" dirty="0" smtClean="0">
                <a:solidFill>
                  <a:srgbClr val="0000FF"/>
                </a:solidFill>
              </a:rPr>
              <a:t>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46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72653" y="2299414"/>
            <a:ext cx="200676" cy="17929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266570" y="745563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609600"/>
            <a:ext cx="29145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j-lt"/>
              </a:rPr>
              <a:t>Next shortest path from </a:t>
            </a:r>
            <a:br>
              <a:rPr lang="en-US" sz="2000" b="0" dirty="0">
                <a:solidFill>
                  <a:schemeClr val="accent2"/>
                </a:solidFill>
                <a:latin typeface="+mj-lt"/>
              </a:rPr>
            </a:br>
            <a:r>
              <a:rPr lang="en-US" sz="2000" b="0" dirty="0">
                <a:solidFill>
                  <a:schemeClr val="accent2"/>
                </a:solidFill>
                <a:latin typeface="+mj-lt"/>
              </a:rPr>
              <a:t>inside the known cloud</a:t>
            </a:r>
          </a:p>
        </p:txBody>
      </p:sp>
      <p:cxnSp>
        <p:nvCxnSpPr>
          <p:cNvPr id="11" name="AutoShape 6"/>
          <p:cNvCxnSpPr>
            <a:cxnSpLocks noChangeShapeType="1"/>
            <a:endCxn id="9" idx="5"/>
          </p:cNvCxnSpPr>
          <p:nvPr>
            <p:custDataLst>
              <p:tags r:id="rId4"/>
            </p:custDataLst>
          </p:nvPr>
        </p:nvCxnSpPr>
        <p:spPr bwMode="auto">
          <a:xfrm flipH="1" flipV="1">
            <a:off x="4552050" y="1000619"/>
            <a:ext cx="858151" cy="5233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30759" y="1881070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w</a:t>
            </a:r>
            <a:endParaRPr lang="en-US" sz="2000" b="1" dirty="0">
              <a:latin typeface="Courier New" pitchFamily="49" charset="0"/>
            </a:endParaRPr>
          </a:p>
        </p:txBody>
      </p:sp>
      <p:cxnSp>
        <p:nvCxnSpPr>
          <p:cNvPr id="14" name="AutoShape 9"/>
          <p:cNvCxnSpPr>
            <a:cxnSpLocks noChangeShapeType="1"/>
            <a:endCxn id="13" idx="5"/>
          </p:cNvCxnSpPr>
          <p:nvPr>
            <p:custDataLst>
              <p:tags r:id="rId6"/>
            </p:custDataLst>
          </p:nvPr>
        </p:nvCxnSpPr>
        <p:spPr bwMode="auto">
          <a:xfrm rot="5400000" flipH="1">
            <a:off x="4509870" y="1442495"/>
            <a:ext cx="759267" cy="2146531"/>
          </a:xfrm>
          <a:prstGeom prst="curvedConnector3">
            <a:avLst>
              <a:gd name="adj1" fmla="val -303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"/>
          <p:cNvCxnSpPr>
            <a:cxnSpLocks noChangeShapeType="1"/>
            <a:stCxn id="13" idx="0"/>
            <a:endCxn id="16" idx="4"/>
          </p:cNvCxnSpPr>
          <p:nvPr>
            <p:custDataLst>
              <p:tags r:id="rId7"/>
            </p:custDataLst>
          </p:nvPr>
        </p:nvCxnSpPr>
        <p:spPr bwMode="auto">
          <a:xfrm rot="16200000" flipV="1">
            <a:off x="3004948" y="1188029"/>
            <a:ext cx="717162" cy="66892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6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861839" y="865090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cxnSp>
        <p:nvCxnSpPr>
          <p:cNvPr id="17" name="AutoShape 12"/>
          <p:cNvCxnSpPr>
            <a:cxnSpLocks noChangeShapeType="1"/>
            <a:stCxn id="16" idx="6"/>
            <a:endCxn id="9" idx="2"/>
          </p:cNvCxnSpPr>
          <p:nvPr>
            <p:custDataLst>
              <p:tags r:id="rId9"/>
            </p:custDataLst>
          </p:nvPr>
        </p:nvCxnSpPr>
        <p:spPr bwMode="auto">
          <a:xfrm flipV="1">
            <a:off x="3208842" y="894972"/>
            <a:ext cx="1045187" cy="119527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1402962"/>
            <a:ext cx="2101575" cy="65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0" dirty="0">
                <a:solidFill>
                  <a:schemeClr val="accent2"/>
                </a:solidFill>
                <a:latin typeface="+mj-lt"/>
              </a:rPr>
              <a:t>Better path to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</a:rPr>
              <a:t>v? 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75356" y="2657995"/>
            <a:ext cx="820843" cy="31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Source</a:t>
            </a:r>
          </a:p>
        </p:txBody>
      </p:sp>
      <p:cxnSp>
        <p:nvCxnSpPr>
          <p:cNvPr id="20" name="AutoShape 17"/>
          <p:cNvCxnSpPr>
            <a:cxnSpLocks noChangeShapeType="1"/>
            <a:stCxn id="19" idx="1"/>
            <a:endCxn id="8" idx="4"/>
          </p:cNvCxnSpPr>
          <p:nvPr>
            <p:custDataLst>
              <p:tags r:id="rId12"/>
            </p:custDataLst>
          </p:nvPr>
        </p:nvCxnSpPr>
        <p:spPr bwMode="auto">
          <a:xfrm rot="10800000">
            <a:off x="6172991" y="2478705"/>
            <a:ext cx="702365" cy="336193"/>
          </a:xfrm>
          <a:prstGeom prst="curvedConnector2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124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 descr="blue-cloud-hi.png"/>
          <p:cNvPicPr>
            <a:picLocks noChangeAspect="1"/>
          </p:cNvPicPr>
          <p:nvPr/>
        </p:nvPicPr>
        <p:blipFill>
          <a:blip r:embed="rId1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95400"/>
            <a:ext cx="3033713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62600" y="1447800"/>
            <a:ext cx="192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known cloud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1752600"/>
            <a:ext cx="58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4072067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034787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6987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84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25147</TotalTime>
  <Words>3284</Words>
  <Application>Microsoft Macintosh PowerPoint</Application>
  <PresentationFormat>On-screen Show (4:3)</PresentationFormat>
  <Paragraphs>660</Paragraphs>
  <Slides>40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dan_design_template</vt:lpstr>
      <vt:lpstr>CSE373: Data Structures &amp; Algorithms  Lecture 19: Dijkstra’s algorithm and Spanning Trees</vt:lpstr>
      <vt:lpstr>Announcements</vt:lpstr>
      <vt:lpstr>Dijkstra’s algorithm</vt:lpstr>
      <vt:lpstr>Correctness and Efficiency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Efficiency, second approach</vt:lpstr>
      <vt:lpstr>Efficiency, second approach</vt:lpstr>
      <vt:lpstr>Dense vs. sparse again</vt:lpstr>
      <vt:lpstr>Done with Dijkstra’s  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Minimum Spanning Tree Algorithms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1234</cp:revision>
  <dcterms:created xsi:type="dcterms:W3CDTF">2009-03-13T20:43:19Z</dcterms:created>
  <dcterms:modified xsi:type="dcterms:W3CDTF">2014-05-14T19:36:03Z</dcterms:modified>
</cp:coreProperties>
</file>