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notesSlides/notesSlide2.xml" ContentType="application/vnd.openxmlformats-officedocument.presentationml.notesSlide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notesSlides/notesSlide3.xml" ContentType="application/vnd.openxmlformats-officedocument.presentationml.notesSlide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notesSlides/notesSlide10.xml" ContentType="application/vnd.openxmlformats-officedocument.presentationml.notesSlide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notesSlides/notesSlide13.xml" ContentType="application/vnd.openxmlformats-officedocument.presentationml.notesSlide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notesSlides/notesSlide14.xml" ContentType="application/vnd.openxmlformats-officedocument.presentationml.notesSlide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notesSlides/notesSlide17.xml" ContentType="application/vnd.openxmlformats-officedocument.presentationml.notesSlide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tags/tag260.xml" ContentType="application/vnd.openxmlformats-officedocument.presentationml.tags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tags/tag263.xml" ContentType="application/vnd.openxmlformats-officedocument.presentationml.tags+xml"/>
  <Override PartName="/ppt/tags/tag264.xml" ContentType="application/vnd.openxmlformats-officedocument.presentationml.tags+xml"/>
  <Override PartName="/ppt/tags/tag265.xml" ContentType="application/vnd.openxmlformats-officedocument.presentationml.tags+xml"/>
  <Override PartName="/ppt/tags/tag266.xml" ContentType="application/vnd.openxmlformats-officedocument.presentationml.tags+xml"/>
  <Override PartName="/ppt/tags/tag267.xml" ContentType="application/vnd.openxmlformats-officedocument.presentationml.tags+xml"/>
  <Override PartName="/ppt/tags/tag268.xml" ContentType="application/vnd.openxmlformats-officedocument.presentationml.tags+xml"/>
  <Override PartName="/ppt/tags/tag269.xml" ContentType="application/vnd.openxmlformats-officedocument.presentationml.tags+xml"/>
  <Override PartName="/ppt/tags/tag270.xml" ContentType="application/vnd.openxmlformats-officedocument.presentationml.tags+xml"/>
  <Override PartName="/ppt/tags/tag271.xml" ContentType="application/vnd.openxmlformats-officedocument.presentationml.tags+xml"/>
  <Override PartName="/ppt/tags/tag272.xml" ContentType="application/vnd.openxmlformats-officedocument.presentationml.tags+xml"/>
  <Override PartName="/ppt/tags/tag273.xml" ContentType="application/vnd.openxmlformats-officedocument.presentationml.tags+xml"/>
  <Override PartName="/ppt/tags/tag274.xml" ContentType="application/vnd.openxmlformats-officedocument.presentationml.tags+xml"/>
  <Override PartName="/ppt/tags/tag275.xml" ContentType="application/vnd.openxmlformats-officedocument.presentationml.tags+xml"/>
  <Override PartName="/ppt/tags/tag276.xml" ContentType="application/vnd.openxmlformats-officedocument.presentationml.tags+xml"/>
  <Override PartName="/ppt/tags/tag277.xml" ContentType="application/vnd.openxmlformats-officedocument.presentationml.tags+xml"/>
  <Override PartName="/ppt/notesSlides/notesSlide18.xml" ContentType="application/vnd.openxmlformats-officedocument.presentationml.notesSlide+xml"/>
  <Override PartName="/ppt/tags/tag278.xml" ContentType="application/vnd.openxmlformats-officedocument.presentationml.tags+xml"/>
  <Override PartName="/ppt/tags/tag279.xml" ContentType="application/vnd.openxmlformats-officedocument.presentationml.tags+xml"/>
  <Override PartName="/ppt/tags/tag280.xml" ContentType="application/vnd.openxmlformats-officedocument.presentationml.tags+xml"/>
  <Override PartName="/ppt/tags/tag281.xml" ContentType="application/vnd.openxmlformats-officedocument.presentationml.tags+xml"/>
  <Override PartName="/ppt/tags/tag282.xml" ContentType="application/vnd.openxmlformats-officedocument.presentationml.tags+xml"/>
  <Override PartName="/ppt/tags/tag283.xml" ContentType="application/vnd.openxmlformats-officedocument.presentationml.tags+xml"/>
  <Override PartName="/ppt/tags/tag284.xml" ContentType="application/vnd.openxmlformats-officedocument.presentationml.tags+xml"/>
  <Override PartName="/ppt/tags/tag285.xml" ContentType="application/vnd.openxmlformats-officedocument.presentationml.tags+xml"/>
  <Override PartName="/ppt/tags/tag286.xml" ContentType="application/vnd.openxmlformats-officedocument.presentationml.tags+xml"/>
  <Override PartName="/ppt/tags/tag287.xml" ContentType="application/vnd.openxmlformats-officedocument.presentationml.tags+xml"/>
  <Override PartName="/ppt/tags/tag288.xml" ContentType="application/vnd.openxmlformats-officedocument.presentationml.tags+xml"/>
  <Override PartName="/ppt/tags/tag289.xml" ContentType="application/vnd.openxmlformats-officedocument.presentationml.tags+xml"/>
  <Override PartName="/ppt/tags/tag290.xml" ContentType="application/vnd.openxmlformats-officedocument.presentationml.tags+xml"/>
  <Override PartName="/ppt/tags/tag291.xml" ContentType="application/vnd.openxmlformats-officedocument.presentationml.tags+xml"/>
  <Override PartName="/ppt/tags/tag292.xml" ContentType="application/vnd.openxmlformats-officedocument.presentationml.tags+xml"/>
  <Override PartName="/ppt/tags/tag293.xml" ContentType="application/vnd.openxmlformats-officedocument.presentationml.tags+xml"/>
  <Override PartName="/ppt/tags/tag294.xml" ContentType="application/vnd.openxmlformats-officedocument.presentationml.tags+xml"/>
  <Override PartName="/ppt/tags/tag295.xml" ContentType="application/vnd.openxmlformats-officedocument.presentationml.tags+xml"/>
  <Override PartName="/ppt/tags/tag296.xml" ContentType="application/vnd.openxmlformats-officedocument.presentationml.tags+xml"/>
  <Override PartName="/ppt/tags/tag297.xml" ContentType="application/vnd.openxmlformats-officedocument.presentationml.tags+xml"/>
  <Override PartName="/ppt/tags/tag298.xml" ContentType="application/vnd.openxmlformats-officedocument.presentationml.tags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tags/tag299.xml" ContentType="application/vnd.openxmlformats-officedocument.presentationml.tags+xml"/>
  <Override PartName="/ppt/tags/tag300.xml" ContentType="application/vnd.openxmlformats-officedocument.presentationml.tags+xml"/>
  <Override PartName="/ppt/tags/tag301.xml" ContentType="application/vnd.openxmlformats-officedocument.presentationml.tags+xml"/>
  <Override PartName="/ppt/tags/tag302.xml" ContentType="application/vnd.openxmlformats-officedocument.presentationml.tags+xml"/>
  <Override PartName="/ppt/tags/tag303.xml" ContentType="application/vnd.openxmlformats-officedocument.presentationml.tags+xml"/>
  <Override PartName="/ppt/tags/tag304.xml" ContentType="application/vnd.openxmlformats-officedocument.presentationml.tags+xml"/>
  <Override PartName="/ppt/tags/tag305.xml" ContentType="application/vnd.openxmlformats-officedocument.presentationml.tags+xml"/>
  <Override PartName="/ppt/tags/tag306.xml" ContentType="application/vnd.openxmlformats-officedocument.presentationml.tags+xml"/>
  <Override PartName="/ppt/tags/tag307.xml" ContentType="application/vnd.openxmlformats-officedocument.presentationml.tags+xml"/>
  <Override PartName="/ppt/tags/tag308.xml" ContentType="application/vnd.openxmlformats-officedocument.presentationml.tags+xml"/>
  <Override PartName="/ppt/tags/tag309.xml" ContentType="application/vnd.openxmlformats-officedocument.presentationml.tags+xml"/>
  <Override PartName="/ppt/tags/tag310.xml" ContentType="application/vnd.openxmlformats-officedocument.presentationml.tags+xml"/>
  <Override PartName="/ppt/tags/tag311.xml" ContentType="application/vnd.openxmlformats-officedocument.presentationml.tags+xml"/>
  <Override PartName="/ppt/tags/tag312.xml" ContentType="application/vnd.openxmlformats-officedocument.presentationml.tags+xml"/>
  <Override PartName="/ppt/tags/tag313.xml" ContentType="application/vnd.openxmlformats-officedocument.presentationml.tags+xml"/>
  <Override PartName="/ppt/tags/tag314.xml" ContentType="application/vnd.openxmlformats-officedocument.presentationml.tags+xml"/>
  <Override PartName="/ppt/tags/tag315.xml" ContentType="application/vnd.openxmlformats-officedocument.presentationml.tags+xml"/>
  <Override PartName="/ppt/tags/tag316.xml" ContentType="application/vnd.openxmlformats-officedocument.presentationml.tags+xml"/>
  <Override PartName="/ppt/tags/tag317.xml" ContentType="application/vnd.openxmlformats-officedocument.presentationml.tags+xml"/>
  <Override PartName="/ppt/tags/tag318.xml" ContentType="application/vnd.openxmlformats-officedocument.presentationml.tags+xml"/>
  <Override PartName="/ppt/tags/tag319.xml" ContentType="application/vnd.openxmlformats-officedocument.presentationml.tags+xml"/>
  <Override PartName="/ppt/tags/tag320.xml" ContentType="application/vnd.openxmlformats-officedocument.presentationml.tags+xml"/>
  <Override PartName="/ppt/tags/tag321.xml" ContentType="application/vnd.openxmlformats-officedocument.presentationml.tags+xml"/>
  <Override PartName="/ppt/tags/tag322.xml" ContentType="application/vnd.openxmlformats-officedocument.presentationml.tags+xml"/>
  <Override PartName="/ppt/tags/tag323.xml" ContentType="application/vnd.openxmlformats-officedocument.presentationml.tags+xml"/>
  <Override PartName="/ppt/tags/tag324.xml" ContentType="application/vnd.openxmlformats-officedocument.presentationml.tags+xml"/>
  <Override PartName="/ppt/tags/tag325.xml" ContentType="application/vnd.openxmlformats-officedocument.presentationml.tags+xml"/>
  <Override PartName="/ppt/tags/tag326.xml" ContentType="application/vnd.openxmlformats-officedocument.presentationml.tags+xml"/>
  <Override PartName="/ppt/notesSlides/notesSlide23.xml" ContentType="application/vnd.openxmlformats-officedocument.presentationml.notesSlide+xml"/>
  <Override PartName="/ppt/tags/tag327.xml" ContentType="application/vnd.openxmlformats-officedocument.presentationml.tags+xml"/>
  <Override PartName="/ppt/tags/tag328.xml" ContentType="application/vnd.openxmlformats-officedocument.presentationml.tags+xml"/>
  <Override PartName="/ppt/tags/tag329.xml" ContentType="application/vnd.openxmlformats-officedocument.presentationml.tags+xml"/>
  <Override PartName="/ppt/tags/tag330.xml" ContentType="application/vnd.openxmlformats-officedocument.presentationml.tags+xml"/>
  <Override PartName="/ppt/tags/tag331.xml" ContentType="application/vnd.openxmlformats-officedocument.presentationml.tags+xml"/>
  <Override PartName="/ppt/tags/tag332.xml" ContentType="application/vnd.openxmlformats-officedocument.presentationml.tags+xml"/>
  <Override PartName="/ppt/tags/tag333.xml" ContentType="application/vnd.openxmlformats-officedocument.presentationml.tags+xml"/>
  <Override PartName="/ppt/tags/tag334.xml" ContentType="application/vnd.openxmlformats-officedocument.presentationml.tags+xml"/>
  <Override PartName="/ppt/tags/tag335.xml" ContentType="application/vnd.openxmlformats-officedocument.presentationml.tags+xml"/>
  <Override PartName="/ppt/tags/tag336.xml" ContentType="application/vnd.openxmlformats-officedocument.presentationml.tags+xml"/>
  <Override PartName="/ppt/tags/tag337.xml" ContentType="application/vnd.openxmlformats-officedocument.presentationml.tags+xml"/>
  <Override PartName="/ppt/tags/tag338.xml" ContentType="application/vnd.openxmlformats-officedocument.presentationml.tags+xml"/>
  <Override PartName="/ppt/tags/tag339.xml" ContentType="application/vnd.openxmlformats-officedocument.presentationml.tags+xml"/>
  <Override PartName="/ppt/tags/tag340.xml" ContentType="application/vnd.openxmlformats-officedocument.presentationml.tags+xml"/>
  <Override PartName="/ppt/tags/tag341.xml" ContentType="application/vnd.openxmlformats-officedocument.presentationml.tags+xml"/>
  <Override PartName="/ppt/tags/tag342.xml" ContentType="application/vnd.openxmlformats-officedocument.presentationml.tags+xml"/>
  <Override PartName="/ppt/tags/tag343.xml" ContentType="application/vnd.openxmlformats-officedocument.presentationml.tags+xml"/>
  <Override PartName="/ppt/notesSlides/notesSlide24.xml" ContentType="application/vnd.openxmlformats-officedocument.presentationml.notesSlide+xml"/>
  <Override PartName="/ppt/tags/tag344.xml" ContentType="application/vnd.openxmlformats-officedocument.presentationml.tags+xml"/>
  <Override PartName="/ppt/tags/tag345.xml" ContentType="application/vnd.openxmlformats-officedocument.presentationml.tags+xml"/>
  <Override PartName="/ppt/tags/tag346.xml" ContentType="application/vnd.openxmlformats-officedocument.presentationml.tags+xml"/>
  <Override PartName="/ppt/tags/tag347.xml" ContentType="application/vnd.openxmlformats-officedocument.presentationml.tags+xml"/>
  <Override PartName="/ppt/tags/tag348.xml" ContentType="application/vnd.openxmlformats-officedocument.presentationml.tags+xml"/>
  <Override PartName="/ppt/tags/tag349.xml" ContentType="application/vnd.openxmlformats-officedocument.presentationml.tags+xml"/>
  <Override PartName="/ppt/tags/tag350.xml" ContentType="application/vnd.openxmlformats-officedocument.presentationml.tags+xml"/>
  <Override PartName="/ppt/tags/tag351.xml" ContentType="application/vnd.openxmlformats-officedocument.presentationml.tags+xml"/>
  <Override PartName="/ppt/tags/tag352.xml" ContentType="application/vnd.openxmlformats-officedocument.presentationml.tags+xml"/>
  <Override PartName="/ppt/tags/tag353.xml" ContentType="application/vnd.openxmlformats-officedocument.presentationml.tags+xml"/>
  <Override PartName="/ppt/tags/tag354.xml" ContentType="application/vnd.openxmlformats-officedocument.presentationml.tags+xml"/>
  <Override PartName="/ppt/tags/tag355.xml" ContentType="application/vnd.openxmlformats-officedocument.presentationml.tags+xml"/>
  <Override PartName="/ppt/tags/tag356.xml" ContentType="application/vnd.openxmlformats-officedocument.presentationml.tags+xml"/>
  <Override PartName="/ppt/tags/tag357.xml" ContentType="application/vnd.openxmlformats-officedocument.presentationml.tags+xml"/>
  <Override PartName="/ppt/tags/tag358.xml" ContentType="application/vnd.openxmlformats-officedocument.presentationml.tags+xml"/>
  <Override PartName="/ppt/tags/tag359.xml" ContentType="application/vnd.openxmlformats-officedocument.presentationml.tags+xml"/>
  <Override PartName="/ppt/tags/tag360.xml" ContentType="application/vnd.openxmlformats-officedocument.presentationml.tags+xml"/>
  <Override PartName="/ppt/tags/tag361.xml" ContentType="application/vnd.openxmlformats-officedocument.presentationml.tags+xml"/>
  <Override PartName="/ppt/tags/tag362.xml" ContentType="application/vnd.openxmlformats-officedocument.presentationml.tags+xml"/>
  <Override PartName="/ppt/tags/tag363.xml" ContentType="application/vnd.openxmlformats-officedocument.presentationml.tags+xml"/>
  <Override PartName="/ppt/tags/tag364.xml" ContentType="application/vnd.openxmlformats-officedocument.presentationml.tags+xml"/>
  <Override PartName="/ppt/tags/tag365.xml" ContentType="application/vnd.openxmlformats-officedocument.presentationml.tags+xml"/>
  <Override PartName="/ppt/tags/tag366.xml" ContentType="application/vnd.openxmlformats-officedocument.presentationml.tags+xml"/>
  <Override PartName="/ppt/tags/tag367.xml" ContentType="application/vnd.openxmlformats-officedocument.presentationml.tags+xml"/>
  <Override PartName="/ppt/tags/tag368.xml" ContentType="application/vnd.openxmlformats-officedocument.presentationml.tags+xml"/>
  <Override PartName="/ppt/tags/tag369.xml" ContentType="application/vnd.openxmlformats-officedocument.presentationml.tags+xml"/>
  <Override PartName="/ppt/tags/tag370.xml" ContentType="application/vnd.openxmlformats-officedocument.presentationml.tags+xml"/>
  <Override PartName="/ppt/tags/tag371.xml" ContentType="application/vnd.openxmlformats-officedocument.presentationml.tags+xml"/>
  <Override PartName="/ppt/tags/tag372.xml" ContentType="application/vnd.openxmlformats-officedocument.presentationml.tags+xml"/>
  <Override PartName="/ppt/tags/tag373.xml" ContentType="application/vnd.openxmlformats-officedocument.presentationml.tags+xml"/>
  <Override PartName="/ppt/tags/tag374.xml" ContentType="application/vnd.openxmlformats-officedocument.presentationml.tags+xml"/>
  <Override PartName="/ppt/tags/tag375.xml" ContentType="application/vnd.openxmlformats-officedocument.presentationml.tags+xml"/>
  <Override PartName="/ppt/tags/tag376.xml" ContentType="application/vnd.openxmlformats-officedocument.presentationml.tags+xml"/>
  <Override PartName="/ppt/tags/tag377.xml" ContentType="application/vnd.openxmlformats-officedocument.presentationml.tags+xml"/>
  <Override PartName="/ppt/tags/tag378.xml" ContentType="application/vnd.openxmlformats-officedocument.presentationml.tags+xml"/>
  <Override PartName="/ppt/tags/tag379.xml" ContentType="application/vnd.openxmlformats-officedocument.presentationml.tags+xml"/>
  <Override PartName="/ppt/tags/tag380.xml" ContentType="application/vnd.openxmlformats-officedocument.presentationml.tags+xml"/>
  <Override PartName="/ppt/tags/tag381.xml" ContentType="application/vnd.openxmlformats-officedocument.presentationml.tags+xml"/>
  <Override PartName="/ppt/tags/tag382.xml" ContentType="application/vnd.openxmlformats-officedocument.presentationml.tags+xml"/>
  <Override PartName="/ppt/tags/tag383.xml" ContentType="application/vnd.openxmlformats-officedocument.presentationml.tags+xml"/>
  <Override PartName="/ppt/notesSlides/notesSlide25.xml" ContentType="application/vnd.openxmlformats-officedocument.presentationml.notesSlide+xml"/>
  <Override PartName="/ppt/tags/tag384.xml" ContentType="application/vnd.openxmlformats-officedocument.presentationml.tags+xml"/>
  <Override PartName="/ppt/tags/tag385.xml" ContentType="application/vnd.openxmlformats-officedocument.presentationml.tags+xml"/>
  <Override PartName="/ppt/tags/tag386.xml" ContentType="application/vnd.openxmlformats-officedocument.presentationml.tags+xml"/>
  <Override PartName="/ppt/tags/tag387.xml" ContentType="application/vnd.openxmlformats-officedocument.presentationml.tags+xml"/>
  <Override PartName="/ppt/tags/tag388.xml" ContentType="application/vnd.openxmlformats-officedocument.presentationml.tags+xml"/>
  <Override PartName="/ppt/tags/tag389.xml" ContentType="application/vnd.openxmlformats-officedocument.presentationml.tags+xml"/>
  <Override PartName="/ppt/tags/tag390.xml" ContentType="application/vnd.openxmlformats-officedocument.presentationml.tags+xml"/>
  <Override PartName="/ppt/tags/tag391.xml" ContentType="application/vnd.openxmlformats-officedocument.presentationml.tags+xml"/>
  <Override PartName="/ppt/tags/tag392.xml" ContentType="application/vnd.openxmlformats-officedocument.presentationml.tags+xml"/>
  <Override PartName="/ppt/tags/tag393.xml" ContentType="application/vnd.openxmlformats-officedocument.presentationml.tags+xml"/>
  <Override PartName="/ppt/tags/tag394.xml" ContentType="application/vnd.openxmlformats-officedocument.presentationml.tags+xml"/>
  <Override PartName="/ppt/tags/tag395.xml" ContentType="application/vnd.openxmlformats-officedocument.presentationml.tags+xml"/>
  <Override PartName="/ppt/tags/tag396.xml" ContentType="application/vnd.openxmlformats-officedocument.presentationml.tags+xml"/>
  <Override PartName="/ppt/tags/tag397.xml" ContentType="application/vnd.openxmlformats-officedocument.presentationml.tags+xml"/>
  <Override PartName="/ppt/tags/tag398.xml" ContentType="application/vnd.openxmlformats-officedocument.presentationml.tags+xml"/>
  <Override PartName="/ppt/tags/tag399.xml" ContentType="application/vnd.openxmlformats-officedocument.presentationml.tags+xml"/>
  <Override PartName="/ppt/tags/tag400.xml" ContentType="application/vnd.openxmlformats-officedocument.presentationml.tags+xml"/>
  <Override PartName="/ppt/tags/tag401.xml" ContentType="application/vnd.openxmlformats-officedocument.presentationml.tags+xml"/>
  <Override PartName="/ppt/tags/tag402.xml" ContentType="application/vnd.openxmlformats-officedocument.presentationml.tags+xml"/>
  <Override PartName="/ppt/tags/tag403.xml" ContentType="application/vnd.openxmlformats-officedocument.presentationml.tags+xml"/>
  <Override PartName="/ppt/tags/tag404.xml" ContentType="application/vnd.openxmlformats-officedocument.presentationml.tags+xml"/>
  <Override PartName="/ppt/tags/tag405.xml" ContentType="application/vnd.openxmlformats-officedocument.presentationml.tags+xml"/>
  <Override PartName="/ppt/tags/tag406.xml" ContentType="application/vnd.openxmlformats-officedocument.presentationml.tags+xml"/>
  <Override PartName="/ppt/tags/tag407.xml" ContentType="application/vnd.openxmlformats-officedocument.presentationml.tags+xml"/>
  <Override PartName="/ppt/tags/tag408.xml" ContentType="application/vnd.openxmlformats-officedocument.presentationml.tags+xml"/>
  <Override PartName="/ppt/tags/tag409.xml" ContentType="application/vnd.openxmlformats-officedocument.presentationml.tags+xml"/>
  <Override PartName="/ppt/tags/tag410.xml" ContentType="application/vnd.openxmlformats-officedocument.presentationml.tags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32"/>
  </p:notesMasterIdLst>
  <p:handoutMasterIdLst>
    <p:handoutMasterId r:id="rId33"/>
  </p:handoutMasterIdLst>
  <p:sldIdLst>
    <p:sldId id="256" r:id="rId2"/>
    <p:sldId id="325" r:id="rId3"/>
    <p:sldId id="326" r:id="rId4"/>
    <p:sldId id="258" r:id="rId5"/>
    <p:sldId id="296" r:id="rId6"/>
    <p:sldId id="297" r:id="rId7"/>
    <p:sldId id="298" r:id="rId8"/>
    <p:sldId id="303" r:id="rId9"/>
    <p:sldId id="265" r:id="rId10"/>
    <p:sldId id="266" r:id="rId11"/>
    <p:sldId id="267" r:id="rId12"/>
    <p:sldId id="268" r:id="rId13"/>
    <p:sldId id="270" r:id="rId14"/>
    <p:sldId id="271" r:id="rId15"/>
    <p:sldId id="304" r:id="rId16"/>
    <p:sldId id="274" r:id="rId17"/>
    <p:sldId id="275" r:id="rId18"/>
    <p:sldId id="277" r:id="rId19"/>
    <p:sldId id="278" r:id="rId20"/>
    <p:sldId id="279" r:id="rId21"/>
    <p:sldId id="280" r:id="rId22"/>
    <p:sldId id="281" r:id="rId23"/>
    <p:sldId id="282" r:id="rId24"/>
    <p:sldId id="283" r:id="rId25"/>
    <p:sldId id="284" r:id="rId26"/>
    <p:sldId id="311" r:id="rId27"/>
    <p:sldId id="313" r:id="rId28"/>
    <p:sldId id="286" r:id="rId29"/>
    <p:sldId id="320" r:id="rId30"/>
    <p:sldId id="289" r:id="rId31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119F33"/>
    <a:srgbClr val="D600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228" autoAdjust="0"/>
    <p:restoredTop sz="99416" autoAdjust="0"/>
  </p:normalViewPr>
  <p:slideViewPr>
    <p:cSldViewPr>
      <p:cViewPr>
        <p:scale>
          <a:sx n="90" d="100"/>
          <a:sy n="90" d="100"/>
        </p:scale>
        <p:origin x="-1400" y="-4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10" d="100"/>
        <a:sy n="110" d="100"/>
      </p:scale>
      <p:origin x="0" y="1191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notesMaster" Target="notesMasters/notesMaster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handoutMaster" Target="handoutMasters/handoutMaster1.xml"/><Relationship Id="rId34" Type="http://schemas.openxmlformats.org/officeDocument/2006/relationships/printerSettings" Target="printerSettings/printerSettings1.bin"/><Relationship Id="rId35" Type="http://schemas.openxmlformats.org/officeDocument/2006/relationships/presProps" Target="presProps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theme" Target="theme/theme1.xml"/><Relationship Id="rId38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574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r">
              <a:defRPr sz="1100"/>
            </a:lvl1pPr>
          </a:lstStyle>
          <a:p>
            <a:fld id="{52039197-9A5D-4426-8BE1-7E0DB9D27619}" type="datetimeFigureOut">
              <a:rPr lang="en-US" smtClean="0"/>
              <a:pPr/>
              <a:t>5/2/14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574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r">
              <a:defRPr sz="1100"/>
            </a:lvl1pPr>
          </a:lstStyle>
          <a:p>
            <a:fld id="{C77A13E8-25B5-4ABF-A87C-CEC207C206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04136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775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420" y="4379595"/>
            <a:ext cx="5547360" cy="414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775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fld id="{C142CCA2-2949-4325-A78A-A7C3B63D73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929935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75778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  <p:sp>
        <p:nvSpPr>
          <p:cNvPr id="7577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D0F2A1D-7521-427C-A442-B6582FED9C1B}" type="slidenum">
              <a:rPr lang="en-US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82946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  <p:sp>
        <p:nvSpPr>
          <p:cNvPr id="82947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63D7D33-CA8B-4D60-872F-FD659D3ABC8C}" type="slidenum">
              <a:rPr lang="en-US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115C0-909B-4E1C-9E6E-04B3E91035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2AAE3-B489-4A15-89C7-18993943A3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883048-0376-4A94-A445-C2F5CD3FC3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A12F5-03B5-4BEE-BF40-7EC1D15EBE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2014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FCB40-9664-45B5-BAA8-170CAD3533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D69B1-7287-44D7-BAC9-82A718B312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CE0B5-4587-46C9-88FF-288BD15E32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7DB5F-D2ED-41DB-B30F-B019AB82D7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279E5-AC96-4A1A-8381-1C3686D400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r>
              <a:rPr lang="en-US" smtClean="0"/>
              <a:t>Spring 2014</a:t>
            </a:r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3B048AC8-D41E-4C7B-8EE3-A52489AA1F0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 xmlns:p14="http://schemas.microsoft.com/office/powerpoint/2010/main"/>
  <p:hf hdr="0"/>
  <p:txStyles>
    <p:titleStyle>
      <a:lvl1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9" Type="http://schemas.openxmlformats.org/officeDocument/2006/relationships/tags" Target="../tags/tag70.xml"/><Relationship Id="rId20" Type="http://schemas.openxmlformats.org/officeDocument/2006/relationships/tags" Target="../tags/tag81.xml"/><Relationship Id="rId21" Type="http://schemas.openxmlformats.org/officeDocument/2006/relationships/tags" Target="../tags/tag82.xml"/><Relationship Id="rId22" Type="http://schemas.openxmlformats.org/officeDocument/2006/relationships/tags" Target="../tags/tag83.xml"/><Relationship Id="rId23" Type="http://schemas.openxmlformats.org/officeDocument/2006/relationships/slideLayout" Target="../slideLayouts/slideLayout2.xml"/><Relationship Id="rId24" Type="http://schemas.openxmlformats.org/officeDocument/2006/relationships/notesSlide" Target="../notesSlides/notesSlide8.xml"/><Relationship Id="rId10" Type="http://schemas.openxmlformats.org/officeDocument/2006/relationships/tags" Target="../tags/tag71.xml"/><Relationship Id="rId11" Type="http://schemas.openxmlformats.org/officeDocument/2006/relationships/tags" Target="../tags/tag72.xml"/><Relationship Id="rId12" Type="http://schemas.openxmlformats.org/officeDocument/2006/relationships/tags" Target="../tags/tag73.xml"/><Relationship Id="rId13" Type="http://schemas.openxmlformats.org/officeDocument/2006/relationships/tags" Target="../tags/tag74.xml"/><Relationship Id="rId14" Type="http://schemas.openxmlformats.org/officeDocument/2006/relationships/tags" Target="../tags/tag75.xml"/><Relationship Id="rId15" Type="http://schemas.openxmlformats.org/officeDocument/2006/relationships/tags" Target="../tags/tag76.xml"/><Relationship Id="rId16" Type="http://schemas.openxmlformats.org/officeDocument/2006/relationships/tags" Target="../tags/tag77.xml"/><Relationship Id="rId17" Type="http://schemas.openxmlformats.org/officeDocument/2006/relationships/tags" Target="../tags/tag78.xml"/><Relationship Id="rId18" Type="http://schemas.openxmlformats.org/officeDocument/2006/relationships/tags" Target="../tags/tag79.xml"/><Relationship Id="rId19" Type="http://schemas.openxmlformats.org/officeDocument/2006/relationships/tags" Target="../tags/tag80.xml"/><Relationship Id="rId1" Type="http://schemas.openxmlformats.org/officeDocument/2006/relationships/tags" Target="../tags/tag62.xml"/><Relationship Id="rId2" Type="http://schemas.openxmlformats.org/officeDocument/2006/relationships/tags" Target="../tags/tag63.xml"/><Relationship Id="rId3" Type="http://schemas.openxmlformats.org/officeDocument/2006/relationships/tags" Target="../tags/tag64.xml"/><Relationship Id="rId4" Type="http://schemas.openxmlformats.org/officeDocument/2006/relationships/tags" Target="../tags/tag65.xml"/><Relationship Id="rId5" Type="http://schemas.openxmlformats.org/officeDocument/2006/relationships/tags" Target="../tags/tag66.xml"/><Relationship Id="rId6" Type="http://schemas.openxmlformats.org/officeDocument/2006/relationships/tags" Target="../tags/tag67.xml"/><Relationship Id="rId7" Type="http://schemas.openxmlformats.org/officeDocument/2006/relationships/tags" Target="../tags/tag68.xml"/><Relationship Id="rId8" Type="http://schemas.openxmlformats.org/officeDocument/2006/relationships/tags" Target="../tags/tag6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2.xml.rels><?xml version="1.0" encoding="UTF-8" standalone="yes"?>
<Relationships xmlns="http://schemas.openxmlformats.org/package/2006/relationships"><Relationship Id="rId9" Type="http://schemas.openxmlformats.org/officeDocument/2006/relationships/tags" Target="../tags/tag92.xml"/><Relationship Id="rId20" Type="http://schemas.openxmlformats.org/officeDocument/2006/relationships/slideLayout" Target="../slideLayouts/slideLayout2.xml"/><Relationship Id="rId21" Type="http://schemas.openxmlformats.org/officeDocument/2006/relationships/notesSlide" Target="../notesSlides/notesSlide10.xml"/><Relationship Id="rId10" Type="http://schemas.openxmlformats.org/officeDocument/2006/relationships/tags" Target="../tags/tag93.xml"/><Relationship Id="rId11" Type="http://schemas.openxmlformats.org/officeDocument/2006/relationships/tags" Target="../tags/tag94.xml"/><Relationship Id="rId12" Type="http://schemas.openxmlformats.org/officeDocument/2006/relationships/tags" Target="../tags/tag95.xml"/><Relationship Id="rId13" Type="http://schemas.openxmlformats.org/officeDocument/2006/relationships/tags" Target="../tags/tag96.xml"/><Relationship Id="rId14" Type="http://schemas.openxmlformats.org/officeDocument/2006/relationships/tags" Target="../tags/tag97.xml"/><Relationship Id="rId15" Type="http://schemas.openxmlformats.org/officeDocument/2006/relationships/tags" Target="../tags/tag98.xml"/><Relationship Id="rId16" Type="http://schemas.openxmlformats.org/officeDocument/2006/relationships/tags" Target="../tags/tag99.xml"/><Relationship Id="rId17" Type="http://schemas.openxmlformats.org/officeDocument/2006/relationships/tags" Target="../tags/tag100.xml"/><Relationship Id="rId18" Type="http://schemas.openxmlformats.org/officeDocument/2006/relationships/tags" Target="../tags/tag101.xml"/><Relationship Id="rId19" Type="http://schemas.openxmlformats.org/officeDocument/2006/relationships/tags" Target="../tags/tag102.xml"/><Relationship Id="rId1" Type="http://schemas.openxmlformats.org/officeDocument/2006/relationships/tags" Target="../tags/tag84.xml"/><Relationship Id="rId2" Type="http://schemas.openxmlformats.org/officeDocument/2006/relationships/tags" Target="../tags/tag85.xml"/><Relationship Id="rId3" Type="http://schemas.openxmlformats.org/officeDocument/2006/relationships/tags" Target="../tags/tag86.xml"/><Relationship Id="rId4" Type="http://schemas.openxmlformats.org/officeDocument/2006/relationships/tags" Target="../tags/tag87.xml"/><Relationship Id="rId5" Type="http://schemas.openxmlformats.org/officeDocument/2006/relationships/tags" Target="../tags/tag88.xml"/><Relationship Id="rId6" Type="http://schemas.openxmlformats.org/officeDocument/2006/relationships/tags" Target="../tags/tag89.xml"/><Relationship Id="rId7" Type="http://schemas.openxmlformats.org/officeDocument/2006/relationships/tags" Target="../tags/tag90.xml"/><Relationship Id="rId8" Type="http://schemas.openxmlformats.org/officeDocument/2006/relationships/tags" Target="../tags/tag91.xml"/></Relationships>
</file>

<file path=ppt/slides/_rels/slide13.xml.rels><?xml version="1.0" encoding="UTF-8" standalone="yes"?>
<Relationships xmlns="http://schemas.openxmlformats.org/package/2006/relationships"><Relationship Id="rId9" Type="http://schemas.openxmlformats.org/officeDocument/2006/relationships/tags" Target="../tags/tag111.xml"/><Relationship Id="rId20" Type="http://schemas.openxmlformats.org/officeDocument/2006/relationships/tags" Target="../tags/tag122.xml"/><Relationship Id="rId21" Type="http://schemas.openxmlformats.org/officeDocument/2006/relationships/tags" Target="../tags/tag123.xml"/><Relationship Id="rId22" Type="http://schemas.openxmlformats.org/officeDocument/2006/relationships/tags" Target="../tags/tag124.xml"/><Relationship Id="rId23" Type="http://schemas.openxmlformats.org/officeDocument/2006/relationships/tags" Target="../tags/tag125.xml"/><Relationship Id="rId24" Type="http://schemas.openxmlformats.org/officeDocument/2006/relationships/tags" Target="../tags/tag126.xml"/><Relationship Id="rId25" Type="http://schemas.openxmlformats.org/officeDocument/2006/relationships/tags" Target="../tags/tag127.xml"/><Relationship Id="rId26" Type="http://schemas.openxmlformats.org/officeDocument/2006/relationships/tags" Target="../tags/tag128.xml"/><Relationship Id="rId27" Type="http://schemas.openxmlformats.org/officeDocument/2006/relationships/tags" Target="../tags/tag129.xml"/><Relationship Id="rId28" Type="http://schemas.openxmlformats.org/officeDocument/2006/relationships/slideLayout" Target="../slideLayouts/slideLayout2.xml"/><Relationship Id="rId29" Type="http://schemas.openxmlformats.org/officeDocument/2006/relationships/notesSlide" Target="../notesSlides/notesSlide11.xml"/><Relationship Id="rId10" Type="http://schemas.openxmlformats.org/officeDocument/2006/relationships/tags" Target="../tags/tag112.xml"/><Relationship Id="rId11" Type="http://schemas.openxmlformats.org/officeDocument/2006/relationships/tags" Target="../tags/tag113.xml"/><Relationship Id="rId12" Type="http://schemas.openxmlformats.org/officeDocument/2006/relationships/tags" Target="../tags/tag114.xml"/><Relationship Id="rId13" Type="http://schemas.openxmlformats.org/officeDocument/2006/relationships/tags" Target="../tags/tag115.xml"/><Relationship Id="rId14" Type="http://schemas.openxmlformats.org/officeDocument/2006/relationships/tags" Target="../tags/tag116.xml"/><Relationship Id="rId15" Type="http://schemas.openxmlformats.org/officeDocument/2006/relationships/tags" Target="../tags/tag117.xml"/><Relationship Id="rId16" Type="http://schemas.openxmlformats.org/officeDocument/2006/relationships/tags" Target="../tags/tag118.xml"/><Relationship Id="rId17" Type="http://schemas.openxmlformats.org/officeDocument/2006/relationships/tags" Target="../tags/tag119.xml"/><Relationship Id="rId18" Type="http://schemas.openxmlformats.org/officeDocument/2006/relationships/tags" Target="../tags/tag120.xml"/><Relationship Id="rId19" Type="http://schemas.openxmlformats.org/officeDocument/2006/relationships/tags" Target="../tags/tag121.xml"/><Relationship Id="rId1" Type="http://schemas.openxmlformats.org/officeDocument/2006/relationships/tags" Target="../tags/tag103.xml"/><Relationship Id="rId2" Type="http://schemas.openxmlformats.org/officeDocument/2006/relationships/tags" Target="../tags/tag104.xml"/><Relationship Id="rId3" Type="http://schemas.openxmlformats.org/officeDocument/2006/relationships/tags" Target="../tags/tag105.xml"/><Relationship Id="rId4" Type="http://schemas.openxmlformats.org/officeDocument/2006/relationships/tags" Target="../tags/tag106.xml"/><Relationship Id="rId5" Type="http://schemas.openxmlformats.org/officeDocument/2006/relationships/tags" Target="../tags/tag107.xml"/><Relationship Id="rId6" Type="http://schemas.openxmlformats.org/officeDocument/2006/relationships/tags" Target="../tags/tag108.xml"/><Relationship Id="rId7" Type="http://schemas.openxmlformats.org/officeDocument/2006/relationships/tags" Target="../tags/tag109.xml"/><Relationship Id="rId8" Type="http://schemas.openxmlformats.org/officeDocument/2006/relationships/tags" Target="../tags/tag110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5.xml.rels><?xml version="1.0" encoding="UTF-8" standalone="yes"?>
<Relationships xmlns="http://schemas.openxmlformats.org/package/2006/relationships"><Relationship Id="rId11" Type="http://schemas.openxmlformats.org/officeDocument/2006/relationships/tags" Target="../tags/tag140.xml"/><Relationship Id="rId12" Type="http://schemas.openxmlformats.org/officeDocument/2006/relationships/tags" Target="../tags/tag141.xml"/><Relationship Id="rId13" Type="http://schemas.openxmlformats.org/officeDocument/2006/relationships/slideLayout" Target="../slideLayouts/slideLayout2.xml"/><Relationship Id="rId14" Type="http://schemas.openxmlformats.org/officeDocument/2006/relationships/notesSlide" Target="../notesSlides/notesSlide13.xml"/><Relationship Id="rId1" Type="http://schemas.openxmlformats.org/officeDocument/2006/relationships/tags" Target="../tags/tag130.xml"/><Relationship Id="rId2" Type="http://schemas.openxmlformats.org/officeDocument/2006/relationships/tags" Target="../tags/tag131.xml"/><Relationship Id="rId3" Type="http://schemas.openxmlformats.org/officeDocument/2006/relationships/tags" Target="../tags/tag132.xml"/><Relationship Id="rId4" Type="http://schemas.openxmlformats.org/officeDocument/2006/relationships/tags" Target="../tags/tag133.xml"/><Relationship Id="rId5" Type="http://schemas.openxmlformats.org/officeDocument/2006/relationships/tags" Target="../tags/tag134.xml"/><Relationship Id="rId6" Type="http://schemas.openxmlformats.org/officeDocument/2006/relationships/tags" Target="../tags/tag135.xml"/><Relationship Id="rId7" Type="http://schemas.openxmlformats.org/officeDocument/2006/relationships/tags" Target="../tags/tag136.xml"/><Relationship Id="rId8" Type="http://schemas.openxmlformats.org/officeDocument/2006/relationships/tags" Target="../tags/tag137.xml"/><Relationship Id="rId9" Type="http://schemas.openxmlformats.org/officeDocument/2006/relationships/tags" Target="../tags/tag138.xml"/><Relationship Id="rId10" Type="http://schemas.openxmlformats.org/officeDocument/2006/relationships/tags" Target="../tags/tag139.xml"/></Relationships>
</file>

<file path=ppt/slides/_rels/slide16.xml.rels><?xml version="1.0" encoding="UTF-8" standalone="yes"?>
<Relationships xmlns="http://schemas.openxmlformats.org/package/2006/relationships"><Relationship Id="rId46" Type="http://schemas.openxmlformats.org/officeDocument/2006/relationships/notesSlide" Target="../notesSlides/notesSlide14.xml"/><Relationship Id="rId20" Type="http://schemas.openxmlformats.org/officeDocument/2006/relationships/tags" Target="../tags/tag161.xml"/><Relationship Id="rId21" Type="http://schemas.openxmlformats.org/officeDocument/2006/relationships/tags" Target="../tags/tag162.xml"/><Relationship Id="rId22" Type="http://schemas.openxmlformats.org/officeDocument/2006/relationships/tags" Target="../tags/tag163.xml"/><Relationship Id="rId23" Type="http://schemas.openxmlformats.org/officeDocument/2006/relationships/tags" Target="../tags/tag164.xml"/><Relationship Id="rId24" Type="http://schemas.openxmlformats.org/officeDocument/2006/relationships/tags" Target="../tags/tag165.xml"/><Relationship Id="rId25" Type="http://schemas.openxmlformats.org/officeDocument/2006/relationships/tags" Target="../tags/tag166.xml"/><Relationship Id="rId26" Type="http://schemas.openxmlformats.org/officeDocument/2006/relationships/tags" Target="../tags/tag167.xml"/><Relationship Id="rId27" Type="http://schemas.openxmlformats.org/officeDocument/2006/relationships/tags" Target="../tags/tag168.xml"/><Relationship Id="rId28" Type="http://schemas.openxmlformats.org/officeDocument/2006/relationships/tags" Target="../tags/tag169.xml"/><Relationship Id="rId29" Type="http://schemas.openxmlformats.org/officeDocument/2006/relationships/tags" Target="../tags/tag170.xml"/><Relationship Id="rId1" Type="http://schemas.openxmlformats.org/officeDocument/2006/relationships/tags" Target="../tags/tag142.xml"/><Relationship Id="rId2" Type="http://schemas.openxmlformats.org/officeDocument/2006/relationships/tags" Target="../tags/tag143.xml"/><Relationship Id="rId3" Type="http://schemas.openxmlformats.org/officeDocument/2006/relationships/tags" Target="../tags/tag144.xml"/><Relationship Id="rId4" Type="http://schemas.openxmlformats.org/officeDocument/2006/relationships/tags" Target="../tags/tag145.xml"/><Relationship Id="rId5" Type="http://schemas.openxmlformats.org/officeDocument/2006/relationships/tags" Target="../tags/tag146.xml"/><Relationship Id="rId30" Type="http://schemas.openxmlformats.org/officeDocument/2006/relationships/tags" Target="../tags/tag171.xml"/><Relationship Id="rId31" Type="http://schemas.openxmlformats.org/officeDocument/2006/relationships/tags" Target="../tags/tag172.xml"/><Relationship Id="rId32" Type="http://schemas.openxmlformats.org/officeDocument/2006/relationships/tags" Target="../tags/tag173.xml"/><Relationship Id="rId9" Type="http://schemas.openxmlformats.org/officeDocument/2006/relationships/tags" Target="../tags/tag150.xml"/><Relationship Id="rId6" Type="http://schemas.openxmlformats.org/officeDocument/2006/relationships/tags" Target="../tags/tag147.xml"/><Relationship Id="rId7" Type="http://schemas.openxmlformats.org/officeDocument/2006/relationships/tags" Target="../tags/tag148.xml"/><Relationship Id="rId8" Type="http://schemas.openxmlformats.org/officeDocument/2006/relationships/tags" Target="../tags/tag149.xml"/><Relationship Id="rId33" Type="http://schemas.openxmlformats.org/officeDocument/2006/relationships/tags" Target="../tags/tag174.xml"/><Relationship Id="rId34" Type="http://schemas.openxmlformats.org/officeDocument/2006/relationships/tags" Target="../tags/tag175.xml"/><Relationship Id="rId35" Type="http://schemas.openxmlformats.org/officeDocument/2006/relationships/tags" Target="../tags/tag176.xml"/><Relationship Id="rId36" Type="http://schemas.openxmlformats.org/officeDocument/2006/relationships/tags" Target="../tags/tag177.xml"/><Relationship Id="rId10" Type="http://schemas.openxmlformats.org/officeDocument/2006/relationships/tags" Target="../tags/tag151.xml"/><Relationship Id="rId11" Type="http://schemas.openxmlformats.org/officeDocument/2006/relationships/tags" Target="../tags/tag152.xml"/><Relationship Id="rId12" Type="http://schemas.openxmlformats.org/officeDocument/2006/relationships/tags" Target="../tags/tag153.xml"/><Relationship Id="rId13" Type="http://schemas.openxmlformats.org/officeDocument/2006/relationships/tags" Target="../tags/tag154.xml"/><Relationship Id="rId14" Type="http://schemas.openxmlformats.org/officeDocument/2006/relationships/tags" Target="../tags/tag155.xml"/><Relationship Id="rId15" Type="http://schemas.openxmlformats.org/officeDocument/2006/relationships/tags" Target="../tags/tag156.xml"/><Relationship Id="rId16" Type="http://schemas.openxmlformats.org/officeDocument/2006/relationships/tags" Target="../tags/tag157.xml"/><Relationship Id="rId17" Type="http://schemas.openxmlformats.org/officeDocument/2006/relationships/tags" Target="../tags/tag158.xml"/><Relationship Id="rId18" Type="http://schemas.openxmlformats.org/officeDocument/2006/relationships/tags" Target="../tags/tag159.xml"/><Relationship Id="rId19" Type="http://schemas.openxmlformats.org/officeDocument/2006/relationships/tags" Target="../tags/tag160.xml"/><Relationship Id="rId37" Type="http://schemas.openxmlformats.org/officeDocument/2006/relationships/tags" Target="../tags/tag178.xml"/><Relationship Id="rId38" Type="http://schemas.openxmlformats.org/officeDocument/2006/relationships/tags" Target="../tags/tag179.xml"/><Relationship Id="rId39" Type="http://schemas.openxmlformats.org/officeDocument/2006/relationships/tags" Target="../tags/tag180.xml"/><Relationship Id="rId40" Type="http://schemas.openxmlformats.org/officeDocument/2006/relationships/tags" Target="../tags/tag181.xml"/><Relationship Id="rId41" Type="http://schemas.openxmlformats.org/officeDocument/2006/relationships/tags" Target="../tags/tag182.xml"/><Relationship Id="rId42" Type="http://schemas.openxmlformats.org/officeDocument/2006/relationships/tags" Target="../tags/tag183.xml"/><Relationship Id="rId43" Type="http://schemas.openxmlformats.org/officeDocument/2006/relationships/tags" Target="../tags/tag184.xml"/><Relationship Id="rId44" Type="http://schemas.openxmlformats.org/officeDocument/2006/relationships/tags" Target="../tags/tag185.xml"/><Relationship Id="rId45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9" Type="http://schemas.openxmlformats.org/officeDocument/2006/relationships/tags" Target="../tags/tag194.xml"/><Relationship Id="rId20" Type="http://schemas.openxmlformats.org/officeDocument/2006/relationships/tags" Target="../tags/tag205.xml"/><Relationship Id="rId21" Type="http://schemas.openxmlformats.org/officeDocument/2006/relationships/tags" Target="../tags/tag206.xml"/><Relationship Id="rId22" Type="http://schemas.openxmlformats.org/officeDocument/2006/relationships/tags" Target="../tags/tag207.xml"/><Relationship Id="rId23" Type="http://schemas.openxmlformats.org/officeDocument/2006/relationships/tags" Target="../tags/tag208.xml"/><Relationship Id="rId24" Type="http://schemas.openxmlformats.org/officeDocument/2006/relationships/tags" Target="../tags/tag209.xml"/><Relationship Id="rId25" Type="http://schemas.openxmlformats.org/officeDocument/2006/relationships/tags" Target="../tags/tag210.xml"/><Relationship Id="rId26" Type="http://schemas.openxmlformats.org/officeDocument/2006/relationships/tags" Target="../tags/tag211.xml"/><Relationship Id="rId27" Type="http://schemas.openxmlformats.org/officeDocument/2006/relationships/tags" Target="../tags/tag212.xml"/><Relationship Id="rId28" Type="http://schemas.openxmlformats.org/officeDocument/2006/relationships/tags" Target="../tags/tag213.xml"/><Relationship Id="rId29" Type="http://schemas.openxmlformats.org/officeDocument/2006/relationships/tags" Target="../tags/tag214.xml"/><Relationship Id="rId30" Type="http://schemas.openxmlformats.org/officeDocument/2006/relationships/slideLayout" Target="../slideLayouts/slideLayout2.xml"/><Relationship Id="rId31" Type="http://schemas.openxmlformats.org/officeDocument/2006/relationships/notesSlide" Target="../notesSlides/notesSlide15.xml"/><Relationship Id="rId10" Type="http://schemas.openxmlformats.org/officeDocument/2006/relationships/tags" Target="../tags/tag195.xml"/><Relationship Id="rId11" Type="http://schemas.openxmlformats.org/officeDocument/2006/relationships/tags" Target="../tags/tag196.xml"/><Relationship Id="rId12" Type="http://schemas.openxmlformats.org/officeDocument/2006/relationships/tags" Target="../tags/tag197.xml"/><Relationship Id="rId13" Type="http://schemas.openxmlformats.org/officeDocument/2006/relationships/tags" Target="../tags/tag198.xml"/><Relationship Id="rId14" Type="http://schemas.openxmlformats.org/officeDocument/2006/relationships/tags" Target="../tags/tag199.xml"/><Relationship Id="rId15" Type="http://schemas.openxmlformats.org/officeDocument/2006/relationships/tags" Target="../tags/tag200.xml"/><Relationship Id="rId16" Type="http://schemas.openxmlformats.org/officeDocument/2006/relationships/tags" Target="../tags/tag201.xml"/><Relationship Id="rId17" Type="http://schemas.openxmlformats.org/officeDocument/2006/relationships/tags" Target="../tags/tag202.xml"/><Relationship Id="rId18" Type="http://schemas.openxmlformats.org/officeDocument/2006/relationships/tags" Target="../tags/tag203.xml"/><Relationship Id="rId19" Type="http://schemas.openxmlformats.org/officeDocument/2006/relationships/tags" Target="../tags/tag204.xml"/><Relationship Id="rId1" Type="http://schemas.openxmlformats.org/officeDocument/2006/relationships/tags" Target="../tags/tag186.xml"/><Relationship Id="rId2" Type="http://schemas.openxmlformats.org/officeDocument/2006/relationships/tags" Target="../tags/tag187.xml"/><Relationship Id="rId3" Type="http://schemas.openxmlformats.org/officeDocument/2006/relationships/tags" Target="../tags/tag188.xml"/><Relationship Id="rId4" Type="http://schemas.openxmlformats.org/officeDocument/2006/relationships/tags" Target="../tags/tag189.xml"/><Relationship Id="rId5" Type="http://schemas.openxmlformats.org/officeDocument/2006/relationships/tags" Target="../tags/tag190.xml"/><Relationship Id="rId6" Type="http://schemas.openxmlformats.org/officeDocument/2006/relationships/tags" Target="../tags/tag191.xml"/><Relationship Id="rId7" Type="http://schemas.openxmlformats.org/officeDocument/2006/relationships/tags" Target="../tags/tag192.xml"/><Relationship Id="rId8" Type="http://schemas.openxmlformats.org/officeDocument/2006/relationships/tags" Target="../tags/tag19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9.xml.rels><?xml version="1.0" encoding="UTF-8" standalone="yes"?>
<Relationships xmlns="http://schemas.openxmlformats.org/package/2006/relationships"><Relationship Id="rId20" Type="http://schemas.openxmlformats.org/officeDocument/2006/relationships/tags" Target="../tags/tag234.xml"/><Relationship Id="rId21" Type="http://schemas.openxmlformats.org/officeDocument/2006/relationships/tags" Target="../tags/tag235.xml"/><Relationship Id="rId22" Type="http://schemas.openxmlformats.org/officeDocument/2006/relationships/tags" Target="../tags/tag236.xml"/><Relationship Id="rId23" Type="http://schemas.openxmlformats.org/officeDocument/2006/relationships/tags" Target="../tags/tag237.xml"/><Relationship Id="rId24" Type="http://schemas.openxmlformats.org/officeDocument/2006/relationships/tags" Target="../tags/tag238.xml"/><Relationship Id="rId25" Type="http://schemas.openxmlformats.org/officeDocument/2006/relationships/tags" Target="../tags/tag239.xml"/><Relationship Id="rId26" Type="http://schemas.openxmlformats.org/officeDocument/2006/relationships/tags" Target="../tags/tag240.xml"/><Relationship Id="rId27" Type="http://schemas.openxmlformats.org/officeDocument/2006/relationships/tags" Target="../tags/tag241.xml"/><Relationship Id="rId28" Type="http://schemas.openxmlformats.org/officeDocument/2006/relationships/tags" Target="../tags/tag242.xml"/><Relationship Id="rId29" Type="http://schemas.openxmlformats.org/officeDocument/2006/relationships/tags" Target="../tags/tag243.xml"/><Relationship Id="rId1" Type="http://schemas.openxmlformats.org/officeDocument/2006/relationships/tags" Target="../tags/tag215.xml"/><Relationship Id="rId2" Type="http://schemas.openxmlformats.org/officeDocument/2006/relationships/tags" Target="../tags/tag216.xml"/><Relationship Id="rId3" Type="http://schemas.openxmlformats.org/officeDocument/2006/relationships/tags" Target="../tags/tag217.xml"/><Relationship Id="rId4" Type="http://schemas.openxmlformats.org/officeDocument/2006/relationships/tags" Target="../tags/tag218.xml"/><Relationship Id="rId5" Type="http://schemas.openxmlformats.org/officeDocument/2006/relationships/tags" Target="../tags/tag219.xml"/><Relationship Id="rId30" Type="http://schemas.openxmlformats.org/officeDocument/2006/relationships/tags" Target="../tags/tag244.xml"/><Relationship Id="rId31" Type="http://schemas.openxmlformats.org/officeDocument/2006/relationships/tags" Target="../tags/tag245.xml"/><Relationship Id="rId32" Type="http://schemas.openxmlformats.org/officeDocument/2006/relationships/tags" Target="../tags/tag246.xml"/><Relationship Id="rId9" Type="http://schemas.openxmlformats.org/officeDocument/2006/relationships/tags" Target="../tags/tag223.xml"/><Relationship Id="rId6" Type="http://schemas.openxmlformats.org/officeDocument/2006/relationships/tags" Target="../tags/tag220.xml"/><Relationship Id="rId7" Type="http://schemas.openxmlformats.org/officeDocument/2006/relationships/tags" Target="../tags/tag221.xml"/><Relationship Id="rId8" Type="http://schemas.openxmlformats.org/officeDocument/2006/relationships/tags" Target="../tags/tag222.xml"/><Relationship Id="rId33" Type="http://schemas.openxmlformats.org/officeDocument/2006/relationships/slideLayout" Target="../slideLayouts/slideLayout2.xml"/><Relationship Id="rId34" Type="http://schemas.openxmlformats.org/officeDocument/2006/relationships/notesSlide" Target="../notesSlides/notesSlide17.xml"/><Relationship Id="rId10" Type="http://schemas.openxmlformats.org/officeDocument/2006/relationships/tags" Target="../tags/tag224.xml"/><Relationship Id="rId11" Type="http://schemas.openxmlformats.org/officeDocument/2006/relationships/tags" Target="../tags/tag225.xml"/><Relationship Id="rId12" Type="http://schemas.openxmlformats.org/officeDocument/2006/relationships/tags" Target="../tags/tag226.xml"/><Relationship Id="rId13" Type="http://schemas.openxmlformats.org/officeDocument/2006/relationships/tags" Target="../tags/tag227.xml"/><Relationship Id="rId14" Type="http://schemas.openxmlformats.org/officeDocument/2006/relationships/tags" Target="../tags/tag228.xml"/><Relationship Id="rId15" Type="http://schemas.openxmlformats.org/officeDocument/2006/relationships/tags" Target="../tags/tag229.xml"/><Relationship Id="rId16" Type="http://schemas.openxmlformats.org/officeDocument/2006/relationships/tags" Target="../tags/tag230.xml"/><Relationship Id="rId17" Type="http://schemas.openxmlformats.org/officeDocument/2006/relationships/tags" Target="../tags/tag231.xml"/><Relationship Id="rId18" Type="http://schemas.openxmlformats.org/officeDocument/2006/relationships/tags" Target="../tags/tag232.xml"/><Relationship Id="rId19" Type="http://schemas.openxmlformats.org/officeDocument/2006/relationships/tags" Target="../tags/tag23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0" Type="http://schemas.openxmlformats.org/officeDocument/2006/relationships/tags" Target="../tags/tag266.xml"/><Relationship Id="rId21" Type="http://schemas.openxmlformats.org/officeDocument/2006/relationships/tags" Target="../tags/tag267.xml"/><Relationship Id="rId22" Type="http://schemas.openxmlformats.org/officeDocument/2006/relationships/tags" Target="../tags/tag268.xml"/><Relationship Id="rId23" Type="http://schemas.openxmlformats.org/officeDocument/2006/relationships/tags" Target="../tags/tag269.xml"/><Relationship Id="rId24" Type="http://schemas.openxmlformats.org/officeDocument/2006/relationships/tags" Target="../tags/tag270.xml"/><Relationship Id="rId25" Type="http://schemas.openxmlformats.org/officeDocument/2006/relationships/tags" Target="../tags/tag271.xml"/><Relationship Id="rId26" Type="http://schemas.openxmlformats.org/officeDocument/2006/relationships/tags" Target="../tags/tag272.xml"/><Relationship Id="rId27" Type="http://schemas.openxmlformats.org/officeDocument/2006/relationships/tags" Target="../tags/tag273.xml"/><Relationship Id="rId28" Type="http://schemas.openxmlformats.org/officeDocument/2006/relationships/tags" Target="../tags/tag274.xml"/><Relationship Id="rId29" Type="http://schemas.openxmlformats.org/officeDocument/2006/relationships/tags" Target="../tags/tag275.xml"/><Relationship Id="rId1" Type="http://schemas.openxmlformats.org/officeDocument/2006/relationships/tags" Target="../tags/tag247.xml"/><Relationship Id="rId2" Type="http://schemas.openxmlformats.org/officeDocument/2006/relationships/tags" Target="../tags/tag248.xml"/><Relationship Id="rId3" Type="http://schemas.openxmlformats.org/officeDocument/2006/relationships/tags" Target="../tags/tag249.xml"/><Relationship Id="rId4" Type="http://schemas.openxmlformats.org/officeDocument/2006/relationships/tags" Target="../tags/tag250.xml"/><Relationship Id="rId5" Type="http://schemas.openxmlformats.org/officeDocument/2006/relationships/tags" Target="../tags/tag251.xml"/><Relationship Id="rId30" Type="http://schemas.openxmlformats.org/officeDocument/2006/relationships/tags" Target="../tags/tag276.xml"/><Relationship Id="rId31" Type="http://schemas.openxmlformats.org/officeDocument/2006/relationships/tags" Target="../tags/tag277.xml"/><Relationship Id="rId32" Type="http://schemas.openxmlformats.org/officeDocument/2006/relationships/slideLayout" Target="../slideLayouts/slideLayout2.xml"/><Relationship Id="rId9" Type="http://schemas.openxmlformats.org/officeDocument/2006/relationships/tags" Target="../tags/tag255.xml"/><Relationship Id="rId6" Type="http://schemas.openxmlformats.org/officeDocument/2006/relationships/tags" Target="../tags/tag252.xml"/><Relationship Id="rId7" Type="http://schemas.openxmlformats.org/officeDocument/2006/relationships/tags" Target="../tags/tag253.xml"/><Relationship Id="rId8" Type="http://schemas.openxmlformats.org/officeDocument/2006/relationships/tags" Target="../tags/tag254.xml"/><Relationship Id="rId33" Type="http://schemas.openxmlformats.org/officeDocument/2006/relationships/notesSlide" Target="../notesSlides/notesSlide18.xml"/><Relationship Id="rId10" Type="http://schemas.openxmlformats.org/officeDocument/2006/relationships/tags" Target="../tags/tag256.xml"/><Relationship Id="rId11" Type="http://schemas.openxmlformats.org/officeDocument/2006/relationships/tags" Target="../tags/tag257.xml"/><Relationship Id="rId12" Type="http://schemas.openxmlformats.org/officeDocument/2006/relationships/tags" Target="../tags/tag258.xml"/><Relationship Id="rId13" Type="http://schemas.openxmlformats.org/officeDocument/2006/relationships/tags" Target="../tags/tag259.xml"/><Relationship Id="rId14" Type="http://schemas.openxmlformats.org/officeDocument/2006/relationships/tags" Target="../tags/tag260.xml"/><Relationship Id="rId15" Type="http://schemas.openxmlformats.org/officeDocument/2006/relationships/tags" Target="../tags/tag261.xml"/><Relationship Id="rId16" Type="http://schemas.openxmlformats.org/officeDocument/2006/relationships/tags" Target="../tags/tag262.xml"/><Relationship Id="rId17" Type="http://schemas.openxmlformats.org/officeDocument/2006/relationships/tags" Target="../tags/tag263.xml"/><Relationship Id="rId18" Type="http://schemas.openxmlformats.org/officeDocument/2006/relationships/tags" Target="../tags/tag264.xml"/><Relationship Id="rId19" Type="http://schemas.openxmlformats.org/officeDocument/2006/relationships/tags" Target="../tags/tag265.xml"/></Relationships>
</file>

<file path=ppt/slides/_rels/slide21.xml.rels><?xml version="1.0" encoding="UTF-8" standalone="yes"?>
<Relationships xmlns="http://schemas.openxmlformats.org/package/2006/relationships"><Relationship Id="rId9" Type="http://schemas.openxmlformats.org/officeDocument/2006/relationships/tags" Target="../tags/tag286.xml"/><Relationship Id="rId20" Type="http://schemas.openxmlformats.org/officeDocument/2006/relationships/tags" Target="../tags/tag297.xml"/><Relationship Id="rId21" Type="http://schemas.openxmlformats.org/officeDocument/2006/relationships/tags" Target="../tags/tag298.xml"/><Relationship Id="rId22" Type="http://schemas.openxmlformats.org/officeDocument/2006/relationships/slideLayout" Target="../slideLayouts/slideLayout2.xml"/><Relationship Id="rId23" Type="http://schemas.openxmlformats.org/officeDocument/2006/relationships/notesSlide" Target="../notesSlides/notesSlide19.xml"/><Relationship Id="rId10" Type="http://schemas.openxmlformats.org/officeDocument/2006/relationships/tags" Target="../tags/tag287.xml"/><Relationship Id="rId11" Type="http://schemas.openxmlformats.org/officeDocument/2006/relationships/tags" Target="../tags/tag288.xml"/><Relationship Id="rId12" Type="http://schemas.openxmlformats.org/officeDocument/2006/relationships/tags" Target="../tags/tag289.xml"/><Relationship Id="rId13" Type="http://schemas.openxmlformats.org/officeDocument/2006/relationships/tags" Target="../tags/tag290.xml"/><Relationship Id="rId14" Type="http://schemas.openxmlformats.org/officeDocument/2006/relationships/tags" Target="../tags/tag291.xml"/><Relationship Id="rId15" Type="http://schemas.openxmlformats.org/officeDocument/2006/relationships/tags" Target="../tags/tag292.xml"/><Relationship Id="rId16" Type="http://schemas.openxmlformats.org/officeDocument/2006/relationships/tags" Target="../tags/tag293.xml"/><Relationship Id="rId17" Type="http://schemas.openxmlformats.org/officeDocument/2006/relationships/tags" Target="../tags/tag294.xml"/><Relationship Id="rId18" Type="http://schemas.openxmlformats.org/officeDocument/2006/relationships/tags" Target="../tags/tag295.xml"/><Relationship Id="rId19" Type="http://schemas.openxmlformats.org/officeDocument/2006/relationships/tags" Target="../tags/tag296.xml"/><Relationship Id="rId1" Type="http://schemas.openxmlformats.org/officeDocument/2006/relationships/tags" Target="../tags/tag278.xml"/><Relationship Id="rId2" Type="http://schemas.openxmlformats.org/officeDocument/2006/relationships/tags" Target="../tags/tag279.xml"/><Relationship Id="rId3" Type="http://schemas.openxmlformats.org/officeDocument/2006/relationships/tags" Target="../tags/tag280.xml"/><Relationship Id="rId4" Type="http://schemas.openxmlformats.org/officeDocument/2006/relationships/tags" Target="../tags/tag281.xml"/><Relationship Id="rId5" Type="http://schemas.openxmlformats.org/officeDocument/2006/relationships/tags" Target="../tags/tag282.xml"/><Relationship Id="rId6" Type="http://schemas.openxmlformats.org/officeDocument/2006/relationships/tags" Target="../tags/tag283.xml"/><Relationship Id="rId7" Type="http://schemas.openxmlformats.org/officeDocument/2006/relationships/tags" Target="../tags/tag284.xml"/><Relationship Id="rId8" Type="http://schemas.openxmlformats.org/officeDocument/2006/relationships/tags" Target="../tags/tag28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5.xml.rels><?xml version="1.0" encoding="UTF-8" standalone="yes"?>
<Relationships xmlns="http://schemas.openxmlformats.org/package/2006/relationships"><Relationship Id="rId9" Type="http://schemas.openxmlformats.org/officeDocument/2006/relationships/tags" Target="../tags/tag307.xml"/><Relationship Id="rId20" Type="http://schemas.openxmlformats.org/officeDocument/2006/relationships/tags" Target="../tags/tag318.xml"/><Relationship Id="rId21" Type="http://schemas.openxmlformats.org/officeDocument/2006/relationships/tags" Target="../tags/tag319.xml"/><Relationship Id="rId22" Type="http://schemas.openxmlformats.org/officeDocument/2006/relationships/tags" Target="../tags/tag320.xml"/><Relationship Id="rId23" Type="http://schemas.openxmlformats.org/officeDocument/2006/relationships/tags" Target="../tags/tag321.xml"/><Relationship Id="rId24" Type="http://schemas.openxmlformats.org/officeDocument/2006/relationships/tags" Target="../tags/tag322.xml"/><Relationship Id="rId25" Type="http://schemas.openxmlformats.org/officeDocument/2006/relationships/tags" Target="../tags/tag323.xml"/><Relationship Id="rId26" Type="http://schemas.openxmlformats.org/officeDocument/2006/relationships/tags" Target="../tags/tag324.xml"/><Relationship Id="rId27" Type="http://schemas.openxmlformats.org/officeDocument/2006/relationships/tags" Target="../tags/tag325.xml"/><Relationship Id="rId28" Type="http://schemas.openxmlformats.org/officeDocument/2006/relationships/tags" Target="../tags/tag326.xml"/><Relationship Id="rId29" Type="http://schemas.openxmlformats.org/officeDocument/2006/relationships/slideLayout" Target="../slideLayouts/slideLayout2.xml"/><Relationship Id="rId30" Type="http://schemas.openxmlformats.org/officeDocument/2006/relationships/notesSlide" Target="../notesSlides/notesSlide23.xml"/><Relationship Id="rId10" Type="http://schemas.openxmlformats.org/officeDocument/2006/relationships/tags" Target="../tags/tag308.xml"/><Relationship Id="rId11" Type="http://schemas.openxmlformats.org/officeDocument/2006/relationships/tags" Target="../tags/tag309.xml"/><Relationship Id="rId12" Type="http://schemas.openxmlformats.org/officeDocument/2006/relationships/tags" Target="../tags/tag310.xml"/><Relationship Id="rId13" Type="http://schemas.openxmlformats.org/officeDocument/2006/relationships/tags" Target="../tags/tag311.xml"/><Relationship Id="rId14" Type="http://schemas.openxmlformats.org/officeDocument/2006/relationships/tags" Target="../tags/tag312.xml"/><Relationship Id="rId15" Type="http://schemas.openxmlformats.org/officeDocument/2006/relationships/tags" Target="../tags/tag313.xml"/><Relationship Id="rId16" Type="http://schemas.openxmlformats.org/officeDocument/2006/relationships/tags" Target="../tags/tag314.xml"/><Relationship Id="rId17" Type="http://schemas.openxmlformats.org/officeDocument/2006/relationships/tags" Target="../tags/tag315.xml"/><Relationship Id="rId18" Type="http://schemas.openxmlformats.org/officeDocument/2006/relationships/tags" Target="../tags/tag316.xml"/><Relationship Id="rId19" Type="http://schemas.openxmlformats.org/officeDocument/2006/relationships/tags" Target="../tags/tag317.xml"/><Relationship Id="rId1" Type="http://schemas.openxmlformats.org/officeDocument/2006/relationships/tags" Target="../tags/tag299.xml"/><Relationship Id="rId2" Type="http://schemas.openxmlformats.org/officeDocument/2006/relationships/tags" Target="../tags/tag300.xml"/><Relationship Id="rId3" Type="http://schemas.openxmlformats.org/officeDocument/2006/relationships/tags" Target="../tags/tag301.xml"/><Relationship Id="rId4" Type="http://schemas.openxmlformats.org/officeDocument/2006/relationships/tags" Target="../tags/tag302.xml"/><Relationship Id="rId5" Type="http://schemas.openxmlformats.org/officeDocument/2006/relationships/tags" Target="../tags/tag303.xml"/><Relationship Id="rId6" Type="http://schemas.openxmlformats.org/officeDocument/2006/relationships/tags" Target="../tags/tag304.xml"/><Relationship Id="rId7" Type="http://schemas.openxmlformats.org/officeDocument/2006/relationships/tags" Target="../tags/tag305.xml"/><Relationship Id="rId8" Type="http://schemas.openxmlformats.org/officeDocument/2006/relationships/tags" Target="../tags/tag306.xml"/></Relationships>
</file>

<file path=ppt/slides/_rels/slide26.xml.rels><?xml version="1.0" encoding="UTF-8" standalone="yes"?>
<Relationships xmlns="http://schemas.openxmlformats.org/package/2006/relationships"><Relationship Id="rId11" Type="http://schemas.openxmlformats.org/officeDocument/2006/relationships/tags" Target="../tags/tag337.xml"/><Relationship Id="rId12" Type="http://schemas.openxmlformats.org/officeDocument/2006/relationships/tags" Target="../tags/tag338.xml"/><Relationship Id="rId13" Type="http://schemas.openxmlformats.org/officeDocument/2006/relationships/tags" Target="../tags/tag339.xml"/><Relationship Id="rId14" Type="http://schemas.openxmlformats.org/officeDocument/2006/relationships/tags" Target="../tags/tag340.xml"/><Relationship Id="rId15" Type="http://schemas.openxmlformats.org/officeDocument/2006/relationships/tags" Target="../tags/tag341.xml"/><Relationship Id="rId16" Type="http://schemas.openxmlformats.org/officeDocument/2006/relationships/tags" Target="../tags/tag342.xml"/><Relationship Id="rId17" Type="http://schemas.openxmlformats.org/officeDocument/2006/relationships/tags" Target="../tags/tag343.xml"/><Relationship Id="rId18" Type="http://schemas.openxmlformats.org/officeDocument/2006/relationships/slideLayout" Target="../slideLayouts/slideLayout2.xml"/><Relationship Id="rId19" Type="http://schemas.openxmlformats.org/officeDocument/2006/relationships/notesSlide" Target="../notesSlides/notesSlide24.xml"/><Relationship Id="rId1" Type="http://schemas.openxmlformats.org/officeDocument/2006/relationships/tags" Target="../tags/tag327.xml"/><Relationship Id="rId2" Type="http://schemas.openxmlformats.org/officeDocument/2006/relationships/tags" Target="../tags/tag328.xml"/><Relationship Id="rId3" Type="http://schemas.openxmlformats.org/officeDocument/2006/relationships/tags" Target="../tags/tag329.xml"/><Relationship Id="rId4" Type="http://schemas.openxmlformats.org/officeDocument/2006/relationships/tags" Target="../tags/tag330.xml"/><Relationship Id="rId5" Type="http://schemas.openxmlformats.org/officeDocument/2006/relationships/tags" Target="../tags/tag331.xml"/><Relationship Id="rId6" Type="http://schemas.openxmlformats.org/officeDocument/2006/relationships/tags" Target="../tags/tag332.xml"/><Relationship Id="rId7" Type="http://schemas.openxmlformats.org/officeDocument/2006/relationships/tags" Target="../tags/tag333.xml"/><Relationship Id="rId8" Type="http://schemas.openxmlformats.org/officeDocument/2006/relationships/tags" Target="../tags/tag334.xml"/><Relationship Id="rId9" Type="http://schemas.openxmlformats.org/officeDocument/2006/relationships/tags" Target="../tags/tag335.xml"/><Relationship Id="rId10" Type="http://schemas.openxmlformats.org/officeDocument/2006/relationships/tags" Target="../tags/tag33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tags" Target="../tags/tag344.xml"/><Relationship Id="rId2" Type="http://schemas.openxmlformats.org/officeDocument/2006/relationships/tags" Target="../tags/tag345.xml"/><Relationship Id="rId3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0" Type="http://schemas.openxmlformats.org/officeDocument/2006/relationships/tags" Target="../tags/tag365.xml"/><Relationship Id="rId21" Type="http://schemas.openxmlformats.org/officeDocument/2006/relationships/tags" Target="../tags/tag366.xml"/><Relationship Id="rId22" Type="http://schemas.openxmlformats.org/officeDocument/2006/relationships/tags" Target="../tags/tag367.xml"/><Relationship Id="rId23" Type="http://schemas.openxmlformats.org/officeDocument/2006/relationships/tags" Target="../tags/tag368.xml"/><Relationship Id="rId24" Type="http://schemas.openxmlformats.org/officeDocument/2006/relationships/tags" Target="../tags/tag369.xml"/><Relationship Id="rId25" Type="http://schemas.openxmlformats.org/officeDocument/2006/relationships/tags" Target="../tags/tag370.xml"/><Relationship Id="rId26" Type="http://schemas.openxmlformats.org/officeDocument/2006/relationships/tags" Target="../tags/tag371.xml"/><Relationship Id="rId27" Type="http://schemas.openxmlformats.org/officeDocument/2006/relationships/tags" Target="../tags/tag372.xml"/><Relationship Id="rId28" Type="http://schemas.openxmlformats.org/officeDocument/2006/relationships/tags" Target="../tags/tag373.xml"/><Relationship Id="rId29" Type="http://schemas.openxmlformats.org/officeDocument/2006/relationships/tags" Target="../tags/tag374.xml"/><Relationship Id="rId1" Type="http://schemas.openxmlformats.org/officeDocument/2006/relationships/tags" Target="../tags/tag346.xml"/><Relationship Id="rId2" Type="http://schemas.openxmlformats.org/officeDocument/2006/relationships/tags" Target="../tags/tag347.xml"/><Relationship Id="rId3" Type="http://schemas.openxmlformats.org/officeDocument/2006/relationships/tags" Target="../tags/tag348.xml"/><Relationship Id="rId4" Type="http://schemas.openxmlformats.org/officeDocument/2006/relationships/tags" Target="../tags/tag349.xml"/><Relationship Id="rId5" Type="http://schemas.openxmlformats.org/officeDocument/2006/relationships/tags" Target="../tags/tag350.xml"/><Relationship Id="rId30" Type="http://schemas.openxmlformats.org/officeDocument/2006/relationships/tags" Target="../tags/tag375.xml"/><Relationship Id="rId31" Type="http://schemas.openxmlformats.org/officeDocument/2006/relationships/tags" Target="../tags/tag376.xml"/><Relationship Id="rId32" Type="http://schemas.openxmlformats.org/officeDocument/2006/relationships/tags" Target="../tags/tag377.xml"/><Relationship Id="rId9" Type="http://schemas.openxmlformats.org/officeDocument/2006/relationships/tags" Target="../tags/tag354.xml"/><Relationship Id="rId6" Type="http://schemas.openxmlformats.org/officeDocument/2006/relationships/tags" Target="../tags/tag351.xml"/><Relationship Id="rId7" Type="http://schemas.openxmlformats.org/officeDocument/2006/relationships/tags" Target="../tags/tag352.xml"/><Relationship Id="rId8" Type="http://schemas.openxmlformats.org/officeDocument/2006/relationships/tags" Target="../tags/tag353.xml"/><Relationship Id="rId33" Type="http://schemas.openxmlformats.org/officeDocument/2006/relationships/tags" Target="../tags/tag378.xml"/><Relationship Id="rId34" Type="http://schemas.openxmlformats.org/officeDocument/2006/relationships/tags" Target="../tags/tag379.xml"/><Relationship Id="rId35" Type="http://schemas.openxmlformats.org/officeDocument/2006/relationships/tags" Target="../tags/tag380.xml"/><Relationship Id="rId36" Type="http://schemas.openxmlformats.org/officeDocument/2006/relationships/tags" Target="../tags/tag381.xml"/><Relationship Id="rId10" Type="http://schemas.openxmlformats.org/officeDocument/2006/relationships/tags" Target="../tags/tag355.xml"/><Relationship Id="rId11" Type="http://schemas.openxmlformats.org/officeDocument/2006/relationships/tags" Target="../tags/tag356.xml"/><Relationship Id="rId12" Type="http://schemas.openxmlformats.org/officeDocument/2006/relationships/tags" Target="../tags/tag357.xml"/><Relationship Id="rId13" Type="http://schemas.openxmlformats.org/officeDocument/2006/relationships/tags" Target="../tags/tag358.xml"/><Relationship Id="rId14" Type="http://schemas.openxmlformats.org/officeDocument/2006/relationships/tags" Target="../tags/tag359.xml"/><Relationship Id="rId15" Type="http://schemas.openxmlformats.org/officeDocument/2006/relationships/tags" Target="../tags/tag360.xml"/><Relationship Id="rId16" Type="http://schemas.openxmlformats.org/officeDocument/2006/relationships/tags" Target="../tags/tag361.xml"/><Relationship Id="rId17" Type="http://schemas.openxmlformats.org/officeDocument/2006/relationships/tags" Target="../tags/tag362.xml"/><Relationship Id="rId18" Type="http://schemas.openxmlformats.org/officeDocument/2006/relationships/tags" Target="../tags/tag363.xml"/><Relationship Id="rId19" Type="http://schemas.openxmlformats.org/officeDocument/2006/relationships/tags" Target="../tags/tag364.xml"/><Relationship Id="rId37" Type="http://schemas.openxmlformats.org/officeDocument/2006/relationships/tags" Target="../tags/tag382.xml"/><Relationship Id="rId38" Type="http://schemas.openxmlformats.org/officeDocument/2006/relationships/tags" Target="../tags/tag383.xml"/><Relationship Id="rId39" Type="http://schemas.openxmlformats.org/officeDocument/2006/relationships/slideLayout" Target="../slideLayouts/slideLayout2.xml"/><Relationship Id="rId40" Type="http://schemas.openxmlformats.org/officeDocument/2006/relationships/notesSlide" Target="../notesSlides/notesSlide25.xml"/></Relationships>
</file>

<file path=ppt/slides/_rels/slide29.xml.rels><?xml version="1.0" encoding="UTF-8" standalone="yes"?>
<Relationships xmlns="http://schemas.openxmlformats.org/package/2006/relationships"><Relationship Id="rId9" Type="http://schemas.openxmlformats.org/officeDocument/2006/relationships/tags" Target="../tags/tag392.xml"/><Relationship Id="rId20" Type="http://schemas.openxmlformats.org/officeDocument/2006/relationships/tags" Target="../tags/tag403.xml"/><Relationship Id="rId21" Type="http://schemas.openxmlformats.org/officeDocument/2006/relationships/tags" Target="../tags/tag404.xml"/><Relationship Id="rId22" Type="http://schemas.openxmlformats.org/officeDocument/2006/relationships/tags" Target="../tags/tag405.xml"/><Relationship Id="rId23" Type="http://schemas.openxmlformats.org/officeDocument/2006/relationships/tags" Target="../tags/tag406.xml"/><Relationship Id="rId24" Type="http://schemas.openxmlformats.org/officeDocument/2006/relationships/tags" Target="../tags/tag407.xml"/><Relationship Id="rId25" Type="http://schemas.openxmlformats.org/officeDocument/2006/relationships/tags" Target="../tags/tag408.xml"/><Relationship Id="rId26" Type="http://schemas.openxmlformats.org/officeDocument/2006/relationships/tags" Target="../tags/tag409.xml"/><Relationship Id="rId27" Type="http://schemas.openxmlformats.org/officeDocument/2006/relationships/tags" Target="../tags/tag410.xml"/><Relationship Id="rId28" Type="http://schemas.openxmlformats.org/officeDocument/2006/relationships/slideLayout" Target="../slideLayouts/slideLayout2.xml"/><Relationship Id="rId29" Type="http://schemas.openxmlformats.org/officeDocument/2006/relationships/notesSlide" Target="../notesSlides/notesSlide26.xml"/><Relationship Id="rId10" Type="http://schemas.openxmlformats.org/officeDocument/2006/relationships/tags" Target="../tags/tag393.xml"/><Relationship Id="rId11" Type="http://schemas.openxmlformats.org/officeDocument/2006/relationships/tags" Target="../tags/tag394.xml"/><Relationship Id="rId12" Type="http://schemas.openxmlformats.org/officeDocument/2006/relationships/tags" Target="../tags/tag395.xml"/><Relationship Id="rId13" Type="http://schemas.openxmlformats.org/officeDocument/2006/relationships/tags" Target="../tags/tag396.xml"/><Relationship Id="rId14" Type="http://schemas.openxmlformats.org/officeDocument/2006/relationships/tags" Target="../tags/tag397.xml"/><Relationship Id="rId15" Type="http://schemas.openxmlformats.org/officeDocument/2006/relationships/tags" Target="../tags/tag398.xml"/><Relationship Id="rId16" Type="http://schemas.openxmlformats.org/officeDocument/2006/relationships/tags" Target="../tags/tag399.xml"/><Relationship Id="rId17" Type="http://schemas.openxmlformats.org/officeDocument/2006/relationships/tags" Target="../tags/tag400.xml"/><Relationship Id="rId18" Type="http://schemas.openxmlformats.org/officeDocument/2006/relationships/tags" Target="../tags/tag401.xml"/><Relationship Id="rId19" Type="http://schemas.openxmlformats.org/officeDocument/2006/relationships/tags" Target="../tags/tag402.xml"/><Relationship Id="rId1" Type="http://schemas.openxmlformats.org/officeDocument/2006/relationships/tags" Target="../tags/tag384.xml"/><Relationship Id="rId2" Type="http://schemas.openxmlformats.org/officeDocument/2006/relationships/tags" Target="../tags/tag385.xml"/><Relationship Id="rId3" Type="http://schemas.openxmlformats.org/officeDocument/2006/relationships/tags" Target="../tags/tag386.xml"/><Relationship Id="rId4" Type="http://schemas.openxmlformats.org/officeDocument/2006/relationships/tags" Target="../tags/tag387.xml"/><Relationship Id="rId5" Type="http://schemas.openxmlformats.org/officeDocument/2006/relationships/tags" Target="../tags/tag388.xml"/><Relationship Id="rId6" Type="http://schemas.openxmlformats.org/officeDocument/2006/relationships/tags" Target="../tags/tag389.xml"/><Relationship Id="rId7" Type="http://schemas.openxmlformats.org/officeDocument/2006/relationships/tags" Target="../tags/tag390.xml"/><Relationship Id="rId8" Type="http://schemas.openxmlformats.org/officeDocument/2006/relationships/tags" Target="../tags/tag39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4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.xml"/><Relationship Id="rId12" Type="http://schemas.openxmlformats.org/officeDocument/2006/relationships/notesSlide" Target="../notesSlides/notesSlide2.xml"/><Relationship Id="rId1" Type="http://schemas.openxmlformats.org/officeDocument/2006/relationships/tags" Target="../tags/tag1.xml"/><Relationship Id="rId2" Type="http://schemas.openxmlformats.org/officeDocument/2006/relationships/tags" Target="../tags/tag2.xml"/><Relationship Id="rId3" Type="http://schemas.openxmlformats.org/officeDocument/2006/relationships/tags" Target="../tags/tag3.xml"/><Relationship Id="rId4" Type="http://schemas.openxmlformats.org/officeDocument/2006/relationships/tags" Target="../tags/tag4.xml"/><Relationship Id="rId5" Type="http://schemas.openxmlformats.org/officeDocument/2006/relationships/tags" Target="../tags/tag5.xml"/><Relationship Id="rId6" Type="http://schemas.openxmlformats.org/officeDocument/2006/relationships/tags" Target="../tags/tag6.xml"/><Relationship Id="rId7" Type="http://schemas.openxmlformats.org/officeDocument/2006/relationships/tags" Target="../tags/tag7.xml"/><Relationship Id="rId8" Type="http://schemas.openxmlformats.org/officeDocument/2006/relationships/tags" Target="../tags/tag8.xml"/><Relationship Id="rId9" Type="http://schemas.openxmlformats.org/officeDocument/2006/relationships/tags" Target="../tags/tag9.xml"/><Relationship Id="rId10" Type="http://schemas.openxmlformats.org/officeDocument/2006/relationships/tags" Target="../tags/tag10.xml"/></Relationships>
</file>

<file path=ppt/slides/_rels/slide5.xml.rels><?xml version="1.0" encoding="UTF-8" standalone="yes"?>
<Relationships xmlns="http://schemas.openxmlformats.org/package/2006/relationships"><Relationship Id="rId11" Type="http://schemas.openxmlformats.org/officeDocument/2006/relationships/tags" Target="../tags/tag21.xml"/><Relationship Id="rId12" Type="http://schemas.openxmlformats.org/officeDocument/2006/relationships/tags" Target="../tags/tag22.xml"/><Relationship Id="rId13" Type="http://schemas.openxmlformats.org/officeDocument/2006/relationships/slideLayout" Target="../slideLayouts/slideLayout2.xml"/><Relationship Id="rId14" Type="http://schemas.openxmlformats.org/officeDocument/2006/relationships/notesSlide" Target="../notesSlides/notesSlide3.xml"/><Relationship Id="rId1" Type="http://schemas.openxmlformats.org/officeDocument/2006/relationships/tags" Target="../tags/tag11.xml"/><Relationship Id="rId2" Type="http://schemas.openxmlformats.org/officeDocument/2006/relationships/tags" Target="../tags/tag12.xml"/><Relationship Id="rId3" Type="http://schemas.openxmlformats.org/officeDocument/2006/relationships/tags" Target="../tags/tag13.xml"/><Relationship Id="rId4" Type="http://schemas.openxmlformats.org/officeDocument/2006/relationships/tags" Target="../tags/tag14.xml"/><Relationship Id="rId5" Type="http://schemas.openxmlformats.org/officeDocument/2006/relationships/tags" Target="../tags/tag15.xml"/><Relationship Id="rId6" Type="http://schemas.openxmlformats.org/officeDocument/2006/relationships/tags" Target="../tags/tag16.xml"/><Relationship Id="rId7" Type="http://schemas.openxmlformats.org/officeDocument/2006/relationships/tags" Target="../tags/tag17.xml"/><Relationship Id="rId8" Type="http://schemas.openxmlformats.org/officeDocument/2006/relationships/tags" Target="../tags/tag18.xml"/><Relationship Id="rId9" Type="http://schemas.openxmlformats.org/officeDocument/2006/relationships/tags" Target="../tags/tag19.xml"/><Relationship Id="rId10" Type="http://schemas.openxmlformats.org/officeDocument/2006/relationships/tags" Target="../tags/tag20.xml"/></Relationships>
</file>

<file path=ppt/slides/_rels/slide6.xml.rels><?xml version="1.0" encoding="UTF-8" standalone="yes"?>
<Relationships xmlns="http://schemas.openxmlformats.org/package/2006/relationships"><Relationship Id="rId9" Type="http://schemas.openxmlformats.org/officeDocument/2006/relationships/tags" Target="../tags/tag31.xml"/><Relationship Id="rId20" Type="http://schemas.openxmlformats.org/officeDocument/2006/relationships/tags" Target="../tags/tag42.xml"/><Relationship Id="rId21" Type="http://schemas.openxmlformats.org/officeDocument/2006/relationships/tags" Target="../tags/tag43.xml"/><Relationship Id="rId22" Type="http://schemas.openxmlformats.org/officeDocument/2006/relationships/tags" Target="../tags/tag44.xml"/><Relationship Id="rId23" Type="http://schemas.openxmlformats.org/officeDocument/2006/relationships/tags" Target="../tags/tag45.xml"/><Relationship Id="rId24" Type="http://schemas.openxmlformats.org/officeDocument/2006/relationships/tags" Target="../tags/tag46.xml"/><Relationship Id="rId25" Type="http://schemas.openxmlformats.org/officeDocument/2006/relationships/tags" Target="../tags/tag47.xml"/><Relationship Id="rId26" Type="http://schemas.openxmlformats.org/officeDocument/2006/relationships/tags" Target="../tags/tag48.xml"/><Relationship Id="rId27" Type="http://schemas.openxmlformats.org/officeDocument/2006/relationships/slideLayout" Target="../slideLayouts/slideLayout2.xml"/><Relationship Id="rId28" Type="http://schemas.openxmlformats.org/officeDocument/2006/relationships/notesSlide" Target="../notesSlides/notesSlide4.xml"/><Relationship Id="rId10" Type="http://schemas.openxmlformats.org/officeDocument/2006/relationships/tags" Target="../tags/tag32.xml"/><Relationship Id="rId11" Type="http://schemas.openxmlformats.org/officeDocument/2006/relationships/tags" Target="../tags/tag33.xml"/><Relationship Id="rId12" Type="http://schemas.openxmlformats.org/officeDocument/2006/relationships/tags" Target="../tags/tag34.xml"/><Relationship Id="rId13" Type="http://schemas.openxmlformats.org/officeDocument/2006/relationships/tags" Target="../tags/tag35.xml"/><Relationship Id="rId14" Type="http://schemas.openxmlformats.org/officeDocument/2006/relationships/tags" Target="../tags/tag36.xml"/><Relationship Id="rId15" Type="http://schemas.openxmlformats.org/officeDocument/2006/relationships/tags" Target="../tags/tag37.xml"/><Relationship Id="rId16" Type="http://schemas.openxmlformats.org/officeDocument/2006/relationships/tags" Target="../tags/tag38.xml"/><Relationship Id="rId17" Type="http://schemas.openxmlformats.org/officeDocument/2006/relationships/tags" Target="../tags/tag39.xml"/><Relationship Id="rId18" Type="http://schemas.openxmlformats.org/officeDocument/2006/relationships/tags" Target="../tags/tag40.xml"/><Relationship Id="rId19" Type="http://schemas.openxmlformats.org/officeDocument/2006/relationships/tags" Target="../tags/tag41.xml"/><Relationship Id="rId1" Type="http://schemas.openxmlformats.org/officeDocument/2006/relationships/tags" Target="../tags/tag23.xml"/><Relationship Id="rId2" Type="http://schemas.openxmlformats.org/officeDocument/2006/relationships/tags" Target="../tags/tag24.xml"/><Relationship Id="rId3" Type="http://schemas.openxmlformats.org/officeDocument/2006/relationships/tags" Target="../tags/tag25.xml"/><Relationship Id="rId4" Type="http://schemas.openxmlformats.org/officeDocument/2006/relationships/tags" Target="../tags/tag26.xml"/><Relationship Id="rId5" Type="http://schemas.openxmlformats.org/officeDocument/2006/relationships/tags" Target="../tags/tag27.xml"/><Relationship Id="rId6" Type="http://schemas.openxmlformats.org/officeDocument/2006/relationships/tags" Target="../tags/tag28.xml"/><Relationship Id="rId7" Type="http://schemas.openxmlformats.org/officeDocument/2006/relationships/tags" Target="../tags/tag29.xml"/><Relationship Id="rId8" Type="http://schemas.openxmlformats.org/officeDocument/2006/relationships/tags" Target="../tags/tag3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8.xml.rels><?xml version="1.0" encoding="UTF-8" standalone="yes"?>
<Relationships xmlns="http://schemas.openxmlformats.org/package/2006/relationships"><Relationship Id="rId11" Type="http://schemas.openxmlformats.org/officeDocument/2006/relationships/tags" Target="../tags/tag59.xml"/><Relationship Id="rId12" Type="http://schemas.openxmlformats.org/officeDocument/2006/relationships/tags" Target="../tags/tag60.xml"/><Relationship Id="rId13" Type="http://schemas.openxmlformats.org/officeDocument/2006/relationships/tags" Target="../tags/tag61.xml"/><Relationship Id="rId14" Type="http://schemas.openxmlformats.org/officeDocument/2006/relationships/slideLayout" Target="../slideLayouts/slideLayout2.xml"/><Relationship Id="rId15" Type="http://schemas.openxmlformats.org/officeDocument/2006/relationships/notesSlide" Target="../notesSlides/notesSlide6.xml"/><Relationship Id="rId1" Type="http://schemas.openxmlformats.org/officeDocument/2006/relationships/tags" Target="../tags/tag49.xml"/><Relationship Id="rId2" Type="http://schemas.openxmlformats.org/officeDocument/2006/relationships/tags" Target="../tags/tag50.xml"/><Relationship Id="rId3" Type="http://schemas.openxmlformats.org/officeDocument/2006/relationships/tags" Target="../tags/tag51.xml"/><Relationship Id="rId4" Type="http://schemas.openxmlformats.org/officeDocument/2006/relationships/tags" Target="../tags/tag52.xml"/><Relationship Id="rId5" Type="http://schemas.openxmlformats.org/officeDocument/2006/relationships/tags" Target="../tags/tag53.xml"/><Relationship Id="rId6" Type="http://schemas.openxmlformats.org/officeDocument/2006/relationships/tags" Target="../tags/tag54.xml"/><Relationship Id="rId7" Type="http://schemas.openxmlformats.org/officeDocument/2006/relationships/tags" Target="../tags/tag55.xml"/><Relationship Id="rId8" Type="http://schemas.openxmlformats.org/officeDocument/2006/relationships/tags" Target="../tags/tag56.xml"/><Relationship Id="rId9" Type="http://schemas.openxmlformats.org/officeDocument/2006/relationships/tags" Target="../tags/tag57.xml"/><Relationship Id="rId10" Type="http://schemas.openxmlformats.org/officeDocument/2006/relationships/tags" Target="../tags/tag5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2590800"/>
            <a:ext cx="8305800" cy="1447800"/>
          </a:xfrm>
        </p:spPr>
        <p:txBody>
          <a:bodyPr/>
          <a:lstStyle/>
          <a:p>
            <a:pPr algn="ctr"/>
            <a:r>
              <a:rPr lang="en-US" sz="3200" i="0" dirty="0" smtClean="0"/>
              <a:t>CSE373: </a:t>
            </a:r>
            <a:r>
              <a:rPr lang="en-US" sz="3200" i="0" dirty="0" smtClean="0"/>
              <a:t>Data Structures &amp; Algorithms</a:t>
            </a:r>
            <a:br>
              <a:rPr lang="en-US" sz="3200" i="0" dirty="0" smtClean="0"/>
            </a:br>
            <a:r>
              <a:rPr lang="en-US" sz="1400" i="0" dirty="0" smtClean="0"/>
              <a:t/>
            </a:r>
            <a:br>
              <a:rPr lang="en-US" sz="1400" i="0" dirty="0" smtClean="0"/>
            </a:br>
            <a:r>
              <a:rPr lang="en-US" sz="3200" i="0" dirty="0" smtClean="0"/>
              <a:t>Lecture 15: Introduction to Graphs</a:t>
            </a:r>
            <a:endParaRPr lang="en-US" sz="3200" i="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4572000"/>
            <a:ext cx="6629400" cy="1219200"/>
          </a:xfrm>
        </p:spPr>
        <p:txBody>
          <a:bodyPr/>
          <a:lstStyle/>
          <a:p>
            <a:r>
              <a:rPr lang="en-US" sz="2400" dirty="0" smtClean="0"/>
              <a:t>Nicki Dell</a:t>
            </a:r>
          </a:p>
          <a:p>
            <a:r>
              <a:rPr lang="en-US" sz="2400" dirty="0" smtClean="0"/>
              <a:t>Spring 2014</a:t>
            </a:r>
            <a:endParaRPr lang="en-US" sz="2400" dirty="0"/>
          </a:p>
        </p:txBody>
      </p:sp>
      <p:pic>
        <p:nvPicPr>
          <p:cNvPr id="2052" name="Picture 4" descr="cse_logo_80x13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838200"/>
            <a:ext cx="1905000" cy="1146175"/>
          </a:xfrm>
          <a:prstGeom prst="rect">
            <a:avLst/>
          </a:prstGeom>
          <a:noFill/>
        </p:spPr>
      </p:pic>
      <p:pic>
        <p:nvPicPr>
          <p:cNvPr id="2062" name="Picture 14" descr="WashingtonColorSeal-21-cli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86600" y="762000"/>
            <a:ext cx="1371600" cy="1371600"/>
          </a:xfrm>
          <a:prstGeom prst="rect">
            <a:avLst/>
          </a:prstGeom>
          <a:noFill/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Weighted Graphs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1600200"/>
          </a:xfrm>
        </p:spPr>
        <p:txBody>
          <a:bodyPr/>
          <a:lstStyle/>
          <a:p>
            <a:r>
              <a:rPr lang="en-US" dirty="0" smtClean="0"/>
              <a:t>In a weighed graph, each edge has a </a:t>
            </a:r>
            <a:r>
              <a:rPr lang="en-US" dirty="0" smtClean="0">
                <a:solidFill>
                  <a:schemeClr val="accent2"/>
                </a:solidFill>
              </a:rPr>
              <a:t>weight</a:t>
            </a:r>
            <a:r>
              <a:rPr lang="en-US" dirty="0" smtClean="0"/>
              <a:t> a.k.a. </a:t>
            </a:r>
            <a:r>
              <a:rPr lang="en-US" dirty="0" smtClean="0">
                <a:solidFill>
                  <a:schemeClr val="accent2"/>
                </a:solidFill>
              </a:rPr>
              <a:t>cost</a:t>
            </a:r>
          </a:p>
          <a:p>
            <a:pPr lvl="1"/>
            <a:r>
              <a:rPr lang="en-US" dirty="0" smtClean="0"/>
              <a:t>Typically numeric (most examples use </a:t>
            </a:r>
            <a:r>
              <a:rPr lang="en-US" dirty="0" err="1" smtClean="0"/>
              <a:t>ints</a:t>
            </a:r>
            <a:r>
              <a:rPr lang="en-US" dirty="0" smtClean="0"/>
              <a:t>)</a:t>
            </a:r>
          </a:p>
          <a:p>
            <a:pPr lvl="1"/>
            <a:r>
              <a:rPr lang="en-US" i="1" dirty="0" smtClean="0"/>
              <a:t>Orthogonal</a:t>
            </a:r>
            <a:r>
              <a:rPr lang="en-US" dirty="0" smtClean="0"/>
              <a:t>  to whether graph is directed</a:t>
            </a:r>
          </a:p>
          <a:p>
            <a:pPr lvl="1"/>
            <a:r>
              <a:rPr lang="en-US" dirty="0" smtClean="0"/>
              <a:t>Some graphs allow </a:t>
            </a:r>
            <a:r>
              <a:rPr lang="en-US" i="1" dirty="0" smtClean="0"/>
              <a:t>negative weights</a:t>
            </a:r>
            <a:r>
              <a:rPr lang="en-US" dirty="0" smtClean="0"/>
              <a:t>; many do not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Oval 3"/>
          <p:cNvSpPr>
            <a:spLocks noChangeAspect="1" noChangeArrowheads="1"/>
          </p:cNvSpPr>
          <p:nvPr>
            <p:custDataLst>
              <p:tags r:id="rId1"/>
            </p:custDataLst>
          </p:nvPr>
        </p:nvSpPr>
        <p:spPr bwMode="auto">
          <a:xfrm>
            <a:off x="5737025" y="5014913"/>
            <a:ext cx="381000" cy="3810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 b="0">
              <a:latin typeface="+mj-lt"/>
            </a:endParaRPr>
          </a:p>
        </p:txBody>
      </p:sp>
      <p:sp>
        <p:nvSpPr>
          <p:cNvPr id="8" name="Oval 4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5508425" y="4162425"/>
            <a:ext cx="381000" cy="3810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 b="0">
              <a:latin typeface="+mj-lt"/>
            </a:endParaRPr>
          </a:p>
        </p:txBody>
      </p:sp>
      <p:sp>
        <p:nvSpPr>
          <p:cNvPr id="9" name="Oval 5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5584625" y="3321050"/>
            <a:ext cx="381000" cy="3810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000" b="0">
              <a:latin typeface="+mj-lt"/>
            </a:endParaRPr>
          </a:p>
        </p:txBody>
      </p:sp>
      <p:sp>
        <p:nvSpPr>
          <p:cNvPr id="10" name="Oval 6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4060625" y="4945063"/>
            <a:ext cx="381000" cy="3810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 b="0">
              <a:latin typeface="+mj-lt"/>
            </a:endParaRPr>
          </a:p>
        </p:txBody>
      </p:sp>
      <p:sp>
        <p:nvSpPr>
          <p:cNvPr id="11" name="Oval 7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4136825" y="4078288"/>
            <a:ext cx="381000" cy="3810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 b="0">
              <a:latin typeface="+mj-lt"/>
            </a:endParaRPr>
          </a:p>
        </p:txBody>
      </p:sp>
      <p:sp>
        <p:nvSpPr>
          <p:cNvPr id="12" name="Oval 8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4517825" y="2995613"/>
            <a:ext cx="381000" cy="3810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000" b="0">
              <a:latin typeface="+mj-lt"/>
            </a:endParaRPr>
          </a:p>
        </p:txBody>
      </p:sp>
      <p:sp>
        <p:nvSpPr>
          <p:cNvPr id="13" name="Oval 9"/>
          <p:cNvSpPr>
            <a:spLocks noChangeAspect="1" noChangeArrowheads="1"/>
          </p:cNvSpPr>
          <p:nvPr>
            <p:custDataLst>
              <p:tags r:id="rId7"/>
            </p:custDataLst>
          </p:nvPr>
        </p:nvSpPr>
        <p:spPr bwMode="auto">
          <a:xfrm>
            <a:off x="3070025" y="6019800"/>
            <a:ext cx="381000" cy="3810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 b="0">
              <a:latin typeface="+mj-lt"/>
            </a:endParaRPr>
          </a:p>
        </p:txBody>
      </p:sp>
      <p:cxnSp>
        <p:nvCxnSpPr>
          <p:cNvPr id="14" name="AutoShape 10"/>
          <p:cNvCxnSpPr>
            <a:cxnSpLocks noChangeShapeType="1"/>
            <a:stCxn id="9" idx="2"/>
            <a:endCxn id="12" idx="6"/>
          </p:cNvCxnSpPr>
          <p:nvPr>
            <p:custDataLst>
              <p:tags r:id="rId8"/>
            </p:custDataLst>
          </p:nvPr>
        </p:nvCxnSpPr>
        <p:spPr bwMode="auto">
          <a:xfrm flipH="1" flipV="1">
            <a:off x="4913113" y="3186113"/>
            <a:ext cx="657225" cy="3254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5" name="AutoShape 11"/>
          <p:cNvCxnSpPr>
            <a:cxnSpLocks noChangeShapeType="1"/>
            <a:stCxn id="8" idx="2"/>
            <a:endCxn id="11" idx="6"/>
          </p:cNvCxnSpPr>
          <p:nvPr>
            <p:custDataLst>
              <p:tags r:id="rId9"/>
            </p:custDataLst>
          </p:nvPr>
        </p:nvCxnSpPr>
        <p:spPr bwMode="auto">
          <a:xfrm flipH="1" flipV="1">
            <a:off x="4532113" y="4268788"/>
            <a:ext cx="962025" cy="841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6" name="AutoShape 12"/>
          <p:cNvCxnSpPr>
            <a:cxnSpLocks noChangeShapeType="1"/>
            <a:stCxn id="7" idx="2"/>
            <a:endCxn id="10" idx="6"/>
          </p:cNvCxnSpPr>
          <p:nvPr>
            <p:custDataLst>
              <p:tags r:id="rId10"/>
            </p:custDataLst>
          </p:nvPr>
        </p:nvCxnSpPr>
        <p:spPr bwMode="auto">
          <a:xfrm flipH="1" flipV="1">
            <a:off x="4455913" y="5135563"/>
            <a:ext cx="1266825" cy="698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7" name="AutoShape 13"/>
          <p:cNvCxnSpPr>
            <a:cxnSpLocks noChangeShapeType="1"/>
            <a:stCxn id="7" idx="2"/>
            <a:endCxn id="13" idx="6"/>
          </p:cNvCxnSpPr>
          <p:nvPr>
            <p:custDataLst>
              <p:tags r:id="rId11"/>
            </p:custDataLst>
          </p:nvPr>
        </p:nvCxnSpPr>
        <p:spPr bwMode="auto">
          <a:xfrm flipH="1">
            <a:off x="3465313" y="5205413"/>
            <a:ext cx="2257425" cy="10048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8" name="Text Box 14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5051225" y="2938463"/>
            <a:ext cx="470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0">
                <a:latin typeface="+mj-lt"/>
              </a:rPr>
              <a:t>20</a:t>
            </a:r>
          </a:p>
        </p:txBody>
      </p:sp>
      <p:sp>
        <p:nvSpPr>
          <p:cNvPr id="19" name="Text Box 15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4917875" y="4005263"/>
            <a:ext cx="470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0">
                <a:latin typeface="+mj-lt"/>
              </a:rPr>
              <a:t>30</a:t>
            </a:r>
          </a:p>
        </p:txBody>
      </p:sp>
      <p:sp>
        <p:nvSpPr>
          <p:cNvPr id="20" name="Text Box 16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4917875" y="4843463"/>
            <a:ext cx="470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0">
                <a:latin typeface="+mj-lt"/>
              </a:rPr>
              <a:t>35</a:t>
            </a:r>
          </a:p>
        </p:txBody>
      </p:sp>
      <p:sp>
        <p:nvSpPr>
          <p:cNvPr id="21" name="Text Box 17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3984425" y="5529263"/>
            <a:ext cx="470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0">
                <a:latin typeface="+mj-lt"/>
              </a:rPr>
              <a:t>60</a:t>
            </a:r>
          </a:p>
        </p:txBody>
      </p:sp>
      <p:sp>
        <p:nvSpPr>
          <p:cNvPr id="22" name="Text Box 18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6025950" y="3281363"/>
            <a:ext cx="114005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0" i="1">
                <a:solidFill>
                  <a:srgbClr val="0000FF"/>
                </a:solidFill>
                <a:latin typeface="+mj-lt"/>
              </a:rPr>
              <a:t>Mukilteo</a:t>
            </a:r>
          </a:p>
        </p:txBody>
      </p:sp>
      <p:sp>
        <p:nvSpPr>
          <p:cNvPr id="23" name="Text Box 19"/>
          <p:cNvSpPr txBox="1"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5910063" y="4122738"/>
            <a:ext cx="126829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0" i="1">
                <a:solidFill>
                  <a:srgbClr val="0000FF"/>
                </a:solidFill>
                <a:latin typeface="+mj-lt"/>
              </a:rPr>
              <a:t>Edmonds</a:t>
            </a:r>
          </a:p>
        </p:txBody>
      </p:sp>
      <p:sp>
        <p:nvSpPr>
          <p:cNvPr id="24" name="Text Box 20"/>
          <p:cNvSpPr txBox="1"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6194225" y="5013325"/>
            <a:ext cx="98296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0" i="1">
                <a:solidFill>
                  <a:srgbClr val="0000FF"/>
                </a:solidFill>
                <a:latin typeface="+mj-lt"/>
              </a:rPr>
              <a:t>Seattle</a:t>
            </a:r>
          </a:p>
        </p:txBody>
      </p:sp>
      <p:sp>
        <p:nvSpPr>
          <p:cNvPr id="25" name="Text Box 21"/>
          <p:cNvSpPr txBox="1"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1546025" y="5980113"/>
            <a:ext cx="13805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0" i="1">
                <a:solidFill>
                  <a:srgbClr val="0000FF"/>
                </a:solidFill>
                <a:latin typeface="+mj-lt"/>
              </a:rPr>
              <a:t>Bremerton</a:t>
            </a:r>
          </a:p>
        </p:txBody>
      </p:sp>
      <p:sp>
        <p:nvSpPr>
          <p:cNvPr id="26" name="Text Box 22"/>
          <p:cNvSpPr txBox="1"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2460425" y="4905375"/>
            <a:ext cx="141256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0" i="1">
                <a:solidFill>
                  <a:srgbClr val="0000FF"/>
                </a:solidFill>
                <a:latin typeface="+mj-lt"/>
              </a:rPr>
              <a:t>Bainbridge</a:t>
            </a:r>
          </a:p>
        </p:txBody>
      </p:sp>
      <p:sp>
        <p:nvSpPr>
          <p:cNvPr id="27" name="Text Box 23"/>
          <p:cNvSpPr txBox="1"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2776338" y="4038600"/>
            <a:ext cx="118333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0" i="1">
                <a:solidFill>
                  <a:srgbClr val="0000FF"/>
                </a:solidFill>
                <a:latin typeface="+mj-lt"/>
              </a:rPr>
              <a:t>Kingston</a:t>
            </a:r>
          </a:p>
        </p:txBody>
      </p:sp>
      <p:sp>
        <p:nvSpPr>
          <p:cNvPr id="28" name="Text Box 24"/>
          <p:cNvSpPr txBox="1"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3344663" y="2955925"/>
            <a:ext cx="98456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0" i="1">
                <a:solidFill>
                  <a:srgbClr val="0000FF"/>
                </a:solidFill>
                <a:latin typeface="+mj-lt"/>
              </a:rPr>
              <a:t>Clinton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What, if anything, might weights represent for each of these?  </a:t>
            </a:r>
          </a:p>
          <a:p>
            <a:pPr>
              <a:buNone/>
            </a:pPr>
            <a:r>
              <a:rPr lang="en-US" dirty="0" smtClean="0"/>
              <a:t>Do negative weights make sense?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Web pages with links</a:t>
            </a:r>
          </a:p>
          <a:p>
            <a:r>
              <a:rPr lang="en-US" dirty="0" err="1" smtClean="0"/>
              <a:t>Facebook</a:t>
            </a:r>
            <a:r>
              <a:rPr lang="en-US" dirty="0" smtClean="0"/>
              <a:t> friends</a:t>
            </a:r>
          </a:p>
          <a:p>
            <a:r>
              <a:rPr lang="en-US" dirty="0" smtClean="0"/>
              <a:t>Methods in a program that call each other</a:t>
            </a:r>
          </a:p>
          <a:p>
            <a:r>
              <a:rPr lang="en-US" dirty="0" smtClean="0"/>
              <a:t>Road maps (e.g., Google maps)</a:t>
            </a:r>
          </a:p>
          <a:p>
            <a:r>
              <a:rPr lang="en-US" dirty="0" smtClean="0"/>
              <a:t>Airline routes</a:t>
            </a:r>
          </a:p>
          <a:p>
            <a:r>
              <a:rPr lang="en-US" dirty="0" smtClean="0"/>
              <a:t>Family trees</a:t>
            </a:r>
          </a:p>
          <a:p>
            <a:r>
              <a:rPr lang="en-US" dirty="0" smtClean="0"/>
              <a:t>Course pre-requisites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Paths and Cycles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77200" cy="1676400"/>
          </a:xfrm>
        </p:spPr>
        <p:txBody>
          <a:bodyPr/>
          <a:lstStyle/>
          <a:p>
            <a:r>
              <a:rPr lang="en-US" dirty="0" smtClean="0"/>
              <a:t>A </a:t>
            </a:r>
            <a:r>
              <a:rPr lang="en-US" dirty="0" smtClean="0">
                <a:solidFill>
                  <a:schemeClr val="accent2"/>
                </a:solidFill>
              </a:rPr>
              <a:t>path</a:t>
            </a:r>
            <a:r>
              <a:rPr lang="en-US" dirty="0" smtClean="0"/>
              <a:t> is a list of vertices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[v</a:t>
            </a:r>
            <a:r>
              <a:rPr lang="en-US" sz="2400" b="1" baseline="-25000" dirty="0" smtClean="0">
                <a:latin typeface="Courier New" pitchFamily="49" charset="0"/>
                <a:cs typeface="Courier New" pitchFamily="49" charset="0"/>
              </a:rPr>
              <a:t>0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,v</a:t>
            </a:r>
            <a:r>
              <a:rPr lang="en-US" sz="2400" b="1" baseline="-25000" dirty="0" smtClean="0">
                <a:latin typeface="Courier New" pitchFamily="49" charset="0"/>
                <a:cs typeface="Courier New" pitchFamily="49" charset="0"/>
              </a:rPr>
              <a:t>1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,…,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v</a:t>
            </a:r>
            <a:r>
              <a:rPr lang="en-US" sz="2400" b="1" baseline="-25000" dirty="0" err="1" smtClean="0">
                <a:latin typeface="Courier New" pitchFamily="49" charset="0"/>
                <a:cs typeface="Courier New" pitchFamily="49" charset="0"/>
              </a:rPr>
              <a:t>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] </a:t>
            </a:r>
            <a:r>
              <a:rPr lang="en-US" dirty="0" smtClean="0"/>
              <a:t>such that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(v</a:t>
            </a:r>
            <a:r>
              <a:rPr lang="en-US" sz="2400" b="1" baseline="-25000" dirty="0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,v</a:t>
            </a:r>
            <a:r>
              <a:rPr lang="en-US" sz="2400" b="1" baseline="-25000" dirty="0" smtClean="0">
                <a:latin typeface="Courier New" pitchFamily="49" charset="0"/>
                <a:cs typeface="Courier New" pitchFamily="49" charset="0"/>
              </a:rPr>
              <a:t>i+1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b="1" dirty="0" smtClean="0">
                <a:latin typeface="Courier New" pitchFamily="49" charset="0"/>
                <a:cs typeface="Courier New" pitchFamily="49" charset="0"/>
                <a:sym typeface="Symbol" pitchFamily="18" charset="2"/>
              </a:rPr>
              <a:t> E </a:t>
            </a:r>
            <a:r>
              <a:rPr lang="en-US" dirty="0" smtClean="0"/>
              <a:t>for all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0 </a:t>
            </a:r>
            <a:r>
              <a:rPr lang="en-US" b="1" dirty="0" smtClean="0">
                <a:latin typeface="Courier New" pitchFamily="49" charset="0"/>
                <a:cs typeface="Courier New" pitchFamily="49" charset="0"/>
                <a:sym typeface="Symbol"/>
              </a:rPr>
              <a:t>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  <a:sym typeface="Symbol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  <a:sym typeface="Symbol"/>
              </a:rPr>
              <a:t> &lt; n.  </a:t>
            </a:r>
            <a:r>
              <a:rPr lang="en-US" dirty="0" smtClean="0">
                <a:latin typeface="+mj-lt"/>
                <a:cs typeface="Courier New" pitchFamily="49" charset="0"/>
                <a:sym typeface="Symbol"/>
              </a:rPr>
              <a:t>Say </a:t>
            </a:r>
            <a:r>
              <a:rPr lang="en-US" i="1" dirty="0" smtClean="0">
                <a:latin typeface="+mj-lt"/>
                <a:cs typeface="Courier New" pitchFamily="49" charset="0"/>
                <a:sym typeface="Symbol"/>
              </a:rPr>
              <a:t>“a path from</a:t>
            </a:r>
            <a:r>
              <a:rPr lang="en-US" b="1" dirty="0" smtClean="0">
                <a:latin typeface="Courier New" pitchFamily="49" charset="0"/>
                <a:cs typeface="Courier New" pitchFamily="49" charset="0"/>
                <a:sym typeface="Symbol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v</a:t>
            </a:r>
            <a:r>
              <a:rPr lang="en-US" sz="2400" b="1" baseline="-25000" dirty="0" smtClean="0">
                <a:latin typeface="Courier New" pitchFamily="49" charset="0"/>
                <a:cs typeface="Courier New" pitchFamily="49" charset="0"/>
              </a:rPr>
              <a:t>0 </a:t>
            </a:r>
            <a:r>
              <a:rPr lang="en-US" i="1" dirty="0" smtClean="0">
                <a:cs typeface="Courier New" pitchFamily="49" charset="0"/>
                <a:sym typeface="Symbol"/>
              </a:rPr>
              <a:t>to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v</a:t>
            </a:r>
            <a:r>
              <a:rPr lang="en-US" sz="2400" b="1" baseline="-25000" dirty="0" err="1" smtClean="0">
                <a:latin typeface="Courier New" pitchFamily="49" charset="0"/>
                <a:cs typeface="Courier New" pitchFamily="49" charset="0"/>
              </a:rPr>
              <a:t>n</a:t>
            </a:r>
            <a:r>
              <a:rPr lang="en-US" i="1" dirty="0" smtClean="0">
                <a:cs typeface="Courier New" pitchFamily="49" charset="0"/>
                <a:sym typeface="Symbol"/>
              </a:rPr>
              <a:t>”</a:t>
            </a:r>
            <a:endParaRPr lang="en-US" b="1" dirty="0" smtClean="0">
              <a:latin typeface="Courier New" pitchFamily="49" charset="0"/>
              <a:cs typeface="Courier New" pitchFamily="49" charset="0"/>
              <a:sym typeface="Symbol"/>
            </a:endParaRPr>
          </a:p>
          <a:p>
            <a:endParaRPr lang="en-US" b="1" dirty="0" smtClean="0">
              <a:latin typeface="Courier New" pitchFamily="49" charset="0"/>
              <a:cs typeface="Courier New" pitchFamily="49" charset="0"/>
              <a:sym typeface="Symbol"/>
            </a:endParaRPr>
          </a:p>
          <a:p>
            <a:r>
              <a:rPr lang="en-US" dirty="0" smtClean="0">
                <a:latin typeface="+mj-lt"/>
                <a:cs typeface="Courier New" pitchFamily="49" charset="0"/>
                <a:sym typeface="Symbol"/>
              </a:rPr>
              <a:t>A </a:t>
            </a:r>
            <a:r>
              <a:rPr lang="en-US" dirty="0" smtClean="0">
                <a:solidFill>
                  <a:schemeClr val="accent2"/>
                </a:solidFill>
                <a:latin typeface="+mj-lt"/>
                <a:cs typeface="Courier New" pitchFamily="49" charset="0"/>
                <a:sym typeface="Symbol"/>
              </a:rPr>
              <a:t>cycle</a:t>
            </a:r>
            <a:r>
              <a:rPr lang="en-US" dirty="0" smtClean="0">
                <a:latin typeface="+mj-lt"/>
                <a:cs typeface="Courier New" pitchFamily="49" charset="0"/>
                <a:sym typeface="Symbol"/>
              </a:rPr>
              <a:t> is a path that begins and ends at the same node 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v</a:t>
            </a:r>
            <a:r>
              <a:rPr lang="en-US" sz="2400" b="1" baseline="-25000" dirty="0" smtClean="0">
                <a:latin typeface="Courier New" pitchFamily="49" charset="0"/>
                <a:cs typeface="Courier New" pitchFamily="49" charset="0"/>
              </a:rPr>
              <a:t>0</a:t>
            </a:r>
            <a:r>
              <a:rPr lang="en-US" dirty="0" smtClean="0">
                <a:latin typeface="+mj-lt"/>
                <a:cs typeface="Courier New" pitchFamily="49" charset="0"/>
                <a:sym typeface="Symbol"/>
              </a:rPr>
              <a:t>==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v</a:t>
            </a:r>
            <a:r>
              <a:rPr lang="en-US" sz="2400" b="1" baseline="-25000" dirty="0" err="1" smtClean="0">
                <a:latin typeface="Courier New" pitchFamily="49" charset="0"/>
                <a:cs typeface="Courier New" pitchFamily="49" charset="0"/>
              </a:rPr>
              <a:t>n</a:t>
            </a:r>
            <a:r>
              <a:rPr lang="en-US" dirty="0" smtClean="0">
                <a:latin typeface="+mj-lt"/>
                <a:cs typeface="Courier New" pitchFamily="49" charset="0"/>
                <a:sym typeface="Symbol"/>
              </a:rPr>
              <a:t>)</a:t>
            </a:r>
            <a:endParaRPr lang="en-US" dirty="0">
              <a:latin typeface="+mj-lt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1981200" y="3124200"/>
            <a:ext cx="5181600" cy="2714897"/>
            <a:chOff x="801510" y="2357027"/>
            <a:chExt cx="6926136" cy="3875047"/>
          </a:xfrm>
        </p:grpSpPr>
        <p:sp>
          <p:nvSpPr>
            <p:cNvPr id="8" name="Oval 4"/>
            <p:cNvSpPr>
              <a:spLocks noChangeAspect="1"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2362200" y="5029200"/>
              <a:ext cx="381000" cy="38100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000"/>
            </a:p>
          </p:txBody>
        </p:sp>
        <p:sp>
          <p:nvSpPr>
            <p:cNvPr id="9" name="Oval 5"/>
            <p:cNvSpPr>
              <a:spLocks noChangeAspect="1"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2133600" y="2590800"/>
              <a:ext cx="381000" cy="38100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000"/>
            </a:p>
          </p:txBody>
        </p:sp>
        <p:cxnSp>
          <p:nvCxnSpPr>
            <p:cNvPr id="10" name="AutoShape 6"/>
            <p:cNvCxnSpPr>
              <a:cxnSpLocks noChangeShapeType="1"/>
              <a:stCxn id="8" idx="0"/>
              <a:endCxn id="9" idx="4"/>
            </p:cNvCxnSpPr>
            <p:nvPr>
              <p:custDataLst>
                <p:tags r:id="rId4"/>
              </p:custDataLst>
            </p:nvPr>
          </p:nvCxnSpPr>
          <p:spPr bwMode="auto">
            <a:xfrm flipH="1" flipV="1">
              <a:off x="2324100" y="2986088"/>
              <a:ext cx="228600" cy="202882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1" name="Oval 7"/>
            <p:cNvSpPr>
              <a:spLocks noChangeAspect="1"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3810000" y="3733800"/>
              <a:ext cx="381000" cy="38100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000"/>
            </a:p>
          </p:txBody>
        </p:sp>
        <p:sp>
          <p:nvSpPr>
            <p:cNvPr id="12" name="Oval 8"/>
            <p:cNvSpPr>
              <a:spLocks noChangeAspect="1"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5638800" y="5334000"/>
              <a:ext cx="381000" cy="38100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000"/>
            </a:p>
          </p:txBody>
        </p:sp>
        <p:sp>
          <p:nvSpPr>
            <p:cNvPr id="13" name="Oval 9"/>
            <p:cNvSpPr>
              <a:spLocks noChangeAspect="1"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6705600" y="2895600"/>
              <a:ext cx="381000" cy="38100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000"/>
            </a:p>
          </p:txBody>
        </p:sp>
        <p:cxnSp>
          <p:nvCxnSpPr>
            <p:cNvPr id="14" name="AutoShape 10"/>
            <p:cNvCxnSpPr>
              <a:cxnSpLocks noChangeShapeType="1"/>
              <a:stCxn id="13" idx="4"/>
              <a:endCxn id="12" idx="7"/>
            </p:cNvCxnSpPr>
            <p:nvPr>
              <p:custDataLst>
                <p:tags r:id="rId8"/>
              </p:custDataLst>
            </p:nvPr>
          </p:nvCxnSpPr>
          <p:spPr bwMode="auto">
            <a:xfrm flipH="1">
              <a:off x="5964238" y="3290888"/>
              <a:ext cx="931862" cy="208438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5" name="AutoShape 11"/>
            <p:cNvCxnSpPr>
              <a:cxnSpLocks noChangeShapeType="1"/>
              <a:stCxn id="13" idx="2"/>
              <a:endCxn id="9" idx="6"/>
            </p:cNvCxnSpPr>
            <p:nvPr>
              <p:custDataLst>
                <p:tags r:id="rId9"/>
              </p:custDataLst>
            </p:nvPr>
          </p:nvCxnSpPr>
          <p:spPr bwMode="auto">
            <a:xfrm flipH="1" flipV="1">
              <a:off x="2528888" y="2781300"/>
              <a:ext cx="4162425" cy="3048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6" name="AutoShape 12"/>
            <p:cNvCxnSpPr>
              <a:cxnSpLocks noChangeShapeType="1"/>
              <a:stCxn id="9" idx="5"/>
              <a:endCxn id="11" idx="1"/>
            </p:cNvCxnSpPr>
            <p:nvPr>
              <p:custDataLst>
                <p:tags r:id="rId10"/>
              </p:custDataLst>
            </p:nvPr>
          </p:nvCxnSpPr>
          <p:spPr bwMode="auto">
            <a:xfrm>
              <a:off x="2459038" y="2930525"/>
              <a:ext cx="1406525" cy="84455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7" name="AutoShape 13"/>
            <p:cNvCxnSpPr>
              <a:cxnSpLocks noChangeShapeType="1"/>
              <a:stCxn id="8" idx="7"/>
              <a:endCxn id="11" idx="3"/>
            </p:cNvCxnSpPr>
            <p:nvPr>
              <p:custDataLst>
                <p:tags r:id="rId11"/>
              </p:custDataLst>
            </p:nvPr>
          </p:nvCxnSpPr>
          <p:spPr bwMode="auto">
            <a:xfrm flipV="1">
              <a:off x="2687638" y="4073525"/>
              <a:ext cx="1177925" cy="99695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8" name="AutoShape 14"/>
            <p:cNvCxnSpPr>
              <a:cxnSpLocks noChangeShapeType="1"/>
              <a:stCxn id="11" idx="5"/>
              <a:endCxn id="12" idx="1"/>
            </p:cNvCxnSpPr>
            <p:nvPr>
              <p:custDataLst>
                <p:tags r:id="rId12"/>
              </p:custDataLst>
            </p:nvPr>
          </p:nvCxnSpPr>
          <p:spPr bwMode="auto">
            <a:xfrm>
              <a:off x="4135438" y="4073525"/>
              <a:ext cx="1558925" cy="130175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9" name="AutoShape 15"/>
            <p:cNvCxnSpPr>
              <a:cxnSpLocks noChangeShapeType="1"/>
              <a:stCxn id="11" idx="7"/>
              <a:endCxn id="13" idx="3"/>
            </p:cNvCxnSpPr>
            <p:nvPr>
              <p:custDataLst>
                <p:tags r:id="rId13"/>
              </p:custDataLst>
            </p:nvPr>
          </p:nvCxnSpPr>
          <p:spPr bwMode="auto">
            <a:xfrm flipV="1">
              <a:off x="4135438" y="3235325"/>
              <a:ext cx="2625725" cy="53975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20" name="AutoShape 16"/>
            <p:cNvCxnSpPr>
              <a:cxnSpLocks noChangeShapeType="1"/>
              <a:stCxn id="12" idx="2"/>
              <a:endCxn id="8" idx="6"/>
            </p:cNvCxnSpPr>
            <p:nvPr>
              <p:custDataLst>
                <p:tags r:id="rId14"/>
              </p:custDataLst>
            </p:nvPr>
          </p:nvCxnSpPr>
          <p:spPr bwMode="auto">
            <a:xfrm flipH="1" flipV="1">
              <a:off x="2757488" y="5219700"/>
              <a:ext cx="2867025" cy="3048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21" name="Text Box 17"/>
            <p:cNvSpPr txBox="1">
              <a:spLocks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801510" y="2817812"/>
              <a:ext cx="1197326" cy="5186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dirty="0"/>
                <a:t>Seattle</a:t>
              </a:r>
            </a:p>
          </p:txBody>
        </p:sp>
        <p:sp>
          <p:nvSpPr>
            <p:cNvPr id="22" name="Text Box 18"/>
            <p:cNvSpPr txBox="1"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1524000" y="5332413"/>
              <a:ext cx="2242542" cy="5186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/>
                <a:t>San Francisco</a:t>
              </a:r>
            </a:p>
          </p:txBody>
        </p:sp>
        <p:sp>
          <p:nvSpPr>
            <p:cNvPr id="23" name="Text Box 19"/>
            <p:cNvSpPr txBox="1">
              <a:spLocks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5410201" y="5713413"/>
              <a:ext cx="1124596" cy="5186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/>
                <a:t>Dallas</a:t>
              </a:r>
            </a:p>
          </p:txBody>
        </p:sp>
        <p:sp>
          <p:nvSpPr>
            <p:cNvPr id="24" name="Text Box 20"/>
            <p:cNvSpPr txBox="1"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6324602" y="2357027"/>
              <a:ext cx="1403044" cy="5186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dirty="0"/>
                <a:t>Chicago</a:t>
              </a:r>
            </a:p>
          </p:txBody>
        </p:sp>
        <p:sp>
          <p:nvSpPr>
            <p:cNvPr id="25" name="Text Box 21"/>
            <p:cNvSpPr txBox="1">
              <a:spLocks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4154489" y="3732213"/>
              <a:ext cx="2288258" cy="5186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/>
                <a:t>Salt Lake City</a:t>
              </a:r>
            </a:p>
          </p:txBody>
        </p:sp>
      </p:grpSp>
      <p:sp>
        <p:nvSpPr>
          <p:cNvPr id="26" name="Rectangle 22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04800" y="5943600"/>
            <a:ext cx="8610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225425" indent="-225425" eaLnBrk="1" hangingPunct="1">
              <a:spcBef>
                <a:spcPct val="20000"/>
              </a:spcBef>
            </a:pPr>
            <a:r>
              <a:rPr lang="en-US" sz="2000" b="0" dirty="0" smtClean="0">
                <a:latin typeface="+mj-lt"/>
              </a:rPr>
              <a:t>Example: [Seattle</a:t>
            </a:r>
            <a:r>
              <a:rPr lang="en-US" sz="2000" b="0" dirty="0">
                <a:latin typeface="+mj-lt"/>
              </a:rPr>
              <a:t>, Salt Lake City, Chicago, Dallas, San Francisco, </a:t>
            </a:r>
            <a:r>
              <a:rPr lang="en-US" sz="2000" b="0" dirty="0" smtClean="0">
                <a:latin typeface="+mj-lt"/>
              </a:rPr>
              <a:t>Seattle]</a:t>
            </a:r>
            <a:endParaRPr lang="en-US" sz="2000" b="0" dirty="0">
              <a:latin typeface="+mj-lt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Path Length and Cost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8001000" cy="1905000"/>
          </a:xfrm>
        </p:spPr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Path length:</a:t>
            </a:r>
            <a:r>
              <a:rPr lang="en-US" dirty="0" smtClean="0"/>
              <a:t> Number of </a:t>
            </a:r>
            <a:r>
              <a:rPr lang="en-US" i="1" dirty="0" smtClean="0"/>
              <a:t>edges</a:t>
            </a:r>
            <a:r>
              <a:rPr lang="en-US" dirty="0" smtClean="0"/>
              <a:t> in a path</a:t>
            </a:r>
          </a:p>
          <a:p>
            <a:r>
              <a:rPr lang="en-US" dirty="0" smtClean="0">
                <a:solidFill>
                  <a:schemeClr val="accent2"/>
                </a:solidFill>
              </a:rPr>
              <a:t>Path cost:</a:t>
            </a:r>
            <a:r>
              <a:rPr lang="en-US" dirty="0" smtClean="0"/>
              <a:t> Sum of  </a:t>
            </a:r>
            <a:r>
              <a:rPr lang="en-US" i="1" dirty="0" smtClean="0"/>
              <a:t>weights</a:t>
            </a:r>
            <a:r>
              <a:rPr lang="en-US" dirty="0" smtClean="0"/>
              <a:t> of edges in a path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Example where</a:t>
            </a:r>
            <a:br>
              <a:rPr lang="en-US" dirty="0" smtClean="0"/>
            </a:br>
            <a:r>
              <a:rPr lang="en-US" dirty="0" smtClean="0"/>
              <a:t>P= [Seattle, Salt Lake City, Chicago, Dallas, San Francisco, Seattle]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grpSp>
        <p:nvGrpSpPr>
          <p:cNvPr id="35" name="Group 34"/>
          <p:cNvGrpSpPr/>
          <p:nvPr/>
        </p:nvGrpSpPr>
        <p:grpSpPr>
          <a:xfrm>
            <a:off x="381000" y="3276600"/>
            <a:ext cx="5949623" cy="3143310"/>
            <a:chOff x="381000" y="3276600"/>
            <a:chExt cx="5949623" cy="3143310"/>
          </a:xfrm>
        </p:grpSpPr>
        <p:sp>
          <p:nvSpPr>
            <p:cNvPr id="23" name="Text Box 20"/>
            <p:cNvSpPr txBox="1">
              <a:spLocks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5248275" y="3276600"/>
              <a:ext cx="1082348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dirty="0"/>
                <a:t>Chicago</a:t>
              </a:r>
            </a:p>
          </p:txBody>
        </p:sp>
        <p:grpSp>
          <p:nvGrpSpPr>
            <p:cNvPr id="34" name="Group 33"/>
            <p:cNvGrpSpPr/>
            <p:nvPr/>
          </p:nvGrpSpPr>
          <p:grpSpPr>
            <a:xfrm>
              <a:off x="381000" y="3363913"/>
              <a:ext cx="5565775" cy="3055997"/>
              <a:chOff x="381000" y="3363913"/>
              <a:chExt cx="5565775" cy="3055997"/>
            </a:xfrm>
          </p:grpSpPr>
          <p:sp>
            <p:nvSpPr>
              <p:cNvPr id="7" name="Oval 4"/>
              <p:cNvSpPr>
                <a:spLocks noChangeAspect="1" noChangeArrowheads="1"/>
              </p:cNvSpPr>
              <p:nvPr>
                <p:custDataLst>
                  <p:tags r:id="rId3"/>
                </p:custDataLst>
              </p:nvPr>
            </p:nvSpPr>
            <p:spPr bwMode="auto">
              <a:xfrm>
                <a:off x="1617663" y="5657850"/>
                <a:ext cx="349250" cy="349250"/>
              </a:xfrm>
              <a:prstGeom prst="ellipse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000"/>
              </a:p>
            </p:txBody>
          </p:sp>
          <p:sp>
            <p:nvSpPr>
              <p:cNvPr id="8" name="Oval 5"/>
              <p:cNvSpPr>
                <a:spLocks noChangeAspect="1" noChangeArrowheads="1"/>
              </p:cNvSpPr>
              <p:nvPr>
                <p:custDataLst>
                  <p:tags r:id="rId4"/>
                </p:custDataLst>
              </p:nvPr>
            </p:nvSpPr>
            <p:spPr bwMode="auto">
              <a:xfrm>
                <a:off x="1408113" y="3424238"/>
                <a:ext cx="349250" cy="349250"/>
              </a:xfrm>
              <a:prstGeom prst="ellipse">
                <a:avLst/>
              </a:prstGeom>
              <a:solidFill>
                <a:schemeClr val="bg1"/>
              </a:solidFill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000"/>
              </a:p>
            </p:txBody>
          </p:sp>
          <p:cxnSp>
            <p:nvCxnSpPr>
              <p:cNvPr id="9" name="AutoShape 6"/>
              <p:cNvCxnSpPr>
                <a:cxnSpLocks noChangeShapeType="1"/>
                <a:stCxn id="7" idx="0"/>
                <a:endCxn id="8" idx="4"/>
              </p:cNvCxnSpPr>
              <p:nvPr>
                <p:custDataLst>
                  <p:tags r:id="rId5"/>
                </p:custDataLst>
              </p:nvPr>
            </p:nvCxnSpPr>
            <p:spPr bwMode="auto">
              <a:xfrm flipH="1" flipV="1">
                <a:off x="1582738" y="3790950"/>
                <a:ext cx="209550" cy="1854200"/>
              </a:xfrm>
              <a:prstGeom prst="straightConnector1">
                <a:avLst/>
              </a:prstGeom>
              <a:noFill/>
              <a:ln w="38100">
                <a:solidFill>
                  <a:srgbClr val="0000FF"/>
                </a:solidFill>
                <a:round/>
                <a:headEnd/>
                <a:tailEnd/>
              </a:ln>
              <a:effectLst/>
            </p:spPr>
          </p:cxnSp>
          <p:sp>
            <p:nvSpPr>
              <p:cNvPr id="10" name="Oval 7"/>
              <p:cNvSpPr>
                <a:spLocks noChangeAspect="1" noChangeArrowheads="1"/>
              </p:cNvSpPr>
              <p:nvPr>
                <p:custDataLst>
                  <p:tags r:id="rId6"/>
                </p:custDataLst>
              </p:nvPr>
            </p:nvSpPr>
            <p:spPr bwMode="auto">
              <a:xfrm>
                <a:off x="2943225" y="4471988"/>
                <a:ext cx="349250" cy="349250"/>
              </a:xfrm>
              <a:prstGeom prst="ellipse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000"/>
              </a:p>
            </p:txBody>
          </p:sp>
          <p:sp>
            <p:nvSpPr>
              <p:cNvPr id="11" name="Oval 8"/>
              <p:cNvSpPr>
                <a:spLocks noChangeAspect="1" noChangeArrowheads="1"/>
              </p:cNvSpPr>
              <p:nvPr>
                <p:custDataLst>
                  <p:tags r:id="rId7"/>
                </p:custDataLst>
              </p:nvPr>
            </p:nvSpPr>
            <p:spPr bwMode="auto">
              <a:xfrm>
                <a:off x="4572000" y="5791200"/>
                <a:ext cx="349250" cy="349250"/>
              </a:xfrm>
              <a:prstGeom prst="ellipse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000"/>
              </a:p>
            </p:txBody>
          </p:sp>
          <p:sp>
            <p:nvSpPr>
              <p:cNvPr id="12" name="Oval 9"/>
              <p:cNvSpPr>
                <a:spLocks noChangeAspect="1" noChangeArrowheads="1"/>
              </p:cNvSpPr>
              <p:nvPr>
                <p:custDataLst>
                  <p:tags r:id="rId8"/>
                </p:custDataLst>
              </p:nvPr>
            </p:nvSpPr>
            <p:spPr bwMode="auto">
              <a:xfrm>
                <a:off x="5597525" y="3703638"/>
                <a:ext cx="349250" cy="349250"/>
              </a:xfrm>
              <a:prstGeom prst="ellipse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000"/>
              </a:p>
            </p:txBody>
          </p:sp>
          <p:cxnSp>
            <p:nvCxnSpPr>
              <p:cNvPr id="13" name="AutoShape 10"/>
              <p:cNvCxnSpPr>
                <a:cxnSpLocks noChangeShapeType="1"/>
                <a:stCxn id="12" idx="4"/>
                <a:endCxn id="11" idx="7"/>
              </p:cNvCxnSpPr>
              <p:nvPr>
                <p:custDataLst>
                  <p:tags r:id="rId9"/>
                </p:custDataLst>
              </p:nvPr>
            </p:nvCxnSpPr>
            <p:spPr bwMode="auto">
              <a:xfrm rot="5400000">
                <a:off x="4426398" y="4496594"/>
                <a:ext cx="1789458" cy="902047"/>
              </a:xfrm>
              <a:prstGeom prst="straightConnector1">
                <a:avLst/>
              </a:prstGeom>
              <a:noFill/>
              <a:ln w="38100">
                <a:solidFill>
                  <a:srgbClr val="0000FF"/>
                </a:solidFill>
                <a:round/>
                <a:headEnd/>
                <a:tailEnd/>
              </a:ln>
              <a:effectLst/>
            </p:spPr>
          </p:cxnSp>
          <p:cxnSp>
            <p:nvCxnSpPr>
              <p:cNvPr id="14" name="AutoShape 11"/>
              <p:cNvCxnSpPr>
                <a:cxnSpLocks noChangeShapeType="1"/>
                <a:stCxn id="12" idx="2"/>
                <a:endCxn id="8" idx="6"/>
              </p:cNvCxnSpPr>
              <p:nvPr>
                <p:custDataLst>
                  <p:tags r:id="rId10"/>
                </p:custDataLst>
              </p:nvPr>
            </p:nvCxnSpPr>
            <p:spPr bwMode="auto">
              <a:xfrm flipH="1" flipV="1">
                <a:off x="1774825" y="3598863"/>
                <a:ext cx="3810000" cy="279400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  <p:cxnSp>
            <p:nvCxnSpPr>
              <p:cNvPr id="15" name="AutoShape 12"/>
              <p:cNvCxnSpPr>
                <a:cxnSpLocks noChangeShapeType="1"/>
                <a:stCxn id="8" idx="5"/>
                <a:endCxn id="10" idx="1"/>
              </p:cNvCxnSpPr>
              <p:nvPr>
                <p:custDataLst>
                  <p:tags r:id="rId11"/>
                </p:custDataLst>
              </p:nvPr>
            </p:nvCxnSpPr>
            <p:spPr bwMode="auto">
              <a:xfrm>
                <a:off x="1706563" y="3740150"/>
                <a:ext cx="1289050" cy="768350"/>
              </a:xfrm>
              <a:prstGeom prst="straightConnector1">
                <a:avLst/>
              </a:prstGeom>
              <a:noFill/>
              <a:ln w="38100">
                <a:solidFill>
                  <a:srgbClr val="0000FF"/>
                </a:solidFill>
                <a:round/>
                <a:headEnd/>
                <a:tailEnd/>
              </a:ln>
              <a:effectLst/>
            </p:spPr>
          </p:cxnSp>
          <p:cxnSp>
            <p:nvCxnSpPr>
              <p:cNvPr id="16" name="AutoShape 13"/>
              <p:cNvCxnSpPr>
                <a:cxnSpLocks noChangeShapeType="1"/>
                <a:stCxn id="7" idx="7"/>
                <a:endCxn id="10" idx="3"/>
              </p:cNvCxnSpPr>
              <p:nvPr>
                <p:custDataLst>
                  <p:tags r:id="rId12"/>
                </p:custDataLst>
              </p:nvPr>
            </p:nvCxnSpPr>
            <p:spPr bwMode="auto">
              <a:xfrm flipV="1">
                <a:off x="1916113" y="4783138"/>
                <a:ext cx="1079500" cy="912812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  <p:cxnSp>
            <p:nvCxnSpPr>
              <p:cNvPr id="17" name="AutoShape 14"/>
              <p:cNvCxnSpPr>
                <a:cxnSpLocks noChangeShapeType="1"/>
                <a:stCxn id="10" idx="5"/>
                <a:endCxn id="11" idx="1"/>
              </p:cNvCxnSpPr>
              <p:nvPr>
                <p:custDataLst>
                  <p:tags r:id="rId13"/>
                </p:custDataLst>
              </p:nvPr>
            </p:nvCxnSpPr>
            <p:spPr bwMode="auto">
              <a:xfrm rot="16200000" flipH="1">
                <a:off x="3396110" y="4615309"/>
                <a:ext cx="1072254" cy="1381819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  <p:cxnSp>
            <p:nvCxnSpPr>
              <p:cNvPr id="18" name="AutoShape 15"/>
              <p:cNvCxnSpPr>
                <a:cxnSpLocks noChangeShapeType="1"/>
                <a:stCxn id="10" idx="7"/>
                <a:endCxn id="12" idx="3"/>
              </p:cNvCxnSpPr>
              <p:nvPr>
                <p:custDataLst>
                  <p:tags r:id="rId14"/>
                </p:custDataLst>
              </p:nvPr>
            </p:nvCxnSpPr>
            <p:spPr bwMode="auto">
              <a:xfrm flipV="1">
                <a:off x="3241675" y="4014788"/>
                <a:ext cx="2406650" cy="493712"/>
              </a:xfrm>
              <a:prstGeom prst="straightConnector1">
                <a:avLst/>
              </a:prstGeom>
              <a:noFill/>
              <a:ln w="38100">
                <a:solidFill>
                  <a:srgbClr val="0000FF"/>
                </a:solidFill>
                <a:round/>
                <a:headEnd/>
                <a:tailEnd/>
              </a:ln>
              <a:effectLst/>
            </p:spPr>
          </p:cxnSp>
          <p:cxnSp>
            <p:nvCxnSpPr>
              <p:cNvPr id="19" name="AutoShape 16"/>
              <p:cNvCxnSpPr>
                <a:cxnSpLocks noChangeShapeType="1"/>
                <a:stCxn id="11" idx="2"/>
                <a:endCxn id="7" idx="6"/>
              </p:cNvCxnSpPr>
              <p:nvPr>
                <p:custDataLst>
                  <p:tags r:id="rId15"/>
                </p:custDataLst>
              </p:nvPr>
            </p:nvCxnSpPr>
            <p:spPr bwMode="auto">
              <a:xfrm rot="10800000">
                <a:off x="1966914" y="5832475"/>
                <a:ext cx="2605087" cy="133350"/>
              </a:xfrm>
              <a:prstGeom prst="straightConnector1">
                <a:avLst/>
              </a:prstGeom>
              <a:noFill/>
              <a:ln w="38100">
                <a:solidFill>
                  <a:srgbClr val="0000FF"/>
                </a:solidFill>
                <a:round/>
                <a:headEnd/>
                <a:tailEnd/>
              </a:ln>
              <a:effectLst/>
            </p:spPr>
          </p:cxnSp>
          <p:sp>
            <p:nvSpPr>
              <p:cNvPr id="20" name="Text Box 17"/>
              <p:cNvSpPr txBox="1">
                <a:spLocks noChangeArrowheads="1"/>
              </p:cNvSpPr>
              <p:nvPr>
                <p:custDataLst>
                  <p:tags r:id="rId16"/>
                </p:custDataLst>
              </p:nvPr>
            </p:nvSpPr>
            <p:spPr bwMode="auto">
              <a:xfrm>
                <a:off x="381000" y="3632200"/>
                <a:ext cx="923651" cy="4001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000"/>
                  <a:t>Seattle</a:t>
                </a:r>
              </a:p>
            </p:txBody>
          </p:sp>
          <p:sp>
            <p:nvSpPr>
              <p:cNvPr id="21" name="Text Box 18"/>
              <p:cNvSpPr txBox="1">
                <a:spLocks noChangeArrowheads="1"/>
              </p:cNvSpPr>
              <p:nvPr>
                <p:custDataLst>
                  <p:tags r:id="rId17"/>
                </p:custDataLst>
              </p:nvPr>
            </p:nvSpPr>
            <p:spPr bwMode="auto">
              <a:xfrm>
                <a:off x="849313" y="6019800"/>
                <a:ext cx="1729961" cy="4001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000"/>
                  <a:t>San Francisco</a:t>
                </a:r>
              </a:p>
            </p:txBody>
          </p:sp>
          <p:sp>
            <p:nvSpPr>
              <p:cNvPr id="22" name="Text Box 19"/>
              <p:cNvSpPr txBox="1">
                <a:spLocks noChangeArrowheads="1"/>
              </p:cNvSpPr>
              <p:nvPr>
                <p:custDataLst>
                  <p:tags r:id="rId18"/>
                </p:custDataLst>
              </p:nvPr>
            </p:nvSpPr>
            <p:spPr bwMode="auto">
              <a:xfrm>
                <a:off x="4953000" y="5943600"/>
                <a:ext cx="867545" cy="4001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000" dirty="0"/>
                  <a:t>Dallas</a:t>
                </a:r>
              </a:p>
            </p:txBody>
          </p:sp>
          <p:sp>
            <p:nvSpPr>
              <p:cNvPr id="24" name="Text Box 21"/>
              <p:cNvSpPr txBox="1">
                <a:spLocks noChangeArrowheads="1"/>
              </p:cNvSpPr>
              <p:nvPr>
                <p:custDataLst>
                  <p:tags r:id="rId19"/>
                </p:custDataLst>
              </p:nvPr>
            </p:nvSpPr>
            <p:spPr bwMode="auto">
              <a:xfrm>
                <a:off x="3259138" y="4470400"/>
                <a:ext cx="1765227" cy="4001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000"/>
                  <a:t>Salt Lake City</a:t>
                </a:r>
              </a:p>
            </p:txBody>
          </p:sp>
          <p:sp>
            <p:nvSpPr>
              <p:cNvPr id="25" name="Text Box 22"/>
              <p:cNvSpPr txBox="1">
                <a:spLocks noChangeArrowheads="1"/>
              </p:cNvSpPr>
              <p:nvPr>
                <p:custDataLst>
                  <p:tags r:id="rId20"/>
                </p:custDataLst>
              </p:nvPr>
            </p:nvSpPr>
            <p:spPr bwMode="auto">
              <a:xfrm>
                <a:off x="3487738" y="3363913"/>
                <a:ext cx="505267" cy="4001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000"/>
                  <a:t>3.5</a:t>
                </a:r>
              </a:p>
            </p:txBody>
          </p:sp>
          <p:sp>
            <p:nvSpPr>
              <p:cNvPr id="26" name="Text Box 23"/>
              <p:cNvSpPr txBox="1">
                <a:spLocks noChangeArrowheads="1"/>
              </p:cNvSpPr>
              <p:nvPr>
                <p:custDataLst>
                  <p:tags r:id="rId21"/>
                </p:custDataLst>
              </p:nvPr>
            </p:nvSpPr>
            <p:spPr bwMode="auto">
              <a:xfrm>
                <a:off x="2457450" y="3910013"/>
                <a:ext cx="323850" cy="3968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000"/>
                  <a:t>2</a:t>
                </a:r>
              </a:p>
            </p:txBody>
          </p:sp>
          <p:sp>
            <p:nvSpPr>
              <p:cNvPr id="27" name="Text Box 24"/>
              <p:cNvSpPr txBox="1">
                <a:spLocks noChangeArrowheads="1"/>
              </p:cNvSpPr>
              <p:nvPr>
                <p:custDataLst>
                  <p:tags r:id="rId22"/>
                </p:custDataLst>
              </p:nvPr>
            </p:nvSpPr>
            <p:spPr bwMode="auto">
              <a:xfrm>
                <a:off x="3990975" y="3979863"/>
                <a:ext cx="312906" cy="4001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000"/>
                  <a:t>2</a:t>
                </a:r>
              </a:p>
            </p:txBody>
          </p:sp>
          <p:sp>
            <p:nvSpPr>
              <p:cNvPr id="28" name="Text Box 25"/>
              <p:cNvSpPr txBox="1">
                <a:spLocks noChangeArrowheads="1"/>
              </p:cNvSpPr>
              <p:nvPr>
                <p:custDataLst>
                  <p:tags r:id="rId23"/>
                </p:custDataLst>
              </p:nvPr>
            </p:nvSpPr>
            <p:spPr bwMode="auto">
              <a:xfrm>
                <a:off x="5248275" y="4957763"/>
                <a:ext cx="505267" cy="4001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000"/>
                  <a:t>2.5</a:t>
                </a:r>
              </a:p>
            </p:txBody>
          </p:sp>
          <p:sp>
            <p:nvSpPr>
              <p:cNvPr id="29" name="Text Box 26"/>
              <p:cNvSpPr txBox="1">
                <a:spLocks noChangeArrowheads="1"/>
              </p:cNvSpPr>
              <p:nvPr>
                <p:custDataLst>
                  <p:tags r:id="rId24"/>
                </p:custDataLst>
              </p:nvPr>
            </p:nvSpPr>
            <p:spPr bwMode="auto">
              <a:xfrm>
                <a:off x="2874963" y="5586413"/>
                <a:ext cx="312906" cy="4001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000"/>
                  <a:t>3</a:t>
                </a:r>
              </a:p>
            </p:txBody>
          </p:sp>
          <p:sp>
            <p:nvSpPr>
              <p:cNvPr id="30" name="Text Box 27"/>
              <p:cNvSpPr txBox="1">
                <a:spLocks noChangeArrowheads="1"/>
              </p:cNvSpPr>
              <p:nvPr>
                <p:custDataLst>
                  <p:tags r:id="rId25"/>
                </p:custDataLst>
              </p:nvPr>
            </p:nvSpPr>
            <p:spPr bwMode="auto">
              <a:xfrm>
                <a:off x="1408113" y="4538663"/>
                <a:ext cx="312906" cy="4001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000"/>
                  <a:t>2</a:t>
                </a:r>
              </a:p>
            </p:txBody>
          </p:sp>
          <p:sp>
            <p:nvSpPr>
              <p:cNvPr id="31" name="Text Box 28"/>
              <p:cNvSpPr txBox="1">
                <a:spLocks noChangeArrowheads="1"/>
              </p:cNvSpPr>
              <p:nvPr>
                <p:custDataLst>
                  <p:tags r:id="rId26"/>
                </p:custDataLst>
              </p:nvPr>
            </p:nvSpPr>
            <p:spPr bwMode="auto">
              <a:xfrm>
                <a:off x="2317750" y="4748213"/>
                <a:ext cx="505267" cy="4001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000"/>
                  <a:t>2.5</a:t>
                </a:r>
              </a:p>
            </p:txBody>
          </p:sp>
          <p:sp>
            <p:nvSpPr>
              <p:cNvPr id="32" name="Text Box 29"/>
              <p:cNvSpPr txBox="1">
                <a:spLocks noChangeArrowheads="1"/>
              </p:cNvSpPr>
              <p:nvPr>
                <p:custDataLst>
                  <p:tags r:id="rId27"/>
                </p:custDataLst>
              </p:nvPr>
            </p:nvSpPr>
            <p:spPr bwMode="auto">
              <a:xfrm>
                <a:off x="3879850" y="5027613"/>
                <a:ext cx="505267" cy="4001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000"/>
                  <a:t>2.5</a:t>
                </a:r>
              </a:p>
            </p:txBody>
          </p:sp>
        </p:grpSp>
      </p:grpSp>
      <p:sp>
        <p:nvSpPr>
          <p:cNvPr id="33" name="Text Box 30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6705600" y="4038600"/>
            <a:ext cx="1650813" cy="1200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 dirty="0" smtClean="0"/>
          </a:p>
          <a:p>
            <a:r>
              <a:rPr lang="en-US" dirty="0" smtClean="0"/>
              <a:t>length(</a:t>
            </a:r>
            <a:r>
              <a:rPr lang="en-US" dirty="0" smtClean="0">
                <a:solidFill>
                  <a:srgbClr val="0000FF"/>
                </a:solidFill>
              </a:rPr>
              <a:t>P</a:t>
            </a:r>
            <a:r>
              <a:rPr lang="en-US" dirty="0"/>
              <a:t>) = </a:t>
            </a:r>
          </a:p>
          <a:p>
            <a:r>
              <a:rPr lang="en-US" dirty="0"/>
              <a:t>  cost(</a:t>
            </a:r>
            <a:r>
              <a:rPr lang="en-US" dirty="0">
                <a:solidFill>
                  <a:srgbClr val="0000FF"/>
                </a:solidFill>
              </a:rPr>
              <a:t>P</a:t>
            </a:r>
            <a:r>
              <a:rPr lang="en-US" dirty="0"/>
              <a:t>) </a:t>
            </a:r>
            <a:r>
              <a:rPr lang="en-US" dirty="0" smtClean="0"/>
              <a:t>=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8254763" y="4415135"/>
            <a:ext cx="3558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latin typeface="+mn-lt"/>
              </a:rPr>
              <a:t>5</a:t>
            </a:r>
          </a:p>
        </p:txBody>
      </p:sp>
      <p:sp>
        <p:nvSpPr>
          <p:cNvPr id="38" name="Rectangle 37"/>
          <p:cNvSpPr/>
          <p:nvPr/>
        </p:nvSpPr>
        <p:spPr>
          <a:xfrm>
            <a:off x="8056707" y="4796135"/>
            <a:ext cx="76670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0" dirty="0">
                <a:latin typeface="+mj-lt"/>
              </a:rPr>
              <a:t>11.5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7" grpId="0"/>
      <p:bldP spid="3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Paths and Cycles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dirty="0" smtClean="0">
                <a:solidFill>
                  <a:schemeClr val="accent2"/>
                </a:solidFill>
              </a:rPr>
              <a:t>simple path</a:t>
            </a:r>
            <a:r>
              <a:rPr lang="en-US" dirty="0" smtClean="0"/>
              <a:t> repeats no vertices, except the first might be the last</a:t>
            </a:r>
            <a:br>
              <a:rPr lang="en-US" dirty="0" smtClean="0"/>
            </a:br>
            <a:r>
              <a:rPr lang="en-US" dirty="0" smtClean="0"/>
              <a:t>[Seattle, Salt Lake City, San Francisco, Dallas]</a:t>
            </a:r>
            <a:br>
              <a:rPr lang="en-US" dirty="0" smtClean="0"/>
            </a:br>
            <a:r>
              <a:rPr lang="en-US" dirty="0" smtClean="0"/>
              <a:t>[Seattle, Salt Lake City, San Francisco, Dallas, Seattle]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Recall, a </a:t>
            </a:r>
            <a:r>
              <a:rPr lang="en-US" dirty="0" smtClean="0">
                <a:solidFill>
                  <a:schemeClr val="accent2"/>
                </a:solidFill>
              </a:rPr>
              <a:t>cycle</a:t>
            </a:r>
            <a:r>
              <a:rPr lang="en-US" dirty="0" smtClean="0"/>
              <a:t> is a path that  ends where it begins</a:t>
            </a:r>
            <a:br>
              <a:rPr lang="en-US" dirty="0" smtClean="0"/>
            </a:br>
            <a:r>
              <a:rPr lang="en-US" dirty="0" smtClean="0"/>
              <a:t>[Seattle, Salt Lake City, San Francisco, Dallas, Seattle]</a:t>
            </a:r>
            <a:br>
              <a:rPr lang="en-US" dirty="0" smtClean="0"/>
            </a:br>
            <a:r>
              <a:rPr lang="en-US" dirty="0" smtClean="0"/>
              <a:t>[Seattle, Salt Lake City, Seattle, Dallas, Seattle]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A </a:t>
            </a:r>
            <a:r>
              <a:rPr lang="en-US" dirty="0" smtClean="0">
                <a:solidFill>
                  <a:schemeClr val="accent2"/>
                </a:solidFill>
              </a:rPr>
              <a:t>simple cycle</a:t>
            </a:r>
            <a:r>
              <a:rPr lang="en-US" dirty="0" smtClean="0"/>
              <a:t> is a cycle and a simple path</a:t>
            </a:r>
            <a:br>
              <a:rPr lang="en-US" dirty="0" smtClean="0"/>
            </a:br>
            <a:r>
              <a:rPr lang="en-US" dirty="0" smtClean="0"/>
              <a:t>[Seattle, Salt Lake City, San Francisco, Dallas, Seattle]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Paths and Cycles in Directed Graphs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38862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Example: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Is there a path from A to D?    </a:t>
            </a:r>
            <a:endParaRPr lang="en-US" dirty="0" smtClean="0">
              <a:solidFill>
                <a:schemeClr val="accent2"/>
              </a:solidFill>
            </a:endParaRP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Does the graph contain any cycles?    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Oval 4"/>
          <p:cNvSpPr>
            <a:spLocks noChangeAspect="1" noChangeArrowheads="1"/>
          </p:cNvSpPr>
          <p:nvPr>
            <p:custDataLst>
              <p:tags r:id="rId1"/>
            </p:custDataLst>
          </p:nvPr>
        </p:nvSpPr>
        <p:spPr bwMode="auto">
          <a:xfrm>
            <a:off x="3111500" y="2743200"/>
            <a:ext cx="285750" cy="28575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Text Box 5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765425" y="2438400"/>
            <a:ext cx="368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latin typeface="Times New Roman" pitchFamily="18" charset="0"/>
              </a:rPr>
              <a:t>A</a:t>
            </a:r>
          </a:p>
        </p:txBody>
      </p:sp>
      <p:sp>
        <p:nvSpPr>
          <p:cNvPr id="9" name="Oval 6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4248150" y="3198813"/>
            <a:ext cx="285750" cy="28575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Text Box 7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505325" y="3306763"/>
            <a:ext cx="3540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latin typeface="Times New Roman" pitchFamily="18" charset="0"/>
              </a:rPr>
              <a:t>B</a:t>
            </a:r>
          </a:p>
        </p:txBody>
      </p:sp>
      <p:sp>
        <p:nvSpPr>
          <p:cNvPr id="11" name="Oval 8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5105400" y="2514600"/>
            <a:ext cx="285750" cy="28575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>
              <a:latin typeface="Times New Roman" pitchFamily="18" charset="0"/>
            </a:endParaRPr>
          </a:p>
        </p:txBody>
      </p:sp>
      <p:sp>
        <p:nvSpPr>
          <p:cNvPr id="12" name="Text Box 9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343525" y="2590800"/>
            <a:ext cx="3540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latin typeface="Times New Roman" pitchFamily="18" charset="0"/>
              </a:rPr>
              <a:t>C</a:t>
            </a:r>
          </a:p>
        </p:txBody>
      </p:sp>
      <p:cxnSp>
        <p:nvCxnSpPr>
          <p:cNvPr id="13" name="AutoShape 10"/>
          <p:cNvCxnSpPr>
            <a:cxnSpLocks noChangeShapeType="1"/>
            <a:stCxn id="11" idx="3"/>
            <a:endCxn id="9" idx="6"/>
          </p:cNvCxnSpPr>
          <p:nvPr>
            <p:custDataLst>
              <p:tags r:id="rId7"/>
            </p:custDataLst>
          </p:nvPr>
        </p:nvCxnSpPr>
        <p:spPr bwMode="auto">
          <a:xfrm flipH="1">
            <a:off x="4548188" y="2773363"/>
            <a:ext cx="598487" cy="5683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lg" len="med"/>
            <a:tailEnd type="none" w="lg" len="med"/>
          </a:ln>
          <a:effectLst/>
        </p:spPr>
      </p:cxnSp>
      <p:cxnSp>
        <p:nvCxnSpPr>
          <p:cNvPr id="14" name="AutoShape 11"/>
          <p:cNvCxnSpPr>
            <a:cxnSpLocks noChangeShapeType="1"/>
            <a:stCxn id="9" idx="2"/>
            <a:endCxn id="7" idx="5"/>
          </p:cNvCxnSpPr>
          <p:nvPr>
            <p:custDataLst>
              <p:tags r:id="rId8"/>
            </p:custDataLst>
          </p:nvPr>
        </p:nvCxnSpPr>
        <p:spPr bwMode="auto">
          <a:xfrm flipH="1" flipV="1">
            <a:off x="3355975" y="3001963"/>
            <a:ext cx="877888" cy="3397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lg" len="med"/>
            <a:tailEnd type="none" w="lg" len="med"/>
          </a:ln>
          <a:effectLst/>
        </p:spPr>
      </p:cxnSp>
      <p:sp>
        <p:nvSpPr>
          <p:cNvPr id="15" name="Oval 12"/>
          <p:cNvSpPr>
            <a:spLocks noChangeAspect="1" noChangeArrowheads="1"/>
          </p:cNvSpPr>
          <p:nvPr>
            <p:custDataLst>
              <p:tags r:id="rId9"/>
            </p:custDataLst>
          </p:nvPr>
        </p:nvSpPr>
        <p:spPr bwMode="auto">
          <a:xfrm>
            <a:off x="4048125" y="2209800"/>
            <a:ext cx="285750" cy="28575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>
              <a:latin typeface="Times New Roman" pitchFamily="18" charset="0"/>
            </a:endParaRPr>
          </a:p>
        </p:txBody>
      </p:sp>
      <p:cxnSp>
        <p:nvCxnSpPr>
          <p:cNvPr id="16" name="AutoShape 13"/>
          <p:cNvCxnSpPr>
            <a:cxnSpLocks noChangeShapeType="1"/>
            <a:stCxn id="11" idx="1"/>
          </p:cNvCxnSpPr>
          <p:nvPr>
            <p:custDataLst>
              <p:tags r:id="rId10"/>
            </p:custDataLst>
          </p:nvPr>
        </p:nvCxnSpPr>
        <p:spPr bwMode="auto">
          <a:xfrm flipH="1" flipV="1">
            <a:off x="4352925" y="2359025"/>
            <a:ext cx="793750" cy="1825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lg" len="med"/>
            <a:tailEnd/>
          </a:ln>
          <a:effectLst/>
        </p:spPr>
      </p:cxnSp>
      <p:sp>
        <p:nvSpPr>
          <p:cNvPr id="17" name="Text Box 14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4200525" y="1828800"/>
            <a:ext cx="368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latin typeface="Times New Roman" pitchFamily="18" charset="0"/>
              </a:rPr>
              <a:t>D</a:t>
            </a:r>
          </a:p>
        </p:txBody>
      </p:sp>
      <p:cxnSp>
        <p:nvCxnSpPr>
          <p:cNvPr id="18" name="AutoShape 15"/>
          <p:cNvCxnSpPr>
            <a:cxnSpLocks noChangeShapeType="1"/>
          </p:cNvCxnSpPr>
          <p:nvPr>
            <p:custDataLst>
              <p:tags r:id="rId12"/>
            </p:custDataLst>
          </p:nvPr>
        </p:nvCxnSpPr>
        <p:spPr bwMode="auto">
          <a:xfrm flipH="1" flipV="1">
            <a:off x="4191000" y="2514600"/>
            <a:ext cx="200025" cy="6746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lg" len="med"/>
            <a:tailEnd type="none" w="lg" len="med"/>
          </a:ln>
          <a:effectLst/>
        </p:spPr>
      </p:cxnSp>
      <p:sp>
        <p:nvSpPr>
          <p:cNvPr id="19" name="Rectangle 18"/>
          <p:cNvSpPr/>
          <p:nvPr/>
        </p:nvSpPr>
        <p:spPr>
          <a:xfrm>
            <a:off x="4038600" y="4114800"/>
            <a:ext cx="56082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No</a:t>
            </a:r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4925579" y="4872335"/>
            <a:ext cx="56082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No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692552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Undirected-Graph Connectivity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undirected graph is </a:t>
            </a:r>
            <a:r>
              <a:rPr lang="en-US" dirty="0" smtClean="0">
                <a:solidFill>
                  <a:schemeClr val="accent2"/>
                </a:solidFill>
              </a:rPr>
              <a:t>connected</a:t>
            </a:r>
            <a:r>
              <a:rPr lang="en-US" dirty="0" smtClean="0"/>
              <a:t> if for all</a:t>
            </a:r>
            <a:br>
              <a:rPr lang="en-US" dirty="0" smtClean="0"/>
            </a:br>
            <a:r>
              <a:rPr lang="en-US" dirty="0" smtClean="0"/>
              <a:t>pairs of vertices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u,v</a:t>
            </a:r>
            <a:r>
              <a:rPr lang="en-US" dirty="0" smtClean="0"/>
              <a:t>, there exists a </a:t>
            </a:r>
            <a:r>
              <a:rPr lang="en-US" i="1" dirty="0" smtClean="0"/>
              <a:t>path</a:t>
            </a:r>
            <a:r>
              <a:rPr lang="en-US" dirty="0" smtClean="0"/>
              <a:t> from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u</a:t>
            </a:r>
            <a:r>
              <a:rPr lang="en-US" dirty="0" smtClean="0"/>
              <a:t> to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v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An undirected graph is </a:t>
            </a:r>
            <a:r>
              <a:rPr lang="en-US" dirty="0" smtClean="0">
                <a:solidFill>
                  <a:schemeClr val="accent2"/>
                </a:solidFill>
              </a:rPr>
              <a:t>complete</a:t>
            </a:r>
            <a:r>
              <a:rPr lang="en-US" dirty="0" smtClean="0"/>
              <a:t>, a.k.a. </a:t>
            </a:r>
            <a:r>
              <a:rPr lang="en-US" dirty="0" smtClean="0">
                <a:solidFill>
                  <a:schemeClr val="accent2"/>
                </a:solidFill>
              </a:rPr>
              <a:t>fully connected</a:t>
            </a:r>
            <a:r>
              <a:rPr lang="en-US" dirty="0" smtClean="0"/>
              <a:t> if for </a:t>
            </a:r>
            <a:r>
              <a:rPr lang="en-US" i="1" dirty="0" smtClean="0"/>
              <a:t>all</a:t>
            </a:r>
            <a:r>
              <a:rPr lang="en-US" dirty="0" smtClean="0"/>
              <a:t> pairs of vertices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u,v</a:t>
            </a:r>
            <a:r>
              <a:rPr lang="en-US" dirty="0" smtClean="0"/>
              <a:t>, there exists an </a:t>
            </a:r>
            <a:r>
              <a:rPr lang="en-US" i="1" dirty="0" smtClean="0"/>
              <a:t>edge</a:t>
            </a:r>
            <a:r>
              <a:rPr lang="en-US" dirty="0" smtClean="0"/>
              <a:t> from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u</a:t>
            </a:r>
            <a:r>
              <a:rPr lang="en-US" dirty="0" smtClean="0"/>
              <a:t> to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v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grpSp>
        <p:nvGrpSpPr>
          <p:cNvPr id="52" name="Group 51"/>
          <p:cNvGrpSpPr/>
          <p:nvPr/>
        </p:nvGrpSpPr>
        <p:grpSpPr>
          <a:xfrm>
            <a:off x="1295400" y="2638425"/>
            <a:ext cx="2667000" cy="1495485"/>
            <a:chOff x="1295400" y="2638425"/>
            <a:chExt cx="2667000" cy="1495485"/>
          </a:xfrm>
        </p:grpSpPr>
        <p:grpSp>
          <p:nvGrpSpPr>
            <p:cNvPr id="7" name="Group 4"/>
            <p:cNvGrpSpPr>
              <a:grpSpLocks/>
            </p:cNvGrpSpPr>
            <p:nvPr>
              <p:custDataLst>
                <p:tags r:id="rId29"/>
              </p:custDataLst>
            </p:nvPr>
          </p:nvGrpSpPr>
          <p:grpSpPr bwMode="auto">
            <a:xfrm>
              <a:off x="1295400" y="2638425"/>
              <a:ext cx="2667000" cy="990600"/>
              <a:chOff x="3216" y="1584"/>
              <a:chExt cx="1680" cy="624"/>
            </a:xfrm>
          </p:grpSpPr>
          <p:sp>
            <p:nvSpPr>
              <p:cNvPr id="8" name="Oval 5"/>
              <p:cNvSpPr>
                <a:spLocks noChangeAspect="1" noChangeArrowheads="1"/>
              </p:cNvSpPr>
              <p:nvPr>
                <p:custDataLst>
                  <p:tags r:id="rId31"/>
                </p:custDataLst>
              </p:nvPr>
            </p:nvSpPr>
            <p:spPr bwMode="auto">
              <a:xfrm>
                <a:off x="3216" y="1632"/>
                <a:ext cx="192" cy="192"/>
              </a:xfrm>
              <a:prstGeom prst="ellipse">
                <a:avLst/>
              </a:prstGeom>
              <a:solidFill>
                <a:schemeClr val="tx1"/>
              </a:solidFill>
              <a:ln w="2857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000">
                  <a:latin typeface="Times New Roman" pitchFamily="18" charset="0"/>
                </a:endParaRPr>
              </a:p>
            </p:txBody>
          </p:sp>
          <p:sp>
            <p:nvSpPr>
              <p:cNvPr id="9" name="Oval 6"/>
              <p:cNvSpPr>
                <a:spLocks noChangeAspect="1" noChangeArrowheads="1"/>
              </p:cNvSpPr>
              <p:nvPr>
                <p:custDataLst>
                  <p:tags r:id="rId32"/>
                </p:custDataLst>
              </p:nvPr>
            </p:nvSpPr>
            <p:spPr bwMode="auto">
              <a:xfrm>
                <a:off x="3216" y="2016"/>
                <a:ext cx="192" cy="192"/>
              </a:xfrm>
              <a:prstGeom prst="ellipse">
                <a:avLst/>
              </a:prstGeom>
              <a:solidFill>
                <a:schemeClr val="tx1"/>
              </a:solidFill>
              <a:ln w="2857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000">
                  <a:latin typeface="Times New Roman" pitchFamily="18" charset="0"/>
                </a:endParaRPr>
              </a:p>
            </p:txBody>
          </p:sp>
          <p:sp>
            <p:nvSpPr>
              <p:cNvPr id="10" name="Oval 7"/>
              <p:cNvSpPr>
                <a:spLocks noChangeAspect="1" noChangeArrowheads="1"/>
              </p:cNvSpPr>
              <p:nvPr>
                <p:custDataLst>
                  <p:tags r:id="rId33"/>
                </p:custDataLst>
              </p:nvPr>
            </p:nvSpPr>
            <p:spPr bwMode="auto">
              <a:xfrm>
                <a:off x="3504" y="1824"/>
                <a:ext cx="192" cy="192"/>
              </a:xfrm>
              <a:prstGeom prst="ellipse">
                <a:avLst/>
              </a:prstGeom>
              <a:solidFill>
                <a:schemeClr val="tx1"/>
              </a:solidFill>
              <a:ln w="2857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000">
                  <a:latin typeface="Times New Roman" pitchFamily="18" charset="0"/>
                </a:endParaRPr>
              </a:p>
            </p:txBody>
          </p:sp>
          <p:sp>
            <p:nvSpPr>
              <p:cNvPr id="11" name="Oval 8"/>
              <p:cNvSpPr>
                <a:spLocks noChangeAspect="1" noChangeArrowheads="1"/>
              </p:cNvSpPr>
              <p:nvPr>
                <p:custDataLst>
                  <p:tags r:id="rId34"/>
                </p:custDataLst>
              </p:nvPr>
            </p:nvSpPr>
            <p:spPr bwMode="auto">
              <a:xfrm>
                <a:off x="4032" y="1824"/>
                <a:ext cx="192" cy="192"/>
              </a:xfrm>
              <a:prstGeom prst="ellipse">
                <a:avLst/>
              </a:prstGeom>
              <a:solidFill>
                <a:schemeClr val="tx1"/>
              </a:solidFill>
              <a:ln w="2857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000">
                  <a:latin typeface="Times New Roman" pitchFamily="18" charset="0"/>
                </a:endParaRPr>
              </a:p>
            </p:txBody>
          </p:sp>
          <p:sp>
            <p:nvSpPr>
              <p:cNvPr id="12" name="Oval 9"/>
              <p:cNvSpPr>
                <a:spLocks noChangeAspect="1" noChangeArrowheads="1"/>
              </p:cNvSpPr>
              <p:nvPr>
                <p:custDataLst>
                  <p:tags r:id="rId35"/>
                </p:custDataLst>
              </p:nvPr>
            </p:nvSpPr>
            <p:spPr bwMode="auto">
              <a:xfrm>
                <a:off x="4320" y="1584"/>
                <a:ext cx="192" cy="192"/>
              </a:xfrm>
              <a:prstGeom prst="ellipse">
                <a:avLst/>
              </a:prstGeom>
              <a:solidFill>
                <a:schemeClr val="tx1"/>
              </a:solidFill>
              <a:ln w="2857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000">
                  <a:latin typeface="Times New Roman" pitchFamily="18" charset="0"/>
                </a:endParaRPr>
              </a:p>
            </p:txBody>
          </p:sp>
          <p:sp>
            <p:nvSpPr>
              <p:cNvPr id="13" name="Oval 10"/>
              <p:cNvSpPr>
                <a:spLocks noChangeAspect="1" noChangeArrowheads="1"/>
              </p:cNvSpPr>
              <p:nvPr>
                <p:custDataLst>
                  <p:tags r:id="rId36"/>
                </p:custDataLst>
              </p:nvPr>
            </p:nvSpPr>
            <p:spPr bwMode="auto">
              <a:xfrm>
                <a:off x="4704" y="1584"/>
                <a:ext cx="192" cy="192"/>
              </a:xfrm>
              <a:prstGeom prst="ellipse">
                <a:avLst/>
              </a:prstGeom>
              <a:solidFill>
                <a:schemeClr val="tx1"/>
              </a:solidFill>
              <a:ln w="2857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000">
                  <a:latin typeface="Times New Roman" pitchFamily="18" charset="0"/>
                </a:endParaRPr>
              </a:p>
            </p:txBody>
          </p:sp>
          <p:sp>
            <p:nvSpPr>
              <p:cNvPr id="14" name="Oval 11"/>
              <p:cNvSpPr>
                <a:spLocks noChangeAspect="1" noChangeArrowheads="1"/>
              </p:cNvSpPr>
              <p:nvPr>
                <p:custDataLst>
                  <p:tags r:id="rId37"/>
                </p:custDataLst>
              </p:nvPr>
            </p:nvSpPr>
            <p:spPr bwMode="auto">
              <a:xfrm>
                <a:off x="4704" y="1968"/>
                <a:ext cx="192" cy="192"/>
              </a:xfrm>
              <a:prstGeom prst="ellipse">
                <a:avLst/>
              </a:prstGeom>
              <a:solidFill>
                <a:schemeClr val="tx1"/>
              </a:solidFill>
              <a:ln w="2857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000">
                  <a:latin typeface="Times New Roman" pitchFamily="18" charset="0"/>
                </a:endParaRPr>
              </a:p>
            </p:txBody>
          </p:sp>
          <p:cxnSp>
            <p:nvCxnSpPr>
              <p:cNvPr id="15" name="AutoShape 12"/>
              <p:cNvCxnSpPr>
                <a:cxnSpLocks noChangeShapeType="1"/>
                <a:stCxn id="13" idx="4"/>
                <a:endCxn id="14" idx="0"/>
              </p:cNvCxnSpPr>
              <p:nvPr>
                <p:custDataLst>
                  <p:tags r:id="rId38"/>
                </p:custDataLst>
              </p:nvPr>
            </p:nvCxnSpPr>
            <p:spPr bwMode="auto">
              <a:xfrm>
                <a:off x="4800" y="1776"/>
                <a:ext cx="0" cy="192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  <p:cxnSp>
            <p:nvCxnSpPr>
              <p:cNvPr id="16" name="AutoShape 13"/>
              <p:cNvCxnSpPr>
                <a:cxnSpLocks noChangeShapeType="1"/>
                <a:stCxn id="13" idx="2"/>
                <a:endCxn id="12" idx="6"/>
              </p:cNvCxnSpPr>
              <p:nvPr>
                <p:custDataLst>
                  <p:tags r:id="rId39"/>
                </p:custDataLst>
              </p:nvPr>
            </p:nvCxnSpPr>
            <p:spPr bwMode="auto">
              <a:xfrm flipH="1">
                <a:off x="4512" y="1680"/>
                <a:ext cx="192" cy="0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  <p:cxnSp>
            <p:nvCxnSpPr>
              <p:cNvPr id="17" name="AutoShape 14"/>
              <p:cNvCxnSpPr>
                <a:cxnSpLocks noChangeShapeType="1"/>
                <a:stCxn id="12" idx="5"/>
                <a:endCxn id="14" idx="1"/>
              </p:cNvCxnSpPr>
              <p:nvPr>
                <p:custDataLst>
                  <p:tags r:id="rId40"/>
                </p:custDataLst>
              </p:nvPr>
            </p:nvCxnSpPr>
            <p:spPr bwMode="auto">
              <a:xfrm>
                <a:off x="4484" y="1748"/>
                <a:ext cx="248" cy="248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  <p:cxnSp>
            <p:nvCxnSpPr>
              <p:cNvPr id="18" name="AutoShape 15"/>
              <p:cNvCxnSpPr>
                <a:cxnSpLocks noChangeShapeType="1"/>
                <a:stCxn id="12" idx="3"/>
                <a:endCxn id="11" idx="7"/>
              </p:cNvCxnSpPr>
              <p:nvPr>
                <p:custDataLst>
                  <p:tags r:id="rId41"/>
                </p:custDataLst>
              </p:nvPr>
            </p:nvCxnSpPr>
            <p:spPr bwMode="auto">
              <a:xfrm flipH="1">
                <a:off x="4196" y="1748"/>
                <a:ext cx="152" cy="104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  <p:cxnSp>
            <p:nvCxnSpPr>
              <p:cNvPr id="19" name="AutoShape 16"/>
              <p:cNvCxnSpPr>
                <a:cxnSpLocks noChangeShapeType="1"/>
                <a:stCxn id="11" idx="2"/>
                <a:endCxn id="10" idx="6"/>
              </p:cNvCxnSpPr>
              <p:nvPr>
                <p:custDataLst>
                  <p:tags r:id="rId42"/>
                </p:custDataLst>
              </p:nvPr>
            </p:nvCxnSpPr>
            <p:spPr bwMode="auto">
              <a:xfrm flipH="1">
                <a:off x="3696" y="1920"/>
                <a:ext cx="336" cy="0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  <p:cxnSp>
            <p:nvCxnSpPr>
              <p:cNvPr id="20" name="AutoShape 17"/>
              <p:cNvCxnSpPr>
                <a:cxnSpLocks noChangeShapeType="1"/>
                <a:stCxn id="10" idx="1"/>
                <a:endCxn id="8" idx="5"/>
              </p:cNvCxnSpPr>
              <p:nvPr>
                <p:custDataLst>
                  <p:tags r:id="rId43"/>
                </p:custDataLst>
              </p:nvPr>
            </p:nvCxnSpPr>
            <p:spPr bwMode="auto">
              <a:xfrm flipH="1" flipV="1">
                <a:off x="3380" y="1796"/>
                <a:ext cx="152" cy="56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  <p:cxnSp>
            <p:nvCxnSpPr>
              <p:cNvPr id="21" name="AutoShape 18"/>
              <p:cNvCxnSpPr>
                <a:cxnSpLocks noChangeShapeType="1"/>
                <a:stCxn id="10" idx="3"/>
                <a:endCxn id="9" idx="7"/>
              </p:cNvCxnSpPr>
              <p:nvPr>
                <p:custDataLst>
                  <p:tags r:id="rId44"/>
                </p:custDataLst>
              </p:nvPr>
            </p:nvCxnSpPr>
            <p:spPr bwMode="auto">
              <a:xfrm flipH="1">
                <a:off x="3380" y="1988"/>
                <a:ext cx="152" cy="56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</p:grpSp>
        <p:sp>
          <p:nvSpPr>
            <p:cNvPr id="33" name="Text Box 50"/>
            <p:cNvSpPr txBox="1">
              <a:spLocks noChangeArrowheads="1"/>
            </p:cNvSpPr>
            <p:nvPr>
              <p:custDataLst>
                <p:tags r:id="rId30"/>
              </p:custDataLst>
            </p:nvPr>
          </p:nvSpPr>
          <p:spPr bwMode="auto">
            <a:xfrm>
              <a:off x="1371600" y="3733800"/>
              <a:ext cx="2073003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rgbClr val="0000FF"/>
                  </a:solidFill>
                </a:rPr>
                <a:t>Connected graph</a:t>
              </a:r>
            </a:p>
          </p:txBody>
        </p:sp>
      </p:grpSp>
      <p:grpSp>
        <p:nvGrpSpPr>
          <p:cNvPr id="53" name="Group 52"/>
          <p:cNvGrpSpPr/>
          <p:nvPr/>
        </p:nvGrpSpPr>
        <p:grpSpPr>
          <a:xfrm>
            <a:off x="5334000" y="2638425"/>
            <a:ext cx="2667000" cy="1495485"/>
            <a:chOff x="5334000" y="2638425"/>
            <a:chExt cx="2667000" cy="1495485"/>
          </a:xfrm>
        </p:grpSpPr>
        <p:sp>
          <p:nvSpPr>
            <p:cNvPr id="22" name="Oval 36"/>
            <p:cNvSpPr>
              <a:spLocks noChangeAspect="1"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5334000" y="2714625"/>
              <a:ext cx="304800" cy="304800"/>
            </a:xfrm>
            <a:prstGeom prst="ellipse">
              <a:avLst/>
            </a:prstGeom>
            <a:solidFill>
              <a:schemeClr val="tx1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000">
                <a:latin typeface="Times New Roman" pitchFamily="18" charset="0"/>
              </a:endParaRPr>
            </a:p>
          </p:txBody>
        </p:sp>
        <p:sp>
          <p:nvSpPr>
            <p:cNvPr id="23" name="Oval 37"/>
            <p:cNvSpPr>
              <a:spLocks noChangeAspect="1"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5334000" y="3324225"/>
              <a:ext cx="304800" cy="304800"/>
            </a:xfrm>
            <a:prstGeom prst="ellipse">
              <a:avLst/>
            </a:prstGeom>
            <a:solidFill>
              <a:schemeClr val="tx1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000">
                <a:latin typeface="Times New Roman" pitchFamily="18" charset="0"/>
              </a:endParaRPr>
            </a:p>
          </p:txBody>
        </p:sp>
        <p:sp>
          <p:nvSpPr>
            <p:cNvPr id="24" name="Oval 38"/>
            <p:cNvSpPr>
              <a:spLocks noChangeAspect="1"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5791200" y="3019425"/>
              <a:ext cx="304800" cy="304800"/>
            </a:xfrm>
            <a:prstGeom prst="ellipse">
              <a:avLst/>
            </a:prstGeom>
            <a:solidFill>
              <a:schemeClr val="tx1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000">
                <a:latin typeface="Times New Roman" pitchFamily="18" charset="0"/>
              </a:endParaRPr>
            </a:p>
          </p:txBody>
        </p:sp>
        <p:sp>
          <p:nvSpPr>
            <p:cNvPr id="25" name="Oval 39"/>
            <p:cNvSpPr>
              <a:spLocks noChangeAspect="1" noChangeArrowheads="1"/>
            </p:cNvSpPr>
            <p:nvPr>
              <p:custDataLst>
                <p:tags r:id="rId20"/>
              </p:custDataLst>
            </p:nvPr>
          </p:nvSpPr>
          <p:spPr bwMode="auto">
            <a:xfrm>
              <a:off x="6629400" y="3019425"/>
              <a:ext cx="304800" cy="304800"/>
            </a:xfrm>
            <a:prstGeom prst="ellipse">
              <a:avLst/>
            </a:prstGeom>
            <a:solidFill>
              <a:schemeClr val="tx1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000">
                <a:latin typeface="Times New Roman" pitchFamily="18" charset="0"/>
              </a:endParaRPr>
            </a:p>
          </p:txBody>
        </p:sp>
        <p:sp>
          <p:nvSpPr>
            <p:cNvPr id="26" name="Oval 40"/>
            <p:cNvSpPr>
              <a:spLocks noChangeAspect="1" noChangeArrowheads="1"/>
            </p:cNvSpPr>
            <p:nvPr>
              <p:custDataLst>
                <p:tags r:id="rId21"/>
              </p:custDataLst>
            </p:nvPr>
          </p:nvSpPr>
          <p:spPr bwMode="auto">
            <a:xfrm>
              <a:off x="7086600" y="2638425"/>
              <a:ext cx="304800" cy="304800"/>
            </a:xfrm>
            <a:prstGeom prst="ellipse">
              <a:avLst/>
            </a:prstGeom>
            <a:solidFill>
              <a:schemeClr val="tx1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000">
                <a:latin typeface="Times New Roman" pitchFamily="18" charset="0"/>
              </a:endParaRPr>
            </a:p>
          </p:txBody>
        </p:sp>
        <p:sp>
          <p:nvSpPr>
            <p:cNvPr id="27" name="Oval 41"/>
            <p:cNvSpPr>
              <a:spLocks noChangeAspect="1" noChangeArrowheads="1"/>
            </p:cNvSpPr>
            <p:nvPr>
              <p:custDataLst>
                <p:tags r:id="rId22"/>
              </p:custDataLst>
            </p:nvPr>
          </p:nvSpPr>
          <p:spPr bwMode="auto">
            <a:xfrm>
              <a:off x="7696200" y="2638425"/>
              <a:ext cx="304800" cy="304800"/>
            </a:xfrm>
            <a:prstGeom prst="ellipse">
              <a:avLst/>
            </a:prstGeom>
            <a:solidFill>
              <a:schemeClr val="tx1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000">
                <a:latin typeface="Times New Roman" pitchFamily="18" charset="0"/>
              </a:endParaRPr>
            </a:p>
          </p:txBody>
        </p:sp>
        <p:sp>
          <p:nvSpPr>
            <p:cNvPr id="28" name="Oval 42"/>
            <p:cNvSpPr>
              <a:spLocks noChangeAspect="1" noChangeArrowheads="1"/>
            </p:cNvSpPr>
            <p:nvPr>
              <p:custDataLst>
                <p:tags r:id="rId23"/>
              </p:custDataLst>
            </p:nvPr>
          </p:nvSpPr>
          <p:spPr bwMode="auto">
            <a:xfrm>
              <a:off x="7696200" y="3248025"/>
              <a:ext cx="304800" cy="304800"/>
            </a:xfrm>
            <a:prstGeom prst="ellipse">
              <a:avLst/>
            </a:prstGeom>
            <a:solidFill>
              <a:schemeClr val="tx1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000">
                <a:latin typeface="Times New Roman" pitchFamily="18" charset="0"/>
              </a:endParaRPr>
            </a:p>
          </p:txBody>
        </p:sp>
        <p:cxnSp>
          <p:nvCxnSpPr>
            <p:cNvPr id="29" name="AutoShape 45"/>
            <p:cNvCxnSpPr>
              <a:cxnSpLocks noChangeShapeType="1"/>
              <a:stCxn id="26" idx="5"/>
              <a:endCxn id="28" idx="1"/>
            </p:cNvCxnSpPr>
            <p:nvPr>
              <p:custDataLst>
                <p:tags r:id="rId24"/>
              </p:custDataLst>
            </p:nvPr>
          </p:nvCxnSpPr>
          <p:spPr bwMode="auto">
            <a:xfrm>
              <a:off x="7346950" y="2898775"/>
              <a:ext cx="393700" cy="3937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30" name="AutoShape 46"/>
            <p:cNvCxnSpPr>
              <a:cxnSpLocks noChangeShapeType="1"/>
              <a:stCxn id="26" idx="3"/>
              <a:endCxn id="25" idx="7"/>
            </p:cNvCxnSpPr>
            <p:nvPr>
              <p:custDataLst>
                <p:tags r:id="rId25"/>
              </p:custDataLst>
            </p:nvPr>
          </p:nvCxnSpPr>
          <p:spPr bwMode="auto">
            <a:xfrm flipH="1">
              <a:off x="6889750" y="2898775"/>
              <a:ext cx="241300" cy="1651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31" name="AutoShape 48"/>
            <p:cNvCxnSpPr>
              <a:cxnSpLocks noChangeShapeType="1"/>
              <a:stCxn id="24" idx="1"/>
              <a:endCxn id="22" idx="5"/>
            </p:cNvCxnSpPr>
            <p:nvPr>
              <p:custDataLst>
                <p:tags r:id="rId26"/>
              </p:custDataLst>
            </p:nvPr>
          </p:nvCxnSpPr>
          <p:spPr bwMode="auto">
            <a:xfrm flipH="1" flipV="1">
              <a:off x="5594350" y="2974975"/>
              <a:ext cx="241300" cy="889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32" name="AutoShape 49"/>
            <p:cNvCxnSpPr>
              <a:cxnSpLocks noChangeShapeType="1"/>
              <a:stCxn id="24" idx="3"/>
              <a:endCxn id="23" idx="7"/>
            </p:cNvCxnSpPr>
            <p:nvPr>
              <p:custDataLst>
                <p:tags r:id="rId27"/>
              </p:custDataLst>
            </p:nvPr>
          </p:nvCxnSpPr>
          <p:spPr bwMode="auto">
            <a:xfrm flipH="1">
              <a:off x="5594350" y="3279775"/>
              <a:ext cx="241300" cy="889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34" name="Text Box 52"/>
            <p:cNvSpPr txBox="1">
              <a:spLocks noChangeArrowheads="1"/>
            </p:cNvSpPr>
            <p:nvPr>
              <p:custDataLst>
                <p:tags r:id="rId28"/>
              </p:custDataLst>
            </p:nvPr>
          </p:nvSpPr>
          <p:spPr bwMode="auto">
            <a:xfrm>
              <a:off x="5334000" y="3733800"/>
              <a:ext cx="2356735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rgbClr val="0000FF"/>
                  </a:solidFill>
                </a:rPr>
                <a:t>Disconnected graph</a:t>
              </a:r>
            </a:p>
          </p:txBody>
        </p:sp>
      </p:grpSp>
      <p:grpSp>
        <p:nvGrpSpPr>
          <p:cNvPr id="35" name="Group 19"/>
          <p:cNvGrpSpPr>
            <a:grpSpLocks/>
          </p:cNvGrpSpPr>
          <p:nvPr>
            <p:custDataLst>
              <p:tags r:id="rId1"/>
            </p:custDataLst>
          </p:nvPr>
        </p:nvGrpSpPr>
        <p:grpSpPr bwMode="auto">
          <a:xfrm>
            <a:off x="7010400" y="4938712"/>
            <a:ext cx="1676400" cy="1309688"/>
            <a:chOff x="2256" y="2928"/>
            <a:chExt cx="1536" cy="1200"/>
          </a:xfrm>
        </p:grpSpPr>
        <p:sp>
          <p:nvSpPr>
            <p:cNvPr id="36" name="Oval 20"/>
            <p:cNvSpPr>
              <a:spLocks noChangeAspect="1"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2832" y="2928"/>
              <a:ext cx="336" cy="336"/>
            </a:xfrm>
            <a:prstGeom prst="ellipse">
              <a:avLst/>
            </a:prstGeom>
            <a:solidFill>
              <a:schemeClr val="tx1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7" name="Oval 21"/>
            <p:cNvSpPr>
              <a:spLocks noChangeAspect="1"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2592" y="3792"/>
              <a:ext cx="336" cy="336"/>
            </a:xfrm>
            <a:prstGeom prst="ellipse">
              <a:avLst/>
            </a:prstGeom>
            <a:solidFill>
              <a:schemeClr val="tx1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8" name="Oval 22"/>
            <p:cNvSpPr>
              <a:spLocks noChangeAspect="1"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3456" y="3168"/>
              <a:ext cx="336" cy="336"/>
            </a:xfrm>
            <a:prstGeom prst="ellipse">
              <a:avLst/>
            </a:prstGeom>
            <a:solidFill>
              <a:schemeClr val="tx1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9" name="Oval 23"/>
            <p:cNvSpPr>
              <a:spLocks noChangeAspect="1"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2256" y="3264"/>
              <a:ext cx="336" cy="336"/>
            </a:xfrm>
            <a:prstGeom prst="ellipse">
              <a:avLst/>
            </a:prstGeom>
            <a:solidFill>
              <a:schemeClr val="tx1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40" name="Oval 24"/>
            <p:cNvSpPr>
              <a:spLocks noChangeAspect="1"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3312" y="3792"/>
              <a:ext cx="336" cy="336"/>
            </a:xfrm>
            <a:prstGeom prst="ellipse">
              <a:avLst/>
            </a:prstGeom>
            <a:solidFill>
              <a:schemeClr val="tx1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41" name="Line 25"/>
            <p:cNvSpPr>
              <a:spLocks noChangeShapeType="1"/>
            </p:cNvSpPr>
            <p:nvPr>
              <p:custDataLst>
                <p:tags r:id="rId7"/>
              </p:custDataLst>
            </p:nvPr>
          </p:nvSpPr>
          <p:spPr bwMode="auto">
            <a:xfrm flipV="1">
              <a:off x="2544" y="3168"/>
              <a:ext cx="336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" name="Line 26"/>
            <p:cNvSpPr>
              <a:spLocks noChangeShapeType="1"/>
            </p:cNvSpPr>
            <p:nvPr>
              <p:custDataLst>
                <p:tags r:id="rId8"/>
              </p:custDataLst>
            </p:nvPr>
          </p:nvSpPr>
          <p:spPr bwMode="auto">
            <a:xfrm>
              <a:off x="3120" y="3168"/>
              <a:ext cx="384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" name="Line 27"/>
            <p:cNvSpPr>
              <a:spLocks noChangeShapeType="1"/>
            </p:cNvSpPr>
            <p:nvPr>
              <p:custDataLst>
                <p:tags r:id="rId9"/>
              </p:custDataLst>
            </p:nvPr>
          </p:nvSpPr>
          <p:spPr bwMode="auto">
            <a:xfrm>
              <a:off x="2496" y="3552"/>
              <a:ext cx="24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" name="Line 28"/>
            <p:cNvSpPr>
              <a:spLocks noChangeShapeType="1"/>
            </p:cNvSpPr>
            <p:nvPr>
              <p:custDataLst>
                <p:tags r:id="rId10"/>
              </p:custDataLst>
            </p:nvPr>
          </p:nvSpPr>
          <p:spPr bwMode="auto">
            <a:xfrm>
              <a:off x="2880" y="3984"/>
              <a:ext cx="5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" name="Line 29"/>
            <p:cNvSpPr>
              <a:spLocks noChangeShapeType="1"/>
            </p:cNvSpPr>
            <p:nvPr>
              <p:custDataLst>
                <p:tags r:id="rId11"/>
              </p:custDataLst>
            </p:nvPr>
          </p:nvSpPr>
          <p:spPr bwMode="auto">
            <a:xfrm flipV="1">
              <a:off x="3504" y="3456"/>
              <a:ext cx="96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" name="Line 30"/>
            <p:cNvSpPr>
              <a:spLocks noChangeShapeType="1"/>
            </p:cNvSpPr>
            <p:nvPr>
              <p:custDataLst>
                <p:tags r:id="rId12"/>
              </p:custDataLst>
            </p:nvPr>
          </p:nvSpPr>
          <p:spPr bwMode="auto">
            <a:xfrm flipV="1">
              <a:off x="2496" y="3360"/>
              <a:ext cx="1104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" name="Line 31"/>
            <p:cNvSpPr>
              <a:spLocks noChangeShapeType="1"/>
            </p:cNvSpPr>
            <p:nvPr>
              <p:custDataLst>
                <p:tags r:id="rId13"/>
              </p:custDataLst>
            </p:nvPr>
          </p:nvSpPr>
          <p:spPr bwMode="auto">
            <a:xfrm>
              <a:off x="2496" y="3456"/>
              <a:ext cx="912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" name="Line 32"/>
            <p:cNvSpPr>
              <a:spLocks noChangeShapeType="1"/>
            </p:cNvSpPr>
            <p:nvPr>
              <p:custDataLst>
                <p:tags r:id="rId14"/>
              </p:custDataLst>
            </p:nvPr>
          </p:nvSpPr>
          <p:spPr bwMode="auto">
            <a:xfrm flipV="1">
              <a:off x="2784" y="3168"/>
              <a:ext cx="192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" name="Line 33"/>
            <p:cNvSpPr>
              <a:spLocks noChangeShapeType="1"/>
            </p:cNvSpPr>
            <p:nvPr>
              <p:custDataLst>
                <p:tags r:id="rId15"/>
              </p:custDataLst>
            </p:nvPr>
          </p:nvSpPr>
          <p:spPr bwMode="auto">
            <a:xfrm>
              <a:off x="3024" y="3168"/>
              <a:ext cx="480" cy="7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" name="Line 34"/>
            <p:cNvSpPr>
              <a:spLocks noChangeShapeType="1"/>
            </p:cNvSpPr>
            <p:nvPr>
              <p:custDataLst>
                <p:tags r:id="rId16"/>
              </p:custDataLst>
            </p:nvPr>
          </p:nvSpPr>
          <p:spPr bwMode="auto">
            <a:xfrm flipV="1">
              <a:off x="2832" y="3360"/>
              <a:ext cx="72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1" name="TextBox 50"/>
          <p:cNvSpPr txBox="1"/>
          <p:nvPr/>
        </p:nvSpPr>
        <p:spPr>
          <a:xfrm>
            <a:off x="5496329" y="5924490"/>
            <a:ext cx="189507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i="1" dirty="0" smtClean="0">
                <a:latin typeface="+mn-lt"/>
              </a:rPr>
              <a:t>plus self edges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1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Directed-Graph Connectivity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5562600" cy="4495800"/>
          </a:xfrm>
        </p:spPr>
        <p:txBody>
          <a:bodyPr/>
          <a:lstStyle/>
          <a:p>
            <a:r>
              <a:rPr lang="en-US" dirty="0" smtClean="0"/>
              <a:t>A directed graph is </a:t>
            </a:r>
            <a:r>
              <a:rPr lang="en-US" dirty="0" smtClean="0">
                <a:solidFill>
                  <a:schemeClr val="accent2"/>
                </a:solidFill>
              </a:rPr>
              <a:t>strongly connected</a:t>
            </a:r>
            <a:r>
              <a:rPr lang="en-US" dirty="0" smtClean="0"/>
              <a:t> if there is a path from every vertex to every other vertex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 directed graph is </a:t>
            </a:r>
            <a:r>
              <a:rPr lang="en-US" dirty="0" smtClean="0">
                <a:solidFill>
                  <a:schemeClr val="accent2"/>
                </a:solidFill>
              </a:rPr>
              <a:t>weakly connected</a:t>
            </a:r>
            <a:r>
              <a:rPr lang="en-US" dirty="0" smtClean="0"/>
              <a:t> if there is a path from every vertex to every other vertex </a:t>
            </a:r>
            <a:r>
              <a:rPr lang="en-US" i="1" dirty="0" smtClean="0"/>
              <a:t>ignoring direction of edges</a:t>
            </a:r>
          </a:p>
          <a:p>
            <a:endParaRPr lang="en-US" i="1" dirty="0" smtClean="0"/>
          </a:p>
          <a:p>
            <a:endParaRPr lang="en-US" dirty="0" smtClean="0"/>
          </a:p>
          <a:p>
            <a:r>
              <a:rPr lang="en-US" dirty="0" smtClean="0"/>
              <a:t>A </a:t>
            </a:r>
            <a:r>
              <a:rPr lang="en-US" dirty="0" smtClean="0">
                <a:solidFill>
                  <a:schemeClr val="accent2"/>
                </a:solidFill>
              </a:rPr>
              <a:t>complete</a:t>
            </a:r>
            <a:r>
              <a:rPr lang="en-US" dirty="0" smtClean="0"/>
              <a:t> a.k.a. </a:t>
            </a:r>
            <a:r>
              <a:rPr lang="en-US" dirty="0" smtClean="0">
                <a:solidFill>
                  <a:schemeClr val="accent2"/>
                </a:solidFill>
              </a:rPr>
              <a:t>fully connected</a:t>
            </a:r>
            <a:r>
              <a:rPr lang="en-US" dirty="0" smtClean="0"/>
              <a:t> directed graph has an edge from every vertex to every other vertex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grpSp>
        <p:nvGrpSpPr>
          <p:cNvPr id="7" name="Group 4"/>
          <p:cNvGrpSpPr>
            <a:grpSpLocks/>
          </p:cNvGrpSpPr>
          <p:nvPr>
            <p:custDataLst>
              <p:tags r:id="rId1"/>
            </p:custDataLst>
          </p:nvPr>
        </p:nvGrpSpPr>
        <p:grpSpPr bwMode="auto">
          <a:xfrm>
            <a:off x="6324600" y="1238250"/>
            <a:ext cx="1600200" cy="1400175"/>
            <a:chOff x="4272" y="2640"/>
            <a:chExt cx="768" cy="672"/>
          </a:xfrm>
        </p:grpSpPr>
        <p:sp>
          <p:nvSpPr>
            <p:cNvPr id="8" name="Oval 5"/>
            <p:cNvSpPr>
              <a:spLocks noChangeAspect="1" noChangeArrowheads="1"/>
            </p:cNvSpPr>
            <p:nvPr>
              <p:custDataLst>
                <p:tags r:id="rId21"/>
              </p:custDataLst>
            </p:nvPr>
          </p:nvSpPr>
          <p:spPr bwMode="auto">
            <a:xfrm>
              <a:off x="4560" y="2640"/>
              <a:ext cx="192" cy="192"/>
            </a:xfrm>
            <a:prstGeom prst="ellipse">
              <a:avLst/>
            </a:prstGeom>
            <a:solidFill>
              <a:schemeClr val="tx1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9" name="Oval 6"/>
            <p:cNvSpPr>
              <a:spLocks noChangeAspect="1" noChangeArrowheads="1"/>
            </p:cNvSpPr>
            <p:nvPr>
              <p:custDataLst>
                <p:tags r:id="rId22"/>
              </p:custDataLst>
            </p:nvPr>
          </p:nvSpPr>
          <p:spPr bwMode="auto">
            <a:xfrm>
              <a:off x="4560" y="3120"/>
              <a:ext cx="192" cy="192"/>
            </a:xfrm>
            <a:prstGeom prst="ellipse">
              <a:avLst/>
            </a:prstGeom>
            <a:solidFill>
              <a:schemeClr val="tx1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0" name="Oval 7"/>
            <p:cNvSpPr>
              <a:spLocks noChangeAspect="1" noChangeArrowheads="1"/>
            </p:cNvSpPr>
            <p:nvPr>
              <p:custDataLst>
                <p:tags r:id="rId23"/>
              </p:custDataLst>
            </p:nvPr>
          </p:nvSpPr>
          <p:spPr bwMode="auto">
            <a:xfrm>
              <a:off x="4848" y="2880"/>
              <a:ext cx="192" cy="192"/>
            </a:xfrm>
            <a:prstGeom prst="ellipse">
              <a:avLst/>
            </a:prstGeom>
            <a:solidFill>
              <a:schemeClr val="tx1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1" name="Oval 8"/>
            <p:cNvSpPr>
              <a:spLocks noChangeAspect="1" noChangeArrowheads="1"/>
            </p:cNvSpPr>
            <p:nvPr>
              <p:custDataLst>
                <p:tags r:id="rId24"/>
              </p:custDataLst>
            </p:nvPr>
          </p:nvSpPr>
          <p:spPr bwMode="auto">
            <a:xfrm>
              <a:off x="4272" y="2880"/>
              <a:ext cx="192" cy="192"/>
            </a:xfrm>
            <a:prstGeom prst="ellipse">
              <a:avLst/>
            </a:prstGeom>
            <a:solidFill>
              <a:schemeClr val="tx1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cxnSp>
          <p:nvCxnSpPr>
            <p:cNvPr id="12" name="AutoShape 9"/>
            <p:cNvCxnSpPr>
              <a:cxnSpLocks noChangeShapeType="1"/>
              <a:stCxn id="8" idx="3"/>
              <a:endCxn id="11" idx="7"/>
            </p:cNvCxnSpPr>
            <p:nvPr>
              <p:custDataLst>
                <p:tags r:id="rId25"/>
              </p:custDataLst>
            </p:nvPr>
          </p:nvCxnSpPr>
          <p:spPr bwMode="auto">
            <a:xfrm flipH="1">
              <a:off x="4436" y="2804"/>
              <a:ext cx="152" cy="10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3" name="AutoShape 10"/>
            <p:cNvCxnSpPr>
              <a:cxnSpLocks noChangeShapeType="1"/>
              <a:stCxn id="8" idx="5"/>
              <a:endCxn id="10" idx="1"/>
            </p:cNvCxnSpPr>
            <p:nvPr>
              <p:custDataLst>
                <p:tags r:id="rId26"/>
              </p:custDataLst>
            </p:nvPr>
          </p:nvCxnSpPr>
          <p:spPr bwMode="auto">
            <a:xfrm>
              <a:off x="4724" y="2804"/>
              <a:ext cx="152" cy="10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4" name="AutoShape 11"/>
            <p:cNvCxnSpPr>
              <a:cxnSpLocks noChangeShapeType="1"/>
              <a:stCxn id="10" idx="3"/>
              <a:endCxn id="9" idx="7"/>
            </p:cNvCxnSpPr>
            <p:nvPr>
              <p:custDataLst>
                <p:tags r:id="rId27"/>
              </p:custDataLst>
            </p:nvPr>
          </p:nvCxnSpPr>
          <p:spPr bwMode="auto">
            <a:xfrm flipH="1">
              <a:off x="4724" y="3044"/>
              <a:ext cx="152" cy="10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5" name="AutoShape 12"/>
            <p:cNvCxnSpPr>
              <a:cxnSpLocks noChangeShapeType="1"/>
              <a:stCxn id="11" idx="5"/>
              <a:endCxn id="9" idx="1"/>
            </p:cNvCxnSpPr>
            <p:nvPr>
              <p:custDataLst>
                <p:tags r:id="rId28"/>
              </p:custDataLst>
            </p:nvPr>
          </p:nvCxnSpPr>
          <p:spPr bwMode="auto">
            <a:xfrm>
              <a:off x="4436" y="3044"/>
              <a:ext cx="152" cy="10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6" name="AutoShape 13"/>
            <p:cNvCxnSpPr>
              <a:cxnSpLocks noChangeShapeType="1"/>
              <a:stCxn id="9" idx="0"/>
              <a:endCxn id="8" idx="4"/>
            </p:cNvCxnSpPr>
            <p:nvPr>
              <p:custDataLst>
                <p:tags r:id="rId29"/>
              </p:custDataLst>
            </p:nvPr>
          </p:nvCxnSpPr>
          <p:spPr bwMode="auto">
            <a:xfrm flipV="1">
              <a:off x="4656" y="2832"/>
              <a:ext cx="0" cy="28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</p:grpSp>
      <p:grpSp>
        <p:nvGrpSpPr>
          <p:cNvPr id="17" name="Group 14"/>
          <p:cNvGrpSpPr>
            <a:grpSpLocks/>
          </p:cNvGrpSpPr>
          <p:nvPr>
            <p:custDataLst>
              <p:tags r:id="rId2"/>
            </p:custDataLst>
          </p:nvPr>
        </p:nvGrpSpPr>
        <p:grpSpPr bwMode="auto">
          <a:xfrm>
            <a:off x="6400800" y="3143250"/>
            <a:ext cx="1600200" cy="1400175"/>
            <a:chOff x="4272" y="3072"/>
            <a:chExt cx="768" cy="672"/>
          </a:xfrm>
        </p:grpSpPr>
        <p:sp>
          <p:nvSpPr>
            <p:cNvPr id="18" name="Oval 15"/>
            <p:cNvSpPr>
              <a:spLocks noChangeAspect="1"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4560" y="3072"/>
              <a:ext cx="192" cy="192"/>
            </a:xfrm>
            <a:prstGeom prst="ellipse">
              <a:avLst/>
            </a:prstGeom>
            <a:solidFill>
              <a:schemeClr val="tx1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9" name="Oval 16"/>
            <p:cNvSpPr>
              <a:spLocks noChangeAspect="1"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4560" y="3552"/>
              <a:ext cx="192" cy="192"/>
            </a:xfrm>
            <a:prstGeom prst="ellipse">
              <a:avLst/>
            </a:prstGeom>
            <a:solidFill>
              <a:schemeClr val="tx1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0" name="Oval 17"/>
            <p:cNvSpPr>
              <a:spLocks noChangeAspect="1"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4848" y="3312"/>
              <a:ext cx="192" cy="192"/>
            </a:xfrm>
            <a:prstGeom prst="ellipse">
              <a:avLst/>
            </a:prstGeom>
            <a:solidFill>
              <a:schemeClr val="tx1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1" name="Oval 18"/>
            <p:cNvSpPr>
              <a:spLocks noChangeAspect="1"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4272" y="3312"/>
              <a:ext cx="192" cy="192"/>
            </a:xfrm>
            <a:prstGeom prst="ellipse">
              <a:avLst/>
            </a:prstGeom>
            <a:solidFill>
              <a:schemeClr val="tx1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cxnSp>
          <p:nvCxnSpPr>
            <p:cNvPr id="22" name="AutoShape 19"/>
            <p:cNvCxnSpPr>
              <a:cxnSpLocks noChangeShapeType="1"/>
              <a:stCxn id="18" idx="5"/>
              <a:endCxn id="20" idx="1"/>
            </p:cNvCxnSpPr>
            <p:nvPr>
              <p:custDataLst>
                <p:tags r:id="rId18"/>
              </p:custDataLst>
            </p:nvPr>
          </p:nvCxnSpPr>
          <p:spPr bwMode="auto">
            <a:xfrm>
              <a:off x="4724" y="3236"/>
              <a:ext cx="152" cy="10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23" name="AutoShape 20"/>
            <p:cNvCxnSpPr>
              <a:cxnSpLocks noChangeShapeType="1"/>
              <a:stCxn id="20" idx="3"/>
              <a:endCxn id="19" idx="7"/>
            </p:cNvCxnSpPr>
            <p:nvPr>
              <p:custDataLst>
                <p:tags r:id="rId19"/>
              </p:custDataLst>
            </p:nvPr>
          </p:nvCxnSpPr>
          <p:spPr bwMode="auto">
            <a:xfrm flipH="1">
              <a:off x="4724" y="3476"/>
              <a:ext cx="152" cy="10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24" name="AutoShape 21"/>
            <p:cNvCxnSpPr>
              <a:cxnSpLocks noChangeShapeType="1"/>
              <a:stCxn id="21" idx="5"/>
              <a:endCxn id="19" idx="1"/>
            </p:cNvCxnSpPr>
            <p:nvPr>
              <p:custDataLst>
                <p:tags r:id="rId20"/>
              </p:custDataLst>
            </p:nvPr>
          </p:nvCxnSpPr>
          <p:spPr bwMode="auto">
            <a:xfrm>
              <a:off x="4436" y="3476"/>
              <a:ext cx="152" cy="10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</p:grpSp>
      <p:grpSp>
        <p:nvGrpSpPr>
          <p:cNvPr id="25" name="Group 33"/>
          <p:cNvGrpSpPr>
            <a:grpSpLocks/>
          </p:cNvGrpSpPr>
          <p:nvPr>
            <p:custDataLst>
              <p:tags r:id="rId3"/>
            </p:custDataLst>
          </p:nvPr>
        </p:nvGrpSpPr>
        <p:grpSpPr bwMode="auto">
          <a:xfrm>
            <a:off x="6248400" y="5029200"/>
            <a:ext cx="1600200" cy="1200150"/>
            <a:chOff x="4032" y="3216"/>
            <a:chExt cx="1008" cy="756"/>
          </a:xfrm>
        </p:grpSpPr>
        <p:sp>
          <p:nvSpPr>
            <p:cNvPr id="26" name="Oval 23"/>
            <p:cNvSpPr>
              <a:spLocks noChangeAspect="1"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4410" y="3216"/>
              <a:ext cx="252" cy="252"/>
            </a:xfrm>
            <a:prstGeom prst="ellipse">
              <a:avLst/>
            </a:prstGeom>
            <a:solidFill>
              <a:schemeClr val="tx1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7" name="Oval 24"/>
            <p:cNvSpPr>
              <a:spLocks noChangeAspect="1"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4410" y="3720"/>
              <a:ext cx="252" cy="252"/>
            </a:xfrm>
            <a:prstGeom prst="ellipse">
              <a:avLst/>
            </a:prstGeom>
            <a:solidFill>
              <a:schemeClr val="tx1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8" name="Oval 25"/>
            <p:cNvSpPr>
              <a:spLocks noChangeAspect="1"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4788" y="3468"/>
              <a:ext cx="252" cy="252"/>
            </a:xfrm>
            <a:prstGeom prst="ellipse">
              <a:avLst/>
            </a:prstGeom>
            <a:solidFill>
              <a:schemeClr val="tx1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9" name="Oval 26"/>
            <p:cNvSpPr>
              <a:spLocks noChangeAspect="1"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4032" y="3468"/>
              <a:ext cx="252" cy="252"/>
            </a:xfrm>
            <a:prstGeom prst="ellipse">
              <a:avLst/>
            </a:prstGeom>
            <a:solidFill>
              <a:schemeClr val="tx1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cxnSp>
          <p:nvCxnSpPr>
            <p:cNvPr id="30" name="AutoShape 27"/>
            <p:cNvCxnSpPr>
              <a:cxnSpLocks noChangeShapeType="1"/>
              <a:stCxn id="27" idx="0"/>
              <a:endCxn id="26" idx="4"/>
            </p:cNvCxnSpPr>
            <p:nvPr>
              <p:custDataLst>
                <p:tags r:id="rId8"/>
              </p:custDataLst>
            </p:nvPr>
          </p:nvCxnSpPr>
          <p:spPr bwMode="auto">
            <a:xfrm flipV="1">
              <a:off x="4536" y="3468"/>
              <a:ext cx="0" cy="25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</p:cxnSp>
        <p:cxnSp>
          <p:nvCxnSpPr>
            <p:cNvPr id="31" name="AutoShape 28"/>
            <p:cNvCxnSpPr>
              <a:cxnSpLocks noChangeShapeType="1"/>
              <a:stCxn id="29" idx="6"/>
              <a:endCxn id="28" idx="2"/>
            </p:cNvCxnSpPr>
            <p:nvPr>
              <p:custDataLst>
                <p:tags r:id="rId9"/>
              </p:custDataLst>
            </p:nvPr>
          </p:nvCxnSpPr>
          <p:spPr bwMode="auto">
            <a:xfrm>
              <a:off x="4284" y="3594"/>
              <a:ext cx="504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</p:cxnSp>
        <p:cxnSp>
          <p:nvCxnSpPr>
            <p:cNvPr id="32" name="AutoShape 29"/>
            <p:cNvCxnSpPr>
              <a:cxnSpLocks noChangeShapeType="1"/>
              <a:stCxn id="26" idx="2"/>
              <a:endCxn id="29" idx="0"/>
            </p:cNvCxnSpPr>
            <p:nvPr>
              <p:custDataLst>
                <p:tags r:id="rId10"/>
              </p:custDataLst>
            </p:nvPr>
          </p:nvCxnSpPr>
          <p:spPr bwMode="auto">
            <a:xfrm flipH="1">
              <a:off x="4158" y="3342"/>
              <a:ext cx="252" cy="12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</p:cxnSp>
        <p:cxnSp>
          <p:nvCxnSpPr>
            <p:cNvPr id="33" name="AutoShape 30"/>
            <p:cNvCxnSpPr>
              <a:cxnSpLocks noChangeShapeType="1"/>
              <a:stCxn id="26" idx="6"/>
              <a:endCxn id="28" idx="0"/>
            </p:cNvCxnSpPr>
            <p:nvPr>
              <p:custDataLst>
                <p:tags r:id="rId11"/>
              </p:custDataLst>
            </p:nvPr>
          </p:nvCxnSpPr>
          <p:spPr bwMode="auto">
            <a:xfrm>
              <a:off x="4662" y="3342"/>
              <a:ext cx="252" cy="12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</p:cxnSp>
        <p:cxnSp>
          <p:nvCxnSpPr>
            <p:cNvPr id="34" name="AutoShape 31"/>
            <p:cNvCxnSpPr>
              <a:cxnSpLocks noChangeShapeType="1"/>
              <a:stCxn id="28" idx="4"/>
              <a:endCxn id="27" idx="6"/>
            </p:cNvCxnSpPr>
            <p:nvPr>
              <p:custDataLst>
                <p:tags r:id="rId12"/>
              </p:custDataLst>
            </p:nvPr>
          </p:nvCxnSpPr>
          <p:spPr bwMode="auto">
            <a:xfrm flipH="1">
              <a:off x="4662" y="3720"/>
              <a:ext cx="252" cy="12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</p:cxnSp>
        <p:cxnSp>
          <p:nvCxnSpPr>
            <p:cNvPr id="35" name="AutoShape 32"/>
            <p:cNvCxnSpPr>
              <a:cxnSpLocks noChangeShapeType="1"/>
              <a:stCxn id="27" idx="2"/>
              <a:endCxn id="29" idx="4"/>
            </p:cNvCxnSpPr>
            <p:nvPr>
              <p:custDataLst>
                <p:tags r:id="rId13"/>
              </p:custDataLst>
            </p:nvPr>
          </p:nvCxnSpPr>
          <p:spPr bwMode="auto">
            <a:xfrm flipH="1" flipV="1">
              <a:off x="4158" y="3720"/>
              <a:ext cx="252" cy="12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</p:cxnSp>
      </p:grpSp>
      <p:sp>
        <p:nvSpPr>
          <p:cNvPr id="36" name="TextBox 35"/>
          <p:cNvSpPr txBox="1"/>
          <p:nvPr/>
        </p:nvSpPr>
        <p:spPr>
          <a:xfrm>
            <a:off x="7182870" y="5929312"/>
            <a:ext cx="189507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i="1" dirty="0" smtClean="0">
                <a:latin typeface="+mn-lt"/>
              </a:rPr>
              <a:t>plus self edges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3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Trees as Graphs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3886200" cy="4495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When talking about graphs, </a:t>
            </a:r>
          </a:p>
          <a:p>
            <a:pPr>
              <a:buNone/>
            </a:pPr>
            <a:r>
              <a:rPr lang="en-US" dirty="0" smtClean="0"/>
              <a:t>we say a </a:t>
            </a:r>
            <a:r>
              <a:rPr lang="en-US" dirty="0" smtClean="0">
                <a:solidFill>
                  <a:schemeClr val="accent2"/>
                </a:solidFill>
              </a:rPr>
              <a:t>tree</a:t>
            </a:r>
            <a:r>
              <a:rPr lang="en-US" dirty="0" smtClean="0"/>
              <a:t> is a graph that is:</a:t>
            </a:r>
          </a:p>
          <a:p>
            <a:pPr lvl="1"/>
            <a:r>
              <a:rPr lang="en-US" dirty="0" smtClean="0"/>
              <a:t>Undirected</a:t>
            </a:r>
          </a:p>
          <a:p>
            <a:pPr lvl="1"/>
            <a:r>
              <a:rPr lang="en-US" dirty="0" smtClean="0"/>
              <a:t>Acyclic</a:t>
            </a:r>
          </a:p>
          <a:p>
            <a:pPr lvl="1"/>
            <a:r>
              <a:rPr lang="en-US" dirty="0" smtClean="0"/>
              <a:t>Connected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So all trees are graphs, but not all graphs are trees</a:t>
            </a:r>
          </a:p>
          <a:p>
            <a:pPr lvl="1">
              <a:buNone/>
            </a:pP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/>
              <a:t>Rooted Trees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143000"/>
            <a:ext cx="7772400" cy="2286000"/>
          </a:xfrm>
        </p:spPr>
        <p:txBody>
          <a:bodyPr/>
          <a:lstStyle/>
          <a:p>
            <a:r>
              <a:rPr lang="en-US" dirty="0" smtClean="0"/>
              <a:t>We are more accustomed to </a:t>
            </a:r>
            <a:r>
              <a:rPr lang="en-US" dirty="0" smtClean="0">
                <a:solidFill>
                  <a:schemeClr val="accent2"/>
                </a:solidFill>
              </a:rPr>
              <a:t>rooted trees</a:t>
            </a:r>
            <a:r>
              <a:rPr lang="en-US" dirty="0" smtClean="0"/>
              <a:t> where:</a:t>
            </a:r>
          </a:p>
          <a:p>
            <a:pPr lvl="1"/>
            <a:r>
              <a:rPr lang="en-US" dirty="0" smtClean="0"/>
              <a:t>We identify a unique root</a:t>
            </a:r>
          </a:p>
          <a:p>
            <a:pPr lvl="1"/>
            <a:r>
              <a:rPr lang="en-US" dirty="0" smtClean="0"/>
              <a:t>We think of edges as directed: parent to children</a:t>
            </a:r>
          </a:p>
          <a:p>
            <a:pPr lvl="1"/>
            <a:endParaRPr lang="en-US" sz="1000" dirty="0" smtClean="0"/>
          </a:p>
          <a:p>
            <a:r>
              <a:rPr lang="en-US" dirty="0" smtClean="0"/>
              <a:t>Given a tree, picking a root gives a unique rooted tree </a:t>
            </a:r>
          </a:p>
          <a:p>
            <a:pPr lvl="1"/>
            <a:r>
              <a:rPr lang="en-US" dirty="0" smtClean="0"/>
              <a:t>The tree is just drawn differently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grpSp>
        <p:nvGrpSpPr>
          <p:cNvPr id="7" name="Group 20"/>
          <p:cNvGrpSpPr>
            <a:grpSpLocks/>
          </p:cNvGrpSpPr>
          <p:nvPr>
            <p:custDataLst>
              <p:tags r:id="rId1"/>
            </p:custDataLst>
          </p:nvPr>
        </p:nvGrpSpPr>
        <p:grpSpPr bwMode="auto">
          <a:xfrm>
            <a:off x="1981200" y="3328987"/>
            <a:ext cx="1295400" cy="3071813"/>
            <a:chOff x="3984" y="1008"/>
            <a:chExt cx="1104" cy="2928"/>
          </a:xfrm>
        </p:grpSpPr>
        <p:sp>
          <p:nvSpPr>
            <p:cNvPr id="8" name="Oval 21"/>
            <p:cNvSpPr>
              <a:spLocks noChangeAspect="1"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4416" y="2016"/>
              <a:ext cx="288" cy="288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 dirty="0"/>
                <a:t>A</a:t>
              </a:r>
            </a:p>
          </p:txBody>
        </p:sp>
        <p:cxnSp>
          <p:nvCxnSpPr>
            <p:cNvPr id="9" name="AutoShape 22"/>
            <p:cNvCxnSpPr>
              <a:cxnSpLocks noChangeShapeType="1"/>
              <a:stCxn id="8" idx="0"/>
              <a:endCxn id="11" idx="4"/>
            </p:cNvCxnSpPr>
            <p:nvPr>
              <p:custDataLst>
                <p:tags r:id="rId19"/>
              </p:custDataLst>
            </p:nvPr>
          </p:nvCxnSpPr>
          <p:spPr bwMode="auto">
            <a:xfrm flipV="1">
              <a:off x="4560" y="1740"/>
              <a:ext cx="0" cy="26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0" name="AutoShape 23"/>
            <p:cNvCxnSpPr>
              <a:cxnSpLocks noChangeShapeType="1"/>
              <a:stCxn id="8" idx="4"/>
              <a:endCxn id="16" idx="0"/>
            </p:cNvCxnSpPr>
            <p:nvPr>
              <p:custDataLst>
                <p:tags r:id="rId20"/>
              </p:custDataLst>
            </p:nvPr>
          </p:nvCxnSpPr>
          <p:spPr bwMode="auto">
            <a:xfrm>
              <a:off x="4560" y="2316"/>
              <a:ext cx="2" cy="26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1" name="Oval 24"/>
            <p:cNvSpPr>
              <a:spLocks noChangeAspect="1" noChangeArrowheads="1"/>
            </p:cNvSpPr>
            <p:nvPr>
              <p:custDataLst>
                <p:tags r:id="rId21"/>
              </p:custDataLst>
            </p:nvPr>
          </p:nvSpPr>
          <p:spPr bwMode="auto">
            <a:xfrm>
              <a:off x="4416" y="1440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 dirty="0"/>
                <a:t>B</a:t>
              </a:r>
            </a:p>
          </p:txBody>
        </p:sp>
        <p:sp>
          <p:nvSpPr>
            <p:cNvPr id="12" name="Oval 25"/>
            <p:cNvSpPr>
              <a:spLocks noChangeAspect="1" noChangeArrowheads="1"/>
            </p:cNvSpPr>
            <p:nvPr>
              <p:custDataLst>
                <p:tags r:id="rId22"/>
              </p:custDataLst>
            </p:nvPr>
          </p:nvSpPr>
          <p:spPr bwMode="auto">
            <a:xfrm>
              <a:off x="3984" y="1008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 dirty="0"/>
                <a:t>D</a:t>
              </a:r>
            </a:p>
          </p:txBody>
        </p:sp>
        <p:sp>
          <p:nvSpPr>
            <p:cNvPr id="13" name="Oval 26"/>
            <p:cNvSpPr>
              <a:spLocks noChangeAspect="1" noChangeArrowheads="1"/>
            </p:cNvSpPr>
            <p:nvPr>
              <p:custDataLst>
                <p:tags r:id="rId23"/>
              </p:custDataLst>
            </p:nvPr>
          </p:nvSpPr>
          <p:spPr bwMode="auto">
            <a:xfrm>
              <a:off x="4800" y="1008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E</a:t>
              </a:r>
            </a:p>
          </p:txBody>
        </p:sp>
        <p:cxnSp>
          <p:nvCxnSpPr>
            <p:cNvPr id="14" name="AutoShape 27"/>
            <p:cNvCxnSpPr>
              <a:cxnSpLocks noChangeShapeType="1"/>
              <a:stCxn id="11" idx="7"/>
              <a:endCxn id="13" idx="3"/>
            </p:cNvCxnSpPr>
            <p:nvPr>
              <p:custDataLst>
                <p:tags r:id="rId24"/>
              </p:custDataLst>
            </p:nvPr>
          </p:nvCxnSpPr>
          <p:spPr bwMode="auto">
            <a:xfrm flipV="1">
              <a:off x="4662" y="1266"/>
              <a:ext cx="180" cy="204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5" name="AutoShape 28"/>
            <p:cNvCxnSpPr>
              <a:cxnSpLocks noChangeShapeType="1"/>
              <a:stCxn id="11" idx="1"/>
              <a:endCxn id="12" idx="5"/>
            </p:cNvCxnSpPr>
            <p:nvPr>
              <p:custDataLst>
                <p:tags r:id="rId25"/>
              </p:custDataLst>
            </p:nvPr>
          </p:nvCxnSpPr>
          <p:spPr bwMode="auto">
            <a:xfrm flipH="1" flipV="1">
              <a:off x="4230" y="1266"/>
              <a:ext cx="228" cy="204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6" name="Oval 29"/>
            <p:cNvSpPr>
              <a:spLocks noChangeAspect="1" noChangeArrowheads="1"/>
            </p:cNvSpPr>
            <p:nvPr>
              <p:custDataLst>
                <p:tags r:id="rId26"/>
              </p:custDataLst>
            </p:nvPr>
          </p:nvSpPr>
          <p:spPr bwMode="auto">
            <a:xfrm>
              <a:off x="4418" y="2592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C</a:t>
              </a:r>
            </a:p>
          </p:txBody>
        </p:sp>
        <p:sp>
          <p:nvSpPr>
            <p:cNvPr id="17" name="Oval 30"/>
            <p:cNvSpPr>
              <a:spLocks noChangeAspect="1" noChangeArrowheads="1"/>
            </p:cNvSpPr>
            <p:nvPr>
              <p:custDataLst>
                <p:tags r:id="rId27"/>
              </p:custDataLst>
            </p:nvPr>
          </p:nvSpPr>
          <p:spPr bwMode="auto">
            <a:xfrm>
              <a:off x="4418" y="3120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F</a:t>
              </a:r>
            </a:p>
          </p:txBody>
        </p:sp>
        <p:cxnSp>
          <p:nvCxnSpPr>
            <p:cNvPr id="18" name="AutoShape 31"/>
            <p:cNvCxnSpPr>
              <a:cxnSpLocks noChangeShapeType="1"/>
              <a:stCxn id="16" idx="4"/>
              <a:endCxn id="17" idx="0"/>
            </p:cNvCxnSpPr>
            <p:nvPr>
              <p:custDataLst>
                <p:tags r:id="rId28"/>
              </p:custDataLst>
            </p:nvPr>
          </p:nvCxnSpPr>
          <p:spPr bwMode="auto">
            <a:xfrm>
              <a:off x="4562" y="2892"/>
              <a:ext cx="0" cy="21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9" name="AutoShape 32"/>
            <p:cNvCxnSpPr>
              <a:cxnSpLocks noChangeShapeType="1"/>
              <a:stCxn id="17" idx="3"/>
              <a:endCxn id="22" idx="0"/>
            </p:cNvCxnSpPr>
            <p:nvPr>
              <p:custDataLst>
                <p:tags r:id="rId29"/>
              </p:custDataLst>
            </p:nvPr>
          </p:nvCxnSpPr>
          <p:spPr bwMode="auto">
            <a:xfrm flipH="1">
              <a:off x="4201" y="3378"/>
              <a:ext cx="259" cy="25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20" name="Oval 33"/>
            <p:cNvSpPr>
              <a:spLocks noChangeAspect="1" noChangeArrowheads="1"/>
            </p:cNvSpPr>
            <p:nvPr>
              <p:custDataLst>
                <p:tags r:id="rId30"/>
              </p:custDataLst>
            </p:nvPr>
          </p:nvSpPr>
          <p:spPr bwMode="auto">
            <a:xfrm>
              <a:off x="4779" y="3648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H</a:t>
              </a:r>
            </a:p>
          </p:txBody>
        </p:sp>
        <p:cxnSp>
          <p:nvCxnSpPr>
            <p:cNvPr id="21" name="AutoShape 34"/>
            <p:cNvCxnSpPr>
              <a:cxnSpLocks noChangeShapeType="1"/>
              <a:stCxn id="17" idx="5"/>
              <a:endCxn id="20" idx="0"/>
            </p:cNvCxnSpPr>
            <p:nvPr>
              <p:custDataLst>
                <p:tags r:id="rId31"/>
              </p:custDataLst>
            </p:nvPr>
          </p:nvCxnSpPr>
          <p:spPr bwMode="auto">
            <a:xfrm>
              <a:off x="4664" y="3378"/>
              <a:ext cx="259" cy="25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22" name="Oval 35"/>
            <p:cNvSpPr>
              <a:spLocks noChangeAspect="1" noChangeArrowheads="1"/>
            </p:cNvSpPr>
            <p:nvPr>
              <p:custDataLst>
                <p:tags r:id="rId32"/>
              </p:custDataLst>
            </p:nvPr>
          </p:nvSpPr>
          <p:spPr bwMode="auto">
            <a:xfrm>
              <a:off x="4057" y="3648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G</a:t>
              </a:r>
            </a:p>
          </p:txBody>
        </p:sp>
      </p:grpSp>
      <p:sp>
        <p:nvSpPr>
          <p:cNvPr id="23" name="Right Arrow 22"/>
          <p:cNvSpPr/>
          <p:nvPr/>
        </p:nvSpPr>
        <p:spPr bwMode="auto">
          <a:xfrm>
            <a:off x="4114800" y="4343400"/>
            <a:ext cx="914400" cy="457200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962400" y="4038600"/>
            <a:ext cx="11112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redrawn</a:t>
            </a:r>
          </a:p>
        </p:txBody>
      </p:sp>
      <p:grpSp>
        <p:nvGrpSpPr>
          <p:cNvPr id="25" name="Group 36"/>
          <p:cNvGrpSpPr>
            <a:grpSpLocks/>
          </p:cNvGrpSpPr>
          <p:nvPr>
            <p:custDataLst>
              <p:tags r:id="rId2"/>
            </p:custDataLst>
          </p:nvPr>
        </p:nvGrpSpPr>
        <p:grpSpPr bwMode="auto">
          <a:xfrm>
            <a:off x="5715000" y="3733800"/>
            <a:ext cx="2133600" cy="2286000"/>
            <a:chOff x="3437" y="1248"/>
            <a:chExt cx="1795" cy="1920"/>
          </a:xfrm>
        </p:grpSpPr>
        <p:sp>
          <p:nvSpPr>
            <p:cNvPr id="26" name="Oval 37"/>
            <p:cNvSpPr>
              <a:spLocks noChangeAspect="1"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4178" y="1248"/>
              <a:ext cx="288" cy="288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 dirty="0"/>
                <a:t>A</a:t>
              </a:r>
            </a:p>
          </p:txBody>
        </p:sp>
        <p:cxnSp>
          <p:nvCxnSpPr>
            <p:cNvPr id="27" name="AutoShape 38"/>
            <p:cNvCxnSpPr>
              <a:cxnSpLocks noChangeShapeType="1"/>
              <a:stCxn id="26" idx="3"/>
              <a:endCxn id="29" idx="0"/>
            </p:cNvCxnSpPr>
            <p:nvPr>
              <p:custDataLst>
                <p:tags r:id="rId4"/>
              </p:custDataLst>
            </p:nvPr>
          </p:nvCxnSpPr>
          <p:spPr bwMode="auto">
            <a:xfrm flipH="1">
              <a:off x="3917" y="1506"/>
              <a:ext cx="303" cy="30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28" name="AutoShape 39"/>
            <p:cNvCxnSpPr>
              <a:cxnSpLocks noChangeShapeType="1"/>
              <a:stCxn id="26" idx="5"/>
              <a:endCxn id="34" idx="0"/>
            </p:cNvCxnSpPr>
            <p:nvPr>
              <p:custDataLst>
                <p:tags r:id="rId5"/>
              </p:custDataLst>
            </p:nvPr>
          </p:nvCxnSpPr>
          <p:spPr bwMode="auto">
            <a:xfrm>
              <a:off x="4424" y="1506"/>
              <a:ext cx="303" cy="30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29" name="Oval 40"/>
            <p:cNvSpPr>
              <a:spLocks noChangeAspect="1"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3773" y="1824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B</a:t>
              </a:r>
            </a:p>
          </p:txBody>
        </p:sp>
        <p:sp>
          <p:nvSpPr>
            <p:cNvPr id="30" name="Oval 41"/>
            <p:cNvSpPr>
              <a:spLocks noChangeAspect="1"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3437" y="2352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D</a:t>
              </a:r>
            </a:p>
          </p:txBody>
        </p:sp>
        <p:sp>
          <p:nvSpPr>
            <p:cNvPr id="31" name="Oval 42"/>
            <p:cNvSpPr>
              <a:spLocks noChangeAspect="1"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4109" y="2352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E</a:t>
              </a:r>
            </a:p>
          </p:txBody>
        </p:sp>
        <p:cxnSp>
          <p:nvCxnSpPr>
            <p:cNvPr id="32" name="AutoShape 43"/>
            <p:cNvCxnSpPr>
              <a:cxnSpLocks noChangeShapeType="1"/>
              <a:stCxn id="29" idx="5"/>
              <a:endCxn id="31" idx="0"/>
            </p:cNvCxnSpPr>
            <p:nvPr>
              <p:custDataLst>
                <p:tags r:id="rId9"/>
              </p:custDataLst>
            </p:nvPr>
          </p:nvCxnSpPr>
          <p:spPr bwMode="auto">
            <a:xfrm>
              <a:off x="4019" y="2082"/>
              <a:ext cx="234" cy="258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33" name="AutoShape 44"/>
            <p:cNvCxnSpPr>
              <a:cxnSpLocks noChangeShapeType="1"/>
              <a:stCxn id="29" idx="3"/>
              <a:endCxn id="30" idx="0"/>
            </p:cNvCxnSpPr>
            <p:nvPr>
              <p:custDataLst>
                <p:tags r:id="rId10"/>
              </p:custDataLst>
            </p:nvPr>
          </p:nvCxnSpPr>
          <p:spPr bwMode="auto">
            <a:xfrm flipH="1">
              <a:off x="3581" y="2082"/>
              <a:ext cx="234" cy="258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34" name="Oval 45"/>
            <p:cNvSpPr>
              <a:spLocks noChangeAspect="1"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4583" y="1824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 dirty="0"/>
                <a:t>C</a:t>
              </a:r>
            </a:p>
          </p:txBody>
        </p:sp>
        <p:sp>
          <p:nvSpPr>
            <p:cNvPr id="35" name="Oval 46"/>
            <p:cNvSpPr>
              <a:spLocks noChangeAspect="1"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4583" y="2352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F</a:t>
              </a:r>
            </a:p>
          </p:txBody>
        </p:sp>
        <p:cxnSp>
          <p:nvCxnSpPr>
            <p:cNvPr id="36" name="AutoShape 47"/>
            <p:cNvCxnSpPr>
              <a:cxnSpLocks noChangeShapeType="1"/>
              <a:stCxn id="34" idx="4"/>
              <a:endCxn id="35" idx="0"/>
            </p:cNvCxnSpPr>
            <p:nvPr>
              <p:custDataLst>
                <p:tags r:id="rId13"/>
              </p:custDataLst>
            </p:nvPr>
          </p:nvCxnSpPr>
          <p:spPr bwMode="auto">
            <a:xfrm>
              <a:off x="4727" y="2124"/>
              <a:ext cx="0" cy="21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37" name="AutoShape 48"/>
            <p:cNvCxnSpPr>
              <a:cxnSpLocks noChangeShapeType="1"/>
              <a:stCxn id="35" idx="3"/>
              <a:endCxn id="40" idx="0"/>
            </p:cNvCxnSpPr>
            <p:nvPr>
              <p:custDataLst>
                <p:tags r:id="rId14"/>
              </p:custDataLst>
            </p:nvPr>
          </p:nvCxnSpPr>
          <p:spPr bwMode="auto">
            <a:xfrm flipH="1">
              <a:off x="4366" y="2610"/>
              <a:ext cx="259" cy="25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38" name="Oval 49"/>
            <p:cNvSpPr>
              <a:spLocks noChangeAspect="1"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4944" y="2880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H</a:t>
              </a:r>
            </a:p>
          </p:txBody>
        </p:sp>
        <p:cxnSp>
          <p:nvCxnSpPr>
            <p:cNvPr id="39" name="AutoShape 50"/>
            <p:cNvCxnSpPr>
              <a:cxnSpLocks noChangeShapeType="1"/>
              <a:stCxn id="35" idx="5"/>
              <a:endCxn id="38" idx="0"/>
            </p:cNvCxnSpPr>
            <p:nvPr>
              <p:custDataLst>
                <p:tags r:id="rId16"/>
              </p:custDataLst>
            </p:nvPr>
          </p:nvCxnSpPr>
          <p:spPr bwMode="auto">
            <a:xfrm>
              <a:off x="4829" y="2610"/>
              <a:ext cx="259" cy="25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40" name="Oval 51"/>
            <p:cNvSpPr>
              <a:spLocks noChangeAspect="1"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4222" y="2880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G</a:t>
              </a:r>
            </a:p>
          </p:txBody>
        </p:sp>
      </p:grp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3" grpId="0" animBg="1"/>
      <p:bldP spid="2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Homework 4 is out</a:t>
            </a:r>
          </a:p>
          <a:p>
            <a:pPr lvl="1"/>
            <a:r>
              <a:rPr lang="en-US" sz="2400" dirty="0" smtClean="0"/>
              <a:t>Implementing hash tables and hash functions</a:t>
            </a:r>
          </a:p>
          <a:p>
            <a:pPr lvl="1"/>
            <a:r>
              <a:rPr lang="en-US" sz="2400" dirty="0"/>
              <a:t>Due Wednesday May 14</a:t>
            </a:r>
            <a:r>
              <a:rPr lang="en-US" sz="2400" baseline="30000" dirty="0"/>
              <a:t>th</a:t>
            </a:r>
            <a:r>
              <a:rPr lang="en-US" sz="2400" dirty="0"/>
              <a:t> at </a:t>
            </a:r>
            <a:r>
              <a:rPr lang="en-US" sz="2400" dirty="0" smtClean="0"/>
              <a:t>11pm</a:t>
            </a:r>
          </a:p>
          <a:p>
            <a:pPr lvl="1"/>
            <a:r>
              <a:rPr lang="en-US" sz="2400" dirty="0" smtClean="0"/>
              <a:t>Allowed to work with a partner</a:t>
            </a:r>
          </a:p>
          <a:p>
            <a:pPr lvl="1"/>
            <a:endParaRPr lang="en-US" sz="2400" dirty="0"/>
          </a:p>
          <a:p>
            <a:r>
              <a:rPr lang="en-US" sz="2400" dirty="0" smtClean="0"/>
              <a:t>Midterm next Friday in-class</a:t>
            </a: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340606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/>
              <a:t>Rooted Trees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143000"/>
            <a:ext cx="7772400" cy="2286000"/>
          </a:xfrm>
        </p:spPr>
        <p:txBody>
          <a:bodyPr/>
          <a:lstStyle/>
          <a:p>
            <a:r>
              <a:rPr lang="en-US" dirty="0"/>
              <a:t>We are more accustomed to </a:t>
            </a:r>
            <a:r>
              <a:rPr lang="en-US" dirty="0">
                <a:solidFill>
                  <a:schemeClr val="accent2"/>
                </a:solidFill>
              </a:rPr>
              <a:t>rooted trees</a:t>
            </a:r>
            <a:r>
              <a:rPr lang="en-US" dirty="0"/>
              <a:t> where:</a:t>
            </a:r>
          </a:p>
          <a:p>
            <a:pPr lvl="1"/>
            <a:r>
              <a:rPr lang="en-US" dirty="0"/>
              <a:t>We identify a unique root</a:t>
            </a:r>
          </a:p>
          <a:p>
            <a:pPr lvl="1"/>
            <a:r>
              <a:rPr lang="en-US" dirty="0"/>
              <a:t>We think of edges </a:t>
            </a:r>
            <a:r>
              <a:rPr lang="en-US" dirty="0" smtClean="0"/>
              <a:t>as directed</a:t>
            </a:r>
            <a:r>
              <a:rPr lang="en-US" dirty="0"/>
              <a:t>: parent to children</a:t>
            </a:r>
          </a:p>
          <a:p>
            <a:pPr lvl="1"/>
            <a:endParaRPr lang="en-US" sz="1000" dirty="0"/>
          </a:p>
          <a:p>
            <a:r>
              <a:rPr lang="en-US" dirty="0"/>
              <a:t>Given a tree, picking a root gives a unique rooted tree </a:t>
            </a:r>
          </a:p>
          <a:p>
            <a:pPr lvl="1"/>
            <a:r>
              <a:rPr lang="en-US" dirty="0"/>
              <a:t>The tree is just drawn </a:t>
            </a:r>
            <a:r>
              <a:rPr lang="en-US" dirty="0" smtClean="0"/>
              <a:t>differently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grpSp>
        <p:nvGrpSpPr>
          <p:cNvPr id="7" name="Group 20"/>
          <p:cNvGrpSpPr>
            <a:grpSpLocks/>
          </p:cNvGrpSpPr>
          <p:nvPr>
            <p:custDataLst>
              <p:tags r:id="rId1"/>
            </p:custDataLst>
          </p:nvPr>
        </p:nvGrpSpPr>
        <p:grpSpPr bwMode="auto">
          <a:xfrm>
            <a:off x="1981200" y="3328987"/>
            <a:ext cx="1295400" cy="3071813"/>
            <a:chOff x="3984" y="1008"/>
            <a:chExt cx="1104" cy="2928"/>
          </a:xfrm>
        </p:grpSpPr>
        <p:sp>
          <p:nvSpPr>
            <p:cNvPr id="8" name="Oval 21"/>
            <p:cNvSpPr>
              <a:spLocks noChangeAspect="1"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4416" y="2016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 dirty="0"/>
                <a:t>A</a:t>
              </a:r>
            </a:p>
          </p:txBody>
        </p:sp>
        <p:cxnSp>
          <p:nvCxnSpPr>
            <p:cNvPr id="9" name="AutoShape 22"/>
            <p:cNvCxnSpPr>
              <a:cxnSpLocks noChangeShapeType="1"/>
              <a:stCxn id="8" idx="0"/>
              <a:endCxn id="11" idx="4"/>
            </p:cNvCxnSpPr>
            <p:nvPr>
              <p:custDataLst>
                <p:tags r:id="rId18"/>
              </p:custDataLst>
            </p:nvPr>
          </p:nvCxnSpPr>
          <p:spPr bwMode="auto">
            <a:xfrm flipV="1">
              <a:off x="4560" y="1740"/>
              <a:ext cx="0" cy="26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0" name="AutoShape 23"/>
            <p:cNvCxnSpPr>
              <a:cxnSpLocks noChangeShapeType="1"/>
              <a:stCxn id="8" idx="4"/>
              <a:endCxn id="16" idx="0"/>
            </p:cNvCxnSpPr>
            <p:nvPr>
              <p:custDataLst>
                <p:tags r:id="rId19"/>
              </p:custDataLst>
            </p:nvPr>
          </p:nvCxnSpPr>
          <p:spPr bwMode="auto">
            <a:xfrm>
              <a:off x="4560" y="2316"/>
              <a:ext cx="2" cy="26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1" name="Oval 24"/>
            <p:cNvSpPr>
              <a:spLocks noChangeAspect="1" noChangeArrowheads="1"/>
            </p:cNvSpPr>
            <p:nvPr>
              <p:custDataLst>
                <p:tags r:id="rId20"/>
              </p:custDataLst>
            </p:nvPr>
          </p:nvSpPr>
          <p:spPr bwMode="auto">
            <a:xfrm>
              <a:off x="4416" y="1440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B</a:t>
              </a:r>
            </a:p>
          </p:txBody>
        </p:sp>
        <p:sp>
          <p:nvSpPr>
            <p:cNvPr id="12" name="Oval 25"/>
            <p:cNvSpPr>
              <a:spLocks noChangeAspect="1" noChangeArrowheads="1"/>
            </p:cNvSpPr>
            <p:nvPr>
              <p:custDataLst>
                <p:tags r:id="rId21"/>
              </p:custDataLst>
            </p:nvPr>
          </p:nvSpPr>
          <p:spPr bwMode="auto">
            <a:xfrm>
              <a:off x="3984" y="1008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 dirty="0"/>
                <a:t>D</a:t>
              </a:r>
            </a:p>
          </p:txBody>
        </p:sp>
        <p:sp>
          <p:nvSpPr>
            <p:cNvPr id="13" name="Oval 26"/>
            <p:cNvSpPr>
              <a:spLocks noChangeAspect="1" noChangeArrowheads="1"/>
            </p:cNvSpPr>
            <p:nvPr>
              <p:custDataLst>
                <p:tags r:id="rId22"/>
              </p:custDataLst>
            </p:nvPr>
          </p:nvSpPr>
          <p:spPr bwMode="auto">
            <a:xfrm>
              <a:off x="4800" y="1008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E</a:t>
              </a:r>
            </a:p>
          </p:txBody>
        </p:sp>
        <p:cxnSp>
          <p:nvCxnSpPr>
            <p:cNvPr id="14" name="AutoShape 27"/>
            <p:cNvCxnSpPr>
              <a:cxnSpLocks noChangeShapeType="1"/>
              <a:stCxn id="11" idx="7"/>
              <a:endCxn id="13" idx="3"/>
            </p:cNvCxnSpPr>
            <p:nvPr>
              <p:custDataLst>
                <p:tags r:id="rId23"/>
              </p:custDataLst>
            </p:nvPr>
          </p:nvCxnSpPr>
          <p:spPr bwMode="auto">
            <a:xfrm flipV="1">
              <a:off x="4662" y="1266"/>
              <a:ext cx="180" cy="204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5" name="AutoShape 28"/>
            <p:cNvCxnSpPr>
              <a:cxnSpLocks noChangeShapeType="1"/>
              <a:stCxn id="11" idx="1"/>
              <a:endCxn id="12" idx="5"/>
            </p:cNvCxnSpPr>
            <p:nvPr>
              <p:custDataLst>
                <p:tags r:id="rId24"/>
              </p:custDataLst>
            </p:nvPr>
          </p:nvCxnSpPr>
          <p:spPr bwMode="auto">
            <a:xfrm flipH="1" flipV="1">
              <a:off x="4230" y="1266"/>
              <a:ext cx="228" cy="204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6" name="Oval 29"/>
            <p:cNvSpPr>
              <a:spLocks noChangeAspect="1" noChangeArrowheads="1"/>
            </p:cNvSpPr>
            <p:nvPr>
              <p:custDataLst>
                <p:tags r:id="rId25"/>
              </p:custDataLst>
            </p:nvPr>
          </p:nvSpPr>
          <p:spPr bwMode="auto">
            <a:xfrm>
              <a:off x="4418" y="2592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C</a:t>
              </a:r>
            </a:p>
          </p:txBody>
        </p:sp>
        <p:sp>
          <p:nvSpPr>
            <p:cNvPr id="17" name="Oval 30"/>
            <p:cNvSpPr>
              <a:spLocks noChangeAspect="1" noChangeArrowheads="1"/>
            </p:cNvSpPr>
            <p:nvPr>
              <p:custDataLst>
                <p:tags r:id="rId26"/>
              </p:custDataLst>
            </p:nvPr>
          </p:nvSpPr>
          <p:spPr bwMode="auto">
            <a:xfrm>
              <a:off x="4418" y="3120"/>
              <a:ext cx="288" cy="288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F</a:t>
              </a:r>
            </a:p>
          </p:txBody>
        </p:sp>
        <p:cxnSp>
          <p:nvCxnSpPr>
            <p:cNvPr id="18" name="AutoShape 31"/>
            <p:cNvCxnSpPr>
              <a:cxnSpLocks noChangeShapeType="1"/>
              <a:stCxn id="16" idx="4"/>
              <a:endCxn id="17" idx="0"/>
            </p:cNvCxnSpPr>
            <p:nvPr>
              <p:custDataLst>
                <p:tags r:id="rId27"/>
              </p:custDataLst>
            </p:nvPr>
          </p:nvCxnSpPr>
          <p:spPr bwMode="auto">
            <a:xfrm>
              <a:off x="4562" y="2892"/>
              <a:ext cx="0" cy="21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9" name="AutoShape 32"/>
            <p:cNvCxnSpPr>
              <a:cxnSpLocks noChangeShapeType="1"/>
              <a:stCxn id="17" idx="3"/>
              <a:endCxn id="22" idx="0"/>
            </p:cNvCxnSpPr>
            <p:nvPr>
              <p:custDataLst>
                <p:tags r:id="rId28"/>
              </p:custDataLst>
            </p:nvPr>
          </p:nvCxnSpPr>
          <p:spPr bwMode="auto">
            <a:xfrm flipH="1">
              <a:off x="4201" y="3378"/>
              <a:ext cx="259" cy="25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20" name="Oval 33"/>
            <p:cNvSpPr>
              <a:spLocks noChangeAspect="1" noChangeArrowheads="1"/>
            </p:cNvSpPr>
            <p:nvPr>
              <p:custDataLst>
                <p:tags r:id="rId29"/>
              </p:custDataLst>
            </p:nvPr>
          </p:nvSpPr>
          <p:spPr bwMode="auto">
            <a:xfrm>
              <a:off x="4779" y="3648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H</a:t>
              </a:r>
            </a:p>
          </p:txBody>
        </p:sp>
        <p:cxnSp>
          <p:nvCxnSpPr>
            <p:cNvPr id="21" name="AutoShape 34"/>
            <p:cNvCxnSpPr>
              <a:cxnSpLocks noChangeShapeType="1"/>
              <a:stCxn id="17" idx="5"/>
              <a:endCxn id="20" idx="0"/>
            </p:cNvCxnSpPr>
            <p:nvPr>
              <p:custDataLst>
                <p:tags r:id="rId30"/>
              </p:custDataLst>
            </p:nvPr>
          </p:nvCxnSpPr>
          <p:spPr bwMode="auto">
            <a:xfrm>
              <a:off x="4664" y="3378"/>
              <a:ext cx="259" cy="25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22" name="Oval 35"/>
            <p:cNvSpPr>
              <a:spLocks noChangeAspect="1" noChangeArrowheads="1"/>
            </p:cNvSpPr>
            <p:nvPr>
              <p:custDataLst>
                <p:tags r:id="rId31"/>
              </p:custDataLst>
            </p:nvPr>
          </p:nvSpPr>
          <p:spPr bwMode="auto">
            <a:xfrm>
              <a:off x="4057" y="3648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G</a:t>
              </a:r>
            </a:p>
          </p:txBody>
        </p:sp>
      </p:grpSp>
      <p:sp>
        <p:nvSpPr>
          <p:cNvPr id="23" name="Right Arrow 22"/>
          <p:cNvSpPr/>
          <p:nvPr/>
        </p:nvSpPr>
        <p:spPr bwMode="auto">
          <a:xfrm>
            <a:off x="4114800" y="4343400"/>
            <a:ext cx="914400" cy="457200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962400" y="4038600"/>
            <a:ext cx="11112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redrawn</a:t>
            </a:r>
          </a:p>
        </p:txBody>
      </p:sp>
      <p:sp>
        <p:nvSpPr>
          <p:cNvPr id="26" name="Oval 37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6248765" y="3352800"/>
            <a:ext cx="376039" cy="3429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 smtClean="0"/>
              <a:t>F</a:t>
            </a:r>
            <a:endParaRPr lang="en-US" sz="2000" dirty="0"/>
          </a:p>
        </p:txBody>
      </p:sp>
      <p:cxnSp>
        <p:nvCxnSpPr>
          <p:cNvPr id="27" name="AutoShape 38"/>
          <p:cNvCxnSpPr>
            <a:cxnSpLocks noChangeShapeType="1"/>
            <a:stCxn id="26" idx="3"/>
            <a:endCxn id="29" idx="0"/>
          </p:cNvCxnSpPr>
          <p:nvPr>
            <p:custDataLst>
              <p:tags r:id="rId3"/>
            </p:custDataLst>
          </p:nvPr>
        </p:nvCxnSpPr>
        <p:spPr bwMode="auto">
          <a:xfrm rot="5400000">
            <a:off x="5833150" y="3567914"/>
            <a:ext cx="393117" cy="54825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8" name="AutoShape 39"/>
          <p:cNvCxnSpPr>
            <a:cxnSpLocks noChangeShapeType="1"/>
            <a:stCxn id="26" idx="4"/>
            <a:endCxn id="34" idx="0"/>
          </p:cNvCxnSpPr>
          <p:nvPr>
            <p:custDataLst>
              <p:tags r:id="rId4"/>
            </p:custDataLst>
          </p:nvPr>
        </p:nvCxnSpPr>
        <p:spPr bwMode="auto">
          <a:xfrm rot="16200000" flipH="1">
            <a:off x="6267633" y="3864852"/>
            <a:ext cx="342900" cy="45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9" name="Oval 40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5567561" y="4038600"/>
            <a:ext cx="376039" cy="3429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 smtClean="0"/>
              <a:t>G</a:t>
            </a:r>
            <a:endParaRPr lang="en-US" sz="2000" dirty="0"/>
          </a:p>
        </p:txBody>
      </p:sp>
      <p:sp>
        <p:nvSpPr>
          <p:cNvPr id="34" name="Oval 45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6253361" y="4038600"/>
            <a:ext cx="376039" cy="3429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 smtClean="0"/>
              <a:t>H</a:t>
            </a:r>
            <a:endParaRPr lang="en-US" sz="2000" dirty="0"/>
          </a:p>
        </p:txBody>
      </p:sp>
      <p:sp>
        <p:nvSpPr>
          <p:cNvPr id="35" name="Oval 46"/>
          <p:cNvSpPr>
            <a:spLocks noChangeAspect="1" noChangeArrowheads="1"/>
          </p:cNvSpPr>
          <p:nvPr>
            <p:custDataLst>
              <p:tags r:id="rId7"/>
            </p:custDataLst>
          </p:nvPr>
        </p:nvSpPr>
        <p:spPr bwMode="auto">
          <a:xfrm>
            <a:off x="6862961" y="4038600"/>
            <a:ext cx="376039" cy="3429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 smtClean="0"/>
              <a:t>C</a:t>
            </a:r>
            <a:endParaRPr lang="en-US" sz="2000" dirty="0"/>
          </a:p>
        </p:txBody>
      </p:sp>
      <p:cxnSp>
        <p:nvCxnSpPr>
          <p:cNvPr id="36" name="AutoShape 47"/>
          <p:cNvCxnSpPr>
            <a:cxnSpLocks noChangeShapeType="1"/>
            <a:stCxn id="26" idx="5"/>
            <a:endCxn id="35" idx="0"/>
          </p:cNvCxnSpPr>
          <p:nvPr>
            <p:custDataLst>
              <p:tags r:id="rId8"/>
            </p:custDataLst>
          </p:nvPr>
        </p:nvCxnSpPr>
        <p:spPr bwMode="auto">
          <a:xfrm rot="16200000" flipH="1">
            <a:off x="6613799" y="3601417"/>
            <a:ext cx="393117" cy="48124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38" name="Oval 49"/>
          <p:cNvSpPr>
            <a:spLocks noChangeAspect="1" noChangeArrowheads="1"/>
          </p:cNvSpPr>
          <p:nvPr>
            <p:custDataLst>
              <p:tags r:id="rId9"/>
            </p:custDataLst>
          </p:nvPr>
        </p:nvSpPr>
        <p:spPr bwMode="auto">
          <a:xfrm>
            <a:off x="6862961" y="4610100"/>
            <a:ext cx="376039" cy="3429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 smtClean="0"/>
              <a:t>A</a:t>
            </a:r>
            <a:endParaRPr lang="en-US" sz="2000" dirty="0"/>
          </a:p>
        </p:txBody>
      </p:sp>
      <p:cxnSp>
        <p:nvCxnSpPr>
          <p:cNvPr id="39" name="AutoShape 50"/>
          <p:cNvCxnSpPr>
            <a:cxnSpLocks noChangeShapeType="1"/>
            <a:stCxn id="35" idx="4"/>
            <a:endCxn id="38" idx="0"/>
          </p:cNvCxnSpPr>
          <p:nvPr>
            <p:custDataLst>
              <p:tags r:id="rId10"/>
            </p:custDataLst>
          </p:nvPr>
        </p:nvCxnSpPr>
        <p:spPr bwMode="auto">
          <a:xfrm rot="5400000">
            <a:off x="6936681" y="4495800"/>
            <a:ext cx="228600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52" name="Oval 49"/>
          <p:cNvSpPr>
            <a:spLocks noChangeAspect="1" noChangeArrowheads="1"/>
          </p:cNvSpPr>
          <p:nvPr>
            <p:custDataLst>
              <p:tags r:id="rId11"/>
            </p:custDataLst>
          </p:nvPr>
        </p:nvSpPr>
        <p:spPr bwMode="auto">
          <a:xfrm>
            <a:off x="6862961" y="5180806"/>
            <a:ext cx="376039" cy="3429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 smtClean="0"/>
              <a:t>B</a:t>
            </a:r>
            <a:endParaRPr lang="en-US" sz="2000" dirty="0"/>
          </a:p>
        </p:txBody>
      </p:sp>
      <p:cxnSp>
        <p:nvCxnSpPr>
          <p:cNvPr id="53" name="AutoShape 50"/>
          <p:cNvCxnSpPr>
            <a:cxnSpLocks noChangeShapeType="1"/>
            <a:endCxn id="52" idx="0"/>
          </p:cNvCxnSpPr>
          <p:nvPr>
            <p:custDataLst>
              <p:tags r:id="rId12"/>
            </p:custDataLst>
          </p:nvPr>
        </p:nvCxnSpPr>
        <p:spPr bwMode="auto">
          <a:xfrm rot="5400000">
            <a:off x="6936681" y="5066506"/>
            <a:ext cx="228600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54" name="AutoShape 39"/>
          <p:cNvCxnSpPr>
            <a:cxnSpLocks noChangeShapeType="1"/>
            <a:stCxn id="52" idx="5"/>
            <a:endCxn id="56" idx="0"/>
          </p:cNvCxnSpPr>
          <p:nvPr>
            <p:custDataLst>
              <p:tags r:id="rId13"/>
            </p:custDataLst>
          </p:nvPr>
        </p:nvCxnSpPr>
        <p:spPr bwMode="auto">
          <a:xfrm rot="16200000" flipH="1">
            <a:off x="7108520" y="5548899"/>
            <a:ext cx="317711" cy="16689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55" name="Oval 40"/>
          <p:cNvSpPr>
            <a:spLocks noChangeAspect="1" noChangeArrowheads="1"/>
          </p:cNvSpPr>
          <p:nvPr>
            <p:custDataLst>
              <p:tags r:id="rId14"/>
            </p:custDataLst>
          </p:nvPr>
        </p:nvSpPr>
        <p:spPr bwMode="auto">
          <a:xfrm>
            <a:off x="6477000" y="5791200"/>
            <a:ext cx="376039" cy="3429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 smtClean="0"/>
              <a:t>D</a:t>
            </a:r>
            <a:endParaRPr lang="en-US" sz="2000" dirty="0"/>
          </a:p>
        </p:txBody>
      </p:sp>
      <p:sp>
        <p:nvSpPr>
          <p:cNvPr id="56" name="Oval 45"/>
          <p:cNvSpPr>
            <a:spLocks noChangeAspect="1" noChangeArrowheads="1"/>
          </p:cNvSpPr>
          <p:nvPr>
            <p:custDataLst>
              <p:tags r:id="rId15"/>
            </p:custDataLst>
          </p:nvPr>
        </p:nvSpPr>
        <p:spPr bwMode="auto">
          <a:xfrm>
            <a:off x="7162800" y="5791200"/>
            <a:ext cx="376039" cy="3429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 smtClean="0"/>
              <a:t>E</a:t>
            </a:r>
            <a:endParaRPr lang="en-US" sz="2000" dirty="0"/>
          </a:p>
        </p:txBody>
      </p:sp>
      <p:cxnSp>
        <p:nvCxnSpPr>
          <p:cNvPr id="58" name="AutoShape 38"/>
          <p:cNvCxnSpPr>
            <a:cxnSpLocks noChangeShapeType="1"/>
            <a:stCxn id="52" idx="3"/>
            <a:endCxn id="55" idx="0"/>
          </p:cNvCxnSpPr>
          <p:nvPr>
            <p:custDataLst>
              <p:tags r:id="rId16"/>
            </p:custDataLst>
          </p:nvPr>
        </p:nvCxnSpPr>
        <p:spPr bwMode="auto">
          <a:xfrm rot="5400000">
            <a:off x="6632671" y="5505839"/>
            <a:ext cx="317711" cy="253011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Directed Acyclic Graphs (DAGs)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495800"/>
          </a:xfrm>
        </p:spPr>
        <p:txBody>
          <a:bodyPr/>
          <a:lstStyle/>
          <a:p>
            <a:r>
              <a:rPr lang="en-US" dirty="0" smtClean="0"/>
              <a:t>A </a:t>
            </a:r>
            <a:r>
              <a:rPr lang="en-US" dirty="0" smtClean="0">
                <a:solidFill>
                  <a:schemeClr val="accent2"/>
                </a:solidFill>
              </a:rPr>
              <a:t>DAG</a:t>
            </a:r>
            <a:r>
              <a:rPr lang="en-US" dirty="0" smtClean="0"/>
              <a:t> is a directed graph with no (directed) cycles</a:t>
            </a:r>
          </a:p>
          <a:p>
            <a:pPr lvl="1"/>
            <a:r>
              <a:rPr lang="en-US" dirty="0" smtClean="0"/>
              <a:t>Every rooted directed tree is a DAG</a:t>
            </a:r>
          </a:p>
          <a:p>
            <a:pPr lvl="1"/>
            <a:r>
              <a:rPr lang="en-US" dirty="0" smtClean="0"/>
              <a:t>But not every DAG is a rooted directed tree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Every DAG is a directed graph</a:t>
            </a:r>
          </a:p>
          <a:p>
            <a:pPr lvl="1"/>
            <a:r>
              <a:rPr lang="en-US" dirty="0" smtClean="0"/>
              <a:t>But not every directed graph is a DAG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2995614" y="2590801"/>
            <a:ext cx="2566986" cy="1600200"/>
            <a:chOff x="2995614" y="2590801"/>
            <a:chExt cx="2566986" cy="1600200"/>
          </a:xfrm>
        </p:grpSpPr>
        <p:sp>
          <p:nvSpPr>
            <p:cNvPr id="23" name="Oval 5"/>
            <p:cNvSpPr>
              <a:spLocks noChangeAspect="1" noChangeArrowheads="1"/>
            </p:cNvSpPr>
            <p:nvPr>
              <p:custDataLst>
                <p:tags r:id="rId11"/>
              </p:custDataLst>
            </p:nvPr>
          </p:nvSpPr>
          <p:spPr bwMode="auto">
            <a:xfrm rot="16200000">
              <a:off x="3031673" y="3154817"/>
              <a:ext cx="400050" cy="472168"/>
            </a:xfrm>
            <a:prstGeom prst="ellipse">
              <a:avLst/>
            </a:prstGeom>
            <a:solidFill>
              <a:schemeClr val="tx1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4" name="Oval 6"/>
            <p:cNvSpPr>
              <a:spLocks noChangeAspect="1" noChangeArrowheads="1"/>
            </p:cNvSpPr>
            <p:nvPr>
              <p:custDataLst>
                <p:tags r:id="rId12"/>
              </p:custDataLst>
            </p:nvPr>
          </p:nvSpPr>
          <p:spPr bwMode="auto">
            <a:xfrm rot="16200000">
              <a:off x="4303259" y="3111955"/>
              <a:ext cx="400050" cy="472168"/>
            </a:xfrm>
            <a:prstGeom prst="ellipse">
              <a:avLst/>
            </a:prstGeom>
            <a:solidFill>
              <a:schemeClr val="tx1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5" name="Oval 7"/>
            <p:cNvSpPr>
              <a:spLocks noChangeAspect="1" noChangeArrowheads="1"/>
            </p:cNvSpPr>
            <p:nvPr>
              <p:custDataLst>
                <p:tags r:id="rId13"/>
              </p:custDataLst>
            </p:nvPr>
          </p:nvSpPr>
          <p:spPr bwMode="auto">
            <a:xfrm rot="16200000">
              <a:off x="3621883" y="2554742"/>
              <a:ext cx="400050" cy="472168"/>
            </a:xfrm>
            <a:prstGeom prst="ellipse">
              <a:avLst/>
            </a:prstGeom>
            <a:solidFill>
              <a:schemeClr val="tx1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6" name="Oval 8"/>
            <p:cNvSpPr>
              <a:spLocks noChangeAspect="1" noChangeArrowheads="1"/>
            </p:cNvSpPr>
            <p:nvPr>
              <p:custDataLst>
                <p:tags r:id="rId14"/>
              </p:custDataLst>
            </p:nvPr>
          </p:nvSpPr>
          <p:spPr bwMode="auto">
            <a:xfrm rot="16200000">
              <a:off x="3621883" y="3754892"/>
              <a:ext cx="400050" cy="472168"/>
            </a:xfrm>
            <a:prstGeom prst="ellipse">
              <a:avLst/>
            </a:prstGeom>
            <a:solidFill>
              <a:schemeClr val="tx1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cxnSp>
          <p:nvCxnSpPr>
            <p:cNvPr id="27" name="AutoShape 9"/>
            <p:cNvCxnSpPr>
              <a:cxnSpLocks noChangeShapeType="1"/>
              <a:stCxn id="23" idx="3"/>
              <a:endCxn id="26" idx="7"/>
            </p:cNvCxnSpPr>
            <p:nvPr>
              <p:custDataLst>
                <p:tags r:id="rId15"/>
              </p:custDataLst>
            </p:nvPr>
          </p:nvCxnSpPr>
          <p:spPr bwMode="auto">
            <a:xfrm rot="16200000" flipH="1">
              <a:off x="3368450" y="3563060"/>
              <a:ext cx="316706" cy="25575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28" name="AutoShape 10"/>
            <p:cNvCxnSpPr>
              <a:cxnSpLocks noChangeShapeType="1"/>
              <a:stCxn id="23" idx="5"/>
              <a:endCxn id="25" idx="1"/>
            </p:cNvCxnSpPr>
            <p:nvPr>
              <p:custDataLst>
                <p:tags r:id="rId16"/>
              </p:custDataLst>
            </p:nvPr>
          </p:nvCxnSpPr>
          <p:spPr bwMode="auto">
            <a:xfrm rot="16200000">
              <a:off x="3368450" y="2962985"/>
              <a:ext cx="316706" cy="25575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29" name="AutoShape 11"/>
            <p:cNvCxnSpPr>
              <a:cxnSpLocks noChangeShapeType="1"/>
              <a:stCxn id="25" idx="3"/>
              <a:endCxn id="24" idx="7"/>
            </p:cNvCxnSpPr>
            <p:nvPr>
              <p:custDataLst>
                <p:tags r:id="rId17"/>
              </p:custDataLst>
            </p:nvPr>
          </p:nvCxnSpPr>
          <p:spPr bwMode="auto">
            <a:xfrm>
              <a:off x="3988845" y="2932265"/>
              <a:ext cx="347502" cy="27433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30" name="AutoShape 12"/>
            <p:cNvCxnSpPr>
              <a:cxnSpLocks noChangeShapeType="1"/>
              <a:stCxn id="26" idx="5"/>
              <a:endCxn id="24" idx="1"/>
            </p:cNvCxnSpPr>
            <p:nvPr>
              <p:custDataLst>
                <p:tags r:id="rId18"/>
              </p:custDataLst>
            </p:nvPr>
          </p:nvCxnSpPr>
          <p:spPr bwMode="auto">
            <a:xfrm flipV="1">
              <a:off x="3988845" y="3489478"/>
              <a:ext cx="347502" cy="36005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34" name="AutoShape 11"/>
            <p:cNvCxnSpPr>
              <a:cxnSpLocks noChangeShapeType="1"/>
            </p:cNvCxnSpPr>
            <p:nvPr>
              <p:custDataLst>
                <p:tags r:id="rId19"/>
              </p:custDataLst>
            </p:nvPr>
          </p:nvCxnSpPr>
          <p:spPr bwMode="auto">
            <a:xfrm>
              <a:off x="4038600" y="2767014"/>
              <a:ext cx="990600" cy="158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37" name="Oval 6"/>
            <p:cNvSpPr>
              <a:spLocks noChangeAspect="1" noChangeArrowheads="1"/>
            </p:cNvSpPr>
            <p:nvPr>
              <p:custDataLst>
                <p:tags r:id="rId20"/>
              </p:custDataLst>
            </p:nvPr>
          </p:nvSpPr>
          <p:spPr bwMode="auto">
            <a:xfrm rot="16200000">
              <a:off x="5126491" y="2578555"/>
              <a:ext cx="400050" cy="472168"/>
            </a:xfrm>
            <a:prstGeom prst="ellipse">
              <a:avLst/>
            </a:prstGeom>
            <a:solidFill>
              <a:schemeClr val="tx1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cxnSp>
          <p:nvCxnSpPr>
            <p:cNvPr id="38" name="AutoShape 12"/>
            <p:cNvCxnSpPr>
              <a:cxnSpLocks noChangeShapeType="1"/>
            </p:cNvCxnSpPr>
            <p:nvPr>
              <p:custDataLst>
                <p:tags r:id="rId21"/>
              </p:custDataLst>
            </p:nvPr>
          </p:nvCxnSpPr>
          <p:spPr bwMode="auto">
            <a:xfrm flipV="1">
              <a:off x="4648200" y="2919414"/>
              <a:ext cx="381000" cy="28386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</p:grpSp>
      <p:grpSp>
        <p:nvGrpSpPr>
          <p:cNvPr id="40" name="Group 4"/>
          <p:cNvGrpSpPr>
            <a:grpSpLocks/>
          </p:cNvGrpSpPr>
          <p:nvPr>
            <p:custDataLst>
              <p:tags r:id="rId1"/>
            </p:custDataLst>
          </p:nvPr>
        </p:nvGrpSpPr>
        <p:grpSpPr bwMode="auto">
          <a:xfrm>
            <a:off x="3200400" y="5000625"/>
            <a:ext cx="1600200" cy="1400175"/>
            <a:chOff x="4272" y="2640"/>
            <a:chExt cx="768" cy="672"/>
          </a:xfrm>
        </p:grpSpPr>
        <p:sp>
          <p:nvSpPr>
            <p:cNvPr id="41" name="Oval 5"/>
            <p:cNvSpPr>
              <a:spLocks noChangeAspect="1"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4560" y="2640"/>
              <a:ext cx="192" cy="192"/>
            </a:xfrm>
            <a:prstGeom prst="ellipse">
              <a:avLst/>
            </a:prstGeom>
            <a:solidFill>
              <a:schemeClr val="tx1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42" name="Oval 6"/>
            <p:cNvSpPr>
              <a:spLocks noChangeAspect="1"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4560" y="3120"/>
              <a:ext cx="192" cy="192"/>
            </a:xfrm>
            <a:prstGeom prst="ellipse">
              <a:avLst/>
            </a:prstGeom>
            <a:solidFill>
              <a:schemeClr val="tx1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43" name="Oval 7"/>
            <p:cNvSpPr>
              <a:spLocks noChangeAspect="1"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4848" y="2880"/>
              <a:ext cx="192" cy="192"/>
            </a:xfrm>
            <a:prstGeom prst="ellipse">
              <a:avLst/>
            </a:prstGeom>
            <a:solidFill>
              <a:schemeClr val="tx1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44" name="Oval 8"/>
            <p:cNvSpPr>
              <a:spLocks noChangeAspect="1"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4272" y="2880"/>
              <a:ext cx="192" cy="192"/>
            </a:xfrm>
            <a:prstGeom prst="ellipse">
              <a:avLst/>
            </a:prstGeom>
            <a:solidFill>
              <a:schemeClr val="tx1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cxnSp>
          <p:nvCxnSpPr>
            <p:cNvPr id="45" name="AutoShape 9"/>
            <p:cNvCxnSpPr>
              <a:cxnSpLocks noChangeShapeType="1"/>
              <a:stCxn id="41" idx="3"/>
              <a:endCxn id="44" idx="7"/>
            </p:cNvCxnSpPr>
            <p:nvPr>
              <p:custDataLst>
                <p:tags r:id="rId6"/>
              </p:custDataLst>
            </p:nvPr>
          </p:nvCxnSpPr>
          <p:spPr bwMode="auto">
            <a:xfrm flipH="1">
              <a:off x="4436" y="2804"/>
              <a:ext cx="152" cy="10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46" name="AutoShape 10"/>
            <p:cNvCxnSpPr>
              <a:cxnSpLocks noChangeShapeType="1"/>
              <a:stCxn id="41" idx="5"/>
              <a:endCxn id="43" idx="1"/>
            </p:cNvCxnSpPr>
            <p:nvPr>
              <p:custDataLst>
                <p:tags r:id="rId7"/>
              </p:custDataLst>
            </p:nvPr>
          </p:nvCxnSpPr>
          <p:spPr bwMode="auto">
            <a:xfrm>
              <a:off x="4724" y="2804"/>
              <a:ext cx="152" cy="10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47" name="AutoShape 11"/>
            <p:cNvCxnSpPr>
              <a:cxnSpLocks noChangeShapeType="1"/>
              <a:stCxn id="43" idx="3"/>
              <a:endCxn id="42" idx="7"/>
            </p:cNvCxnSpPr>
            <p:nvPr>
              <p:custDataLst>
                <p:tags r:id="rId8"/>
              </p:custDataLst>
            </p:nvPr>
          </p:nvCxnSpPr>
          <p:spPr bwMode="auto">
            <a:xfrm flipH="1">
              <a:off x="4724" y="3044"/>
              <a:ext cx="152" cy="10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48" name="AutoShape 12"/>
            <p:cNvCxnSpPr>
              <a:cxnSpLocks noChangeShapeType="1"/>
              <a:stCxn id="44" idx="5"/>
              <a:endCxn id="42" idx="1"/>
            </p:cNvCxnSpPr>
            <p:nvPr>
              <p:custDataLst>
                <p:tags r:id="rId9"/>
              </p:custDataLst>
            </p:nvPr>
          </p:nvCxnSpPr>
          <p:spPr bwMode="auto">
            <a:xfrm>
              <a:off x="4436" y="3044"/>
              <a:ext cx="152" cy="10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49" name="AutoShape 13"/>
            <p:cNvCxnSpPr>
              <a:cxnSpLocks noChangeShapeType="1"/>
              <a:stCxn id="42" idx="0"/>
              <a:endCxn id="41" idx="4"/>
            </p:cNvCxnSpPr>
            <p:nvPr>
              <p:custDataLst>
                <p:tags r:id="rId10"/>
              </p:custDataLst>
            </p:nvPr>
          </p:nvCxnSpPr>
          <p:spPr bwMode="auto">
            <a:xfrm flipV="1">
              <a:off x="4656" y="2832"/>
              <a:ext cx="0" cy="28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</p:grp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Which of our directed-graph examples do you expect to be a DAG?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Web pages with links</a:t>
            </a:r>
          </a:p>
          <a:p>
            <a:r>
              <a:rPr lang="en-US" dirty="0" smtClean="0"/>
              <a:t>Methods in a program that call each other</a:t>
            </a:r>
          </a:p>
          <a:p>
            <a:r>
              <a:rPr lang="en-US" dirty="0" smtClean="0"/>
              <a:t>Airline routes</a:t>
            </a:r>
          </a:p>
          <a:p>
            <a:r>
              <a:rPr lang="en-US" dirty="0" smtClean="0"/>
              <a:t>Family trees</a:t>
            </a:r>
          </a:p>
          <a:p>
            <a:r>
              <a:rPr lang="en-US" dirty="0" smtClean="0"/>
              <a:t>Course pre-requisites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Density / </a:t>
            </a:r>
            <a:r>
              <a:rPr lang="en-US" dirty="0" err="1" smtClean="0"/>
              <a:t>Sparsity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153400" cy="4495800"/>
          </a:xfrm>
        </p:spPr>
        <p:txBody>
          <a:bodyPr/>
          <a:lstStyle/>
          <a:p>
            <a:r>
              <a:rPr lang="en-US" dirty="0" smtClean="0"/>
              <a:t>Recall: In an undirected graph,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0 ≤ |E| &lt; |V|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</a:p>
          <a:p>
            <a:r>
              <a:rPr lang="en-US" dirty="0" smtClean="0"/>
              <a:t>Recall: In a directed graph: </a:t>
            </a:r>
            <a:r>
              <a:rPr lang="en-US" dirty="0" smtClean="0">
                <a:latin typeface="Times New Roman" pitchFamily="18" charset="0"/>
              </a:rPr>
              <a:t>0 </a:t>
            </a:r>
            <a:r>
              <a:rPr lang="en-US" dirty="0" smtClean="0"/>
              <a:t>≤</a:t>
            </a:r>
            <a:r>
              <a:rPr lang="en-US" dirty="0" smtClean="0">
                <a:latin typeface="Times New Roman" pitchFamily="18" charset="0"/>
              </a:rPr>
              <a:t> |E| </a:t>
            </a:r>
            <a:r>
              <a:rPr lang="en-US" dirty="0" smtClean="0"/>
              <a:t>≤</a:t>
            </a:r>
            <a:r>
              <a:rPr lang="en-US" dirty="0" smtClean="0">
                <a:latin typeface="Times New Roman" pitchFamily="18" charset="0"/>
              </a:rPr>
              <a:t> |V|</a:t>
            </a:r>
            <a:r>
              <a:rPr lang="en-US" baseline="30000" dirty="0" smtClean="0">
                <a:latin typeface="Times New Roman" pitchFamily="18" charset="0"/>
              </a:rPr>
              <a:t>2</a:t>
            </a:r>
          </a:p>
          <a:p>
            <a:r>
              <a:rPr lang="en-US" dirty="0" smtClean="0">
                <a:latin typeface="+mj-lt"/>
              </a:rPr>
              <a:t>So for any graph, </a:t>
            </a:r>
            <a:r>
              <a:rPr lang="en-US" i="1" dirty="0" smtClean="0">
                <a:cs typeface="Times New Roman" pitchFamily="18" charset="0"/>
              </a:rPr>
              <a:t>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(|E|+|V|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dirty="0" smtClean="0">
                <a:latin typeface="+mj-lt"/>
              </a:rPr>
              <a:t> is </a:t>
            </a:r>
            <a:r>
              <a:rPr lang="en-US" i="1" dirty="0" smtClean="0">
                <a:cs typeface="Times New Roman" pitchFamily="18" charset="0"/>
              </a:rPr>
              <a:t>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(|V|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endParaRPr lang="en-US" sz="1000" baseline="30000" dirty="0" smtClean="0">
              <a:latin typeface="Times New Roman" pitchFamily="18" charset="0"/>
            </a:endParaRPr>
          </a:p>
          <a:p>
            <a:r>
              <a:rPr lang="en-US" dirty="0" smtClean="0"/>
              <a:t>Another fact: If an undirected graph is </a:t>
            </a:r>
            <a:r>
              <a:rPr lang="en-US" i="1" dirty="0" smtClean="0"/>
              <a:t>connected</a:t>
            </a:r>
            <a:r>
              <a:rPr lang="en-US" dirty="0" smtClean="0"/>
              <a:t>, then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|V|-1 ≤ |E|</a:t>
            </a:r>
          </a:p>
          <a:p>
            <a:endParaRPr lang="en-US" sz="1000" dirty="0" smtClean="0">
              <a:latin typeface="Times New Roman" pitchFamily="18" charset="0"/>
            </a:endParaRPr>
          </a:p>
          <a:p>
            <a:r>
              <a:rPr lang="en-US" dirty="0" smtClean="0">
                <a:latin typeface="+mj-lt"/>
              </a:rPr>
              <a:t>Because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|E|</a:t>
            </a:r>
            <a:r>
              <a:rPr lang="en-US" dirty="0" smtClean="0">
                <a:latin typeface="+mj-lt"/>
              </a:rPr>
              <a:t> is often much smaller than its maximum size, we do not always approximate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|E|</a:t>
            </a:r>
            <a:r>
              <a:rPr lang="en-US" dirty="0" smtClean="0">
                <a:latin typeface="+mj-lt"/>
              </a:rPr>
              <a:t> as </a:t>
            </a:r>
            <a:r>
              <a:rPr lang="en-US" i="1" dirty="0" smtClean="0">
                <a:latin typeface="+mj-lt"/>
              </a:rPr>
              <a:t>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(|V|</a:t>
            </a:r>
            <a:r>
              <a:rPr lang="en-US" sz="24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lvl="1"/>
            <a:r>
              <a:rPr lang="en-US" dirty="0" smtClean="0">
                <a:latin typeface="+mj-lt"/>
              </a:rPr>
              <a:t>This is a correct bound, it just is often not tight</a:t>
            </a:r>
          </a:p>
          <a:p>
            <a:pPr lvl="1"/>
            <a:r>
              <a:rPr lang="en-US" dirty="0" smtClean="0">
                <a:latin typeface="+mj-lt"/>
              </a:rPr>
              <a:t>If it is tight, i.e.,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|E|</a:t>
            </a:r>
            <a:r>
              <a:rPr lang="en-US" dirty="0" smtClean="0"/>
              <a:t> is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Symbol"/>
              </a:rPr>
              <a:t>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(|V|</a:t>
            </a:r>
            <a:r>
              <a:rPr lang="en-US" sz="24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dirty="0" smtClean="0"/>
              <a:t> </a:t>
            </a:r>
            <a:r>
              <a:rPr lang="en-US" dirty="0" smtClean="0">
                <a:latin typeface="+mj-lt"/>
              </a:rPr>
              <a:t>we say the graph is </a:t>
            </a:r>
            <a:r>
              <a:rPr lang="en-US" dirty="0" smtClean="0">
                <a:solidFill>
                  <a:schemeClr val="accent2"/>
                </a:solidFill>
                <a:latin typeface="+mj-lt"/>
              </a:rPr>
              <a:t>dense</a:t>
            </a:r>
          </a:p>
          <a:p>
            <a:pPr lvl="2"/>
            <a:r>
              <a:rPr lang="en-US" dirty="0" smtClean="0">
                <a:latin typeface="+mj-lt"/>
              </a:rPr>
              <a:t>More sloppily, dense means “lots of edges”</a:t>
            </a:r>
          </a:p>
          <a:p>
            <a:pPr lvl="1"/>
            <a:r>
              <a:rPr lang="en-US" dirty="0" smtClean="0">
                <a:latin typeface="+mj-lt"/>
              </a:rPr>
              <a:t>If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|E|</a:t>
            </a:r>
            <a:r>
              <a:rPr lang="en-US" dirty="0" smtClean="0">
                <a:latin typeface="+mj-lt"/>
              </a:rPr>
              <a:t> is </a:t>
            </a:r>
            <a:r>
              <a:rPr lang="en-US" i="1" dirty="0" smtClean="0">
                <a:latin typeface="+mj-lt"/>
                <a:cs typeface="Times New Roman" pitchFamily="18" charset="0"/>
              </a:rPr>
              <a:t>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(|V|)</a:t>
            </a:r>
            <a:r>
              <a:rPr lang="en-US" dirty="0" smtClean="0">
                <a:latin typeface="+mj-lt"/>
              </a:rPr>
              <a:t> we say the graph is </a:t>
            </a:r>
            <a:r>
              <a:rPr lang="en-US" dirty="0" smtClean="0">
                <a:solidFill>
                  <a:schemeClr val="accent2"/>
                </a:solidFill>
                <a:latin typeface="+mj-lt"/>
              </a:rPr>
              <a:t>sparse</a:t>
            </a:r>
          </a:p>
          <a:p>
            <a:pPr lvl="2"/>
            <a:r>
              <a:rPr lang="en-US" dirty="0" smtClean="0">
                <a:latin typeface="+mj-lt"/>
              </a:rPr>
              <a:t>More sloppily, sparse means “most possible edges missing”</a:t>
            </a:r>
            <a:endParaRPr lang="en-US" dirty="0">
              <a:latin typeface="+mj-lt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the Data Structure?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724400"/>
          </a:xfrm>
        </p:spPr>
        <p:txBody>
          <a:bodyPr/>
          <a:lstStyle/>
          <a:p>
            <a:r>
              <a:rPr lang="en-US" dirty="0" smtClean="0"/>
              <a:t>So graphs are really useful for lots of data and questions </a:t>
            </a:r>
          </a:p>
          <a:p>
            <a:pPr lvl="1"/>
            <a:r>
              <a:rPr lang="en-US" dirty="0" smtClean="0"/>
              <a:t>For example, “what’s the lowest-cost path from x to y”</a:t>
            </a:r>
          </a:p>
          <a:p>
            <a:endParaRPr lang="en-US" dirty="0" smtClean="0"/>
          </a:p>
          <a:p>
            <a:r>
              <a:rPr lang="en-US" dirty="0" smtClean="0"/>
              <a:t>But we need a data structure that represents graphs</a:t>
            </a:r>
          </a:p>
          <a:p>
            <a:endParaRPr lang="en-US" dirty="0" smtClean="0"/>
          </a:p>
          <a:p>
            <a:r>
              <a:rPr lang="en-US" dirty="0" smtClean="0"/>
              <a:t>The “best one” can depend on:</a:t>
            </a:r>
          </a:p>
          <a:p>
            <a:pPr lvl="1"/>
            <a:r>
              <a:rPr lang="en-US" dirty="0"/>
              <a:t>P</a:t>
            </a:r>
            <a:r>
              <a:rPr lang="en-US" dirty="0" smtClean="0"/>
              <a:t>roperties of the graph (e.g., dense versus sparse)</a:t>
            </a:r>
          </a:p>
          <a:p>
            <a:pPr lvl="1"/>
            <a:r>
              <a:rPr lang="en-US" dirty="0" smtClean="0"/>
              <a:t>The common queries (e.g., “is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u,v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dirty="0" smtClean="0"/>
              <a:t> an edge?” versus “what are the neighbors of node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u</a:t>
            </a:r>
            <a:r>
              <a:rPr lang="en-US" dirty="0" smtClean="0"/>
              <a:t>?”)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So we’ll discuss the two standard graph representations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Adjacency Matrix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chemeClr val="accent2"/>
                </a:solidFill>
              </a:rPr>
              <a:t>Adjacency List</a:t>
            </a:r>
          </a:p>
          <a:p>
            <a:pPr lvl="1"/>
            <a:r>
              <a:rPr lang="en-US" dirty="0" smtClean="0"/>
              <a:t>Different trade-offs, particularly time versus space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Adjacency Matrix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1447800"/>
          </a:xfrm>
        </p:spPr>
        <p:txBody>
          <a:bodyPr/>
          <a:lstStyle/>
          <a:p>
            <a:r>
              <a:rPr lang="en-US" dirty="0" smtClean="0"/>
              <a:t>Assign each node a number from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0</a:t>
            </a:r>
            <a:r>
              <a:rPr lang="en-US" dirty="0" smtClean="0"/>
              <a:t> to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|V|-1</a:t>
            </a:r>
          </a:p>
          <a:p>
            <a:r>
              <a:rPr lang="en-US" dirty="0" smtClean="0"/>
              <a:t>A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|V|</a:t>
            </a:r>
            <a:r>
              <a:rPr lang="en-US" dirty="0" smtClean="0"/>
              <a:t> x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|V|</a:t>
            </a:r>
            <a:r>
              <a:rPr lang="en-US" dirty="0" smtClean="0"/>
              <a:t> matrix (i.e., 2-D array) of Booleans (or 1 vs. 0)</a:t>
            </a:r>
          </a:p>
          <a:p>
            <a:pPr lvl="1"/>
            <a:r>
              <a:rPr lang="en-US" dirty="0" smtClean="0"/>
              <a:t>If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</a:t>
            </a:r>
            <a:r>
              <a:rPr lang="en-US" dirty="0" smtClean="0"/>
              <a:t> is the matrix, then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M[u][v] </a:t>
            </a:r>
            <a:r>
              <a:rPr lang="en-US" dirty="0" smtClean="0">
                <a:latin typeface="+mj-lt"/>
                <a:cs typeface="Courier New" pitchFamily="49" charset="0"/>
              </a:rPr>
              <a:t>being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true</a:t>
            </a:r>
            <a:r>
              <a:rPr lang="en-US" dirty="0" smtClean="0"/>
              <a:t>                    means there is an edge from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u</a:t>
            </a:r>
            <a:r>
              <a:rPr lang="en-US" dirty="0" smtClean="0"/>
              <a:t> to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v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grpSp>
        <p:nvGrpSpPr>
          <p:cNvPr id="23" name="Group 42"/>
          <p:cNvGrpSpPr>
            <a:grpSpLocks/>
          </p:cNvGrpSpPr>
          <p:nvPr>
            <p:custDataLst>
              <p:tags r:id="rId1"/>
            </p:custDataLst>
          </p:nvPr>
        </p:nvGrpSpPr>
        <p:grpSpPr bwMode="auto">
          <a:xfrm>
            <a:off x="685800" y="3748088"/>
            <a:ext cx="3648076" cy="1879601"/>
            <a:chOff x="344" y="1747"/>
            <a:chExt cx="2298" cy="1184"/>
          </a:xfrm>
        </p:grpSpPr>
        <p:sp>
          <p:nvSpPr>
            <p:cNvPr id="24" name="Oval 30"/>
            <p:cNvSpPr>
              <a:spLocks noChangeAspect="1"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754" y="2285"/>
              <a:ext cx="180" cy="18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" name="Text Box 31"/>
            <p:cNvSpPr txBox="1"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344" y="2093"/>
              <a:ext cx="482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  <a:latin typeface="Times New Roman" pitchFamily="18" charset="0"/>
                </a:rPr>
                <a:t>A(0)</a:t>
              </a:r>
              <a:endParaRPr lang="en-US" dirty="0">
                <a:latin typeface="Times New Roman" pitchFamily="18" charset="0"/>
              </a:endParaRPr>
            </a:p>
          </p:txBody>
        </p:sp>
        <p:sp>
          <p:nvSpPr>
            <p:cNvPr id="26" name="Oval 32"/>
            <p:cNvSpPr>
              <a:spLocks noChangeAspect="1"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1470" y="2572"/>
              <a:ext cx="180" cy="18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" name="Text Box 33"/>
            <p:cNvSpPr txBox="1">
              <a:spLocks noChangeArrowheads="1"/>
            </p:cNvSpPr>
            <p:nvPr>
              <p:custDataLst>
                <p:tags r:id="rId20"/>
              </p:custDataLst>
            </p:nvPr>
          </p:nvSpPr>
          <p:spPr bwMode="auto">
            <a:xfrm>
              <a:off x="1632" y="2640"/>
              <a:ext cx="472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 smtClean="0">
                  <a:solidFill>
                    <a:srgbClr val="008000"/>
                  </a:solidFill>
                  <a:latin typeface="Times New Roman" pitchFamily="18" charset="0"/>
                </a:rPr>
                <a:t>B(1)</a:t>
              </a:r>
              <a:endParaRPr lang="en-US" dirty="0">
                <a:latin typeface="Times New Roman" pitchFamily="18" charset="0"/>
              </a:endParaRPr>
            </a:p>
          </p:txBody>
        </p:sp>
        <p:sp>
          <p:nvSpPr>
            <p:cNvPr id="28" name="Oval 34"/>
            <p:cNvSpPr>
              <a:spLocks noChangeAspect="1" noChangeArrowheads="1"/>
            </p:cNvSpPr>
            <p:nvPr>
              <p:custDataLst>
                <p:tags r:id="rId21"/>
              </p:custDataLst>
            </p:nvPr>
          </p:nvSpPr>
          <p:spPr bwMode="auto">
            <a:xfrm>
              <a:off x="2010" y="2141"/>
              <a:ext cx="180" cy="18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>
                <a:latin typeface="Times New Roman" pitchFamily="18" charset="0"/>
              </a:endParaRPr>
            </a:p>
          </p:txBody>
        </p:sp>
        <p:sp>
          <p:nvSpPr>
            <p:cNvPr id="29" name="Text Box 35"/>
            <p:cNvSpPr txBox="1">
              <a:spLocks noChangeArrowheads="1"/>
            </p:cNvSpPr>
            <p:nvPr>
              <p:custDataLst>
                <p:tags r:id="rId22"/>
              </p:custDataLst>
            </p:nvPr>
          </p:nvSpPr>
          <p:spPr bwMode="auto">
            <a:xfrm>
              <a:off x="2160" y="2189"/>
              <a:ext cx="482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 smtClean="0">
                  <a:solidFill>
                    <a:srgbClr val="0000FF"/>
                  </a:solidFill>
                  <a:latin typeface="Times New Roman" pitchFamily="18" charset="0"/>
                </a:rPr>
                <a:t>C(2)</a:t>
              </a:r>
              <a:endParaRPr lang="en-US" dirty="0">
                <a:latin typeface="Times New Roman" pitchFamily="18" charset="0"/>
              </a:endParaRPr>
            </a:p>
          </p:txBody>
        </p:sp>
        <p:cxnSp>
          <p:nvCxnSpPr>
            <p:cNvPr id="30" name="AutoShape 36"/>
            <p:cNvCxnSpPr>
              <a:cxnSpLocks noChangeShapeType="1"/>
              <a:stCxn id="28" idx="4"/>
              <a:endCxn id="26" idx="6"/>
            </p:cNvCxnSpPr>
            <p:nvPr>
              <p:custDataLst>
                <p:tags r:id="rId23"/>
              </p:custDataLst>
            </p:nvPr>
          </p:nvCxnSpPr>
          <p:spPr bwMode="auto">
            <a:xfrm rot="5400000">
              <a:off x="1712" y="2273"/>
              <a:ext cx="334" cy="443"/>
            </a:xfrm>
            <a:prstGeom prst="curvedConnector2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31" name="AutoShape 37"/>
            <p:cNvCxnSpPr>
              <a:cxnSpLocks noChangeShapeType="1"/>
              <a:stCxn id="26" idx="2"/>
              <a:endCxn id="24" idx="4"/>
            </p:cNvCxnSpPr>
            <p:nvPr>
              <p:custDataLst>
                <p:tags r:id="rId24"/>
              </p:custDataLst>
            </p:nvPr>
          </p:nvCxnSpPr>
          <p:spPr bwMode="auto">
            <a:xfrm rot="10800000">
              <a:off x="844" y="2471"/>
              <a:ext cx="620" cy="191"/>
            </a:xfrm>
            <a:prstGeom prst="curvedConnector2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32" name="AutoShape 38"/>
            <p:cNvCxnSpPr>
              <a:cxnSpLocks noChangeShapeType="1"/>
              <a:stCxn id="24" idx="6"/>
              <a:endCxn id="26" idx="0"/>
            </p:cNvCxnSpPr>
            <p:nvPr>
              <p:custDataLst>
                <p:tags r:id="rId25"/>
              </p:custDataLst>
            </p:nvPr>
          </p:nvCxnSpPr>
          <p:spPr bwMode="auto">
            <a:xfrm>
              <a:off x="940" y="2375"/>
              <a:ext cx="620" cy="191"/>
            </a:xfrm>
            <a:prstGeom prst="curvedConnector2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33" name="Oval 39"/>
            <p:cNvSpPr>
              <a:spLocks noChangeAspect="1" noChangeArrowheads="1"/>
            </p:cNvSpPr>
            <p:nvPr>
              <p:custDataLst>
                <p:tags r:id="rId26"/>
              </p:custDataLst>
            </p:nvPr>
          </p:nvSpPr>
          <p:spPr bwMode="auto">
            <a:xfrm>
              <a:off x="1344" y="1949"/>
              <a:ext cx="180" cy="18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FF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>
                <a:latin typeface="Times New Roman" pitchFamily="18" charset="0"/>
              </a:endParaRPr>
            </a:p>
          </p:txBody>
        </p:sp>
        <p:cxnSp>
          <p:nvCxnSpPr>
            <p:cNvPr id="34" name="AutoShape 40"/>
            <p:cNvCxnSpPr>
              <a:cxnSpLocks noChangeShapeType="1"/>
              <a:stCxn id="28" idx="1"/>
            </p:cNvCxnSpPr>
            <p:nvPr>
              <p:custDataLst>
                <p:tags r:id="rId27"/>
              </p:custDataLst>
            </p:nvPr>
          </p:nvCxnSpPr>
          <p:spPr bwMode="auto">
            <a:xfrm rot="5400000" flipH="1">
              <a:off x="1728" y="1851"/>
              <a:ext cx="115" cy="500"/>
            </a:xfrm>
            <a:prstGeom prst="curvedConnector2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35" name="Text Box 41"/>
            <p:cNvSpPr txBox="1">
              <a:spLocks noChangeArrowheads="1"/>
            </p:cNvSpPr>
            <p:nvPr>
              <p:custDataLst>
                <p:tags r:id="rId28"/>
              </p:custDataLst>
            </p:nvPr>
          </p:nvSpPr>
          <p:spPr bwMode="auto">
            <a:xfrm>
              <a:off x="1440" y="1747"/>
              <a:ext cx="482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 smtClean="0">
                  <a:solidFill>
                    <a:srgbClr val="FF00FF"/>
                  </a:solidFill>
                  <a:latin typeface="Times New Roman" pitchFamily="18" charset="0"/>
                </a:rPr>
                <a:t>D(3)</a:t>
              </a:r>
              <a:endParaRPr lang="en-US" dirty="0">
                <a:solidFill>
                  <a:srgbClr val="FF00FF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4572000" y="3276600"/>
            <a:ext cx="3681413" cy="3048000"/>
            <a:chOff x="4572000" y="3276600"/>
            <a:chExt cx="3681413" cy="3048000"/>
          </a:xfrm>
        </p:grpSpPr>
        <p:sp>
          <p:nvSpPr>
            <p:cNvPr id="8" name="Rectangle 14"/>
            <p:cNvSpPr>
              <a:spLocks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5053013" y="3768725"/>
              <a:ext cx="2438400" cy="19812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dirty="0" smtClean="0"/>
                <a:t>		</a:t>
              </a:r>
              <a:endParaRPr lang="en-US" dirty="0"/>
            </a:p>
          </p:txBody>
        </p:sp>
        <p:sp>
          <p:nvSpPr>
            <p:cNvPr id="9" name="Text Box 15"/>
            <p:cNvSpPr txBox="1">
              <a:spLocks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5300246" y="3276600"/>
              <a:ext cx="338554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dirty="0" smtClean="0">
                  <a:solidFill>
                    <a:srgbClr val="FF0000"/>
                  </a:solidFill>
                  <a:latin typeface="Times New Roman" pitchFamily="18" charset="0"/>
                </a:rPr>
                <a:t>0</a:t>
              </a:r>
              <a:endParaRPr lang="en-US" sz="2400" dirty="0">
                <a:solidFill>
                  <a:srgbClr val="FF0000"/>
                </a:solidFill>
                <a:latin typeface="Times New Roman" pitchFamily="18" charset="0"/>
              </a:endParaRPr>
            </a:p>
          </p:txBody>
        </p:sp>
        <p:sp>
          <p:nvSpPr>
            <p:cNvPr id="10" name="Text Box 16"/>
            <p:cNvSpPr txBox="1"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6113463" y="3276600"/>
              <a:ext cx="338554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dirty="0" smtClean="0">
                  <a:solidFill>
                    <a:srgbClr val="009900"/>
                  </a:solidFill>
                  <a:latin typeface="Times New Roman" pitchFamily="18" charset="0"/>
                </a:rPr>
                <a:t>1</a:t>
              </a:r>
              <a:endParaRPr lang="en-US" sz="2400" dirty="0">
                <a:solidFill>
                  <a:srgbClr val="009900"/>
                </a:solidFill>
                <a:latin typeface="Times New Roman" pitchFamily="18" charset="0"/>
              </a:endParaRPr>
            </a:p>
          </p:txBody>
        </p:sp>
        <p:sp>
          <p:nvSpPr>
            <p:cNvPr id="11" name="Text Box 17"/>
            <p:cNvSpPr txBox="1">
              <a:spLocks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6875463" y="3276600"/>
              <a:ext cx="338554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rgbClr val="0000FF"/>
                  </a:solidFill>
                </a:rPr>
                <a:t>2</a:t>
              </a:r>
              <a:endParaRPr lang="en-US" sz="2400" dirty="0">
                <a:solidFill>
                  <a:srgbClr val="0000FF"/>
                </a:solidFill>
                <a:latin typeface="Times New Roman" pitchFamily="18" charset="0"/>
              </a:endParaRPr>
            </a:p>
          </p:txBody>
        </p:sp>
        <p:sp>
          <p:nvSpPr>
            <p:cNvPr id="12" name="Text Box 18"/>
            <p:cNvSpPr txBox="1">
              <a:spLocks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4572000" y="3886200"/>
              <a:ext cx="338554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dirty="0" smtClean="0">
                  <a:solidFill>
                    <a:srgbClr val="FF0000"/>
                  </a:solidFill>
                  <a:latin typeface="Times New Roman" pitchFamily="18" charset="0"/>
                </a:rPr>
                <a:t>0</a:t>
              </a:r>
              <a:endParaRPr lang="en-US" sz="2400" dirty="0">
                <a:solidFill>
                  <a:srgbClr val="FF0000"/>
                </a:solidFill>
                <a:latin typeface="Times New Roman" pitchFamily="18" charset="0"/>
              </a:endParaRPr>
            </a:p>
          </p:txBody>
        </p:sp>
        <p:sp>
          <p:nvSpPr>
            <p:cNvPr id="13" name="Text Box 19"/>
            <p:cNvSpPr txBox="1"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4589463" y="4495800"/>
              <a:ext cx="338554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dirty="0" smtClean="0">
                  <a:solidFill>
                    <a:srgbClr val="009900"/>
                  </a:solidFill>
                  <a:latin typeface="Times New Roman" pitchFamily="18" charset="0"/>
                </a:rPr>
                <a:t>1</a:t>
              </a:r>
              <a:endParaRPr lang="en-US" sz="2400" dirty="0">
                <a:solidFill>
                  <a:srgbClr val="009900"/>
                </a:solidFill>
                <a:latin typeface="Times New Roman" pitchFamily="18" charset="0"/>
              </a:endParaRPr>
            </a:p>
          </p:txBody>
        </p:sp>
        <p:sp>
          <p:nvSpPr>
            <p:cNvPr id="14" name="Text Box 20"/>
            <p:cNvSpPr txBox="1"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4589463" y="5216525"/>
              <a:ext cx="338554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dirty="0" smtClean="0">
                  <a:solidFill>
                    <a:srgbClr val="0000FF"/>
                  </a:solidFill>
                  <a:latin typeface="Times New Roman" pitchFamily="18" charset="0"/>
                </a:rPr>
                <a:t>2</a:t>
              </a:r>
              <a:endParaRPr lang="en-US" sz="2400" dirty="0">
                <a:solidFill>
                  <a:srgbClr val="0000FF"/>
                </a:solidFill>
                <a:latin typeface="Times New Roman" pitchFamily="18" charset="0"/>
              </a:endParaRPr>
            </a:p>
          </p:txBody>
        </p:sp>
        <p:sp>
          <p:nvSpPr>
            <p:cNvPr id="15" name="Rectangle 21"/>
            <p:cNvSpPr>
              <a:spLocks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5053013" y="5089525"/>
              <a:ext cx="3200400" cy="65881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Rectangle 22"/>
            <p:cNvSpPr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5053013" y="3768725"/>
              <a:ext cx="3200400" cy="65881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" name="Rectangle 23"/>
            <p:cNvSpPr>
              <a:spLocks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5053013" y="3768725"/>
              <a:ext cx="804863" cy="255587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" name="Rectangle 24"/>
            <p:cNvSpPr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6678613" y="3768725"/>
              <a:ext cx="804863" cy="255587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" name="Line 44"/>
            <p:cNvSpPr>
              <a:spLocks noChangeShapeType="1"/>
            </p:cNvSpPr>
            <p:nvPr>
              <p:custDataLst>
                <p:tags r:id="rId13"/>
              </p:custDataLst>
            </p:nvPr>
          </p:nvSpPr>
          <p:spPr bwMode="auto">
            <a:xfrm>
              <a:off x="8253413" y="4419600"/>
              <a:ext cx="0" cy="1905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" name="Line 45"/>
            <p:cNvSpPr>
              <a:spLocks noChangeShapeType="1"/>
            </p:cNvSpPr>
            <p:nvPr>
              <p:custDataLst>
                <p:tags r:id="rId14"/>
              </p:custDataLst>
            </p:nvPr>
          </p:nvSpPr>
          <p:spPr bwMode="auto">
            <a:xfrm>
              <a:off x="5815013" y="6324600"/>
              <a:ext cx="2438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" name="Text Box 47"/>
            <p:cNvSpPr txBox="1">
              <a:spLocks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7643813" y="3276600"/>
              <a:ext cx="338554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dirty="0" smtClean="0">
                  <a:solidFill>
                    <a:srgbClr val="FF00FF"/>
                  </a:solidFill>
                  <a:latin typeface="Times New Roman" pitchFamily="18" charset="0"/>
                </a:rPr>
                <a:t>3</a:t>
              </a:r>
              <a:endParaRPr lang="en-US" sz="2400" dirty="0">
                <a:solidFill>
                  <a:srgbClr val="FF00FF"/>
                </a:solidFill>
                <a:latin typeface="Times New Roman" pitchFamily="18" charset="0"/>
              </a:endParaRPr>
            </a:p>
          </p:txBody>
        </p:sp>
        <p:sp>
          <p:nvSpPr>
            <p:cNvPr id="22" name="Text Box 48"/>
            <p:cNvSpPr txBox="1"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4595813" y="5791200"/>
              <a:ext cx="338554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dirty="0" smtClean="0">
                  <a:solidFill>
                    <a:srgbClr val="FF00FF"/>
                  </a:solidFill>
                  <a:latin typeface="Times New Roman" pitchFamily="18" charset="0"/>
                </a:rPr>
                <a:t>3</a:t>
              </a:r>
              <a:endParaRPr lang="en-US" sz="2400" dirty="0">
                <a:solidFill>
                  <a:srgbClr val="FF00FF"/>
                </a:solidFill>
                <a:latin typeface="Times New Roman" pitchFamily="18" charset="0"/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6135240" y="3886200"/>
              <a:ext cx="34176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T</a:t>
              </a: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5257800" y="4552890"/>
              <a:ext cx="34176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T</a:t>
              </a: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6096000" y="5181600"/>
              <a:ext cx="34176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T</a:t>
              </a: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7696200" y="5181600"/>
              <a:ext cx="34176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T</a:t>
              </a: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5297040" y="3886200"/>
              <a:ext cx="34176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F</a:t>
              </a: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6897240" y="3886200"/>
              <a:ext cx="34176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F</a:t>
              </a: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7696200" y="3886200"/>
              <a:ext cx="34176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F</a:t>
              </a: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6135240" y="4552890"/>
              <a:ext cx="34176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F</a:t>
              </a: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6858000" y="4552890"/>
              <a:ext cx="34176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F</a:t>
              </a: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7696200" y="4552890"/>
              <a:ext cx="34176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F</a:t>
              </a: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5257800" y="5181600"/>
              <a:ext cx="34176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F</a:t>
              </a: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6897240" y="5162490"/>
              <a:ext cx="34176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F</a:t>
              </a: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5257800" y="5848290"/>
              <a:ext cx="34176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F</a:t>
              </a: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6096000" y="5848290"/>
              <a:ext cx="34176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F</a:t>
              </a: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6897240" y="5848290"/>
              <a:ext cx="34176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F</a:t>
              </a: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7696200" y="5848290"/>
              <a:ext cx="34176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F</a:t>
              </a:r>
            </a:p>
          </p:txBody>
        </p:sp>
      </p:grp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Adjacency Matrix Properties</a:t>
            </a:r>
          </a:p>
        </p:txBody>
      </p:sp>
      <p:sp>
        <p:nvSpPr>
          <p:cNvPr id="74754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685800" y="1600200"/>
            <a:ext cx="7772400" cy="4495800"/>
          </a:xfrm>
        </p:spPr>
        <p:txBody>
          <a:bodyPr/>
          <a:lstStyle/>
          <a:p>
            <a:pPr eaLnBrk="1" hangingPunct="1"/>
            <a:r>
              <a:rPr lang="en-US" dirty="0" smtClean="0"/>
              <a:t>Running time to:</a:t>
            </a:r>
          </a:p>
          <a:p>
            <a:pPr lvl="1" eaLnBrk="1" hangingPunct="1"/>
            <a:r>
              <a:rPr lang="en-US" dirty="0" smtClean="0"/>
              <a:t>Get a vertex’s out-edges: </a:t>
            </a:r>
          </a:p>
          <a:p>
            <a:pPr lvl="1"/>
            <a:r>
              <a:rPr lang="en-US" dirty="0" smtClean="0"/>
              <a:t>Get a vertex’s in-edges: </a:t>
            </a:r>
          </a:p>
          <a:p>
            <a:pPr lvl="1" eaLnBrk="1" hangingPunct="1"/>
            <a:r>
              <a:rPr lang="en-US" dirty="0" smtClean="0"/>
              <a:t>Decide if some edge exists: </a:t>
            </a:r>
          </a:p>
          <a:p>
            <a:pPr lvl="1" eaLnBrk="1" hangingPunct="1"/>
            <a:r>
              <a:rPr lang="en-US" dirty="0" smtClean="0"/>
              <a:t>Insert an edge:</a:t>
            </a:r>
          </a:p>
          <a:p>
            <a:pPr lvl="1" eaLnBrk="1" hangingPunct="1"/>
            <a:r>
              <a:rPr lang="en-US" dirty="0" smtClean="0"/>
              <a:t>Delete an edge: </a:t>
            </a:r>
          </a:p>
          <a:p>
            <a:pPr lvl="1" eaLnBrk="1" hangingPunct="1"/>
            <a:endParaRPr lang="en-US" dirty="0" smtClean="0"/>
          </a:p>
          <a:p>
            <a:pPr eaLnBrk="1" hangingPunct="1"/>
            <a:r>
              <a:rPr lang="en-US" dirty="0" smtClean="0"/>
              <a:t>Space requirements: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|</a:t>
            </a:r>
            <a:r>
              <a:rPr lang="en-US" dirty="0">
                <a:solidFill>
                  <a:schemeClr val="accent2"/>
                </a:solidFill>
              </a:rPr>
              <a:t>V|</a:t>
            </a:r>
            <a:r>
              <a:rPr lang="en-US" baseline="30000" dirty="0">
                <a:solidFill>
                  <a:schemeClr val="accent2"/>
                </a:solidFill>
              </a:rPr>
              <a:t>2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 smtClean="0">
                <a:solidFill>
                  <a:schemeClr val="accent2"/>
                </a:solidFill>
              </a:rPr>
              <a:t>bits</a:t>
            </a:r>
            <a:endParaRPr lang="en-US" dirty="0" smtClean="0"/>
          </a:p>
          <a:p>
            <a:pPr lvl="1" eaLnBrk="1" hangingPunct="1">
              <a:buFontTx/>
              <a:buNone/>
            </a:pPr>
            <a:endParaRPr lang="en-US" sz="1000" dirty="0" smtClean="0"/>
          </a:p>
          <a:p>
            <a:pPr eaLnBrk="1" hangingPunct="1"/>
            <a:r>
              <a:rPr lang="en-US" dirty="0" smtClean="0"/>
              <a:t>Best for sparse or dense graphs?</a:t>
            </a:r>
          </a:p>
          <a:p>
            <a:pPr lvl="1"/>
            <a:r>
              <a:rPr lang="en-US" dirty="0">
                <a:solidFill>
                  <a:schemeClr val="accent2"/>
                </a:solidFill>
              </a:rPr>
              <a:t>Best for dense </a:t>
            </a:r>
            <a:r>
              <a:rPr lang="en-US" dirty="0" smtClean="0">
                <a:solidFill>
                  <a:schemeClr val="accent2"/>
                </a:solidFill>
              </a:rPr>
              <a:t>graphs</a:t>
            </a:r>
            <a:endParaRPr lang="en-US" dirty="0" smtClean="0"/>
          </a:p>
          <a:p>
            <a:pPr lvl="1"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lvl="1" eaLnBrk="1" hangingPunct="1"/>
            <a:endParaRPr lang="en-US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26</a:t>
            </a:fld>
            <a:endParaRPr lang="en-US"/>
          </a:p>
        </p:txBody>
      </p:sp>
      <p:grpSp>
        <p:nvGrpSpPr>
          <p:cNvPr id="125" name="Group 124"/>
          <p:cNvGrpSpPr/>
          <p:nvPr/>
        </p:nvGrpSpPr>
        <p:grpSpPr>
          <a:xfrm>
            <a:off x="5602128" y="914400"/>
            <a:ext cx="3313272" cy="2743200"/>
            <a:chOff x="4572000" y="3276600"/>
            <a:chExt cx="3681413" cy="3048000"/>
          </a:xfrm>
        </p:grpSpPr>
        <p:sp>
          <p:nvSpPr>
            <p:cNvPr id="126" name="Rectangle 14"/>
            <p:cNvSpPr>
              <a:spLocks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5053013" y="3768725"/>
              <a:ext cx="2438400" cy="19812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dirty="0" smtClean="0"/>
                <a:t>		</a:t>
              </a:r>
              <a:endParaRPr lang="en-US" dirty="0"/>
            </a:p>
          </p:txBody>
        </p:sp>
        <p:sp>
          <p:nvSpPr>
            <p:cNvPr id="127" name="Text Box 15"/>
            <p:cNvSpPr txBox="1"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5300246" y="3276600"/>
              <a:ext cx="338554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dirty="0" smtClean="0">
                  <a:solidFill>
                    <a:srgbClr val="FF0000"/>
                  </a:solidFill>
                  <a:latin typeface="Times New Roman" pitchFamily="18" charset="0"/>
                </a:rPr>
                <a:t>0</a:t>
              </a:r>
              <a:endParaRPr lang="en-US" sz="2400" dirty="0">
                <a:solidFill>
                  <a:srgbClr val="FF0000"/>
                </a:solidFill>
                <a:latin typeface="Times New Roman" pitchFamily="18" charset="0"/>
              </a:endParaRPr>
            </a:p>
          </p:txBody>
        </p:sp>
        <p:sp>
          <p:nvSpPr>
            <p:cNvPr id="128" name="Text Box 16"/>
            <p:cNvSpPr txBox="1">
              <a:spLocks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6113463" y="3276600"/>
              <a:ext cx="338554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dirty="0" smtClean="0">
                  <a:solidFill>
                    <a:srgbClr val="009900"/>
                  </a:solidFill>
                  <a:latin typeface="Times New Roman" pitchFamily="18" charset="0"/>
                </a:rPr>
                <a:t>1</a:t>
              </a:r>
              <a:endParaRPr lang="en-US" sz="2400" dirty="0">
                <a:solidFill>
                  <a:srgbClr val="009900"/>
                </a:solidFill>
                <a:latin typeface="Times New Roman" pitchFamily="18" charset="0"/>
              </a:endParaRPr>
            </a:p>
          </p:txBody>
        </p:sp>
        <p:sp>
          <p:nvSpPr>
            <p:cNvPr id="129" name="Text Box 17"/>
            <p:cNvSpPr txBox="1">
              <a:spLocks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6875463" y="3276600"/>
              <a:ext cx="338554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rgbClr val="0000FF"/>
                  </a:solidFill>
                </a:rPr>
                <a:t>2</a:t>
              </a:r>
              <a:endParaRPr lang="en-US" sz="2400" dirty="0">
                <a:solidFill>
                  <a:srgbClr val="0000FF"/>
                </a:solidFill>
                <a:latin typeface="Times New Roman" pitchFamily="18" charset="0"/>
              </a:endParaRPr>
            </a:p>
          </p:txBody>
        </p:sp>
        <p:sp>
          <p:nvSpPr>
            <p:cNvPr id="130" name="Text Box 18"/>
            <p:cNvSpPr txBox="1"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4572000" y="3886200"/>
              <a:ext cx="338554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dirty="0" smtClean="0">
                  <a:solidFill>
                    <a:srgbClr val="FF0000"/>
                  </a:solidFill>
                  <a:latin typeface="Times New Roman" pitchFamily="18" charset="0"/>
                </a:rPr>
                <a:t>0</a:t>
              </a:r>
              <a:endParaRPr lang="en-US" sz="2400" dirty="0">
                <a:solidFill>
                  <a:srgbClr val="FF0000"/>
                </a:solidFill>
                <a:latin typeface="Times New Roman" pitchFamily="18" charset="0"/>
              </a:endParaRPr>
            </a:p>
          </p:txBody>
        </p:sp>
        <p:sp>
          <p:nvSpPr>
            <p:cNvPr id="131" name="Text Box 19"/>
            <p:cNvSpPr txBox="1"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4589463" y="4495800"/>
              <a:ext cx="338554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dirty="0" smtClean="0">
                  <a:solidFill>
                    <a:srgbClr val="009900"/>
                  </a:solidFill>
                  <a:latin typeface="Times New Roman" pitchFamily="18" charset="0"/>
                </a:rPr>
                <a:t>1</a:t>
              </a:r>
              <a:endParaRPr lang="en-US" sz="2400" dirty="0">
                <a:solidFill>
                  <a:srgbClr val="009900"/>
                </a:solidFill>
                <a:latin typeface="Times New Roman" pitchFamily="18" charset="0"/>
              </a:endParaRPr>
            </a:p>
          </p:txBody>
        </p:sp>
        <p:sp>
          <p:nvSpPr>
            <p:cNvPr id="132" name="Text Box 20"/>
            <p:cNvSpPr txBox="1">
              <a:spLocks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4589463" y="5216525"/>
              <a:ext cx="338554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dirty="0" smtClean="0">
                  <a:solidFill>
                    <a:srgbClr val="0000FF"/>
                  </a:solidFill>
                  <a:latin typeface="Times New Roman" pitchFamily="18" charset="0"/>
                </a:rPr>
                <a:t>2</a:t>
              </a:r>
              <a:endParaRPr lang="en-US" sz="2400" dirty="0">
                <a:solidFill>
                  <a:srgbClr val="0000FF"/>
                </a:solidFill>
                <a:latin typeface="Times New Roman" pitchFamily="18" charset="0"/>
              </a:endParaRPr>
            </a:p>
          </p:txBody>
        </p:sp>
        <p:sp>
          <p:nvSpPr>
            <p:cNvPr id="133" name="Rectangle 21"/>
            <p:cNvSpPr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5053013" y="5089525"/>
              <a:ext cx="3200400" cy="65881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4" name="Rectangle 22"/>
            <p:cNvSpPr>
              <a:spLocks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5053013" y="3768725"/>
              <a:ext cx="3200400" cy="65881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5" name="Rectangle 23"/>
            <p:cNvSpPr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5053013" y="3768725"/>
              <a:ext cx="804863" cy="255587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6" name="Rectangle 24"/>
            <p:cNvSpPr>
              <a:spLocks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6678613" y="3768725"/>
              <a:ext cx="804863" cy="255587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7" name="Line 44"/>
            <p:cNvSpPr>
              <a:spLocks noChangeShapeType="1"/>
            </p:cNvSpPr>
            <p:nvPr>
              <p:custDataLst>
                <p:tags r:id="rId14"/>
              </p:custDataLst>
            </p:nvPr>
          </p:nvSpPr>
          <p:spPr bwMode="auto">
            <a:xfrm>
              <a:off x="8253413" y="4419600"/>
              <a:ext cx="0" cy="1905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8" name="Line 45"/>
            <p:cNvSpPr>
              <a:spLocks noChangeShapeType="1"/>
            </p:cNvSpPr>
            <p:nvPr>
              <p:custDataLst>
                <p:tags r:id="rId15"/>
              </p:custDataLst>
            </p:nvPr>
          </p:nvSpPr>
          <p:spPr bwMode="auto">
            <a:xfrm>
              <a:off x="5815013" y="6324600"/>
              <a:ext cx="2438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9" name="Text Box 47"/>
            <p:cNvSpPr txBox="1"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7643813" y="3276600"/>
              <a:ext cx="338554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dirty="0" smtClean="0">
                  <a:solidFill>
                    <a:srgbClr val="FF00FF"/>
                  </a:solidFill>
                  <a:latin typeface="Times New Roman" pitchFamily="18" charset="0"/>
                </a:rPr>
                <a:t>3</a:t>
              </a:r>
              <a:endParaRPr lang="en-US" sz="2400" dirty="0">
                <a:solidFill>
                  <a:srgbClr val="FF00FF"/>
                </a:solidFill>
                <a:latin typeface="Times New Roman" pitchFamily="18" charset="0"/>
              </a:endParaRPr>
            </a:p>
          </p:txBody>
        </p:sp>
        <p:sp>
          <p:nvSpPr>
            <p:cNvPr id="140" name="Text Box 48"/>
            <p:cNvSpPr txBox="1">
              <a:spLocks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4595813" y="5791200"/>
              <a:ext cx="338554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dirty="0" smtClean="0">
                  <a:solidFill>
                    <a:srgbClr val="FF00FF"/>
                  </a:solidFill>
                  <a:latin typeface="Times New Roman" pitchFamily="18" charset="0"/>
                </a:rPr>
                <a:t>3</a:t>
              </a:r>
              <a:endParaRPr lang="en-US" sz="2400" dirty="0">
                <a:solidFill>
                  <a:srgbClr val="FF00FF"/>
                </a:solidFill>
                <a:latin typeface="Times New Roman" pitchFamily="18" charset="0"/>
              </a:endParaRPr>
            </a:p>
          </p:txBody>
        </p:sp>
        <p:sp>
          <p:nvSpPr>
            <p:cNvPr id="141" name="TextBox 140"/>
            <p:cNvSpPr txBox="1"/>
            <p:nvPr/>
          </p:nvSpPr>
          <p:spPr>
            <a:xfrm>
              <a:off x="6135240" y="3886200"/>
              <a:ext cx="34176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T</a:t>
              </a:r>
            </a:p>
          </p:txBody>
        </p:sp>
        <p:sp>
          <p:nvSpPr>
            <p:cNvPr id="142" name="TextBox 141"/>
            <p:cNvSpPr txBox="1"/>
            <p:nvPr/>
          </p:nvSpPr>
          <p:spPr>
            <a:xfrm>
              <a:off x="5257800" y="4552890"/>
              <a:ext cx="34176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T</a:t>
              </a:r>
            </a:p>
          </p:txBody>
        </p:sp>
        <p:sp>
          <p:nvSpPr>
            <p:cNvPr id="143" name="TextBox 142"/>
            <p:cNvSpPr txBox="1"/>
            <p:nvPr/>
          </p:nvSpPr>
          <p:spPr>
            <a:xfrm>
              <a:off x="6096000" y="5181600"/>
              <a:ext cx="34176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T</a:t>
              </a:r>
            </a:p>
          </p:txBody>
        </p:sp>
        <p:sp>
          <p:nvSpPr>
            <p:cNvPr id="144" name="TextBox 143"/>
            <p:cNvSpPr txBox="1"/>
            <p:nvPr/>
          </p:nvSpPr>
          <p:spPr>
            <a:xfrm>
              <a:off x="7696200" y="5181600"/>
              <a:ext cx="34176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T</a:t>
              </a:r>
            </a:p>
          </p:txBody>
        </p:sp>
        <p:sp>
          <p:nvSpPr>
            <p:cNvPr id="145" name="TextBox 144"/>
            <p:cNvSpPr txBox="1"/>
            <p:nvPr/>
          </p:nvSpPr>
          <p:spPr>
            <a:xfrm>
              <a:off x="5297040" y="3886200"/>
              <a:ext cx="34176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F</a:t>
              </a:r>
            </a:p>
          </p:txBody>
        </p:sp>
        <p:sp>
          <p:nvSpPr>
            <p:cNvPr id="146" name="TextBox 145"/>
            <p:cNvSpPr txBox="1"/>
            <p:nvPr/>
          </p:nvSpPr>
          <p:spPr>
            <a:xfrm>
              <a:off x="6897240" y="3886200"/>
              <a:ext cx="34176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F</a:t>
              </a:r>
            </a:p>
          </p:txBody>
        </p:sp>
        <p:sp>
          <p:nvSpPr>
            <p:cNvPr id="147" name="TextBox 146"/>
            <p:cNvSpPr txBox="1"/>
            <p:nvPr/>
          </p:nvSpPr>
          <p:spPr>
            <a:xfrm>
              <a:off x="7696200" y="3886200"/>
              <a:ext cx="34176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F</a:t>
              </a:r>
            </a:p>
          </p:txBody>
        </p:sp>
        <p:sp>
          <p:nvSpPr>
            <p:cNvPr id="148" name="TextBox 147"/>
            <p:cNvSpPr txBox="1"/>
            <p:nvPr/>
          </p:nvSpPr>
          <p:spPr>
            <a:xfrm>
              <a:off x="6135240" y="4552890"/>
              <a:ext cx="34176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F</a:t>
              </a:r>
            </a:p>
          </p:txBody>
        </p:sp>
        <p:sp>
          <p:nvSpPr>
            <p:cNvPr id="149" name="TextBox 148"/>
            <p:cNvSpPr txBox="1"/>
            <p:nvPr/>
          </p:nvSpPr>
          <p:spPr>
            <a:xfrm>
              <a:off x="6858000" y="4552890"/>
              <a:ext cx="34176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F</a:t>
              </a:r>
            </a:p>
          </p:txBody>
        </p:sp>
        <p:sp>
          <p:nvSpPr>
            <p:cNvPr id="150" name="TextBox 149"/>
            <p:cNvSpPr txBox="1"/>
            <p:nvPr/>
          </p:nvSpPr>
          <p:spPr>
            <a:xfrm>
              <a:off x="7696200" y="4552890"/>
              <a:ext cx="34176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F</a:t>
              </a:r>
            </a:p>
          </p:txBody>
        </p:sp>
        <p:sp>
          <p:nvSpPr>
            <p:cNvPr id="151" name="TextBox 150"/>
            <p:cNvSpPr txBox="1"/>
            <p:nvPr/>
          </p:nvSpPr>
          <p:spPr>
            <a:xfrm>
              <a:off x="5257800" y="5181600"/>
              <a:ext cx="34176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F</a:t>
              </a:r>
            </a:p>
          </p:txBody>
        </p:sp>
        <p:sp>
          <p:nvSpPr>
            <p:cNvPr id="152" name="TextBox 151"/>
            <p:cNvSpPr txBox="1"/>
            <p:nvPr/>
          </p:nvSpPr>
          <p:spPr>
            <a:xfrm>
              <a:off x="6897240" y="5162490"/>
              <a:ext cx="34176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F</a:t>
              </a:r>
            </a:p>
          </p:txBody>
        </p:sp>
        <p:sp>
          <p:nvSpPr>
            <p:cNvPr id="153" name="TextBox 152"/>
            <p:cNvSpPr txBox="1"/>
            <p:nvPr/>
          </p:nvSpPr>
          <p:spPr>
            <a:xfrm>
              <a:off x="5257800" y="5848290"/>
              <a:ext cx="34176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F</a:t>
              </a:r>
            </a:p>
          </p:txBody>
        </p:sp>
        <p:sp>
          <p:nvSpPr>
            <p:cNvPr id="154" name="TextBox 153"/>
            <p:cNvSpPr txBox="1"/>
            <p:nvPr/>
          </p:nvSpPr>
          <p:spPr>
            <a:xfrm>
              <a:off x="6096000" y="5848290"/>
              <a:ext cx="34176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F</a:t>
              </a:r>
            </a:p>
          </p:txBody>
        </p:sp>
        <p:sp>
          <p:nvSpPr>
            <p:cNvPr id="155" name="TextBox 154"/>
            <p:cNvSpPr txBox="1"/>
            <p:nvPr/>
          </p:nvSpPr>
          <p:spPr>
            <a:xfrm>
              <a:off x="6897240" y="5848290"/>
              <a:ext cx="34176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F</a:t>
              </a:r>
            </a:p>
          </p:txBody>
        </p:sp>
        <p:sp>
          <p:nvSpPr>
            <p:cNvPr id="156" name="TextBox 155"/>
            <p:cNvSpPr txBox="1"/>
            <p:nvPr/>
          </p:nvSpPr>
          <p:spPr>
            <a:xfrm>
              <a:off x="7696200" y="5848290"/>
              <a:ext cx="34176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F</a:t>
              </a:r>
            </a:p>
          </p:txBody>
        </p:sp>
      </p:grpSp>
      <p:sp>
        <p:nvSpPr>
          <p:cNvPr id="5" name="Rectangle 4"/>
          <p:cNvSpPr/>
          <p:nvPr/>
        </p:nvSpPr>
        <p:spPr>
          <a:xfrm>
            <a:off x="3960821" y="1905000"/>
            <a:ext cx="99217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1"/>
            <a:r>
              <a:rPr lang="en-US" i="1" dirty="0">
                <a:solidFill>
                  <a:schemeClr val="accent2"/>
                </a:solidFill>
              </a:rPr>
              <a:t>O</a:t>
            </a:r>
            <a:r>
              <a:rPr lang="en-US" dirty="0">
                <a:solidFill>
                  <a:schemeClr val="accent2"/>
                </a:solidFill>
              </a:rPr>
              <a:t>(|V|)</a:t>
            </a:r>
            <a:endParaRPr lang="en-US" dirty="0"/>
          </a:p>
        </p:txBody>
      </p:sp>
      <p:sp>
        <p:nvSpPr>
          <p:cNvPr id="40" name="Rectangle 39"/>
          <p:cNvSpPr/>
          <p:nvPr/>
        </p:nvSpPr>
        <p:spPr>
          <a:xfrm>
            <a:off x="3886200" y="2281535"/>
            <a:ext cx="99217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1"/>
            <a:r>
              <a:rPr lang="en-US" i="1" dirty="0">
                <a:solidFill>
                  <a:schemeClr val="accent2"/>
                </a:solidFill>
              </a:rPr>
              <a:t>O</a:t>
            </a:r>
            <a:r>
              <a:rPr lang="en-US" dirty="0">
                <a:solidFill>
                  <a:schemeClr val="accent2"/>
                </a:solidFill>
              </a:rPr>
              <a:t>(|V|)</a:t>
            </a:r>
            <a:endParaRPr lang="en-US" dirty="0"/>
          </a:p>
        </p:txBody>
      </p:sp>
      <p:sp>
        <p:nvSpPr>
          <p:cNvPr id="41" name="Rectangle 40"/>
          <p:cNvSpPr/>
          <p:nvPr/>
        </p:nvSpPr>
        <p:spPr>
          <a:xfrm>
            <a:off x="4114800" y="2662535"/>
            <a:ext cx="1295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i="1" dirty="0">
                <a:solidFill>
                  <a:schemeClr val="accent2"/>
                </a:solidFill>
              </a:rPr>
              <a:t>O</a:t>
            </a:r>
            <a:r>
              <a:rPr lang="en-US" dirty="0" smtClean="0">
                <a:solidFill>
                  <a:schemeClr val="accent2"/>
                </a:solidFill>
              </a:rPr>
              <a:t>(</a:t>
            </a:r>
            <a:r>
              <a:rPr lang="en-US" dirty="0">
                <a:solidFill>
                  <a:schemeClr val="accent2"/>
                </a:solidFill>
              </a:rPr>
              <a:t>1</a:t>
            </a:r>
            <a:r>
              <a:rPr lang="en-US" dirty="0" smtClean="0">
                <a:solidFill>
                  <a:schemeClr val="accent2"/>
                </a:solidFill>
              </a:rPr>
              <a:t>)</a:t>
            </a:r>
            <a:endParaRPr lang="en-US" dirty="0"/>
          </a:p>
        </p:txBody>
      </p:sp>
      <p:sp>
        <p:nvSpPr>
          <p:cNvPr id="42" name="Rectangle 41"/>
          <p:cNvSpPr/>
          <p:nvPr/>
        </p:nvSpPr>
        <p:spPr>
          <a:xfrm>
            <a:off x="2743200" y="3043535"/>
            <a:ext cx="1295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i="1" dirty="0">
                <a:solidFill>
                  <a:schemeClr val="accent2"/>
                </a:solidFill>
              </a:rPr>
              <a:t>O</a:t>
            </a:r>
            <a:r>
              <a:rPr lang="en-US" dirty="0" smtClean="0">
                <a:solidFill>
                  <a:schemeClr val="accent2"/>
                </a:solidFill>
              </a:rPr>
              <a:t>(</a:t>
            </a:r>
            <a:r>
              <a:rPr lang="en-US" dirty="0">
                <a:solidFill>
                  <a:schemeClr val="accent2"/>
                </a:solidFill>
              </a:rPr>
              <a:t>1</a:t>
            </a:r>
            <a:r>
              <a:rPr lang="en-US" dirty="0" smtClean="0">
                <a:solidFill>
                  <a:schemeClr val="accent2"/>
                </a:solidFill>
              </a:rPr>
              <a:t>)</a:t>
            </a:r>
            <a:endParaRPr lang="en-US" dirty="0"/>
          </a:p>
        </p:txBody>
      </p:sp>
      <p:sp>
        <p:nvSpPr>
          <p:cNvPr id="43" name="Rectangle 42"/>
          <p:cNvSpPr/>
          <p:nvPr/>
        </p:nvSpPr>
        <p:spPr>
          <a:xfrm>
            <a:off x="2819400" y="3424535"/>
            <a:ext cx="1295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i="1" dirty="0">
                <a:solidFill>
                  <a:schemeClr val="accent2"/>
                </a:solidFill>
              </a:rPr>
              <a:t>O</a:t>
            </a:r>
            <a:r>
              <a:rPr lang="en-US" dirty="0" smtClean="0">
                <a:solidFill>
                  <a:schemeClr val="accent2"/>
                </a:solidFill>
              </a:rPr>
              <a:t>(</a:t>
            </a:r>
            <a:r>
              <a:rPr lang="en-US" dirty="0">
                <a:solidFill>
                  <a:schemeClr val="accent2"/>
                </a:solidFill>
              </a:rPr>
              <a:t>1</a:t>
            </a:r>
            <a:r>
              <a:rPr lang="en-US" dirty="0" smtClean="0">
                <a:solidFill>
                  <a:schemeClr val="accent2"/>
                </a:solidFill>
              </a:rPr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703065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40" grpId="0"/>
      <p:bldP spid="41" grpId="0"/>
      <p:bldP spid="42" grpId="0"/>
      <p:bldP spid="43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Adjacency Matrix Properties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How will the adjacency matrix vary for an </a:t>
            </a:r>
            <a:r>
              <a:rPr lang="en-US" i="1" dirty="0" smtClean="0"/>
              <a:t>undirected graph</a:t>
            </a:r>
            <a:r>
              <a:rPr lang="en-US" dirty="0" smtClean="0"/>
              <a:t>?</a:t>
            </a:r>
          </a:p>
          <a:p>
            <a:pPr lvl="1"/>
            <a:r>
              <a:rPr lang="en-US" dirty="0">
                <a:solidFill>
                  <a:schemeClr val="accent2"/>
                </a:solidFill>
              </a:rPr>
              <a:t>Undirected will be symmetric around the </a:t>
            </a:r>
            <a:r>
              <a:rPr lang="en-US" dirty="0" smtClean="0">
                <a:solidFill>
                  <a:schemeClr val="accent2"/>
                </a:solidFill>
              </a:rPr>
              <a:t>diagonal</a:t>
            </a:r>
            <a:endParaRPr lang="en-US" dirty="0" smtClean="0"/>
          </a:p>
          <a:p>
            <a:pPr lvl="1" eaLnBrk="1" hangingPunct="1"/>
            <a:endParaRPr lang="en-US" dirty="0" smtClean="0"/>
          </a:p>
          <a:p>
            <a:pPr eaLnBrk="1" hangingPunct="1"/>
            <a:r>
              <a:rPr lang="en-US" dirty="0" smtClean="0"/>
              <a:t>How can we adapt the representation for </a:t>
            </a:r>
            <a:r>
              <a:rPr lang="en-US" i="1" dirty="0" smtClean="0"/>
              <a:t>weighted graphs</a:t>
            </a:r>
            <a:r>
              <a:rPr lang="en-US" dirty="0" smtClean="0"/>
              <a:t>?</a:t>
            </a:r>
          </a:p>
          <a:p>
            <a:pPr lvl="1" eaLnBrk="1" hangingPunct="1"/>
            <a:r>
              <a:rPr lang="en-US" dirty="0">
                <a:solidFill>
                  <a:schemeClr val="accent2"/>
                </a:solidFill>
              </a:rPr>
              <a:t>Instead of a Boolean, store a number in each cell</a:t>
            </a:r>
          </a:p>
          <a:p>
            <a:pPr lvl="1" eaLnBrk="1" hangingPunct="1"/>
            <a:r>
              <a:rPr lang="en-US" dirty="0">
                <a:solidFill>
                  <a:schemeClr val="accent2"/>
                </a:solidFill>
              </a:rPr>
              <a:t>Need some value to represent ‘not an edge’</a:t>
            </a:r>
          </a:p>
          <a:p>
            <a:pPr lvl="2" eaLnBrk="1" hangingPunct="1"/>
            <a:r>
              <a:rPr lang="en-US" dirty="0">
                <a:solidFill>
                  <a:schemeClr val="accent2"/>
                </a:solidFill>
              </a:rPr>
              <a:t>In </a:t>
            </a:r>
            <a:r>
              <a:rPr lang="en-US" i="1" dirty="0">
                <a:solidFill>
                  <a:schemeClr val="accent2"/>
                </a:solidFill>
              </a:rPr>
              <a:t>some</a:t>
            </a:r>
            <a:r>
              <a:rPr lang="en-US" dirty="0">
                <a:solidFill>
                  <a:schemeClr val="accent2"/>
                </a:solidFill>
              </a:rPr>
              <a:t> situations, 0 or -1 </a:t>
            </a:r>
            <a:r>
              <a:rPr lang="en-US" dirty="0" smtClean="0">
                <a:solidFill>
                  <a:schemeClr val="accent2"/>
                </a:solidFill>
              </a:rPr>
              <a:t>works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4780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Adjacency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1295400"/>
          </a:xfrm>
        </p:spPr>
        <p:txBody>
          <a:bodyPr/>
          <a:lstStyle/>
          <a:p>
            <a:r>
              <a:rPr lang="en-US" dirty="0" smtClean="0"/>
              <a:t>Assign each node a number from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0</a:t>
            </a:r>
            <a:r>
              <a:rPr lang="en-US" dirty="0" smtClean="0"/>
              <a:t> to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|V|-1</a:t>
            </a:r>
          </a:p>
          <a:p>
            <a:r>
              <a:rPr lang="en-US" dirty="0" smtClean="0">
                <a:latin typeface="+mj-lt"/>
                <a:cs typeface="Courier New" pitchFamily="49" charset="0"/>
              </a:rPr>
              <a:t>An array of length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|V|</a:t>
            </a:r>
            <a:r>
              <a:rPr lang="en-US" dirty="0" smtClean="0">
                <a:latin typeface="+mj-lt"/>
                <a:cs typeface="Courier New" pitchFamily="49" charset="0"/>
              </a:rPr>
              <a:t> in which each entry stores a list of all adjacent vertices </a:t>
            </a:r>
            <a:r>
              <a:rPr lang="en-US" dirty="0">
                <a:cs typeface="Courier New" pitchFamily="49" charset="0"/>
              </a:rPr>
              <a:t>(e.g., linked list)</a:t>
            </a:r>
            <a:endParaRPr lang="en-US" dirty="0" smtClean="0">
              <a:latin typeface="+mj-lt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grpSp>
        <p:nvGrpSpPr>
          <p:cNvPr id="30" name="Group 29"/>
          <p:cNvGrpSpPr/>
          <p:nvPr/>
        </p:nvGrpSpPr>
        <p:grpSpPr>
          <a:xfrm>
            <a:off x="5410200" y="3276600"/>
            <a:ext cx="3352800" cy="2590800"/>
            <a:chOff x="5410200" y="3276600"/>
            <a:chExt cx="3352800" cy="2590800"/>
          </a:xfrm>
        </p:grpSpPr>
        <p:grpSp>
          <p:nvGrpSpPr>
            <p:cNvPr id="20" name="Group 50"/>
            <p:cNvGrpSpPr>
              <a:grpSpLocks/>
            </p:cNvGrpSpPr>
            <p:nvPr>
              <p:custDataLst>
                <p:tags r:id="rId14"/>
              </p:custDataLst>
            </p:nvPr>
          </p:nvGrpSpPr>
          <p:grpSpPr bwMode="auto">
            <a:xfrm>
              <a:off x="5410200" y="3276600"/>
              <a:ext cx="1309687" cy="2590800"/>
              <a:chOff x="3351" y="1776"/>
              <a:chExt cx="825" cy="1632"/>
            </a:xfrm>
          </p:grpSpPr>
          <p:sp>
            <p:nvSpPr>
              <p:cNvPr id="21" name="Rectangle 14"/>
              <p:cNvSpPr>
                <a:spLocks noChangeArrowheads="1"/>
              </p:cNvSpPr>
              <p:nvPr>
                <p:custDataLst>
                  <p:tags r:id="rId31"/>
                </p:custDataLst>
              </p:nvPr>
            </p:nvSpPr>
            <p:spPr bwMode="auto">
              <a:xfrm>
                <a:off x="3669" y="1776"/>
                <a:ext cx="507" cy="124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000"/>
              </a:p>
            </p:txBody>
          </p:sp>
          <p:sp>
            <p:nvSpPr>
              <p:cNvPr id="22" name="Rectangle 18"/>
              <p:cNvSpPr>
                <a:spLocks noChangeArrowheads="1"/>
              </p:cNvSpPr>
              <p:nvPr>
                <p:custDataLst>
                  <p:tags r:id="rId32"/>
                </p:custDataLst>
              </p:nvPr>
            </p:nvSpPr>
            <p:spPr bwMode="auto">
              <a:xfrm>
                <a:off x="3669" y="2608"/>
                <a:ext cx="507" cy="415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000"/>
              </a:p>
            </p:txBody>
          </p:sp>
          <p:sp>
            <p:nvSpPr>
              <p:cNvPr id="23" name="Rectangle 19"/>
              <p:cNvSpPr>
                <a:spLocks noChangeArrowheads="1"/>
              </p:cNvSpPr>
              <p:nvPr>
                <p:custDataLst>
                  <p:tags r:id="rId33"/>
                </p:custDataLst>
              </p:nvPr>
            </p:nvSpPr>
            <p:spPr bwMode="auto">
              <a:xfrm>
                <a:off x="3669" y="1776"/>
                <a:ext cx="507" cy="415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000"/>
              </a:p>
            </p:txBody>
          </p:sp>
          <p:sp>
            <p:nvSpPr>
              <p:cNvPr id="24" name="Rectangle 20"/>
              <p:cNvSpPr>
                <a:spLocks noChangeArrowheads="1"/>
              </p:cNvSpPr>
              <p:nvPr>
                <p:custDataLst>
                  <p:tags r:id="rId34"/>
                </p:custDataLst>
              </p:nvPr>
            </p:nvSpPr>
            <p:spPr bwMode="auto">
              <a:xfrm>
                <a:off x="3669" y="1776"/>
                <a:ext cx="507" cy="163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000"/>
              </a:p>
            </p:txBody>
          </p:sp>
          <p:sp>
            <p:nvSpPr>
              <p:cNvPr id="25" name="Text Box 46"/>
              <p:cNvSpPr txBox="1">
                <a:spLocks noChangeArrowheads="1"/>
              </p:cNvSpPr>
              <p:nvPr>
                <p:custDataLst>
                  <p:tags r:id="rId35"/>
                </p:custDataLst>
              </p:nvPr>
            </p:nvSpPr>
            <p:spPr bwMode="auto">
              <a:xfrm>
                <a:off x="3351" y="1872"/>
                <a:ext cx="197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000" dirty="0" smtClean="0">
                    <a:solidFill>
                      <a:srgbClr val="FF0000"/>
                    </a:solidFill>
                    <a:latin typeface="Times New Roman" pitchFamily="18" charset="0"/>
                  </a:rPr>
                  <a:t>0</a:t>
                </a:r>
                <a:endParaRPr lang="en-US" sz="2000" dirty="0">
                  <a:solidFill>
                    <a:srgbClr val="FF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6" name="Text Box 47"/>
              <p:cNvSpPr txBox="1">
                <a:spLocks noChangeArrowheads="1"/>
              </p:cNvSpPr>
              <p:nvPr>
                <p:custDataLst>
                  <p:tags r:id="rId36"/>
                </p:custDataLst>
              </p:nvPr>
            </p:nvSpPr>
            <p:spPr bwMode="auto">
              <a:xfrm>
                <a:off x="3362" y="2256"/>
                <a:ext cx="197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000" dirty="0" smtClean="0">
                    <a:solidFill>
                      <a:srgbClr val="009900"/>
                    </a:solidFill>
                    <a:latin typeface="Times New Roman" pitchFamily="18" charset="0"/>
                  </a:rPr>
                  <a:t>1</a:t>
                </a:r>
                <a:endParaRPr lang="en-US" sz="2000" dirty="0">
                  <a:solidFill>
                    <a:srgbClr val="0099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7" name="Text Box 48"/>
              <p:cNvSpPr txBox="1">
                <a:spLocks noChangeArrowheads="1"/>
              </p:cNvSpPr>
              <p:nvPr>
                <p:custDataLst>
                  <p:tags r:id="rId37"/>
                </p:custDataLst>
              </p:nvPr>
            </p:nvSpPr>
            <p:spPr bwMode="auto">
              <a:xfrm>
                <a:off x="3362" y="2710"/>
                <a:ext cx="197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000" dirty="0" smtClean="0">
                    <a:solidFill>
                      <a:srgbClr val="0000FF"/>
                    </a:solidFill>
                    <a:latin typeface="Times New Roman" pitchFamily="18" charset="0"/>
                  </a:rPr>
                  <a:t>2</a:t>
                </a:r>
                <a:endParaRPr lang="en-US" sz="2000" dirty="0">
                  <a:solidFill>
                    <a:srgbClr val="0000FF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8" name="Text Box 49"/>
              <p:cNvSpPr txBox="1">
                <a:spLocks noChangeArrowheads="1"/>
              </p:cNvSpPr>
              <p:nvPr>
                <p:custDataLst>
                  <p:tags r:id="rId38"/>
                </p:custDataLst>
              </p:nvPr>
            </p:nvSpPr>
            <p:spPr bwMode="auto">
              <a:xfrm>
                <a:off x="3366" y="3072"/>
                <a:ext cx="197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000" dirty="0" smtClean="0">
                    <a:solidFill>
                      <a:srgbClr val="FF00FF"/>
                    </a:solidFill>
                    <a:latin typeface="Times New Roman" pitchFamily="18" charset="0"/>
                  </a:rPr>
                  <a:t>3</a:t>
                </a:r>
                <a:endParaRPr lang="en-US" sz="2000" dirty="0">
                  <a:solidFill>
                    <a:srgbClr val="FF00FF"/>
                  </a:solidFill>
                  <a:latin typeface="Times New Roman" pitchFamily="18" charset="0"/>
                </a:endParaRPr>
              </a:p>
            </p:txBody>
          </p:sp>
        </p:grpSp>
        <p:sp>
          <p:nvSpPr>
            <p:cNvPr id="31" name="Rectangle 3"/>
            <p:cNvSpPr>
              <a:spLocks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6934200" y="34290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>
                  <a:solidFill>
                    <a:srgbClr val="009900"/>
                  </a:solidFill>
                </a:rPr>
                <a:t>1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32" name="Rectangle 5"/>
            <p:cNvSpPr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7086600" y="3429000"/>
              <a:ext cx="30480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000"/>
            </a:p>
          </p:txBody>
        </p:sp>
        <p:cxnSp>
          <p:nvCxnSpPr>
            <p:cNvPr id="33" name="AutoShape 9"/>
            <p:cNvCxnSpPr>
              <a:cxnSpLocks noChangeShapeType="1"/>
            </p:cNvCxnSpPr>
            <p:nvPr>
              <p:custDataLst>
                <p:tags r:id="rId17"/>
              </p:custDataLst>
            </p:nvPr>
          </p:nvCxnSpPr>
          <p:spPr bwMode="auto">
            <a:xfrm>
              <a:off x="6400800" y="3581400"/>
              <a:ext cx="533400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34" name="Rectangle 3"/>
            <p:cNvSpPr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7239000" y="34290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</a:pPr>
              <a:r>
                <a:rPr lang="en-US" sz="2000" dirty="0" smtClean="0"/>
                <a:t>/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35" name="Rectangle 3"/>
            <p:cNvSpPr>
              <a:spLocks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7010400" y="41148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>
                  <a:solidFill>
                    <a:srgbClr val="FF0000"/>
                  </a:solidFill>
                </a:rPr>
                <a:t>0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36" name="Rectangle 5"/>
            <p:cNvSpPr>
              <a:spLocks noChangeArrowheads="1"/>
            </p:cNvSpPr>
            <p:nvPr>
              <p:custDataLst>
                <p:tags r:id="rId20"/>
              </p:custDataLst>
            </p:nvPr>
          </p:nvSpPr>
          <p:spPr bwMode="auto">
            <a:xfrm>
              <a:off x="7162800" y="4114800"/>
              <a:ext cx="30480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000"/>
            </a:p>
          </p:txBody>
        </p:sp>
        <p:cxnSp>
          <p:nvCxnSpPr>
            <p:cNvPr id="37" name="AutoShape 9"/>
            <p:cNvCxnSpPr>
              <a:cxnSpLocks noChangeShapeType="1"/>
            </p:cNvCxnSpPr>
            <p:nvPr>
              <p:custDataLst>
                <p:tags r:id="rId21"/>
              </p:custDataLst>
            </p:nvPr>
          </p:nvCxnSpPr>
          <p:spPr bwMode="auto">
            <a:xfrm>
              <a:off x="6400800" y="4267200"/>
              <a:ext cx="609600" cy="158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38" name="Rectangle 3"/>
            <p:cNvSpPr>
              <a:spLocks noChangeArrowheads="1"/>
            </p:cNvSpPr>
            <p:nvPr>
              <p:custDataLst>
                <p:tags r:id="rId22"/>
              </p:custDataLst>
            </p:nvPr>
          </p:nvSpPr>
          <p:spPr bwMode="auto">
            <a:xfrm>
              <a:off x="7315200" y="41148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</a:pPr>
              <a:r>
                <a:rPr lang="en-US" sz="2000" dirty="0" smtClean="0"/>
                <a:t>/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40" name="Rectangle 3"/>
            <p:cNvSpPr>
              <a:spLocks noChangeArrowheads="1"/>
            </p:cNvSpPr>
            <p:nvPr>
              <p:custDataLst>
                <p:tags r:id="rId23"/>
              </p:custDataLst>
            </p:nvPr>
          </p:nvSpPr>
          <p:spPr bwMode="auto">
            <a:xfrm>
              <a:off x="7086600" y="48006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>
                  <a:solidFill>
                    <a:srgbClr val="FF00FF"/>
                  </a:solidFill>
                </a:rPr>
                <a:t>3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41" name="Rectangle 5"/>
            <p:cNvSpPr>
              <a:spLocks noChangeArrowheads="1"/>
            </p:cNvSpPr>
            <p:nvPr>
              <p:custDataLst>
                <p:tags r:id="rId24"/>
              </p:custDataLst>
            </p:nvPr>
          </p:nvSpPr>
          <p:spPr bwMode="auto">
            <a:xfrm>
              <a:off x="7239000" y="4800600"/>
              <a:ext cx="30480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000"/>
            </a:p>
          </p:txBody>
        </p:sp>
        <p:cxnSp>
          <p:nvCxnSpPr>
            <p:cNvPr id="42" name="AutoShape 9"/>
            <p:cNvCxnSpPr>
              <a:cxnSpLocks noChangeShapeType="1"/>
            </p:cNvCxnSpPr>
            <p:nvPr>
              <p:custDataLst>
                <p:tags r:id="rId25"/>
              </p:custDataLst>
            </p:nvPr>
          </p:nvCxnSpPr>
          <p:spPr bwMode="auto">
            <a:xfrm>
              <a:off x="6477000" y="4953000"/>
              <a:ext cx="609600" cy="158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43" name="Rectangle 3"/>
            <p:cNvSpPr>
              <a:spLocks noChangeArrowheads="1"/>
            </p:cNvSpPr>
            <p:nvPr>
              <p:custDataLst>
                <p:tags r:id="rId26"/>
              </p:custDataLst>
            </p:nvPr>
          </p:nvSpPr>
          <p:spPr bwMode="auto">
            <a:xfrm>
              <a:off x="7391400" y="48006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</a:pPr>
              <a:endParaRPr 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44" name="Rectangle 3"/>
            <p:cNvSpPr>
              <a:spLocks noChangeArrowheads="1"/>
            </p:cNvSpPr>
            <p:nvPr>
              <p:custDataLst>
                <p:tags r:id="rId27"/>
              </p:custDataLst>
            </p:nvPr>
          </p:nvSpPr>
          <p:spPr bwMode="auto">
            <a:xfrm>
              <a:off x="8153400" y="48006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>
                  <a:solidFill>
                    <a:srgbClr val="009900"/>
                  </a:solidFill>
                </a:rPr>
                <a:t>1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45" name="Rectangle 5"/>
            <p:cNvSpPr>
              <a:spLocks noChangeArrowheads="1"/>
            </p:cNvSpPr>
            <p:nvPr>
              <p:custDataLst>
                <p:tags r:id="rId28"/>
              </p:custDataLst>
            </p:nvPr>
          </p:nvSpPr>
          <p:spPr bwMode="auto">
            <a:xfrm>
              <a:off x="8305800" y="4800600"/>
              <a:ext cx="30480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000"/>
            </a:p>
          </p:txBody>
        </p:sp>
        <p:cxnSp>
          <p:nvCxnSpPr>
            <p:cNvPr id="46" name="AutoShape 9"/>
            <p:cNvCxnSpPr>
              <a:cxnSpLocks noChangeShapeType="1"/>
            </p:cNvCxnSpPr>
            <p:nvPr>
              <p:custDataLst>
                <p:tags r:id="rId29"/>
              </p:custDataLst>
            </p:nvPr>
          </p:nvCxnSpPr>
          <p:spPr bwMode="auto">
            <a:xfrm>
              <a:off x="7543800" y="4953000"/>
              <a:ext cx="609600" cy="158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47" name="Rectangle 3"/>
            <p:cNvSpPr>
              <a:spLocks noChangeArrowheads="1"/>
            </p:cNvSpPr>
            <p:nvPr>
              <p:custDataLst>
                <p:tags r:id="rId30"/>
              </p:custDataLst>
            </p:nvPr>
          </p:nvSpPr>
          <p:spPr bwMode="auto">
            <a:xfrm>
              <a:off x="8458200" y="48006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</a:pPr>
              <a:r>
                <a:rPr lang="en-US" sz="2000" dirty="0" smtClean="0"/>
                <a:t>/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6221802" y="5334000"/>
              <a:ext cx="25519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/</a:t>
              </a:r>
            </a:p>
          </p:txBody>
        </p:sp>
      </p:grpSp>
      <p:grpSp>
        <p:nvGrpSpPr>
          <p:cNvPr id="49" name="Group 42"/>
          <p:cNvGrpSpPr>
            <a:grpSpLocks/>
          </p:cNvGrpSpPr>
          <p:nvPr>
            <p:custDataLst>
              <p:tags r:id="rId1"/>
            </p:custDataLst>
          </p:nvPr>
        </p:nvGrpSpPr>
        <p:grpSpPr bwMode="auto">
          <a:xfrm>
            <a:off x="685800" y="3276600"/>
            <a:ext cx="3648076" cy="1879601"/>
            <a:chOff x="344" y="1747"/>
            <a:chExt cx="2298" cy="1184"/>
          </a:xfrm>
        </p:grpSpPr>
        <p:sp>
          <p:nvSpPr>
            <p:cNvPr id="50" name="Oval 30"/>
            <p:cNvSpPr>
              <a:spLocks noChangeAspect="1"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754" y="2285"/>
              <a:ext cx="180" cy="18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" name="Text Box 31"/>
            <p:cNvSpPr txBox="1">
              <a:spLocks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344" y="2093"/>
              <a:ext cx="482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  <a:latin typeface="Times New Roman" pitchFamily="18" charset="0"/>
                </a:rPr>
                <a:t>A(0)</a:t>
              </a:r>
              <a:endParaRPr lang="en-US" dirty="0">
                <a:latin typeface="Times New Roman" pitchFamily="18" charset="0"/>
              </a:endParaRPr>
            </a:p>
          </p:txBody>
        </p:sp>
        <p:sp>
          <p:nvSpPr>
            <p:cNvPr id="52" name="Oval 32"/>
            <p:cNvSpPr>
              <a:spLocks noChangeAspect="1"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1470" y="2572"/>
              <a:ext cx="180" cy="18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" name="Text Box 33"/>
            <p:cNvSpPr txBox="1">
              <a:spLocks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1632" y="2640"/>
              <a:ext cx="472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 smtClean="0">
                  <a:solidFill>
                    <a:srgbClr val="008000"/>
                  </a:solidFill>
                  <a:latin typeface="Times New Roman" pitchFamily="18" charset="0"/>
                </a:rPr>
                <a:t>B(1)</a:t>
              </a:r>
              <a:endParaRPr lang="en-US" dirty="0">
                <a:latin typeface="Times New Roman" pitchFamily="18" charset="0"/>
              </a:endParaRPr>
            </a:p>
          </p:txBody>
        </p:sp>
        <p:sp>
          <p:nvSpPr>
            <p:cNvPr id="54" name="Oval 34"/>
            <p:cNvSpPr>
              <a:spLocks noChangeAspect="1"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2010" y="2141"/>
              <a:ext cx="180" cy="18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>
                <a:latin typeface="Times New Roman" pitchFamily="18" charset="0"/>
              </a:endParaRPr>
            </a:p>
          </p:txBody>
        </p:sp>
        <p:sp>
          <p:nvSpPr>
            <p:cNvPr id="55" name="Text Box 35"/>
            <p:cNvSpPr txBox="1"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2160" y="2189"/>
              <a:ext cx="482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 smtClean="0">
                  <a:solidFill>
                    <a:srgbClr val="0000FF"/>
                  </a:solidFill>
                  <a:latin typeface="Times New Roman" pitchFamily="18" charset="0"/>
                </a:rPr>
                <a:t>C(2)</a:t>
              </a:r>
              <a:endParaRPr lang="en-US" dirty="0">
                <a:latin typeface="Times New Roman" pitchFamily="18" charset="0"/>
              </a:endParaRPr>
            </a:p>
          </p:txBody>
        </p:sp>
        <p:cxnSp>
          <p:nvCxnSpPr>
            <p:cNvPr id="56" name="AutoShape 36"/>
            <p:cNvCxnSpPr>
              <a:cxnSpLocks noChangeShapeType="1"/>
              <a:stCxn id="54" idx="4"/>
              <a:endCxn id="52" idx="6"/>
            </p:cNvCxnSpPr>
            <p:nvPr>
              <p:custDataLst>
                <p:tags r:id="rId8"/>
              </p:custDataLst>
            </p:nvPr>
          </p:nvCxnSpPr>
          <p:spPr bwMode="auto">
            <a:xfrm rot="5400000">
              <a:off x="1712" y="2273"/>
              <a:ext cx="334" cy="443"/>
            </a:xfrm>
            <a:prstGeom prst="curvedConnector2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57" name="AutoShape 37"/>
            <p:cNvCxnSpPr>
              <a:cxnSpLocks noChangeShapeType="1"/>
              <a:stCxn id="52" idx="2"/>
              <a:endCxn id="50" idx="4"/>
            </p:cNvCxnSpPr>
            <p:nvPr>
              <p:custDataLst>
                <p:tags r:id="rId9"/>
              </p:custDataLst>
            </p:nvPr>
          </p:nvCxnSpPr>
          <p:spPr bwMode="auto">
            <a:xfrm rot="10800000">
              <a:off x="844" y="2471"/>
              <a:ext cx="620" cy="191"/>
            </a:xfrm>
            <a:prstGeom prst="curvedConnector2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58" name="AutoShape 38"/>
            <p:cNvCxnSpPr>
              <a:cxnSpLocks noChangeShapeType="1"/>
              <a:stCxn id="50" idx="6"/>
              <a:endCxn id="52" idx="0"/>
            </p:cNvCxnSpPr>
            <p:nvPr>
              <p:custDataLst>
                <p:tags r:id="rId10"/>
              </p:custDataLst>
            </p:nvPr>
          </p:nvCxnSpPr>
          <p:spPr bwMode="auto">
            <a:xfrm>
              <a:off x="940" y="2375"/>
              <a:ext cx="620" cy="191"/>
            </a:xfrm>
            <a:prstGeom prst="curvedConnector2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59" name="Oval 39"/>
            <p:cNvSpPr>
              <a:spLocks noChangeAspect="1"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1344" y="1949"/>
              <a:ext cx="180" cy="18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FF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>
                <a:latin typeface="Times New Roman" pitchFamily="18" charset="0"/>
              </a:endParaRPr>
            </a:p>
          </p:txBody>
        </p:sp>
        <p:cxnSp>
          <p:nvCxnSpPr>
            <p:cNvPr id="60" name="AutoShape 40"/>
            <p:cNvCxnSpPr>
              <a:cxnSpLocks noChangeShapeType="1"/>
              <a:stCxn id="54" idx="1"/>
            </p:cNvCxnSpPr>
            <p:nvPr>
              <p:custDataLst>
                <p:tags r:id="rId12"/>
              </p:custDataLst>
            </p:nvPr>
          </p:nvCxnSpPr>
          <p:spPr bwMode="auto">
            <a:xfrm rot="5400000" flipH="1">
              <a:off x="1728" y="1851"/>
              <a:ext cx="115" cy="500"/>
            </a:xfrm>
            <a:prstGeom prst="curvedConnector2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61" name="Text Box 41"/>
            <p:cNvSpPr txBox="1">
              <a:spLocks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1440" y="1747"/>
              <a:ext cx="482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 smtClean="0">
                  <a:solidFill>
                    <a:srgbClr val="FF00FF"/>
                  </a:solidFill>
                  <a:latin typeface="Times New Roman" pitchFamily="18" charset="0"/>
                </a:rPr>
                <a:t>D(3)</a:t>
              </a:r>
              <a:endParaRPr lang="en-US" dirty="0">
                <a:solidFill>
                  <a:srgbClr val="FF00FF"/>
                </a:solidFill>
                <a:latin typeface="Times New Roman" pitchFamily="18" charset="0"/>
              </a:endParaRPr>
            </a:p>
          </p:txBody>
        </p:sp>
      </p:grp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Adjacency List Properties</a:t>
            </a:r>
          </a:p>
        </p:txBody>
      </p:sp>
      <p:sp>
        <p:nvSpPr>
          <p:cNvPr id="81924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685800" y="1447800"/>
            <a:ext cx="7772400" cy="4876800"/>
          </a:xfrm>
        </p:spPr>
        <p:txBody>
          <a:bodyPr/>
          <a:lstStyle/>
          <a:p>
            <a:pPr eaLnBrk="1" hangingPunct="1"/>
            <a:r>
              <a:rPr lang="en-US" dirty="0" smtClean="0"/>
              <a:t>Running time to:</a:t>
            </a:r>
          </a:p>
          <a:p>
            <a:pPr lvl="1" eaLnBrk="1" hangingPunct="1"/>
            <a:r>
              <a:rPr lang="en-US" dirty="0" smtClean="0"/>
              <a:t>Get all of a vertex’s out-edges: </a:t>
            </a:r>
          </a:p>
          <a:p>
            <a:pPr lvl="1">
              <a:buNone/>
            </a:pPr>
            <a:r>
              <a:rPr lang="en-US" i="1" dirty="0">
                <a:solidFill>
                  <a:schemeClr val="accent2"/>
                </a:solidFill>
              </a:rPr>
              <a:t>	O</a:t>
            </a:r>
            <a:r>
              <a:rPr lang="en-US" dirty="0">
                <a:solidFill>
                  <a:schemeClr val="accent2"/>
                </a:solidFill>
              </a:rPr>
              <a:t>(</a:t>
            </a:r>
            <a:r>
              <a:rPr lang="en-US" i="1" dirty="0">
                <a:solidFill>
                  <a:schemeClr val="accent2"/>
                </a:solidFill>
              </a:rPr>
              <a:t>d</a:t>
            </a:r>
            <a:r>
              <a:rPr lang="en-US" dirty="0">
                <a:solidFill>
                  <a:schemeClr val="accent2"/>
                </a:solidFill>
              </a:rPr>
              <a:t>) where </a:t>
            </a:r>
            <a:r>
              <a:rPr lang="en-US" i="1" dirty="0">
                <a:solidFill>
                  <a:schemeClr val="accent2"/>
                </a:solidFill>
              </a:rPr>
              <a:t>d</a:t>
            </a:r>
            <a:r>
              <a:rPr lang="en-US" dirty="0">
                <a:solidFill>
                  <a:schemeClr val="accent2"/>
                </a:solidFill>
              </a:rPr>
              <a:t> is out-degree of </a:t>
            </a:r>
            <a:r>
              <a:rPr lang="en-US" dirty="0" smtClean="0">
                <a:solidFill>
                  <a:schemeClr val="accent2"/>
                </a:solidFill>
              </a:rPr>
              <a:t>vertex</a:t>
            </a:r>
            <a:r>
              <a:rPr lang="en-US" i="1" dirty="0" smtClean="0"/>
              <a:t>	 </a:t>
            </a:r>
            <a:endParaRPr lang="en-US" dirty="0" smtClean="0"/>
          </a:p>
          <a:p>
            <a:pPr lvl="1" eaLnBrk="1" hangingPunct="1"/>
            <a:r>
              <a:rPr lang="en-US" dirty="0" smtClean="0"/>
              <a:t>Get all of a vertex’s in-edges:</a:t>
            </a:r>
          </a:p>
          <a:p>
            <a:pPr lvl="1" eaLnBrk="1" hangingPunct="1">
              <a:buFontTx/>
              <a:buNone/>
            </a:pPr>
            <a:r>
              <a:rPr lang="en-US" dirty="0" smtClean="0"/>
              <a:t>	</a:t>
            </a:r>
            <a:r>
              <a:rPr lang="en-US" dirty="0">
                <a:solidFill>
                  <a:schemeClr val="accent2"/>
                </a:solidFill>
              </a:rPr>
              <a:t>O(|E|) (but could keep a second adjacency list for this!)</a:t>
            </a:r>
            <a:r>
              <a:rPr lang="en-US" dirty="0" smtClean="0"/>
              <a:t> </a:t>
            </a:r>
          </a:p>
          <a:p>
            <a:pPr lvl="1" eaLnBrk="1" hangingPunct="1"/>
            <a:r>
              <a:rPr lang="en-US" dirty="0" smtClean="0"/>
              <a:t>Decide if some edge exists: </a:t>
            </a:r>
          </a:p>
          <a:p>
            <a:pPr lvl="1" eaLnBrk="1" hangingPunct="1">
              <a:buFontTx/>
              <a:buNone/>
            </a:pPr>
            <a:r>
              <a:rPr lang="en-US" i="1" dirty="0" smtClean="0"/>
              <a:t>	</a:t>
            </a:r>
            <a:r>
              <a:rPr lang="en-US" i="1" dirty="0" smtClean="0">
                <a:solidFill>
                  <a:schemeClr val="accent2"/>
                </a:solidFill>
              </a:rPr>
              <a:t>O</a:t>
            </a:r>
            <a:r>
              <a:rPr lang="en-US" dirty="0">
                <a:solidFill>
                  <a:schemeClr val="accent2"/>
                </a:solidFill>
              </a:rPr>
              <a:t>(</a:t>
            </a:r>
            <a:r>
              <a:rPr lang="en-US" i="1" dirty="0">
                <a:solidFill>
                  <a:schemeClr val="accent2"/>
                </a:solidFill>
              </a:rPr>
              <a:t>d</a:t>
            </a:r>
            <a:r>
              <a:rPr lang="en-US" dirty="0">
                <a:solidFill>
                  <a:schemeClr val="accent2"/>
                </a:solidFill>
              </a:rPr>
              <a:t>) where </a:t>
            </a:r>
            <a:r>
              <a:rPr lang="en-US" i="1" dirty="0">
                <a:solidFill>
                  <a:schemeClr val="accent2"/>
                </a:solidFill>
              </a:rPr>
              <a:t>d</a:t>
            </a:r>
            <a:r>
              <a:rPr lang="en-US" dirty="0">
                <a:solidFill>
                  <a:schemeClr val="accent2"/>
                </a:solidFill>
              </a:rPr>
              <a:t> is out-degree of source</a:t>
            </a:r>
            <a:endParaRPr lang="en-US" dirty="0" smtClean="0"/>
          </a:p>
          <a:p>
            <a:pPr lvl="1" eaLnBrk="1" hangingPunct="1"/>
            <a:r>
              <a:rPr lang="en-US" dirty="0" smtClean="0"/>
              <a:t>Insert an edge: </a:t>
            </a:r>
          </a:p>
          <a:p>
            <a:pPr marL="457200" lvl="1" indent="0" eaLnBrk="1" hangingPunct="1">
              <a:buNone/>
            </a:pPr>
            <a:r>
              <a:rPr lang="en-US" i="1" dirty="0" smtClean="0">
                <a:solidFill>
                  <a:schemeClr val="accent2"/>
                </a:solidFill>
              </a:rPr>
              <a:t>    O</a:t>
            </a:r>
            <a:r>
              <a:rPr lang="en-US" dirty="0">
                <a:solidFill>
                  <a:schemeClr val="accent2"/>
                </a:solidFill>
              </a:rPr>
              <a:t>(1) (unless you need to check if it’s there)</a:t>
            </a:r>
            <a:r>
              <a:rPr lang="en-US" i="1" dirty="0" smtClean="0"/>
              <a:t> </a:t>
            </a:r>
            <a:endParaRPr lang="en-US" dirty="0" smtClean="0"/>
          </a:p>
          <a:p>
            <a:pPr lvl="1" eaLnBrk="1" hangingPunct="1"/>
            <a:r>
              <a:rPr lang="en-US" dirty="0" smtClean="0"/>
              <a:t>Delete an edge: </a:t>
            </a:r>
          </a:p>
          <a:p>
            <a:pPr marL="457200" lvl="1" indent="0" eaLnBrk="1" hangingPunct="1">
              <a:buNone/>
            </a:pPr>
            <a:r>
              <a:rPr lang="en-US" i="1" dirty="0">
                <a:solidFill>
                  <a:schemeClr val="accent2"/>
                </a:solidFill>
              </a:rPr>
              <a:t> </a:t>
            </a:r>
            <a:r>
              <a:rPr lang="en-US" i="1" dirty="0" smtClean="0">
                <a:solidFill>
                  <a:schemeClr val="accent2"/>
                </a:solidFill>
              </a:rPr>
              <a:t>   O</a:t>
            </a:r>
            <a:r>
              <a:rPr lang="en-US" dirty="0">
                <a:solidFill>
                  <a:schemeClr val="accent2"/>
                </a:solidFill>
              </a:rPr>
              <a:t>(</a:t>
            </a:r>
            <a:r>
              <a:rPr lang="en-US" i="1" dirty="0">
                <a:solidFill>
                  <a:schemeClr val="accent2"/>
                </a:solidFill>
              </a:rPr>
              <a:t>d</a:t>
            </a:r>
            <a:r>
              <a:rPr lang="en-US" dirty="0">
                <a:solidFill>
                  <a:schemeClr val="accent2"/>
                </a:solidFill>
              </a:rPr>
              <a:t>) where </a:t>
            </a:r>
            <a:r>
              <a:rPr lang="en-US" i="1" dirty="0">
                <a:solidFill>
                  <a:schemeClr val="accent2"/>
                </a:solidFill>
              </a:rPr>
              <a:t>d</a:t>
            </a:r>
            <a:r>
              <a:rPr lang="en-US" dirty="0">
                <a:solidFill>
                  <a:schemeClr val="accent2"/>
                </a:solidFill>
              </a:rPr>
              <a:t> is out-degree of source</a:t>
            </a:r>
            <a:r>
              <a:rPr lang="en-US" i="1" dirty="0" smtClean="0"/>
              <a:t> </a:t>
            </a:r>
            <a:endParaRPr lang="en-US" dirty="0" smtClean="0"/>
          </a:p>
          <a:p>
            <a:pPr lvl="1" eaLnBrk="1" hangingPunct="1"/>
            <a:endParaRPr lang="en-US" sz="500" dirty="0" smtClean="0"/>
          </a:p>
          <a:p>
            <a:pPr eaLnBrk="1" hangingPunct="1"/>
            <a:r>
              <a:rPr lang="en-US" dirty="0" smtClean="0"/>
              <a:t>Space requirements:</a:t>
            </a:r>
          </a:p>
          <a:p>
            <a:pPr lvl="1"/>
            <a:r>
              <a:rPr lang="en-US" i="1" dirty="0">
                <a:solidFill>
                  <a:schemeClr val="accent2"/>
                </a:solidFill>
              </a:rPr>
              <a:t>O</a:t>
            </a:r>
            <a:r>
              <a:rPr lang="en-US" dirty="0">
                <a:solidFill>
                  <a:schemeClr val="accent2"/>
                </a:solidFill>
              </a:rPr>
              <a:t>(|V|+|E|</a:t>
            </a:r>
            <a:r>
              <a:rPr lang="en-US" dirty="0" smtClean="0">
                <a:solidFill>
                  <a:schemeClr val="accent2"/>
                </a:solidFill>
              </a:rPr>
              <a:t>)</a:t>
            </a:r>
            <a:endParaRPr lang="en-US" dirty="0" smtClean="0"/>
          </a:p>
          <a:p>
            <a:pPr lvl="1" eaLnBrk="1" hangingPunct="1">
              <a:buFontTx/>
              <a:buNone/>
            </a:pPr>
            <a:endParaRPr lang="en-US" sz="500" dirty="0" smtClean="0"/>
          </a:p>
          <a:p>
            <a:pPr marL="0" indent="0" eaLnBrk="1" hangingPunct="1">
              <a:buNone/>
            </a:pPr>
            <a:endParaRPr lang="en-US" dirty="0" smtClean="0"/>
          </a:p>
          <a:p>
            <a:pPr lvl="1" eaLnBrk="1" hangingPunct="1"/>
            <a:endParaRPr lang="en-US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Spring 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 smtClean="0"/>
              <a:t>CSE373: Data Structures &amp; Algorithms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29</a:t>
            </a:fld>
            <a:endParaRPr lang="en-US"/>
          </a:p>
        </p:txBody>
      </p:sp>
      <p:grpSp>
        <p:nvGrpSpPr>
          <p:cNvPr id="47" name="Group 46"/>
          <p:cNvGrpSpPr/>
          <p:nvPr/>
        </p:nvGrpSpPr>
        <p:grpSpPr>
          <a:xfrm>
            <a:off x="5715000" y="304800"/>
            <a:ext cx="3352800" cy="2590800"/>
            <a:chOff x="5410200" y="3276600"/>
            <a:chExt cx="3352800" cy="2590800"/>
          </a:xfrm>
        </p:grpSpPr>
        <p:grpSp>
          <p:nvGrpSpPr>
            <p:cNvPr id="48" name="Group 50"/>
            <p:cNvGrpSpPr>
              <a:grpSpLocks/>
            </p:cNvGrpSpPr>
            <p:nvPr>
              <p:custDataLst>
                <p:tags r:id="rId3"/>
              </p:custDataLst>
            </p:nvPr>
          </p:nvGrpSpPr>
          <p:grpSpPr bwMode="auto">
            <a:xfrm>
              <a:off x="5410200" y="3276600"/>
              <a:ext cx="1309687" cy="2590800"/>
              <a:chOff x="3351" y="1776"/>
              <a:chExt cx="825" cy="1632"/>
            </a:xfrm>
          </p:grpSpPr>
          <p:sp>
            <p:nvSpPr>
              <p:cNvPr id="66" name="Rectangle 14"/>
              <p:cNvSpPr>
                <a:spLocks noChangeArrowheads="1"/>
              </p:cNvSpPr>
              <p:nvPr>
                <p:custDataLst>
                  <p:tags r:id="rId20"/>
                </p:custDataLst>
              </p:nvPr>
            </p:nvSpPr>
            <p:spPr bwMode="auto">
              <a:xfrm>
                <a:off x="3669" y="1776"/>
                <a:ext cx="507" cy="124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000"/>
              </a:p>
            </p:txBody>
          </p:sp>
          <p:sp>
            <p:nvSpPr>
              <p:cNvPr id="67" name="Rectangle 18"/>
              <p:cNvSpPr>
                <a:spLocks noChangeArrowheads="1"/>
              </p:cNvSpPr>
              <p:nvPr>
                <p:custDataLst>
                  <p:tags r:id="rId21"/>
                </p:custDataLst>
              </p:nvPr>
            </p:nvSpPr>
            <p:spPr bwMode="auto">
              <a:xfrm>
                <a:off x="3669" y="2608"/>
                <a:ext cx="507" cy="415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000"/>
              </a:p>
            </p:txBody>
          </p:sp>
          <p:sp>
            <p:nvSpPr>
              <p:cNvPr id="68" name="Rectangle 19"/>
              <p:cNvSpPr>
                <a:spLocks noChangeArrowheads="1"/>
              </p:cNvSpPr>
              <p:nvPr>
                <p:custDataLst>
                  <p:tags r:id="rId22"/>
                </p:custDataLst>
              </p:nvPr>
            </p:nvSpPr>
            <p:spPr bwMode="auto">
              <a:xfrm>
                <a:off x="3669" y="1776"/>
                <a:ext cx="507" cy="415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000"/>
              </a:p>
            </p:txBody>
          </p:sp>
          <p:sp>
            <p:nvSpPr>
              <p:cNvPr id="69" name="Rectangle 20"/>
              <p:cNvSpPr>
                <a:spLocks noChangeArrowheads="1"/>
              </p:cNvSpPr>
              <p:nvPr>
                <p:custDataLst>
                  <p:tags r:id="rId23"/>
                </p:custDataLst>
              </p:nvPr>
            </p:nvSpPr>
            <p:spPr bwMode="auto">
              <a:xfrm>
                <a:off x="3669" y="1776"/>
                <a:ext cx="507" cy="163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000"/>
              </a:p>
            </p:txBody>
          </p:sp>
          <p:sp>
            <p:nvSpPr>
              <p:cNvPr id="70" name="Text Box 46"/>
              <p:cNvSpPr txBox="1">
                <a:spLocks noChangeArrowheads="1"/>
              </p:cNvSpPr>
              <p:nvPr>
                <p:custDataLst>
                  <p:tags r:id="rId24"/>
                </p:custDataLst>
              </p:nvPr>
            </p:nvSpPr>
            <p:spPr bwMode="auto">
              <a:xfrm>
                <a:off x="3351" y="1872"/>
                <a:ext cx="197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000" dirty="0" smtClean="0">
                    <a:solidFill>
                      <a:srgbClr val="FF0000"/>
                    </a:solidFill>
                    <a:latin typeface="Times New Roman" pitchFamily="18" charset="0"/>
                  </a:rPr>
                  <a:t>0</a:t>
                </a:r>
                <a:endParaRPr lang="en-US" sz="2000" dirty="0">
                  <a:solidFill>
                    <a:srgbClr val="FF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1" name="Text Box 47"/>
              <p:cNvSpPr txBox="1">
                <a:spLocks noChangeArrowheads="1"/>
              </p:cNvSpPr>
              <p:nvPr>
                <p:custDataLst>
                  <p:tags r:id="rId25"/>
                </p:custDataLst>
              </p:nvPr>
            </p:nvSpPr>
            <p:spPr bwMode="auto">
              <a:xfrm>
                <a:off x="3362" y="2256"/>
                <a:ext cx="197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000" dirty="0" smtClean="0">
                    <a:solidFill>
                      <a:srgbClr val="009900"/>
                    </a:solidFill>
                    <a:latin typeface="Times New Roman" pitchFamily="18" charset="0"/>
                  </a:rPr>
                  <a:t>1</a:t>
                </a:r>
                <a:endParaRPr lang="en-US" sz="2000" dirty="0">
                  <a:solidFill>
                    <a:srgbClr val="0099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2" name="Text Box 48"/>
              <p:cNvSpPr txBox="1">
                <a:spLocks noChangeArrowheads="1"/>
              </p:cNvSpPr>
              <p:nvPr>
                <p:custDataLst>
                  <p:tags r:id="rId26"/>
                </p:custDataLst>
              </p:nvPr>
            </p:nvSpPr>
            <p:spPr bwMode="auto">
              <a:xfrm>
                <a:off x="3362" y="2710"/>
                <a:ext cx="197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000" dirty="0" smtClean="0">
                    <a:solidFill>
                      <a:srgbClr val="0000FF"/>
                    </a:solidFill>
                    <a:latin typeface="Times New Roman" pitchFamily="18" charset="0"/>
                  </a:rPr>
                  <a:t>2</a:t>
                </a:r>
                <a:endParaRPr lang="en-US" sz="2000" dirty="0">
                  <a:solidFill>
                    <a:srgbClr val="0000FF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3" name="Text Box 49"/>
              <p:cNvSpPr txBox="1">
                <a:spLocks noChangeArrowheads="1"/>
              </p:cNvSpPr>
              <p:nvPr>
                <p:custDataLst>
                  <p:tags r:id="rId27"/>
                </p:custDataLst>
              </p:nvPr>
            </p:nvSpPr>
            <p:spPr bwMode="auto">
              <a:xfrm>
                <a:off x="3366" y="3072"/>
                <a:ext cx="197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000" dirty="0" smtClean="0">
                    <a:solidFill>
                      <a:srgbClr val="FF00FF"/>
                    </a:solidFill>
                    <a:latin typeface="Times New Roman" pitchFamily="18" charset="0"/>
                  </a:rPr>
                  <a:t>3</a:t>
                </a:r>
                <a:endParaRPr lang="en-US" sz="2000" dirty="0">
                  <a:solidFill>
                    <a:srgbClr val="FF00FF"/>
                  </a:solidFill>
                  <a:latin typeface="Times New Roman" pitchFamily="18" charset="0"/>
                </a:endParaRPr>
              </a:p>
            </p:txBody>
          </p:sp>
        </p:grpSp>
        <p:sp>
          <p:nvSpPr>
            <p:cNvPr id="49" name="Rectangle 3"/>
            <p:cNvSpPr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6934200" y="34290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>
                  <a:solidFill>
                    <a:srgbClr val="009900"/>
                  </a:solidFill>
                </a:rPr>
                <a:t>1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50" name="Rectangle 5"/>
            <p:cNvSpPr>
              <a:spLocks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7086600" y="3429000"/>
              <a:ext cx="30480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000"/>
            </a:p>
          </p:txBody>
        </p:sp>
        <p:cxnSp>
          <p:nvCxnSpPr>
            <p:cNvPr id="51" name="AutoShape 9"/>
            <p:cNvCxnSpPr>
              <a:cxnSpLocks noChangeShapeType="1"/>
            </p:cNvCxnSpPr>
            <p:nvPr>
              <p:custDataLst>
                <p:tags r:id="rId6"/>
              </p:custDataLst>
            </p:nvPr>
          </p:nvCxnSpPr>
          <p:spPr bwMode="auto">
            <a:xfrm>
              <a:off x="6400800" y="3581400"/>
              <a:ext cx="533400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52" name="Rectangle 3"/>
            <p:cNvSpPr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7239000" y="34290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</a:pPr>
              <a:r>
                <a:rPr lang="en-US" sz="2000" dirty="0" smtClean="0"/>
                <a:t>/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53" name="Rectangle 3"/>
            <p:cNvSpPr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7010400" y="41148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>
                  <a:solidFill>
                    <a:srgbClr val="FF0000"/>
                  </a:solidFill>
                </a:rPr>
                <a:t>0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54" name="Rectangle 5"/>
            <p:cNvSpPr>
              <a:spLocks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7162800" y="4114800"/>
              <a:ext cx="30480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000"/>
            </a:p>
          </p:txBody>
        </p:sp>
        <p:cxnSp>
          <p:nvCxnSpPr>
            <p:cNvPr id="55" name="AutoShape 9"/>
            <p:cNvCxnSpPr>
              <a:cxnSpLocks noChangeShapeType="1"/>
            </p:cNvCxnSpPr>
            <p:nvPr>
              <p:custDataLst>
                <p:tags r:id="rId10"/>
              </p:custDataLst>
            </p:nvPr>
          </p:nvCxnSpPr>
          <p:spPr bwMode="auto">
            <a:xfrm>
              <a:off x="6400800" y="4267200"/>
              <a:ext cx="609600" cy="158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56" name="Rectangle 3"/>
            <p:cNvSpPr>
              <a:spLocks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7315200" y="41148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</a:pPr>
              <a:r>
                <a:rPr lang="en-US" sz="2000" dirty="0" smtClean="0"/>
                <a:t>/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57" name="Rectangle 3"/>
            <p:cNvSpPr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7086600" y="48006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>
                  <a:solidFill>
                    <a:srgbClr val="FF00FF"/>
                  </a:solidFill>
                </a:rPr>
                <a:t>3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58" name="Rectangle 5"/>
            <p:cNvSpPr>
              <a:spLocks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7239000" y="4800600"/>
              <a:ext cx="30480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000"/>
            </a:p>
          </p:txBody>
        </p:sp>
        <p:cxnSp>
          <p:nvCxnSpPr>
            <p:cNvPr id="59" name="AutoShape 9"/>
            <p:cNvCxnSpPr>
              <a:cxnSpLocks noChangeShapeType="1"/>
            </p:cNvCxnSpPr>
            <p:nvPr>
              <p:custDataLst>
                <p:tags r:id="rId14"/>
              </p:custDataLst>
            </p:nvPr>
          </p:nvCxnSpPr>
          <p:spPr bwMode="auto">
            <a:xfrm>
              <a:off x="6477000" y="4953000"/>
              <a:ext cx="609600" cy="158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60" name="Rectangle 3"/>
            <p:cNvSpPr>
              <a:spLocks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7391400" y="48006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</a:pPr>
              <a:endParaRPr 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61" name="Rectangle 3"/>
            <p:cNvSpPr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8153400" y="48006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>
                  <a:solidFill>
                    <a:srgbClr val="009900"/>
                  </a:solidFill>
                </a:rPr>
                <a:t>1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62" name="Rectangle 5"/>
            <p:cNvSpPr>
              <a:spLocks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8305800" y="4800600"/>
              <a:ext cx="30480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000"/>
            </a:p>
          </p:txBody>
        </p:sp>
        <p:cxnSp>
          <p:nvCxnSpPr>
            <p:cNvPr id="63" name="AutoShape 9"/>
            <p:cNvCxnSpPr>
              <a:cxnSpLocks noChangeShapeType="1"/>
            </p:cNvCxnSpPr>
            <p:nvPr>
              <p:custDataLst>
                <p:tags r:id="rId18"/>
              </p:custDataLst>
            </p:nvPr>
          </p:nvCxnSpPr>
          <p:spPr bwMode="auto">
            <a:xfrm>
              <a:off x="7543800" y="4953000"/>
              <a:ext cx="609600" cy="158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64" name="Rectangle 3"/>
            <p:cNvSpPr>
              <a:spLocks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8458200" y="48006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</a:pPr>
              <a:r>
                <a:rPr lang="en-US" sz="2000" dirty="0" smtClean="0"/>
                <a:t>/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6221802" y="5334000"/>
              <a:ext cx="25519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/</a:t>
              </a:r>
            </a:p>
          </p:txBody>
        </p:sp>
      </p:grpSp>
      <p:sp>
        <p:nvSpPr>
          <p:cNvPr id="5" name="Rectangle 4"/>
          <p:cNvSpPr/>
          <p:nvPr/>
        </p:nvSpPr>
        <p:spPr>
          <a:xfrm>
            <a:off x="4648200" y="5562600"/>
            <a:ext cx="321113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 eaLnBrk="1" hangingPunct="1">
              <a:buFont typeface="Arial"/>
              <a:buChar char="•"/>
            </a:pPr>
            <a:r>
              <a:rPr lang="en-US" sz="2000" b="0" dirty="0" smtClean="0">
                <a:latin typeface="+mj-lt"/>
              </a:rPr>
              <a:t>Good for sparse graphs</a:t>
            </a:r>
            <a:endParaRPr lang="en-US" sz="2000" b="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56097243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Midterm, in-class Friday May 9th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class, closed notes, closed book. 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Covers everything up to and including hashing. </a:t>
            </a:r>
          </a:p>
          <a:p>
            <a:pPr lvl="1"/>
            <a:r>
              <a:rPr lang="en-US" dirty="0" smtClean="0"/>
              <a:t>Stacks, queues</a:t>
            </a:r>
          </a:p>
          <a:p>
            <a:pPr lvl="1"/>
            <a:r>
              <a:rPr lang="en-US" dirty="0" smtClean="0"/>
              <a:t>Induction</a:t>
            </a:r>
          </a:p>
          <a:p>
            <a:pPr lvl="1"/>
            <a:r>
              <a:rPr lang="en-US" dirty="0" smtClean="0"/>
              <a:t>Asymptotic analysis and Big-Oh</a:t>
            </a:r>
          </a:p>
          <a:p>
            <a:pPr lvl="1"/>
            <a:r>
              <a:rPr lang="en-US" dirty="0" smtClean="0"/>
              <a:t>Dictionaries, BSTs, AVL Trees</a:t>
            </a:r>
          </a:p>
          <a:p>
            <a:pPr lvl="1"/>
            <a:r>
              <a:rPr lang="en-US" dirty="0" smtClean="0"/>
              <a:t>Binary heaps and Priority Queues</a:t>
            </a:r>
          </a:p>
          <a:p>
            <a:pPr lvl="1"/>
            <a:r>
              <a:rPr lang="en-US" dirty="0" smtClean="0"/>
              <a:t>Disjoint sets and Union-Find</a:t>
            </a:r>
          </a:p>
          <a:p>
            <a:pPr lvl="1"/>
            <a:r>
              <a:rPr lang="en-US" dirty="0" smtClean="0"/>
              <a:t>Hash Tables and Collisions</a:t>
            </a:r>
          </a:p>
          <a:p>
            <a:pPr lvl="1"/>
            <a:endParaRPr lang="en-US" dirty="0"/>
          </a:p>
          <a:p>
            <a:r>
              <a:rPr lang="en-US" dirty="0" smtClean="0"/>
              <a:t>Information, sample past exams and solutions posted online.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66231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Okay, we can represent graphs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Next lecture we’ll implement some useful and non-trivial algorithms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chemeClr val="accent2"/>
                </a:solidFill>
              </a:rPr>
              <a:t>Topological sort:</a:t>
            </a:r>
            <a:r>
              <a:rPr lang="en-US" dirty="0" smtClean="0"/>
              <a:t> Given a DAG, order all the vertices so that every vertex comes before all of its neighbors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chemeClr val="accent2"/>
                </a:solidFill>
              </a:rPr>
              <a:t>Shortest paths:</a:t>
            </a:r>
            <a:r>
              <a:rPr lang="en-US" dirty="0" smtClean="0"/>
              <a:t> Find the shortest or lowest-cost path from x to y</a:t>
            </a:r>
          </a:p>
          <a:p>
            <a:pPr lvl="1"/>
            <a:r>
              <a:rPr lang="en-US" dirty="0" smtClean="0"/>
              <a:t>Related: Determine if there even is such a path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Graphs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7924800" cy="4876800"/>
          </a:xfrm>
        </p:spPr>
        <p:txBody>
          <a:bodyPr/>
          <a:lstStyle/>
          <a:p>
            <a:r>
              <a:rPr lang="en-US" dirty="0" smtClean="0"/>
              <a:t>A graph is a formalism for representing relationships among items</a:t>
            </a:r>
          </a:p>
          <a:p>
            <a:pPr lvl="1"/>
            <a:r>
              <a:rPr lang="en-US" dirty="0" smtClean="0"/>
              <a:t>Very general definition because very general concept</a:t>
            </a:r>
          </a:p>
          <a:p>
            <a:pPr lvl="1"/>
            <a:endParaRPr lang="en-US" sz="1000" dirty="0" smtClean="0"/>
          </a:p>
          <a:p>
            <a:r>
              <a:rPr lang="en-US" dirty="0" smtClean="0"/>
              <a:t>A </a:t>
            </a:r>
            <a:r>
              <a:rPr lang="en-US" dirty="0" smtClean="0">
                <a:solidFill>
                  <a:schemeClr val="accent2"/>
                </a:solidFill>
              </a:rPr>
              <a:t>graph</a:t>
            </a:r>
            <a:r>
              <a:rPr lang="en-US" dirty="0" smtClean="0"/>
              <a:t> is a pair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G = (V,E)</a:t>
            </a:r>
          </a:p>
          <a:p>
            <a:pPr lvl="1"/>
            <a:r>
              <a:rPr lang="en-US" dirty="0" smtClean="0"/>
              <a:t>A set of </a:t>
            </a:r>
            <a:r>
              <a:rPr lang="en-US" dirty="0" smtClean="0">
                <a:solidFill>
                  <a:schemeClr val="accent2"/>
                </a:solidFill>
              </a:rPr>
              <a:t>vertices</a:t>
            </a:r>
            <a:r>
              <a:rPr lang="en-US" dirty="0" smtClean="0"/>
              <a:t>, also known as </a:t>
            </a:r>
            <a:r>
              <a:rPr lang="en-US" dirty="0" smtClean="0">
                <a:solidFill>
                  <a:schemeClr val="accent2"/>
                </a:solidFill>
              </a:rPr>
              <a:t>nodes</a:t>
            </a:r>
            <a:r>
              <a:rPr lang="en-US" dirty="0" smtClean="0"/>
              <a:t>  </a:t>
            </a:r>
          </a:p>
          <a:p>
            <a:pPr lvl="1">
              <a:buNone/>
            </a:pPr>
            <a:r>
              <a:rPr lang="en-US" dirty="0" smtClean="0"/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V = {v</a:t>
            </a:r>
            <a:r>
              <a:rPr lang="en-US" sz="2400" b="1" baseline="-25000" dirty="0" smtClean="0">
                <a:latin typeface="Courier New" pitchFamily="49" charset="0"/>
                <a:cs typeface="Courier New" pitchFamily="49" charset="0"/>
              </a:rPr>
              <a:t>1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,v</a:t>
            </a:r>
            <a:r>
              <a:rPr lang="en-US" sz="2400" b="1" baseline="-25000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,…,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v</a:t>
            </a:r>
            <a:r>
              <a:rPr lang="en-US" sz="2400" b="1" baseline="-25000" dirty="0" err="1" smtClean="0">
                <a:latin typeface="Courier New" pitchFamily="49" charset="0"/>
                <a:cs typeface="Courier New" pitchFamily="49" charset="0"/>
              </a:rPr>
              <a:t>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lvl="1"/>
            <a:r>
              <a:rPr lang="en-US" dirty="0" smtClean="0"/>
              <a:t>A set of </a:t>
            </a:r>
            <a:r>
              <a:rPr lang="en-US" dirty="0" smtClean="0">
                <a:solidFill>
                  <a:schemeClr val="accent2"/>
                </a:solidFill>
              </a:rPr>
              <a:t>edges</a:t>
            </a:r>
            <a:r>
              <a:rPr lang="en-US" dirty="0" smtClean="0"/>
              <a:t> </a:t>
            </a:r>
          </a:p>
          <a:p>
            <a:pPr lvl="1">
              <a:buNone/>
            </a:pPr>
            <a:r>
              <a:rPr lang="en-US" dirty="0" smtClean="0"/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 = {e</a:t>
            </a:r>
            <a:r>
              <a:rPr lang="en-US" sz="2400" b="1" baseline="-25000" dirty="0" smtClean="0">
                <a:latin typeface="Courier New" pitchFamily="49" charset="0"/>
                <a:cs typeface="Courier New" pitchFamily="49" charset="0"/>
              </a:rPr>
              <a:t>1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,e</a:t>
            </a:r>
            <a:r>
              <a:rPr lang="en-US" sz="2400" b="1" baseline="-25000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,…,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</a:t>
            </a:r>
            <a:r>
              <a:rPr lang="en-US" sz="2400" b="1" baseline="-25000" dirty="0" err="1" smtClean="0">
                <a:latin typeface="Courier New" pitchFamily="49" charset="0"/>
                <a:cs typeface="Courier New" pitchFamily="49" charset="0"/>
              </a:rPr>
              <a:t>m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lvl="2"/>
            <a:r>
              <a:rPr lang="en-US" dirty="0" smtClean="0"/>
              <a:t>Each edge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</a:t>
            </a:r>
            <a:r>
              <a:rPr lang="en-US" sz="2400" b="1" baseline="-250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aseline="-25000" dirty="0" smtClean="0"/>
              <a:t> </a:t>
            </a:r>
            <a:r>
              <a:rPr lang="en-US" dirty="0" smtClean="0"/>
              <a:t>is a pair of vertices </a:t>
            </a:r>
          </a:p>
          <a:p>
            <a:pPr lvl="2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v</a:t>
            </a:r>
            <a:r>
              <a:rPr lang="en-US" sz="2400" b="1" baseline="-25000" dirty="0" err="1" smtClean="0">
                <a:latin typeface="Courier New" pitchFamily="49" charset="0"/>
                <a:cs typeface="Courier New" pitchFamily="49" charset="0"/>
              </a:rPr>
              <a:t>j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,v</a:t>
            </a:r>
            <a:r>
              <a:rPr lang="en-US" sz="2400" b="1" baseline="-25000" dirty="0" err="1" smtClean="0">
                <a:latin typeface="Courier New" pitchFamily="49" charset="0"/>
                <a:cs typeface="Courier New" pitchFamily="49" charset="0"/>
              </a:rPr>
              <a:t>k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b="1" baseline="-25000" dirty="0" smtClean="0">
              <a:latin typeface="Courier New" pitchFamily="49" charset="0"/>
              <a:cs typeface="Courier New" pitchFamily="49" charset="0"/>
            </a:endParaRPr>
          </a:p>
          <a:p>
            <a:pPr lvl="2"/>
            <a:r>
              <a:rPr lang="en-US" dirty="0" smtClean="0"/>
              <a:t>An edge “connects” the vertices</a:t>
            </a:r>
          </a:p>
          <a:p>
            <a:pPr lvl="2"/>
            <a:endParaRPr lang="en-US" sz="1000" dirty="0" smtClean="0"/>
          </a:p>
          <a:p>
            <a:r>
              <a:rPr lang="en-US" dirty="0" smtClean="0"/>
              <a:t>Graphs can be </a:t>
            </a:r>
            <a:r>
              <a:rPr lang="en-US" dirty="0" smtClean="0">
                <a:solidFill>
                  <a:schemeClr val="accent2"/>
                </a:solidFill>
              </a:rPr>
              <a:t>directed</a:t>
            </a:r>
            <a:r>
              <a:rPr lang="en-US" dirty="0" smtClean="0"/>
              <a:t> or </a:t>
            </a:r>
            <a:r>
              <a:rPr lang="en-US" dirty="0" smtClean="0">
                <a:solidFill>
                  <a:schemeClr val="accent2"/>
                </a:solidFill>
              </a:rPr>
              <a:t>undirected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Oval 5"/>
          <p:cNvSpPr>
            <a:spLocks noChangeAspect="1" noChangeArrowheads="1"/>
          </p:cNvSpPr>
          <p:nvPr>
            <p:custDataLst>
              <p:tags r:id="rId1"/>
            </p:custDataLst>
          </p:nvPr>
        </p:nvSpPr>
        <p:spPr bwMode="auto">
          <a:xfrm>
            <a:off x="6419850" y="2693927"/>
            <a:ext cx="285750" cy="285750"/>
          </a:xfrm>
          <a:prstGeom prst="ellipse">
            <a:avLst/>
          </a:prstGeom>
          <a:solidFill>
            <a:schemeClr val="bg1"/>
          </a:solidFill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>
              <a:latin typeface="+mj-lt"/>
            </a:endParaRPr>
          </a:p>
        </p:txBody>
      </p:sp>
      <p:sp>
        <p:nvSpPr>
          <p:cNvPr id="8" name="Text Box 6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6568624" y="2419290"/>
            <a:ext cx="67037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latin typeface="+mj-lt"/>
              </a:rPr>
              <a:t>Han</a:t>
            </a:r>
            <a:endParaRPr lang="en-US" sz="2000" dirty="0">
              <a:latin typeface="+mj-lt"/>
            </a:endParaRPr>
          </a:p>
        </p:txBody>
      </p:sp>
      <p:sp>
        <p:nvSpPr>
          <p:cNvPr id="9" name="Oval 7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7188236" y="3149540"/>
            <a:ext cx="285750" cy="285750"/>
          </a:xfrm>
          <a:prstGeom prst="ellipse">
            <a:avLst/>
          </a:prstGeom>
          <a:solidFill>
            <a:schemeClr val="bg1"/>
          </a:solidFill>
          <a:ln w="28575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>
              <a:latin typeface="+mj-lt"/>
            </a:endParaRPr>
          </a:p>
        </p:txBody>
      </p:sp>
      <p:sp>
        <p:nvSpPr>
          <p:cNvPr id="10" name="Text Box 8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7445411" y="3257490"/>
            <a:ext cx="69762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 err="1">
                <a:solidFill>
                  <a:srgbClr val="008000"/>
                </a:solidFill>
                <a:latin typeface="+mj-lt"/>
              </a:rPr>
              <a:t>Leia</a:t>
            </a:r>
            <a:endParaRPr lang="en-US" sz="2000" dirty="0">
              <a:latin typeface="+mj-lt"/>
            </a:endParaRPr>
          </a:p>
        </p:txBody>
      </p:sp>
      <p:sp>
        <p:nvSpPr>
          <p:cNvPr id="11" name="Oval 9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8096250" y="2362200"/>
            <a:ext cx="285750" cy="285750"/>
          </a:xfrm>
          <a:prstGeom prst="ellipse">
            <a:avLst/>
          </a:prstGeom>
          <a:solidFill>
            <a:schemeClr val="bg1"/>
          </a:solidFill>
          <a:ln w="28575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000">
              <a:latin typeface="+mj-lt"/>
            </a:endParaRPr>
          </a:p>
        </p:txBody>
      </p:sp>
      <p:sp>
        <p:nvSpPr>
          <p:cNvPr id="12" name="Text Box 10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8283611" y="2541527"/>
            <a:ext cx="78418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  <a:latin typeface="+mj-lt"/>
              </a:rPr>
              <a:t>Luke</a:t>
            </a:r>
            <a:endParaRPr lang="en-US" sz="2000" dirty="0">
              <a:latin typeface="+mj-lt"/>
            </a:endParaRPr>
          </a:p>
        </p:txBody>
      </p:sp>
      <p:cxnSp>
        <p:nvCxnSpPr>
          <p:cNvPr id="13" name="AutoShape 11"/>
          <p:cNvCxnSpPr>
            <a:cxnSpLocks noChangeShapeType="1"/>
            <a:stCxn id="11" idx="4"/>
            <a:endCxn id="9" idx="6"/>
          </p:cNvCxnSpPr>
          <p:nvPr>
            <p:custDataLst>
              <p:tags r:id="rId7"/>
            </p:custDataLst>
          </p:nvPr>
        </p:nvCxnSpPr>
        <p:spPr bwMode="auto">
          <a:xfrm rot="5400000">
            <a:off x="7534324" y="2587613"/>
            <a:ext cx="644465" cy="765139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4" name="AutoShape 12"/>
          <p:cNvCxnSpPr>
            <a:cxnSpLocks noChangeShapeType="1"/>
            <a:stCxn id="9" idx="2"/>
            <a:endCxn id="7" idx="4"/>
          </p:cNvCxnSpPr>
          <p:nvPr>
            <p:custDataLst>
              <p:tags r:id="rId8"/>
            </p:custDataLst>
          </p:nvPr>
        </p:nvCxnSpPr>
        <p:spPr bwMode="auto">
          <a:xfrm rot="10800000">
            <a:off x="6562726" y="2979677"/>
            <a:ext cx="625511" cy="312738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5" name="AutoShape 13"/>
          <p:cNvCxnSpPr>
            <a:cxnSpLocks noChangeShapeType="1"/>
            <a:stCxn id="7" idx="6"/>
            <a:endCxn id="9" idx="0"/>
          </p:cNvCxnSpPr>
          <p:nvPr>
            <p:custDataLst>
              <p:tags r:id="rId9"/>
            </p:custDataLst>
          </p:nvPr>
        </p:nvCxnSpPr>
        <p:spPr bwMode="auto">
          <a:xfrm>
            <a:off x="6705600" y="2836802"/>
            <a:ext cx="625511" cy="312738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6" name="Text Box 14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5959257" y="3810000"/>
            <a:ext cx="3108543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 dirty="0">
                <a:latin typeface="Courier New" pitchFamily="49" charset="0"/>
              </a:rPr>
              <a:t>V = {</a:t>
            </a:r>
            <a:r>
              <a:rPr lang="en-US" sz="2000" b="1" dirty="0" err="1" smtClean="0">
                <a:solidFill>
                  <a:srgbClr val="FF0000"/>
                </a:solidFill>
                <a:latin typeface="Courier New" pitchFamily="49" charset="0"/>
              </a:rPr>
              <a:t>Han</a:t>
            </a:r>
            <a:r>
              <a:rPr lang="en-US" sz="2000" b="1" dirty="0" err="1" smtClean="0">
                <a:latin typeface="Courier New" pitchFamily="49" charset="0"/>
              </a:rPr>
              <a:t>,</a:t>
            </a:r>
            <a:r>
              <a:rPr lang="en-US" sz="2000" b="1" dirty="0" err="1" smtClean="0">
                <a:solidFill>
                  <a:srgbClr val="008000"/>
                </a:solidFill>
                <a:latin typeface="Courier New" pitchFamily="49" charset="0"/>
              </a:rPr>
              <a:t>Leia</a:t>
            </a:r>
            <a:r>
              <a:rPr lang="en-US" sz="2000" b="1" dirty="0" err="1" smtClean="0">
                <a:latin typeface="Courier New" pitchFamily="49" charset="0"/>
              </a:rPr>
              <a:t>,</a:t>
            </a:r>
            <a:r>
              <a:rPr lang="en-US" sz="2000" b="1" dirty="0" err="1" smtClean="0">
                <a:solidFill>
                  <a:srgbClr val="0000FF"/>
                </a:solidFill>
                <a:latin typeface="Courier New" pitchFamily="49" charset="0"/>
              </a:rPr>
              <a:t>Luke</a:t>
            </a:r>
            <a:r>
              <a:rPr lang="en-US" sz="2000" b="1" dirty="0">
                <a:latin typeface="Courier New" pitchFamily="49" charset="0"/>
              </a:rPr>
              <a:t>}</a:t>
            </a:r>
          </a:p>
          <a:p>
            <a:r>
              <a:rPr lang="en-US" sz="2000" b="1" dirty="0">
                <a:latin typeface="Courier New" pitchFamily="49" charset="0"/>
              </a:rPr>
              <a:t>E = {(</a:t>
            </a:r>
            <a:r>
              <a:rPr lang="en-US" sz="2000" b="1" dirty="0" err="1" smtClean="0">
                <a:solidFill>
                  <a:srgbClr val="0000FF"/>
                </a:solidFill>
                <a:latin typeface="Courier New" pitchFamily="49" charset="0"/>
              </a:rPr>
              <a:t>Luke</a:t>
            </a:r>
            <a:r>
              <a:rPr lang="en-US" sz="2000" b="1" dirty="0" err="1" smtClean="0">
                <a:latin typeface="Courier New" pitchFamily="49" charset="0"/>
              </a:rPr>
              <a:t>,</a:t>
            </a:r>
            <a:r>
              <a:rPr lang="en-US" sz="2000" b="1" dirty="0" err="1" smtClean="0">
                <a:solidFill>
                  <a:srgbClr val="008000"/>
                </a:solidFill>
                <a:latin typeface="Courier New" pitchFamily="49" charset="0"/>
              </a:rPr>
              <a:t>Leia</a:t>
            </a:r>
            <a:r>
              <a:rPr lang="en-US" sz="2000" b="1" dirty="0">
                <a:latin typeface="Courier New" pitchFamily="49" charset="0"/>
              </a:rPr>
              <a:t>), </a:t>
            </a:r>
          </a:p>
          <a:p>
            <a:r>
              <a:rPr lang="en-US" sz="2000" b="1" dirty="0">
                <a:latin typeface="Courier New" pitchFamily="49" charset="0"/>
              </a:rPr>
              <a:t>     (</a:t>
            </a:r>
            <a:r>
              <a:rPr lang="en-US" sz="2000" b="1" dirty="0" err="1" smtClean="0">
                <a:solidFill>
                  <a:srgbClr val="FF0000"/>
                </a:solidFill>
                <a:latin typeface="Courier New" pitchFamily="49" charset="0"/>
              </a:rPr>
              <a:t>Han</a:t>
            </a:r>
            <a:r>
              <a:rPr lang="en-US" sz="2000" b="1" dirty="0" err="1" smtClean="0">
                <a:latin typeface="Courier New" pitchFamily="49" charset="0"/>
              </a:rPr>
              <a:t>,</a:t>
            </a:r>
            <a:r>
              <a:rPr lang="en-US" sz="2000" b="1" dirty="0" err="1" smtClean="0">
                <a:solidFill>
                  <a:srgbClr val="008000"/>
                </a:solidFill>
                <a:latin typeface="Courier New" pitchFamily="49" charset="0"/>
              </a:rPr>
              <a:t>Leia</a:t>
            </a:r>
            <a:r>
              <a:rPr lang="en-US" sz="2000" b="1" dirty="0">
                <a:latin typeface="Courier New" pitchFamily="49" charset="0"/>
              </a:rPr>
              <a:t>), </a:t>
            </a:r>
          </a:p>
          <a:p>
            <a:r>
              <a:rPr lang="en-US" sz="2000" b="1" dirty="0">
                <a:latin typeface="Courier New" pitchFamily="49" charset="0"/>
              </a:rPr>
              <a:t>     (</a:t>
            </a:r>
            <a:r>
              <a:rPr lang="en-US" sz="2000" b="1" dirty="0" err="1" smtClean="0">
                <a:solidFill>
                  <a:srgbClr val="008000"/>
                </a:solidFill>
                <a:latin typeface="Courier New" pitchFamily="49" charset="0"/>
              </a:rPr>
              <a:t>Leia</a:t>
            </a:r>
            <a:r>
              <a:rPr lang="en-US" sz="2000" b="1" dirty="0" err="1" smtClean="0">
                <a:latin typeface="Courier New" pitchFamily="49" charset="0"/>
              </a:rPr>
              <a:t>,</a:t>
            </a:r>
            <a:r>
              <a:rPr lang="en-US" sz="2000" b="1" dirty="0" err="1" smtClean="0">
                <a:solidFill>
                  <a:srgbClr val="FF0000"/>
                </a:solidFill>
                <a:latin typeface="Courier New" pitchFamily="49" charset="0"/>
              </a:rPr>
              <a:t>Han</a:t>
            </a:r>
            <a:r>
              <a:rPr lang="en-US" sz="2000" b="1" dirty="0">
                <a:latin typeface="Courier New" pitchFamily="49" charset="0"/>
              </a:rPr>
              <a:t>)}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  <p:bldP spid="9" grpId="0" animBg="1"/>
      <p:bldP spid="10" grpId="0"/>
      <p:bldP spid="11" grpId="0" animBg="1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Undirected Graphs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838200"/>
          </a:xfrm>
        </p:spPr>
        <p:txBody>
          <a:bodyPr/>
          <a:lstStyle/>
          <a:p>
            <a:r>
              <a:rPr lang="en-US" dirty="0" smtClean="0"/>
              <a:t>In </a:t>
            </a:r>
            <a:r>
              <a:rPr lang="en-US" dirty="0" smtClean="0">
                <a:solidFill>
                  <a:schemeClr val="accent2"/>
                </a:solidFill>
              </a:rPr>
              <a:t>undirected graphs</a:t>
            </a:r>
            <a:r>
              <a:rPr lang="en-US" dirty="0" smtClean="0"/>
              <a:t>, edges have no specific direction</a:t>
            </a:r>
          </a:p>
          <a:p>
            <a:pPr lvl="1"/>
            <a:r>
              <a:rPr lang="en-US" dirty="0" smtClean="0"/>
              <a:t>Edges are always “two-way”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685800" y="4267200"/>
            <a:ext cx="77724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spcBef>
                <a:spcPct val="20000"/>
              </a:spcBef>
              <a:buFontTx/>
              <a:buChar char="•"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Thus, </a:t>
            </a: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(</a:t>
            </a:r>
            <a:r>
              <a:rPr kumimoji="0" lang="en-US" sz="200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u,v</a:t>
            </a: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)</a:t>
            </a: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  <a:sym typeface="Symbol" pitchFamily="18" charset="2"/>
              </a:rPr>
              <a:t> E</a:t>
            </a:r>
            <a:r>
              <a:rPr lang="en-US" sz="2000" b="0" dirty="0" smtClean="0">
                <a:latin typeface="+mj-lt"/>
                <a:sym typeface="Symbol" pitchFamily="18" charset="2"/>
              </a:rPr>
              <a:t>  implies </a:t>
            </a:r>
            <a:r>
              <a:rPr lang="en-US" sz="2000" kern="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  <a:cs typeface="Courier New" pitchFamily="49" charset="0"/>
              </a:rPr>
              <a:t>v,u</a:t>
            </a:r>
            <a:r>
              <a:rPr lang="en-US" sz="2000" kern="0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2000" kern="0" dirty="0" smtClean="0">
                <a:latin typeface="+mj-lt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  <a:sym typeface="Symbol" pitchFamily="18" charset="2"/>
              </a:rPr>
              <a:t> E</a:t>
            </a:r>
            <a:r>
              <a:rPr lang="en-US" sz="2000" b="0" dirty="0" smtClean="0">
                <a:latin typeface="+mj-lt"/>
                <a:sym typeface="Symbol" pitchFamily="18" charset="2"/>
              </a:rPr>
              <a:t>  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–"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sym typeface="Symbol" pitchFamily="18" charset="2"/>
              </a:rPr>
              <a:t>Only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sym typeface="Symbol" pitchFamily="18" charset="2"/>
              </a:rPr>
              <a:t> one of these edges needs to be in the set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–"/>
            </a:pP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sym typeface="Symbol" pitchFamily="18" charset="2"/>
              </a:rPr>
              <a:t>The other is implicit, so normalize how you check for it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–"/>
            </a:pPr>
            <a:endParaRPr lang="en-US" sz="1000" b="0" kern="0" baseline="0" dirty="0" smtClean="0">
              <a:latin typeface="+mj-lt"/>
              <a:sym typeface="Symbol" pitchFamily="18" charset="2"/>
            </a:endParaRP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j-lt"/>
                <a:sym typeface="Symbol" pitchFamily="18" charset="2"/>
              </a:rPr>
              <a:t>Degree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sym typeface="Symbol" pitchFamily="18" charset="2"/>
              </a:rPr>
              <a:t> of a vertex: number of edges containing that vertex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–"/>
            </a:pPr>
            <a:r>
              <a:rPr lang="en-US" sz="2000" b="0" kern="0" baseline="0" dirty="0" smtClean="0">
                <a:latin typeface="+mj-lt"/>
                <a:sym typeface="Symbol" pitchFamily="18" charset="2"/>
              </a:rPr>
              <a:t>Put another</a:t>
            </a:r>
            <a:r>
              <a:rPr lang="en-US" sz="2000" b="0" kern="0" dirty="0" smtClean="0">
                <a:latin typeface="+mj-lt"/>
                <a:sym typeface="Symbol" pitchFamily="18" charset="2"/>
              </a:rPr>
              <a:t> way: the number of adjacent vertices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</a:endParaRPr>
          </a:p>
        </p:txBody>
      </p:sp>
      <p:grpSp>
        <p:nvGrpSpPr>
          <p:cNvPr id="9" name="Group 81"/>
          <p:cNvGrpSpPr>
            <a:grpSpLocks/>
          </p:cNvGrpSpPr>
          <p:nvPr>
            <p:custDataLst>
              <p:tags r:id="rId1"/>
            </p:custDataLst>
          </p:nvPr>
        </p:nvGrpSpPr>
        <p:grpSpPr bwMode="auto">
          <a:xfrm>
            <a:off x="4191000" y="2286000"/>
            <a:ext cx="2947988" cy="1814513"/>
            <a:chOff x="1838" y="1257"/>
            <a:chExt cx="1857" cy="1143"/>
          </a:xfrm>
        </p:grpSpPr>
        <p:sp>
          <p:nvSpPr>
            <p:cNvPr id="10" name="Oval 68"/>
            <p:cNvSpPr>
              <a:spLocks noChangeAspect="1"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2056" y="1795"/>
              <a:ext cx="180" cy="18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2000"/>
            </a:p>
          </p:txBody>
        </p:sp>
        <p:sp>
          <p:nvSpPr>
            <p:cNvPr id="11" name="Text Box 69"/>
            <p:cNvSpPr txBox="1">
              <a:spLocks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1838" y="1603"/>
              <a:ext cx="23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rgbClr val="FF0000"/>
                  </a:solidFill>
                  <a:latin typeface="Times New Roman" pitchFamily="18" charset="0"/>
                </a:rPr>
                <a:t>A</a:t>
              </a:r>
              <a:endParaRPr lang="en-US" sz="2000">
                <a:latin typeface="Times New Roman" pitchFamily="18" charset="0"/>
              </a:endParaRPr>
            </a:p>
          </p:txBody>
        </p:sp>
        <p:sp>
          <p:nvSpPr>
            <p:cNvPr id="12" name="Oval 70"/>
            <p:cNvSpPr>
              <a:spLocks noChangeAspect="1"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2772" y="2082"/>
              <a:ext cx="180" cy="18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2000"/>
            </a:p>
          </p:txBody>
        </p:sp>
        <p:sp>
          <p:nvSpPr>
            <p:cNvPr id="13" name="Text Box 71"/>
            <p:cNvSpPr txBox="1">
              <a:spLocks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2934" y="2150"/>
              <a:ext cx="22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rgbClr val="008000"/>
                  </a:solidFill>
                  <a:latin typeface="Times New Roman" pitchFamily="18" charset="0"/>
                </a:rPr>
                <a:t>B</a:t>
              </a:r>
              <a:endParaRPr lang="en-US" sz="2000">
                <a:latin typeface="Times New Roman" pitchFamily="18" charset="0"/>
              </a:endParaRPr>
            </a:p>
          </p:txBody>
        </p:sp>
        <p:sp>
          <p:nvSpPr>
            <p:cNvPr id="14" name="Oval 72"/>
            <p:cNvSpPr>
              <a:spLocks noChangeAspect="1"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3312" y="1651"/>
              <a:ext cx="180" cy="18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000">
                <a:latin typeface="Times New Roman" pitchFamily="18" charset="0"/>
              </a:endParaRPr>
            </a:p>
          </p:txBody>
        </p:sp>
        <p:sp>
          <p:nvSpPr>
            <p:cNvPr id="15" name="Text Box 73"/>
            <p:cNvSpPr txBox="1"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3462" y="1699"/>
              <a:ext cx="233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rgbClr val="0000FF"/>
                  </a:solidFill>
                  <a:latin typeface="Times New Roman" pitchFamily="18" charset="0"/>
                </a:rPr>
                <a:t>C</a:t>
              </a:r>
              <a:endParaRPr lang="en-US" sz="2000">
                <a:latin typeface="Times New Roman" pitchFamily="18" charset="0"/>
              </a:endParaRPr>
            </a:p>
          </p:txBody>
        </p:sp>
        <p:cxnSp>
          <p:nvCxnSpPr>
            <p:cNvPr id="16" name="AutoShape 74"/>
            <p:cNvCxnSpPr>
              <a:cxnSpLocks noChangeShapeType="1"/>
              <a:stCxn id="14" idx="3"/>
              <a:endCxn id="12" idx="6"/>
            </p:cNvCxnSpPr>
            <p:nvPr>
              <p:custDataLst>
                <p:tags r:id="rId8"/>
              </p:custDataLst>
            </p:nvPr>
          </p:nvCxnSpPr>
          <p:spPr bwMode="auto">
            <a:xfrm flipH="1">
              <a:off x="2961" y="1814"/>
              <a:ext cx="377" cy="35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7" name="AutoShape 75"/>
            <p:cNvCxnSpPr>
              <a:cxnSpLocks noChangeShapeType="1"/>
              <a:stCxn id="12" idx="2"/>
              <a:endCxn id="10" idx="5"/>
            </p:cNvCxnSpPr>
            <p:nvPr>
              <p:custDataLst>
                <p:tags r:id="rId9"/>
              </p:custDataLst>
            </p:nvPr>
          </p:nvCxnSpPr>
          <p:spPr bwMode="auto">
            <a:xfrm flipH="1" flipV="1">
              <a:off x="2210" y="1958"/>
              <a:ext cx="553" cy="21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8" name="Oval 77"/>
            <p:cNvSpPr>
              <a:spLocks noChangeAspect="1"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2646" y="1459"/>
              <a:ext cx="180" cy="18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FF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000">
                <a:latin typeface="Times New Roman" pitchFamily="18" charset="0"/>
              </a:endParaRPr>
            </a:p>
          </p:txBody>
        </p:sp>
        <p:cxnSp>
          <p:nvCxnSpPr>
            <p:cNvPr id="19" name="AutoShape 78"/>
            <p:cNvCxnSpPr>
              <a:cxnSpLocks noChangeShapeType="1"/>
              <a:stCxn id="14" idx="1"/>
            </p:cNvCxnSpPr>
            <p:nvPr>
              <p:custDataLst>
                <p:tags r:id="rId11"/>
              </p:custDataLst>
            </p:nvPr>
          </p:nvCxnSpPr>
          <p:spPr bwMode="auto">
            <a:xfrm flipH="1" flipV="1">
              <a:off x="2838" y="1553"/>
              <a:ext cx="500" cy="11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20" name="Text Box 79"/>
            <p:cNvSpPr txBox="1"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2742" y="1257"/>
              <a:ext cx="23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rgbClr val="FF00FF"/>
                  </a:solidFill>
                  <a:latin typeface="Times New Roman" pitchFamily="18" charset="0"/>
                </a:rPr>
                <a:t>D</a:t>
              </a:r>
            </a:p>
          </p:txBody>
        </p:sp>
      </p:grpSp>
      <p:cxnSp>
        <p:nvCxnSpPr>
          <p:cNvPr id="22" name="Straight Connector 21"/>
          <p:cNvCxnSpPr>
            <a:stCxn id="10" idx="6"/>
            <a:endCxn id="14" idx="2"/>
          </p:cNvCxnSpPr>
          <p:nvPr/>
        </p:nvCxnSpPr>
        <p:spPr bwMode="auto">
          <a:xfrm flipV="1">
            <a:off x="4822825" y="3054350"/>
            <a:ext cx="1708150" cy="2286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65787333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Directed Graphs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762000"/>
          </a:xfrm>
        </p:spPr>
        <p:txBody>
          <a:bodyPr/>
          <a:lstStyle/>
          <a:p>
            <a:r>
              <a:rPr lang="en-US" dirty="0" smtClean="0"/>
              <a:t>In </a:t>
            </a:r>
            <a:r>
              <a:rPr lang="en-US" dirty="0" smtClean="0">
                <a:solidFill>
                  <a:schemeClr val="accent2"/>
                </a:solidFill>
              </a:rPr>
              <a:t>directed graphs</a:t>
            </a:r>
            <a:r>
              <a:rPr lang="en-US" dirty="0" smtClean="0"/>
              <a:t> (sometimes called </a:t>
            </a:r>
            <a:r>
              <a:rPr lang="en-US" dirty="0" smtClean="0">
                <a:solidFill>
                  <a:schemeClr val="accent2"/>
                </a:solidFill>
              </a:rPr>
              <a:t>digraphs</a:t>
            </a:r>
            <a:r>
              <a:rPr lang="en-US" dirty="0" smtClean="0"/>
              <a:t>), edges have a direction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685800" y="3733800"/>
            <a:ext cx="77724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spcBef>
                <a:spcPct val="20000"/>
              </a:spcBef>
              <a:buFontTx/>
              <a:buChar char="•"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Thus, </a:t>
            </a: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(</a:t>
            </a:r>
            <a:r>
              <a:rPr kumimoji="0" lang="en-US" sz="200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u,v</a:t>
            </a: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  <a:sym typeface="Symbol" pitchFamily="18" charset="2"/>
              </a:rPr>
              <a:t> E</a:t>
            </a:r>
            <a:r>
              <a:rPr lang="en-US" sz="2000" b="0" dirty="0" smtClean="0">
                <a:latin typeface="+mj-lt"/>
                <a:sym typeface="Symbol" pitchFamily="18" charset="2"/>
              </a:rPr>
              <a:t> does </a:t>
            </a:r>
            <a:r>
              <a:rPr lang="en-US" sz="2000" b="0" i="1" dirty="0" smtClean="0">
                <a:latin typeface="+mj-lt"/>
                <a:sym typeface="Symbol" pitchFamily="18" charset="2"/>
              </a:rPr>
              <a:t>not</a:t>
            </a:r>
            <a:r>
              <a:rPr lang="en-US" sz="2000" b="0" dirty="0" smtClean="0">
                <a:latin typeface="+mj-lt"/>
                <a:sym typeface="Symbol" pitchFamily="18" charset="2"/>
              </a:rPr>
              <a:t> imply </a:t>
            </a:r>
            <a:r>
              <a:rPr lang="en-US" sz="2000" kern="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  <a:cs typeface="Courier New" pitchFamily="49" charset="0"/>
              </a:rPr>
              <a:t>v,u</a:t>
            </a:r>
            <a:r>
              <a:rPr lang="en-US" sz="2000" kern="0" dirty="0" smtClean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  <a:sym typeface="Symbol" pitchFamily="18" charset="2"/>
              </a:rPr>
              <a:t> E</a:t>
            </a:r>
            <a:r>
              <a:rPr lang="en-US" sz="2000" b="0" dirty="0" smtClean="0">
                <a:latin typeface="+mj-lt"/>
                <a:sym typeface="Symbol" pitchFamily="18" charset="2"/>
              </a:rPr>
              <a:t>.  </a:t>
            </a:r>
          </a:p>
          <a:p>
            <a:pPr marL="800100" lvl="1" indent="-342900">
              <a:spcBef>
                <a:spcPct val="20000"/>
              </a:spcBef>
              <a:buFontTx/>
              <a:buChar char="•"/>
            </a:pPr>
            <a:r>
              <a:rPr lang="en-US" sz="2000" b="0" dirty="0" smtClean="0">
                <a:latin typeface="+mj-lt"/>
                <a:sym typeface="Symbol" pitchFamily="18" charset="2"/>
              </a:rPr>
              <a:t>Let </a:t>
            </a:r>
            <a:r>
              <a:rPr lang="en-US" sz="2000" kern="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  <a:cs typeface="Courier New" pitchFamily="49" charset="0"/>
              </a:rPr>
              <a:t>u,v</a:t>
            </a:r>
            <a:r>
              <a:rPr lang="en-US" sz="2000" kern="0" dirty="0" smtClean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  <a:sym typeface="Symbol" pitchFamily="18" charset="2"/>
              </a:rPr>
              <a:t> E </a:t>
            </a:r>
            <a:r>
              <a:rPr lang="en-US" sz="2000" b="0" dirty="0" smtClean="0">
                <a:latin typeface="+mj-lt"/>
                <a:cs typeface="Courier New" pitchFamily="49" charset="0"/>
                <a:sym typeface="Symbol" pitchFamily="18" charset="2"/>
              </a:rPr>
              <a:t>mean u → v </a:t>
            </a:r>
          </a:p>
          <a:p>
            <a:pPr marL="800100" lvl="1" indent="-342900">
              <a:spcBef>
                <a:spcPct val="20000"/>
              </a:spcBef>
              <a:buFontTx/>
              <a:buChar char="•"/>
            </a:pPr>
            <a:r>
              <a:rPr lang="en-US" sz="2000" b="0" dirty="0">
                <a:latin typeface="+mj-lt"/>
                <a:cs typeface="Courier New" pitchFamily="49" charset="0"/>
                <a:sym typeface="Symbol" pitchFamily="18" charset="2"/>
              </a:rPr>
              <a:t>C</a:t>
            </a:r>
            <a:r>
              <a:rPr lang="en-US" sz="2000" b="0" dirty="0" smtClean="0">
                <a:latin typeface="+mj-lt"/>
                <a:cs typeface="Courier New" pitchFamily="49" charset="0"/>
                <a:sym typeface="Symbol" pitchFamily="18" charset="2"/>
              </a:rPr>
              <a:t>all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  <a:sym typeface="Symbol" pitchFamily="18" charset="2"/>
              </a:rPr>
              <a:t>u</a:t>
            </a:r>
            <a:r>
              <a:rPr lang="en-US" sz="2000" b="0" dirty="0" smtClean="0">
                <a:latin typeface="+mj-lt"/>
                <a:cs typeface="Courier New" pitchFamily="49" charset="0"/>
                <a:sym typeface="Symbol" pitchFamily="18" charset="2"/>
              </a:rPr>
              <a:t> the </a:t>
            </a:r>
            <a:r>
              <a:rPr lang="en-US" sz="2000" b="0" dirty="0" smtClean="0">
                <a:solidFill>
                  <a:schemeClr val="accent2"/>
                </a:solidFill>
                <a:latin typeface="+mj-lt"/>
                <a:cs typeface="Courier New" pitchFamily="49" charset="0"/>
                <a:sym typeface="Symbol" pitchFamily="18" charset="2"/>
              </a:rPr>
              <a:t>source</a:t>
            </a:r>
            <a:r>
              <a:rPr lang="en-US" sz="2000" b="0" dirty="0" smtClean="0">
                <a:latin typeface="+mj-lt"/>
                <a:cs typeface="Courier New" pitchFamily="49" charset="0"/>
                <a:sym typeface="Symbol" pitchFamily="18" charset="2"/>
              </a:rPr>
              <a:t> and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  <a:sym typeface="Symbol" pitchFamily="18" charset="2"/>
              </a:rPr>
              <a:t>v</a:t>
            </a:r>
            <a:r>
              <a:rPr lang="en-US" sz="2000" b="0" dirty="0" smtClean="0">
                <a:latin typeface="+mj-lt"/>
                <a:cs typeface="Courier New" pitchFamily="49" charset="0"/>
                <a:sym typeface="Symbol" pitchFamily="18" charset="2"/>
              </a:rPr>
              <a:t> the </a:t>
            </a:r>
            <a:r>
              <a:rPr lang="en-US" sz="2000" b="0" dirty="0" smtClean="0">
                <a:solidFill>
                  <a:schemeClr val="accent2"/>
                </a:solidFill>
                <a:latin typeface="+mj-lt"/>
                <a:cs typeface="Courier New" pitchFamily="49" charset="0"/>
                <a:sym typeface="Symbol" pitchFamily="18" charset="2"/>
              </a:rPr>
              <a:t>destination</a:t>
            </a:r>
            <a:endParaRPr lang="en-US" sz="1000" b="0" kern="0" baseline="0" dirty="0" smtClean="0">
              <a:latin typeface="+mj-lt"/>
              <a:sym typeface="Symbol" pitchFamily="18" charset="2"/>
            </a:endParaRP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j-lt"/>
                <a:sym typeface="Symbol" pitchFamily="18" charset="2"/>
              </a:rPr>
              <a:t>In-degree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sym typeface="Symbol" pitchFamily="18" charset="2"/>
              </a:rPr>
              <a:t> of a vertex: number of in-bound edges,</a:t>
            </a:r>
            <a:b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sym typeface="Symbol" pitchFamily="18" charset="2"/>
              </a:rPr>
            </a:b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sym typeface="Symbol" pitchFamily="18" charset="2"/>
              </a:rPr>
              <a:t>i.e., edges where the vertex is the destination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000" b="0" kern="0" dirty="0" smtClean="0">
                <a:solidFill>
                  <a:schemeClr val="accent2"/>
                </a:solidFill>
                <a:latin typeface="+mj-lt"/>
                <a:sym typeface="Symbol" pitchFamily="18" charset="2"/>
              </a:rPr>
              <a:t>Out-degree</a:t>
            </a:r>
            <a:r>
              <a:rPr lang="en-US" sz="2000" b="0" kern="0" dirty="0" smtClean="0">
                <a:latin typeface="+mj-lt"/>
                <a:sym typeface="Symbol" pitchFamily="18" charset="2"/>
              </a:rPr>
              <a:t> of a vertex: number of out-bound edges</a:t>
            </a:r>
            <a:br>
              <a:rPr lang="en-US" sz="2000" b="0" kern="0" dirty="0" smtClean="0">
                <a:latin typeface="+mj-lt"/>
                <a:sym typeface="Symbol" pitchFamily="18" charset="2"/>
              </a:rPr>
            </a:br>
            <a:r>
              <a:rPr lang="en-US" sz="2000" b="0" kern="0" dirty="0" smtClean="0">
                <a:latin typeface="+mj-lt"/>
                <a:sym typeface="Symbol" pitchFamily="18" charset="2"/>
              </a:rPr>
              <a:t>i.e., edges where the vertex is the source</a:t>
            </a:r>
            <a:endParaRPr kumimoji="0" lang="en-US" sz="2000" b="0" i="0" u="none" strike="noStrike" kern="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sym typeface="Symbol" pitchFamily="18" charset="2"/>
            </a:endParaRP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endParaRPr kumimoji="0" lang="en-US" sz="2000" b="0" i="0" u="none" strike="noStrike" kern="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sym typeface="Symbol" pitchFamily="18" charset="2"/>
            </a:endParaRPr>
          </a:p>
        </p:txBody>
      </p:sp>
      <p:sp>
        <p:nvSpPr>
          <p:cNvPr id="8" name="Text Box 4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4450080" y="2590800"/>
            <a:ext cx="42672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 dirty="0"/>
              <a:t>or</a:t>
            </a:r>
          </a:p>
        </p:txBody>
      </p:sp>
      <p:sp>
        <p:nvSpPr>
          <p:cNvPr id="9" name="Text Box 5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5334000" y="3048000"/>
            <a:ext cx="156856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000" dirty="0"/>
              <a:t>2 edges </a:t>
            </a:r>
            <a:r>
              <a:rPr lang="en-US" sz="2000" dirty="0" smtClean="0"/>
              <a:t>here</a:t>
            </a:r>
            <a:endParaRPr lang="en-US" sz="2000" dirty="0"/>
          </a:p>
        </p:txBody>
      </p:sp>
      <p:sp>
        <p:nvSpPr>
          <p:cNvPr id="10" name="Line 6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 flipV="1">
            <a:off x="6563586" y="29718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grpSp>
        <p:nvGrpSpPr>
          <p:cNvPr id="11" name="Group 7"/>
          <p:cNvGrpSpPr>
            <a:grpSpLocks/>
          </p:cNvGrpSpPr>
          <p:nvPr>
            <p:custDataLst>
              <p:tags r:id="rId4"/>
            </p:custDataLst>
          </p:nvPr>
        </p:nvGrpSpPr>
        <p:grpSpPr bwMode="auto">
          <a:xfrm>
            <a:off x="1066800" y="2057401"/>
            <a:ext cx="2971800" cy="1752600"/>
            <a:chOff x="528" y="1238"/>
            <a:chExt cx="1857" cy="1143"/>
          </a:xfrm>
        </p:grpSpPr>
        <p:sp>
          <p:nvSpPr>
            <p:cNvPr id="12" name="Oval 8"/>
            <p:cNvSpPr>
              <a:spLocks noChangeAspect="1"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746" y="1776"/>
              <a:ext cx="180" cy="18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2000"/>
            </a:p>
          </p:txBody>
        </p:sp>
        <p:sp>
          <p:nvSpPr>
            <p:cNvPr id="13" name="Text Box 9"/>
            <p:cNvSpPr txBox="1"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528" y="1584"/>
              <a:ext cx="23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rgbClr val="FF0000"/>
                  </a:solidFill>
                  <a:latin typeface="Times New Roman" pitchFamily="18" charset="0"/>
                </a:rPr>
                <a:t>A</a:t>
              </a:r>
              <a:endParaRPr lang="en-US" sz="2000">
                <a:latin typeface="Times New Roman" pitchFamily="18" charset="0"/>
              </a:endParaRPr>
            </a:p>
          </p:txBody>
        </p:sp>
        <p:sp>
          <p:nvSpPr>
            <p:cNvPr id="14" name="Oval 10"/>
            <p:cNvSpPr>
              <a:spLocks noChangeAspect="1"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1462" y="2063"/>
              <a:ext cx="180" cy="18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2000"/>
            </a:p>
          </p:txBody>
        </p:sp>
        <p:sp>
          <p:nvSpPr>
            <p:cNvPr id="15" name="Text Box 11"/>
            <p:cNvSpPr txBox="1"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1624" y="2131"/>
              <a:ext cx="22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rgbClr val="008000"/>
                  </a:solidFill>
                  <a:latin typeface="Times New Roman" pitchFamily="18" charset="0"/>
                </a:rPr>
                <a:t>B</a:t>
              </a:r>
              <a:endParaRPr lang="en-US" sz="2000">
                <a:latin typeface="Times New Roman" pitchFamily="18" charset="0"/>
              </a:endParaRPr>
            </a:p>
          </p:txBody>
        </p:sp>
        <p:sp>
          <p:nvSpPr>
            <p:cNvPr id="16" name="Oval 12"/>
            <p:cNvSpPr>
              <a:spLocks noChangeAspect="1"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2002" y="1632"/>
              <a:ext cx="180" cy="18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000">
                <a:latin typeface="Times New Roman" pitchFamily="18" charset="0"/>
              </a:endParaRPr>
            </a:p>
          </p:txBody>
        </p:sp>
        <p:sp>
          <p:nvSpPr>
            <p:cNvPr id="17" name="Text Box 13"/>
            <p:cNvSpPr txBox="1">
              <a:spLocks noChangeArrowheads="1"/>
            </p:cNvSpPr>
            <p:nvPr>
              <p:custDataLst>
                <p:tags r:id="rId20"/>
              </p:custDataLst>
            </p:nvPr>
          </p:nvSpPr>
          <p:spPr bwMode="auto">
            <a:xfrm>
              <a:off x="2152" y="1680"/>
              <a:ext cx="233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rgbClr val="0000FF"/>
                  </a:solidFill>
                  <a:latin typeface="Times New Roman" pitchFamily="18" charset="0"/>
                </a:rPr>
                <a:t>C</a:t>
              </a:r>
              <a:endParaRPr lang="en-US" sz="2000">
                <a:latin typeface="Times New Roman" pitchFamily="18" charset="0"/>
              </a:endParaRPr>
            </a:p>
          </p:txBody>
        </p:sp>
        <p:cxnSp>
          <p:nvCxnSpPr>
            <p:cNvPr id="18" name="AutoShape 14"/>
            <p:cNvCxnSpPr>
              <a:cxnSpLocks noChangeShapeType="1"/>
              <a:stCxn id="16" idx="4"/>
              <a:endCxn id="14" idx="6"/>
            </p:cNvCxnSpPr>
            <p:nvPr>
              <p:custDataLst>
                <p:tags r:id="rId21"/>
              </p:custDataLst>
            </p:nvPr>
          </p:nvCxnSpPr>
          <p:spPr bwMode="auto">
            <a:xfrm rot="5400000">
              <a:off x="1704" y="1764"/>
              <a:ext cx="334" cy="443"/>
            </a:xfrm>
            <a:prstGeom prst="curvedConnector2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9" name="AutoShape 15"/>
            <p:cNvCxnSpPr>
              <a:cxnSpLocks noChangeShapeType="1"/>
              <a:stCxn id="14" idx="2"/>
              <a:endCxn id="12" idx="4"/>
            </p:cNvCxnSpPr>
            <p:nvPr>
              <p:custDataLst>
                <p:tags r:id="rId22"/>
              </p:custDataLst>
            </p:nvPr>
          </p:nvCxnSpPr>
          <p:spPr bwMode="auto">
            <a:xfrm rot="10800000">
              <a:off x="836" y="1962"/>
              <a:ext cx="620" cy="191"/>
            </a:xfrm>
            <a:prstGeom prst="curvedConnector2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20" name="AutoShape 16"/>
            <p:cNvCxnSpPr>
              <a:cxnSpLocks noChangeShapeType="1"/>
              <a:stCxn id="12" idx="6"/>
              <a:endCxn id="14" idx="0"/>
            </p:cNvCxnSpPr>
            <p:nvPr>
              <p:custDataLst>
                <p:tags r:id="rId23"/>
              </p:custDataLst>
            </p:nvPr>
          </p:nvCxnSpPr>
          <p:spPr bwMode="auto">
            <a:xfrm>
              <a:off x="932" y="1866"/>
              <a:ext cx="620" cy="191"/>
            </a:xfrm>
            <a:prstGeom prst="curvedConnector2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21" name="Oval 17"/>
            <p:cNvSpPr>
              <a:spLocks noChangeAspect="1" noChangeArrowheads="1"/>
            </p:cNvSpPr>
            <p:nvPr>
              <p:custDataLst>
                <p:tags r:id="rId24"/>
              </p:custDataLst>
            </p:nvPr>
          </p:nvSpPr>
          <p:spPr bwMode="auto">
            <a:xfrm>
              <a:off x="1336" y="1440"/>
              <a:ext cx="180" cy="18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FF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000">
                <a:latin typeface="Times New Roman" pitchFamily="18" charset="0"/>
              </a:endParaRPr>
            </a:p>
          </p:txBody>
        </p:sp>
        <p:cxnSp>
          <p:nvCxnSpPr>
            <p:cNvPr id="22" name="AutoShape 18"/>
            <p:cNvCxnSpPr>
              <a:cxnSpLocks noChangeShapeType="1"/>
              <a:stCxn id="16" idx="1"/>
            </p:cNvCxnSpPr>
            <p:nvPr>
              <p:custDataLst>
                <p:tags r:id="rId25"/>
              </p:custDataLst>
            </p:nvPr>
          </p:nvCxnSpPr>
          <p:spPr bwMode="auto">
            <a:xfrm rot="5400000" flipH="1">
              <a:off x="1720" y="1342"/>
              <a:ext cx="115" cy="500"/>
            </a:xfrm>
            <a:prstGeom prst="curvedConnector2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23" name="Text Box 19"/>
            <p:cNvSpPr txBox="1">
              <a:spLocks noChangeArrowheads="1"/>
            </p:cNvSpPr>
            <p:nvPr>
              <p:custDataLst>
                <p:tags r:id="rId26"/>
              </p:custDataLst>
            </p:nvPr>
          </p:nvSpPr>
          <p:spPr bwMode="auto">
            <a:xfrm>
              <a:off x="1432" y="1238"/>
              <a:ext cx="23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rgbClr val="FF00FF"/>
                  </a:solidFill>
                  <a:latin typeface="Times New Roman" pitchFamily="18" charset="0"/>
                </a:rPr>
                <a:t>D</a:t>
              </a:r>
            </a:p>
          </p:txBody>
        </p:sp>
      </p:grpSp>
      <p:sp>
        <p:nvSpPr>
          <p:cNvPr id="24" name="Oval 20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6007961" y="2514600"/>
            <a:ext cx="285750" cy="285750"/>
          </a:xfrm>
          <a:prstGeom prst="ellipse">
            <a:avLst/>
          </a:prstGeom>
          <a:solidFill>
            <a:schemeClr val="bg1"/>
          </a:solidFill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5" name="Text Box 21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661886" y="2209800"/>
            <a:ext cx="368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  <a:latin typeface="Times New Roman" pitchFamily="18" charset="0"/>
              </a:rPr>
              <a:t>A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26" name="Oval 22"/>
          <p:cNvSpPr>
            <a:spLocks noChangeAspect="1" noChangeArrowheads="1"/>
          </p:cNvSpPr>
          <p:nvPr>
            <p:custDataLst>
              <p:tags r:id="rId7"/>
            </p:custDataLst>
          </p:nvPr>
        </p:nvSpPr>
        <p:spPr bwMode="auto">
          <a:xfrm>
            <a:off x="7144611" y="2970213"/>
            <a:ext cx="285750" cy="285750"/>
          </a:xfrm>
          <a:prstGeom prst="ellipse">
            <a:avLst/>
          </a:prstGeom>
          <a:solidFill>
            <a:schemeClr val="bg1"/>
          </a:solidFill>
          <a:ln w="28575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7" name="Text Box 23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7401786" y="3078163"/>
            <a:ext cx="3540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008000"/>
                </a:solidFill>
                <a:latin typeface="Times New Roman" pitchFamily="18" charset="0"/>
              </a:rPr>
              <a:t>B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28" name="Oval 24"/>
          <p:cNvSpPr>
            <a:spLocks noChangeAspect="1" noChangeArrowheads="1"/>
          </p:cNvSpPr>
          <p:nvPr>
            <p:custDataLst>
              <p:tags r:id="rId9"/>
            </p:custDataLst>
          </p:nvPr>
        </p:nvSpPr>
        <p:spPr bwMode="auto">
          <a:xfrm>
            <a:off x="8001861" y="2286000"/>
            <a:ext cx="285750" cy="285750"/>
          </a:xfrm>
          <a:prstGeom prst="ellipse">
            <a:avLst/>
          </a:prstGeom>
          <a:solidFill>
            <a:schemeClr val="bg1"/>
          </a:solidFill>
          <a:ln w="28575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000">
              <a:latin typeface="Times New Roman" pitchFamily="18" charset="0"/>
            </a:endParaRPr>
          </a:p>
        </p:txBody>
      </p:sp>
      <p:sp>
        <p:nvSpPr>
          <p:cNvPr id="29" name="Text Box 25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8239986" y="2362200"/>
            <a:ext cx="37061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0000FF"/>
                </a:solidFill>
                <a:latin typeface="Times New Roman" pitchFamily="18" charset="0"/>
              </a:rPr>
              <a:t>C</a:t>
            </a:r>
            <a:endParaRPr lang="en-US" sz="2000">
              <a:latin typeface="Times New Roman" pitchFamily="18" charset="0"/>
            </a:endParaRPr>
          </a:p>
        </p:txBody>
      </p:sp>
      <p:cxnSp>
        <p:nvCxnSpPr>
          <p:cNvPr id="30" name="AutoShape 26"/>
          <p:cNvCxnSpPr>
            <a:cxnSpLocks noChangeShapeType="1"/>
            <a:stCxn id="28" idx="4"/>
            <a:endCxn id="26" idx="6"/>
          </p:cNvCxnSpPr>
          <p:nvPr>
            <p:custDataLst>
              <p:tags r:id="rId11"/>
            </p:custDataLst>
          </p:nvPr>
        </p:nvCxnSpPr>
        <p:spPr bwMode="auto">
          <a:xfrm rot="5400000">
            <a:off x="7527992" y="2496345"/>
            <a:ext cx="530225" cy="703262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31" name="AutoShape 27"/>
          <p:cNvCxnSpPr>
            <a:cxnSpLocks noChangeShapeType="1"/>
            <a:stCxn id="26" idx="2"/>
            <a:endCxn id="24" idx="5"/>
          </p:cNvCxnSpPr>
          <p:nvPr>
            <p:custDataLst>
              <p:tags r:id="rId12"/>
            </p:custDataLst>
          </p:nvPr>
        </p:nvCxnSpPr>
        <p:spPr bwMode="auto">
          <a:xfrm flipH="1" flipV="1">
            <a:off x="6252436" y="2773363"/>
            <a:ext cx="877888" cy="3397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</p:cxnSp>
      <p:sp>
        <p:nvSpPr>
          <p:cNvPr id="32" name="Oval 28"/>
          <p:cNvSpPr>
            <a:spLocks noChangeAspect="1" noChangeArrowheads="1"/>
          </p:cNvSpPr>
          <p:nvPr>
            <p:custDataLst>
              <p:tags r:id="rId13"/>
            </p:custDataLst>
          </p:nvPr>
        </p:nvSpPr>
        <p:spPr bwMode="auto">
          <a:xfrm>
            <a:off x="6944586" y="1981200"/>
            <a:ext cx="285750" cy="285750"/>
          </a:xfrm>
          <a:prstGeom prst="ellipse">
            <a:avLst/>
          </a:prstGeom>
          <a:solidFill>
            <a:schemeClr val="bg1"/>
          </a:solidFill>
          <a:ln w="28575">
            <a:solidFill>
              <a:srgbClr val="FF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000">
              <a:latin typeface="Times New Roman" pitchFamily="18" charset="0"/>
            </a:endParaRPr>
          </a:p>
        </p:txBody>
      </p:sp>
      <p:cxnSp>
        <p:nvCxnSpPr>
          <p:cNvPr id="33" name="AutoShape 29"/>
          <p:cNvCxnSpPr>
            <a:cxnSpLocks noChangeShapeType="1"/>
            <a:stCxn id="28" idx="1"/>
          </p:cNvCxnSpPr>
          <p:nvPr>
            <p:custDataLst>
              <p:tags r:id="rId14"/>
            </p:custDataLst>
          </p:nvPr>
        </p:nvCxnSpPr>
        <p:spPr bwMode="auto">
          <a:xfrm rot="5400000" flipH="1">
            <a:off x="7554979" y="1824832"/>
            <a:ext cx="182563" cy="79375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94188265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Self-Edges, Connectedness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153400" cy="4495800"/>
          </a:xfrm>
        </p:spPr>
        <p:txBody>
          <a:bodyPr/>
          <a:lstStyle/>
          <a:p>
            <a:pPr>
              <a:buNone/>
            </a:pPr>
            <a:endParaRPr lang="en-US" sz="1000" dirty="0" smtClean="0"/>
          </a:p>
          <a:p>
            <a:r>
              <a:rPr lang="en-US" dirty="0" smtClean="0"/>
              <a:t>A </a:t>
            </a:r>
            <a:r>
              <a:rPr lang="en-US" dirty="0" smtClean="0">
                <a:solidFill>
                  <a:schemeClr val="accent2"/>
                </a:solidFill>
              </a:rPr>
              <a:t>self-edge</a:t>
            </a:r>
            <a:r>
              <a:rPr lang="en-US" dirty="0" smtClean="0"/>
              <a:t> a.k.a. a </a:t>
            </a:r>
            <a:r>
              <a:rPr lang="en-US" dirty="0" smtClean="0">
                <a:solidFill>
                  <a:schemeClr val="accent2"/>
                </a:solidFill>
              </a:rPr>
              <a:t>loop</a:t>
            </a:r>
            <a:r>
              <a:rPr lang="en-US" dirty="0" smtClean="0"/>
              <a:t> is an edge of the form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u,u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lvl="1"/>
            <a:r>
              <a:rPr lang="en-US" dirty="0" smtClean="0"/>
              <a:t>Depending on the use/algorithm, a graph may have:</a:t>
            </a:r>
          </a:p>
          <a:p>
            <a:pPr lvl="2"/>
            <a:r>
              <a:rPr lang="en-US" dirty="0" smtClean="0"/>
              <a:t>No self edges</a:t>
            </a:r>
          </a:p>
          <a:p>
            <a:pPr lvl="2"/>
            <a:r>
              <a:rPr lang="en-US" dirty="0" smtClean="0"/>
              <a:t>Some self edges</a:t>
            </a:r>
          </a:p>
          <a:p>
            <a:pPr lvl="2"/>
            <a:r>
              <a:rPr lang="en-US" dirty="0" smtClean="0"/>
              <a:t>All self edges (often therefore implicit, but we will be explicit)</a:t>
            </a:r>
          </a:p>
          <a:p>
            <a:pPr lvl="2"/>
            <a:endParaRPr lang="en-US" sz="1000" dirty="0" smtClean="0"/>
          </a:p>
          <a:p>
            <a:r>
              <a:rPr lang="en-US" dirty="0" smtClean="0"/>
              <a:t>A node can have a degree / in-degree / out-degree of </a:t>
            </a:r>
            <a:r>
              <a:rPr lang="en-US" dirty="0" smtClean="0">
                <a:solidFill>
                  <a:schemeClr val="accent2"/>
                </a:solidFill>
              </a:rPr>
              <a:t>zero</a:t>
            </a:r>
          </a:p>
          <a:p>
            <a:endParaRPr lang="en-US" sz="1000" dirty="0" smtClean="0"/>
          </a:p>
          <a:p>
            <a:r>
              <a:rPr lang="en-US" dirty="0" smtClean="0"/>
              <a:t>A graph does not have to be </a:t>
            </a:r>
            <a:r>
              <a:rPr lang="en-US" dirty="0" smtClean="0">
                <a:solidFill>
                  <a:schemeClr val="accent2"/>
                </a:solidFill>
              </a:rPr>
              <a:t>connected</a:t>
            </a:r>
          </a:p>
          <a:p>
            <a:pPr lvl="1"/>
            <a:r>
              <a:rPr lang="en-US" dirty="0" smtClean="0"/>
              <a:t>Even if every node has non-zero degree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4674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notation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48006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For a graph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G = (V,E)</a:t>
            </a:r>
            <a:r>
              <a:rPr lang="en-US" dirty="0" smtClean="0"/>
              <a:t>:</a:t>
            </a:r>
          </a:p>
          <a:p>
            <a:pPr>
              <a:buNone/>
            </a:pPr>
            <a:endParaRPr lang="en-US" dirty="0" smtClean="0"/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|V|</a:t>
            </a:r>
            <a:r>
              <a:rPr lang="en-US" dirty="0" smtClean="0"/>
              <a:t> is the number of vertices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|E|</a:t>
            </a:r>
            <a:r>
              <a:rPr lang="en-US" dirty="0" smtClean="0"/>
              <a:t> is the number of edges</a:t>
            </a:r>
          </a:p>
          <a:p>
            <a:pPr lvl="1"/>
            <a:r>
              <a:rPr lang="en-US" dirty="0" smtClean="0"/>
              <a:t>Minimum? </a:t>
            </a:r>
          </a:p>
          <a:p>
            <a:pPr lvl="1"/>
            <a:r>
              <a:rPr lang="en-US" dirty="0" smtClean="0"/>
              <a:t>Maximum for undirected? </a:t>
            </a:r>
          </a:p>
          <a:p>
            <a:pPr lvl="1"/>
            <a:r>
              <a:rPr lang="en-US" dirty="0" smtClean="0"/>
              <a:t>Maximum for directed?     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 smtClean="0"/>
              <a:t>If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u,v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b="1" dirty="0" smtClean="0">
                <a:latin typeface="Courier New" pitchFamily="49" charset="0"/>
                <a:cs typeface="Courier New" pitchFamily="49" charset="0"/>
                <a:sym typeface="Symbol" pitchFamily="18" charset="2"/>
              </a:rPr>
              <a:t> E</a:t>
            </a:r>
            <a:r>
              <a:rPr lang="en-US" b="1" dirty="0" smtClean="0">
                <a:sym typeface="Symbol" pitchFamily="18" charset="2"/>
              </a:rPr>
              <a:t> </a:t>
            </a:r>
            <a:endParaRPr lang="en-US" b="1" dirty="0" smtClean="0"/>
          </a:p>
          <a:p>
            <a:pPr lvl="1"/>
            <a:r>
              <a:rPr lang="en-US" dirty="0" smtClean="0"/>
              <a:t>Then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v</a:t>
            </a:r>
            <a:r>
              <a:rPr lang="en-US" dirty="0" smtClean="0"/>
              <a:t> is a </a:t>
            </a:r>
            <a:r>
              <a:rPr lang="en-US" dirty="0" smtClean="0">
                <a:solidFill>
                  <a:schemeClr val="accent2"/>
                </a:solidFill>
              </a:rPr>
              <a:t>neighbor</a:t>
            </a:r>
            <a:r>
              <a:rPr lang="en-US" dirty="0" smtClean="0"/>
              <a:t> of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u</a:t>
            </a:r>
            <a:r>
              <a:rPr lang="en-US" dirty="0" smtClean="0"/>
              <a:t>, i.e.,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v</a:t>
            </a:r>
            <a:r>
              <a:rPr lang="en-US" dirty="0" smtClean="0"/>
              <a:t> is </a:t>
            </a:r>
            <a:r>
              <a:rPr lang="en-US" dirty="0" smtClean="0">
                <a:solidFill>
                  <a:schemeClr val="accent2"/>
                </a:solidFill>
              </a:rPr>
              <a:t>adjacent</a:t>
            </a:r>
            <a:r>
              <a:rPr lang="en-US" dirty="0" smtClean="0"/>
              <a:t> to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u</a:t>
            </a:r>
          </a:p>
          <a:p>
            <a:pPr lvl="1"/>
            <a:r>
              <a:rPr lang="en-US" dirty="0" smtClean="0"/>
              <a:t>Order matters for directed edges</a:t>
            </a:r>
          </a:p>
          <a:p>
            <a:pPr lvl="2"/>
            <a:r>
              <a:rPr lang="en-US" b="1" dirty="0">
                <a:latin typeface="Courier New" pitchFamily="49" charset="0"/>
                <a:cs typeface="Courier New" pitchFamily="49" charset="0"/>
              </a:rPr>
              <a:t>u</a:t>
            </a:r>
            <a:r>
              <a:rPr lang="en-US" dirty="0"/>
              <a:t> is not </a:t>
            </a:r>
            <a:r>
              <a:rPr lang="en-US" dirty="0">
                <a:solidFill>
                  <a:schemeClr val="accent2"/>
                </a:solidFill>
              </a:rPr>
              <a:t>adjacent</a:t>
            </a:r>
            <a:r>
              <a:rPr lang="en-US" dirty="0"/>
              <a:t> to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v </a:t>
            </a:r>
            <a:r>
              <a:rPr lang="en-US" dirty="0"/>
              <a:t>unless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v,u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Symbol" pitchFamily="18" charset="2"/>
              </a:rPr>
              <a:t> </a:t>
            </a:r>
            <a:r>
              <a:rPr lang="en-US" b="1" dirty="0" smtClean="0">
                <a:latin typeface="Courier New" pitchFamily="49" charset="0"/>
                <a:cs typeface="Courier New" pitchFamily="49" charset="0"/>
                <a:sym typeface="Symbol" pitchFamily="18" charset="2"/>
              </a:rPr>
              <a:t>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Oval 15"/>
          <p:cNvSpPr>
            <a:spLocks noChangeAspect="1" noChangeArrowheads="1"/>
          </p:cNvSpPr>
          <p:nvPr>
            <p:custDataLst>
              <p:tags r:id="rId1"/>
            </p:custDataLst>
          </p:nvPr>
        </p:nvSpPr>
        <p:spPr bwMode="auto">
          <a:xfrm>
            <a:off x="3851275" y="1006475"/>
            <a:ext cx="285750" cy="285750"/>
          </a:xfrm>
          <a:prstGeom prst="ellipse">
            <a:avLst/>
          </a:prstGeom>
          <a:solidFill>
            <a:schemeClr val="bg1"/>
          </a:solidFill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8" name="Text Box 16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505200" y="701675"/>
            <a:ext cx="368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  <a:latin typeface="Times New Roman" pitchFamily="18" charset="0"/>
              </a:rPr>
              <a:t>A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9" name="Oval 17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4987925" y="1462088"/>
            <a:ext cx="285750" cy="285750"/>
          </a:xfrm>
          <a:prstGeom prst="ellipse">
            <a:avLst/>
          </a:prstGeom>
          <a:solidFill>
            <a:schemeClr val="bg1"/>
          </a:solidFill>
          <a:ln w="28575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0" name="Text Box 18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5245100" y="1570038"/>
            <a:ext cx="3540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008000"/>
                </a:solidFill>
                <a:latin typeface="Times New Roman" pitchFamily="18" charset="0"/>
              </a:rPr>
              <a:t>B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11" name="Oval 19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5845175" y="777875"/>
            <a:ext cx="285750" cy="285750"/>
          </a:xfrm>
          <a:prstGeom prst="ellipse">
            <a:avLst/>
          </a:prstGeom>
          <a:solidFill>
            <a:schemeClr val="bg1"/>
          </a:solidFill>
          <a:ln w="28575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000">
              <a:latin typeface="Times New Roman" pitchFamily="18" charset="0"/>
            </a:endParaRPr>
          </a:p>
        </p:txBody>
      </p:sp>
      <p:sp>
        <p:nvSpPr>
          <p:cNvPr id="12" name="Text Box 20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6083300" y="854075"/>
            <a:ext cx="37061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0000FF"/>
                </a:solidFill>
                <a:latin typeface="Times New Roman" pitchFamily="18" charset="0"/>
              </a:rPr>
              <a:t>C</a:t>
            </a:r>
            <a:endParaRPr lang="en-US" sz="2000">
              <a:latin typeface="Times New Roman" pitchFamily="18" charset="0"/>
            </a:endParaRPr>
          </a:p>
        </p:txBody>
      </p:sp>
      <p:cxnSp>
        <p:nvCxnSpPr>
          <p:cNvPr id="13" name="AutoShape 21"/>
          <p:cNvCxnSpPr>
            <a:cxnSpLocks noChangeShapeType="1"/>
            <a:stCxn id="11" idx="4"/>
            <a:endCxn id="9" idx="6"/>
          </p:cNvCxnSpPr>
          <p:nvPr>
            <p:custDataLst>
              <p:tags r:id="rId7"/>
            </p:custDataLst>
          </p:nvPr>
        </p:nvCxnSpPr>
        <p:spPr bwMode="auto">
          <a:xfrm rot="5400000">
            <a:off x="5371306" y="988220"/>
            <a:ext cx="530225" cy="703262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4" name="AutoShape 22"/>
          <p:cNvCxnSpPr>
            <a:cxnSpLocks noChangeShapeType="1"/>
            <a:stCxn id="9" idx="2"/>
            <a:endCxn id="7" idx="4"/>
          </p:cNvCxnSpPr>
          <p:nvPr>
            <p:custDataLst>
              <p:tags r:id="rId8"/>
            </p:custDataLst>
          </p:nvPr>
        </p:nvCxnSpPr>
        <p:spPr bwMode="auto">
          <a:xfrm rot="10800000">
            <a:off x="3994150" y="1301750"/>
            <a:ext cx="984250" cy="303213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5" name="AutoShape 23"/>
          <p:cNvCxnSpPr>
            <a:cxnSpLocks noChangeShapeType="1"/>
            <a:stCxn id="7" idx="6"/>
            <a:endCxn id="9" idx="0"/>
          </p:cNvCxnSpPr>
          <p:nvPr>
            <p:custDataLst>
              <p:tags r:id="rId9"/>
            </p:custDataLst>
          </p:nvPr>
        </p:nvCxnSpPr>
        <p:spPr bwMode="auto">
          <a:xfrm>
            <a:off x="4146550" y="1149350"/>
            <a:ext cx="984250" cy="303213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7" name="Oval 25"/>
          <p:cNvSpPr>
            <a:spLocks noChangeAspect="1" noChangeArrowheads="1"/>
          </p:cNvSpPr>
          <p:nvPr>
            <p:custDataLst>
              <p:tags r:id="rId10"/>
            </p:custDataLst>
          </p:nvPr>
        </p:nvSpPr>
        <p:spPr bwMode="auto">
          <a:xfrm>
            <a:off x="4787900" y="473075"/>
            <a:ext cx="285750" cy="285750"/>
          </a:xfrm>
          <a:prstGeom prst="ellipse">
            <a:avLst/>
          </a:prstGeom>
          <a:solidFill>
            <a:schemeClr val="bg1"/>
          </a:solidFill>
          <a:ln w="28575">
            <a:solidFill>
              <a:srgbClr val="FF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000">
              <a:latin typeface="Times New Roman" pitchFamily="18" charset="0"/>
            </a:endParaRPr>
          </a:p>
        </p:txBody>
      </p:sp>
      <p:cxnSp>
        <p:nvCxnSpPr>
          <p:cNvPr id="18" name="AutoShape 26"/>
          <p:cNvCxnSpPr>
            <a:cxnSpLocks noChangeShapeType="1"/>
            <a:stCxn id="11" idx="1"/>
          </p:cNvCxnSpPr>
          <p:nvPr>
            <p:custDataLst>
              <p:tags r:id="rId11"/>
            </p:custDataLst>
          </p:nvPr>
        </p:nvCxnSpPr>
        <p:spPr bwMode="auto">
          <a:xfrm rot="5400000" flipH="1">
            <a:off x="5398293" y="316707"/>
            <a:ext cx="182563" cy="79375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9" name="Text Box 27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4940300" y="152400"/>
            <a:ext cx="368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FF"/>
                </a:solidFill>
                <a:latin typeface="Times New Roman" pitchFamily="18" charset="0"/>
              </a:rPr>
              <a:t>D</a:t>
            </a:r>
          </a:p>
        </p:txBody>
      </p:sp>
      <p:sp>
        <p:nvSpPr>
          <p:cNvPr id="20" name="Text Box 24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6497122" y="273784"/>
            <a:ext cx="2646878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 dirty="0">
                <a:latin typeface="Courier New" pitchFamily="49" charset="0"/>
              </a:rPr>
              <a:t>V = {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</a:rPr>
              <a:t>A</a:t>
            </a:r>
            <a:r>
              <a:rPr lang="en-US" sz="2000" b="1" dirty="0">
                <a:latin typeface="Courier New" pitchFamily="49" charset="0"/>
              </a:rPr>
              <a:t>, </a:t>
            </a:r>
            <a:r>
              <a:rPr lang="en-US" sz="2000" b="1" dirty="0">
                <a:solidFill>
                  <a:srgbClr val="008000"/>
                </a:solidFill>
                <a:latin typeface="Courier New" pitchFamily="49" charset="0"/>
              </a:rPr>
              <a:t>B</a:t>
            </a:r>
            <a:r>
              <a:rPr lang="en-US" sz="2000" b="1" dirty="0">
                <a:latin typeface="Courier New" pitchFamily="49" charset="0"/>
              </a:rPr>
              <a:t>,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C</a:t>
            </a:r>
            <a:r>
              <a:rPr lang="en-US" sz="2000" b="1" dirty="0">
                <a:latin typeface="Courier New" pitchFamily="49" charset="0"/>
              </a:rPr>
              <a:t>,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rgbClr val="FF00FF"/>
                </a:solidFill>
                <a:latin typeface="Courier New" pitchFamily="49" charset="0"/>
              </a:rPr>
              <a:t>D</a:t>
            </a:r>
            <a:r>
              <a:rPr lang="en-US" sz="2000" b="1" dirty="0">
                <a:latin typeface="Courier New" pitchFamily="49" charset="0"/>
              </a:rPr>
              <a:t>}</a:t>
            </a:r>
          </a:p>
          <a:p>
            <a:r>
              <a:rPr lang="en-US" sz="2000" b="1" dirty="0">
                <a:latin typeface="Courier New" pitchFamily="49" charset="0"/>
              </a:rPr>
              <a:t>E = {(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C</a:t>
            </a:r>
            <a:r>
              <a:rPr lang="en-US" sz="2000" b="1" dirty="0">
                <a:latin typeface="Courier New" pitchFamily="49" charset="0"/>
              </a:rPr>
              <a:t>, </a:t>
            </a:r>
            <a:r>
              <a:rPr lang="en-US" sz="2000" b="1" dirty="0">
                <a:solidFill>
                  <a:srgbClr val="008000"/>
                </a:solidFill>
                <a:latin typeface="Courier New" pitchFamily="49" charset="0"/>
              </a:rPr>
              <a:t>B</a:t>
            </a:r>
            <a:r>
              <a:rPr lang="en-US" sz="2000" b="1" dirty="0">
                <a:latin typeface="Courier New" pitchFamily="49" charset="0"/>
              </a:rPr>
              <a:t>), </a:t>
            </a:r>
          </a:p>
          <a:p>
            <a:r>
              <a:rPr lang="en-US" sz="2000" b="1" dirty="0">
                <a:latin typeface="Courier New" pitchFamily="49" charset="0"/>
              </a:rPr>
              <a:t>     (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</a:rPr>
              <a:t>A</a:t>
            </a:r>
            <a:r>
              <a:rPr lang="en-US" sz="2000" b="1" dirty="0">
                <a:latin typeface="Courier New" pitchFamily="49" charset="0"/>
              </a:rPr>
              <a:t>, </a:t>
            </a:r>
            <a:r>
              <a:rPr lang="en-US" sz="2000" b="1" dirty="0">
                <a:solidFill>
                  <a:srgbClr val="008000"/>
                </a:solidFill>
                <a:latin typeface="Courier New" pitchFamily="49" charset="0"/>
              </a:rPr>
              <a:t>B</a:t>
            </a:r>
            <a:r>
              <a:rPr lang="en-US" sz="2000" b="1" dirty="0">
                <a:latin typeface="Courier New" pitchFamily="49" charset="0"/>
              </a:rPr>
              <a:t>), </a:t>
            </a:r>
          </a:p>
          <a:p>
            <a:r>
              <a:rPr lang="en-US" sz="2000" b="1" dirty="0">
                <a:latin typeface="Courier New" pitchFamily="49" charset="0"/>
              </a:rPr>
              <a:t>     (</a:t>
            </a:r>
            <a:r>
              <a:rPr lang="en-US" sz="2000" b="1" dirty="0">
                <a:solidFill>
                  <a:srgbClr val="008000"/>
                </a:solidFill>
                <a:latin typeface="Courier New" pitchFamily="49" charset="0"/>
              </a:rPr>
              <a:t>B</a:t>
            </a:r>
            <a:r>
              <a:rPr lang="en-US" sz="2000" b="1" dirty="0">
                <a:latin typeface="Courier New" pitchFamily="49" charset="0"/>
              </a:rPr>
              <a:t>, 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</a:rPr>
              <a:t>A</a:t>
            </a:r>
            <a:r>
              <a:rPr lang="en-US" sz="2000" b="1" dirty="0">
                <a:latin typeface="Courier New" pitchFamily="49" charset="0"/>
              </a:rPr>
              <a:t>)</a:t>
            </a:r>
          </a:p>
          <a:p>
            <a:r>
              <a:rPr lang="en-US" sz="2000" b="1" dirty="0">
                <a:latin typeface="Courier New" pitchFamily="49" charset="0"/>
              </a:rPr>
              <a:t>     (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C</a:t>
            </a:r>
            <a:r>
              <a:rPr lang="en-US" sz="2000" b="1" dirty="0">
                <a:latin typeface="Courier New" pitchFamily="49" charset="0"/>
              </a:rPr>
              <a:t>, </a:t>
            </a:r>
            <a:r>
              <a:rPr lang="en-US" sz="2000" b="1" dirty="0">
                <a:solidFill>
                  <a:srgbClr val="FF00FF"/>
                </a:solidFill>
                <a:latin typeface="Courier New" pitchFamily="49" charset="0"/>
              </a:rPr>
              <a:t>D</a:t>
            </a:r>
            <a:r>
              <a:rPr lang="en-US" sz="2000" b="1" dirty="0">
                <a:latin typeface="Courier New" pitchFamily="49" charset="0"/>
              </a:rPr>
              <a:t>)}</a:t>
            </a:r>
          </a:p>
        </p:txBody>
      </p:sp>
      <p:sp>
        <p:nvSpPr>
          <p:cNvPr id="16" name="Rectangle 15"/>
          <p:cNvSpPr/>
          <p:nvPr/>
        </p:nvSpPr>
        <p:spPr>
          <a:xfrm>
            <a:off x="4038600" y="3043535"/>
            <a:ext cx="36936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1"/>
            <a:r>
              <a:rPr lang="en-US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0</a:t>
            </a:r>
          </a:p>
        </p:txBody>
      </p:sp>
      <p:sp>
        <p:nvSpPr>
          <p:cNvPr id="21" name="Rectangle 20"/>
          <p:cNvSpPr/>
          <p:nvPr/>
        </p:nvSpPr>
        <p:spPr>
          <a:xfrm>
            <a:off x="3886200" y="3352800"/>
            <a:ext cx="385173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1"/>
            <a:r>
              <a:rPr lang="en-US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|V||V+1|/2 </a:t>
            </a:r>
            <a:r>
              <a:rPr lang="en-US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  <a:sym typeface="Symbol" pitchFamily="18" charset="2"/>
              </a:rPr>
              <a:t></a:t>
            </a:r>
            <a:r>
              <a:rPr lang="en-US" dirty="0">
                <a:latin typeface="Courier New" pitchFamily="49" charset="0"/>
                <a:cs typeface="Courier New" pitchFamily="49" charset="0"/>
                <a:sym typeface="Symbol" pitchFamily="18" charset="2"/>
              </a:rPr>
              <a:t> </a:t>
            </a:r>
            <a:r>
              <a:rPr lang="en-US" i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  <a:sym typeface="Symbol" pitchFamily="18" charset="2"/>
              </a:rPr>
              <a:t>O</a:t>
            </a:r>
            <a:r>
              <a:rPr lang="en-US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  <a:sym typeface="Symbol" pitchFamily="18" charset="2"/>
              </a:rPr>
              <a:t>(|V|</a:t>
            </a:r>
            <a:r>
              <a:rPr lang="en-US" baseline="30000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  <a:sym typeface="Symbol" pitchFamily="18" charset="2"/>
              </a:rPr>
              <a:t>2</a:t>
            </a:r>
            <a:r>
              <a:rPr lang="en-US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  <a:sym typeface="Symbol" pitchFamily="18" charset="2"/>
              </a:rPr>
              <a:t>)</a:t>
            </a:r>
            <a:endParaRPr lang="en-US" baseline="30000" dirty="0">
              <a:solidFill>
                <a:schemeClr val="accent2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3429000" y="3733800"/>
            <a:ext cx="59436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	|</a:t>
            </a:r>
            <a:r>
              <a:rPr lang="en-US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V|</a:t>
            </a:r>
            <a:r>
              <a:rPr lang="en-US" baseline="30000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  <a:sym typeface="Symbol" pitchFamily="18" charset="2"/>
              </a:rPr>
              <a:t>2</a:t>
            </a:r>
            <a:r>
              <a:rPr lang="en-US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  <a:sym typeface="Symbol" pitchFamily="18" charset="2"/>
              </a:rPr>
              <a:t> </a:t>
            </a:r>
            <a:r>
              <a:rPr lang="en-US" dirty="0">
                <a:latin typeface="Courier New" pitchFamily="49" charset="0"/>
                <a:cs typeface="Courier New" pitchFamily="49" charset="0"/>
                <a:sym typeface="Symbol" pitchFamily="18" charset="2"/>
              </a:rPr>
              <a:t> </a:t>
            </a:r>
            <a:r>
              <a:rPr lang="en-US" i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  <a:sym typeface="Symbol" pitchFamily="18" charset="2"/>
              </a:rPr>
              <a:t>O</a:t>
            </a:r>
            <a:r>
              <a:rPr lang="en-US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  <a:sym typeface="Symbol" pitchFamily="18" charset="2"/>
              </a:rPr>
              <a:t>(|V|</a:t>
            </a:r>
            <a:r>
              <a:rPr lang="en-US" baseline="30000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  <a:sym typeface="Symbol" pitchFamily="18" charset="2"/>
              </a:rPr>
              <a:t>2</a:t>
            </a:r>
            <a:r>
              <a:rPr lang="en-US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  <a:sym typeface="Symbol" pitchFamily="18" charset="2"/>
              </a:rPr>
              <a:t>)</a:t>
            </a:r>
          </a:p>
          <a:p>
            <a:pPr lvl="1"/>
            <a:r>
              <a:rPr lang="en-US" sz="2000" b="0" dirty="0" smtClean="0">
                <a:solidFill>
                  <a:schemeClr val="accent2"/>
                </a:solidFill>
                <a:cs typeface="Courier New" pitchFamily="49" charset="0"/>
              </a:rPr>
              <a:t>(</a:t>
            </a:r>
            <a:r>
              <a:rPr lang="en-US" sz="2000" b="0" dirty="0">
                <a:solidFill>
                  <a:schemeClr val="accent2"/>
                </a:solidFill>
                <a:cs typeface="Courier New" pitchFamily="49" charset="0"/>
              </a:rPr>
              <a:t>assuming self-edges allowed, else subtract </a:t>
            </a:r>
            <a:r>
              <a:rPr lang="en-US" sz="2000" b="0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|V|</a:t>
            </a:r>
            <a:r>
              <a:rPr lang="en-US" sz="2000" b="0" dirty="0">
                <a:solidFill>
                  <a:schemeClr val="accent2"/>
                </a:solidFill>
                <a:cs typeface="Courier New" pitchFamily="49" charset="0"/>
              </a:rPr>
              <a:t>)</a:t>
            </a:r>
            <a:endParaRPr lang="en-US" sz="2000" b="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17097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21" grpId="0"/>
      <p:bldP spid="2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8077200" cy="4495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Which would use </a:t>
            </a:r>
            <a:r>
              <a:rPr lang="en-US" dirty="0" smtClean="0">
                <a:solidFill>
                  <a:schemeClr val="accent2"/>
                </a:solidFill>
              </a:rPr>
              <a:t>directed edges</a:t>
            </a:r>
            <a:r>
              <a:rPr lang="en-US" dirty="0" smtClean="0"/>
              <a:t>?  Which would have </a:t>
            </a:r>
            <a:r>
              <a:rPr lang="en-US" dirty="0" smtClean="0">
                <a:solidFill>
                  <a:schemeClr val="accent2"/>
                </a:solidFill>
              </a:rPr>
              <a:t>self-edges</a:t>
            </a:r>
            <a:r>
              <a:rPr lang="en-US" dirty="0" smtClean="0"/>
              <a:t>?  Which would be </a:t>
            </a:r>
            <a:r>
              <a:rPr lang="en-US" dirty="0" smtClean="0">
                <a:solidFill>
                  <a:schemeClr val="accent2"/>
                </a:solidFill>
              </a:rPr>
              <a:t>connected</a:t>
            </a:r>
            <a:r>
              <a:rPr lang="en-US" dirty="0" smtClean="0"/>
              <a:t>?  Which could have </a:t>
            </a:r>
            <a:r>
              <a:rPr lang="en-US" dirty="0" smtClean="0">
                <a:solidFill>
                  <a:schemeClr val="accent2"/>
                </a:solidFill>
              </a:rPr>
              <a:t>0-degree nodes</a:t>
            </a:r>
            <a:r>
              <a:rPr lang="en-US" dirty="0" smtClean="0"/>
              <a:t>?</a:t>
            </a:r>
          </a:p>
          <a:p>
            <a:pPr>
              <a:buNone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Web pages with links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err="1" smtClean="0"/>
              <a:t>Facebook</a:t>
            </a:r>
            <a:r>
              <a:rPr lang="en-US" dirty="0" smtClean="0"/>
              <a:t> friends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Methods in a program that call each other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Road maps (e.g., Google maps)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Airline routes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Family trees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Course pre-requisites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dan_design_template">
  <a:themeElements>
    <a:clrScheme name="dan_design_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an_desig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sz="2000" b="0" dirty="0" err="1" smtClean="0">
            <a:latin typeface="+mn-lt"/>
          </a:defRPr>
        </a:defPPr>
      </a:lstStyle>
    </a:txDef>
  </a:objectDefaults>
  <a:extraClrSchemeLst>
    <a:extraClrScheme>
      <a:clrScheme name="dan_design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_design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52355</TotalTime>
  <Words>2258</Words>
  <Application>Microsoft Macintosh PowerPoint</Application>
  <PresentationFormat>On-screen Show (4:3)</PresentationFormat>
  <Paragraphs>584</Paragraphs>
  <Slides>30</Slides>
  <Notes>27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dan_design_template</vt:lpstr>
      <vt:lpstr>CSE373: Data Structures &amp; Algorithms  Lecture 15: Introduction to Graphs</vt:lpstr>
      <vt:lpstr>Announcements</vt:lpstr>
      <vt:lpstr>Midterm, in-class Friday May 9th</vt:lpstr>
      <vt:lpstr>Graphs</vt:lpstr>
      <vt:lpstr>Undirected Graphs</vt:lpstr>
      <vt:lpstr>Directed Graphs</vt:lpstr>
      <vt:lpstr>Self-Edges, Connectedness</vt:lpstr>
      <vt:lpstr>More notation</vt:lpstr>
      <vt:lpstr>Examples</vt:lpstr>
      <vt:lpstr>Weighted Graphs</vt:lpstr>
      <vt:lpstr>Examples</vt:lpstr>
      <vt:lpstr>Paths and Cycles</vt:lpstr>
      <vt:lpstr>Path Length and Cost</vt:lpstr>
      <vt:lpstr>Simple Paths and Cycles</vt:lpstr>
      <vt:lpstr>Paths and Cycles in Directed Graphs</vt:lpstr>
      <vt:lpstr>Undirected-Graph Connectivity</vt:lpstr>
      <vt:lpstr>Directed-Graph Connectivity</vt:lpstr>
      <vt:lpstr>Trees as Graphs</vt:lpstr>
      <vt:lpstr>Rooted Trees</vt:lpstr>
      <vt:lpstr>Rooted Trees</vt:lpstr>
      <vt:lpstr>Directed Acyclic Graphs (DAGs)</vt:lpstr>
      <vt:lpstr>Examples</vt:lpstr>
      <vt:lpstr>Density / Sparsity</vt:lpstr>
      <vt:lpstr>What is the Data Structure?</vt:lpstr>
      <vt:lpstr>Adjacency Matrix</vt:lpstr>
      <vt:lpstr>Adjacency Matrix Properties</vt:lpstr>
      <vt:lpstr>Adjacency Matrix Properties</vt:lpstr>
      <vt:lpstr>Adjacency List</vt:lpstr>
      <vt:lpstr>Adjacency List Properties</vt:lpstr>
      <vt:lpstr>Next…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&amp;  Software Engineering</dc:title>
  <dc:creator>Dan Grossman</dc:creator>
  <cp:lastModifiedBy>Nicki Dell</cp:lastModifiedBy>
  <cp:revision>2241</cp:revision>
  <dcterms:created xsi:type="dcterms:W3CDTF">2009-03-13T20:43:19Z</dcterms:created>
  <dcterms:modified xsi:type="dcterms:W3CDTF">2014-05-02T20:57:40Z</dcterms:modified>
</cp:coreProperties>
</file>